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7" r:id="rId2"/>
    <p:sldMasterId id="2147484066" r:id="rId3"/>
  </p:sldMasterIdLst>
  <p:notesMasterIdLst>
    <p:notesMasterId r:id="rId20"/>
  </p:notesMasterIdLst>
  <p:handoutMasterIdLst>
    <p:handoutMasterId r:id="rId21"/>
  </p:handoutMasterIdLst>
  <p:sldIdLst>
    <p:sldId id="256" r:id="rId4"/>
    <p:sldId id="261" r:id="rId5"/>
    <p:sldId id="281" r:id="rId6"/>
    <p:sldId id="286" r:id="rId7"/>
    <p:sldId id="279" r:id="rId8"/>
    <p:sldId id="258" r:id="rId9"/>
    <p:sldId id="285" r:id="rId10"/>
    <p:sldId id="262" r:id="rId11"/>
    <p:sldId id="263" r:id="rId12"/>
    <p:sldId id="264" r:id="rId13"/>
    <p:sldId id="265" r:id="rId14"/>
    <p:sldId id="266" r:id="rId15"/>
    <p:sldId id="267" r:id="rId16"/>
    <p:sldId id="260" r:id="rId17"/>
    <p:sldId id="269" r:id="rId18"/>
    <p:sldId id="284" r:id="rId19"/>
  </p:sldIdLst>
  <p:sldSz cx="9144000" cy="5943600"/>
  <p:notesSz cx="6950075" cy="9236075"/>
  <p:defaultTextStyle>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57200" algn="l" rtl="0" fontAlgn="base">
      <a:spcBef>
        <a:spcPct val="0"/>
      </a:spcBef>
      <a:spcAft>
        <a:spcPct val="0"/>
      </a:spcAft>
      <a:defRPr sz="1700" kern="1200">
        <a:solidFill>
          <a:schemeClr val="tx1"/>
        </a:solidFill>
        <a:latin typeface="Arial" charset="0"/>
        <a:ea typeface="+mn-ea"/>
        <a:cs typeface="+mn-cs"/>
      </a:defRPr>
    </a:lvl2pPr>
    <a:lvl3pPr marL="914400" algn="l" rtl="0" fontAlgn="base">
      <a:spcBef>
        <a:spcPct val="0"/>
      </a:spcBef>
      <a:spcAft>
        <a:spcPct val="0"/>
      </a:spcAft>
      <a:defRPr sz="1700" kern="1200">
        <a:solidFill>
          <a:schemeClr val="tx1"/>
        </a:solidFill>
        <a:latin typeface="Arial" charset="0"/>
        <a:ea typeface="+mn-ea"/>
        <a:cs typeface="+mn-cs"/>
      </a:defRPr>
    </a:lvl3pPr>
    <a:lvl4pPr marL="1371600" algn="l" rtl="0" fontAlgn="base">
      <a:spcBef>
        <a:spcPct val="0"/>
      </a:spcBef>
      <a:spcAft>
        <a:spcPct val="0"/>
      </a:spcAft>
      <a:defRPr sz="1700" kern="1200">
        <a:solidFill>
          <a:schemeClr val="tx1"/>
        </a:solidFill>
        <a:latin typeface="Arial" charset="0"/>
        <a:ea typeface="+mn-ea"/>
        <a:cs typeface="+mn-cs"/>
      </a:defRPr>
    </a:lvl4pPr>
    <a:lvl5pPr marL="1828800" algn="l" rtl="0" fontAlgn="base">
      <a:spcBef>
        <a:spcPct val="0"/>
      </a:spcBef>
      <a:spcAft>
        <a:spcPct val="0"/>
      </a:spcAft>
      <a:defRPr sz="1700" kern="1200">
        <a:solidFill>
          <a:schemeClr val="tx1"/>
        </a:solidFill>
        <a:latin typeface="Arial" charset="0"/>
        <a:ea typeface="+mn-ea"/>
        <a:cs typeface="+mn-cs"/>
      </a:defRPr>
    </a:lvl5pPr>
    <a:lvl6pPr marL="2286000" algn="l" defTabSz="914400" rtl="0" eaLnBrk="1" latinLnBrk="0" hangingPunct="1">
      <a:defRPr sz="1700" kern="1200">
        <a:solidFill>
          <a:schemeClr val="tx1"/>
        </a:solidFill>
        <a:latin typeface="Arial" charset="0"/>
        <a:ea typeface="+mn-ea"/>
        <a:cs typeface="+mn-cs"/>
      </a:defRPr>
    </a:lvl6pPr>
    <a:lvl7pPr marL="2743200" algn="l" defTabSz="914400" rtl="0" eaLnBrk="1" latinLnBrk="0" hangingPunct="1">
      <a:defRPr sz="1700" kern="1200">
        <a:solidFill>
          <a:schemeClr val="tx1"/>
        </a:solidFill>
        <a:latin typeface="Arial" charset="0"/>
        <a:ea typeface="+mn-ea"/>
        <a:cs typeface="+mn-cs"/>
      </a:defRPr>
    </a:lvl7pPr>
    <a:lvl8pPr marL="3200400" algn="l" defTabSz="914400" rtl="0" eaLnBrk="1" latinLnBrk="0" hangingPunct="1">
      <a:defRPr sz="1700" kern="1200">
        <a:solidFill>
          <a:schemeClr val="tx1"/>
        </a:solidFill>
        <a:latin typeface="Arial" charset="0"/>
        <a:ea typeface="+mn-ea"/>
        <a:cs typeface="+mn-cs"/>
      </a:defRPr>
    </a:lvl8pPr>
    <a:lvl9pPr marL="3657600" algn="l" defTabSz="914400"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102"/>
    <a:srgbClr val="013865"/>
    <a:srgbClr val="5E0165"/>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92781" autoAdjust="0"/>
  </p:normalViewPr>
  <p:slideViewPr>
    <p:cSldViewPr snapToGrid="0">
      <p:cViewPr varScale="1">
        <p:scale>
          <a:sx n="112" d="100"/>
          <a:sy n="112" d="100"/>
        </p:scale>
        <p:origin x="192" y="51"/>
      </p:cViewPr>
      <p:guideLst>
        <p:guide orient="horz" pos="1872"/>
        <p:guide pos="2880"/>
      </p:guideLst>
    </p:cSldViewPr>
  </p:slideViewPr>
  <p:outlineViewPr>
    <p:cViewPr>
      <p:scale>
        <a:sx n="33" d="100"/>
        <a:sy n="33" d="100"/>
      </p:scale>
      <p:origin x="0" y="71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defTabSz="896813">
              <a:defRPr sz="1200"/>
            </a:lvl1pPr>
          </a:lstStyle>
          <a:p>
            <a:endParaRPr lang="en-US" dirty="0"/>
          </a:p>
        </p:txBody>
      </p:sp>
      <p:sp>
        <p:nvSpPr>
          <p:cNvPr id="37891" name="Rectangle 3"/>
          <p:cNvSpPr>
            <a:spLocks noGrp="1" noChangeArrowheads="1"/>
          </p:cNvSpPr>
          <p:nvPr>
            <p:ph type="dt" sz="quarter" idx="1"/>
          </p:nvPr>
        </p:nvSpPr>
        <p:spPr bwMode="auto">
          <a:xfrm>
            <a:off x="393700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algn="r" defTabSz="896813">
              <a:defRPr sz="1200"/>
            </a:lvl1pPr>
          </a:lstStyle>
          <a:p>
            <a:fld id="{01B4FAC0-7DD3-4E1A-973A-34BE6ECF809A}" type="datetime1">
              <a:rPr lang="en-US"/>
              <a:pPr/>
              <a:t>6/4/2022</a:t>
            </a:fld>
            <a:endParaRPr lang="en-US" dirty="0"/>
          </a:p>
        </p:txBody>
      </p:sp>
      <p:sp>
        <p:nvSpPr>
          <p:cNvPr id="37892" name="Rectangle 4"/>
          <p:cNvSpPr>
            <a:spLocks noGrp="1" noChangeArrowheads="1"/>
          </p:cNvSpPr>
          <p:nvPr>
            <p:ph type="ftr" sz="quarter" idx="2"/>
          </p:nvPr>
        </p:nvSpPr>
        <p:spPr bwMode="auto">
          <a:xfrm>
            <a:off x="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defTabSz="896813">
              <a:defRPr sz="1200"/>
            </a:lvl1pPr>
          </a:lstStyle>
          <a:p>
            <a:endParaRPr lang="en-US" dirty="0"/>
          </a:p>
        </p:txBody>
      </p:sp>
      <p:sp>
        <p:nvSpPr>
          <p:cNvPr id="37893" name="Rectangle 5"/>
          <p:cNvSpPr>
            <a:spLocks noGrp="1" noChangeArrowheads="1"/>
          </p:cNvSpPr>
          <p:nvPr>
            <p:ph type="sldNum" sz="quarter" idx="3"/>
          </p:nvPr>
        </p:nvSpPr>
        <p:spPr bwMode="auto">
          <a:xfrm>
            <a:off x="393700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algn="r" defTabSz="896813">
              <a:defRPr sz="1200"/>
            </a:lvl1pPr>
          </a:lstStyle>
          <a:p>
            <a:fld id="{978B7951-2E45-4A87-ADEF-3C037BC6BE9E}" type="slidenum">
              <a:rPr lang="en-US"/>
              <a:pPr/>
              <a:t>‹#›</a:t>
            </a:fld>
            <a:endParaRPr lang="en-US" dirty="0"/>
          </a:p>
        </p:txBody>
      </p:sp>
    </p:spTree>
    <p:extLst>
      <p:ext uri="{BB962C8B-B14F-4D97-AF65-F5344CB8AC3E}">
        <p14:creationId xmlns:p14="http://schemas.microsoft.com/office/powerpoint/2010/main" val="138546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defTabSz="925384">
              <a:defRPr sz="1200"/>
            </a:lvl1pPr>
          </a:lstStyle>
          <a:p>
            <a:endParaRPr lang="en-US" dirty="0"/>
          </a:p>
        </p:txBody>
      </p:sp>
      <p:sp>
        <p:nvSpPr>
          <p:cNvPr id="9219" name="Rectangle 3"/>
          <p:cNvSpPr>
            <a:spLocks noGrp="1" noChangeArrowheads="1"/>
          </p:cNvSpPr>
          <p:nvPr>
            <p:ph type="dt" idx="1"/>
          </p:nvPr>
        </p:nvSpPr>
        <p:spPr bwMode="auto">
          <a:xfrm>
            <a:off x="393700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algn="r" defTabSz="925384">
              <a:defRPr sz="1200"/>
            </a:lvl1pPr>
          </a:lstStyle>
          <a:p>
            <a:fld id="{97EDA5A0-DB3F-48FF-94A9-39590672A13B}" type="datetime1">
              <a:rPr lang="en-US"/>
              <a:pPr/>
              <a:t>6/4/2022</a:t>
            </a:fld>
            <a:endParaRPr lang="en-US" dirty="0"/>
          </a:p>
        </p:txBody>
      </p:sp>
      <p:sp>
        <p:nvSpPr>
          <p:cNvPr id="9220" name="Rectangle 4"/>
          <p:cNvSpPr>
            <a:spLocks noGrp="1" noRot="1" noChangeAspect="1" noChangeArrowheads="1" noTextEdit="1"/>
          </p:cNvSpPr>
          <p:nvPr>
            <p:ph type="sldImg" idx="2"/>
          </p:nvPr>
        </p:nvSpPr>
        <p:spPr bwMode="auto">
          <a:xfrm>
            <a:off x="814388" y="692150"/>
            <a:ext cx="5329237" cy="3463925"/>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695332" y="4387857"/>
            <a:ext cx="5559425" cy="4156075"/>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defTabSz="925384">
              <a:defRPr sz="1200"/>
            </a:lvl1pPr>
          </a:lstStyle>
          <a:p>
            <a:endParaRPr lang="en-US" dirty="0"/>
          </a:p>
        </p:txBody>
      </p:sp>
      <p:sp>
        <p:nvSpPr>
          <p:cNvPr id="9223" name="Rectangle 7"/>
          <p:cNvSpPr>
            <a:spLocks noGrp="1" noChangeArrowheads="1"/>
          </p:cNvSpPr>
          <p:nvPr>
            <p:ph type="sldNum" sz="quarter" idx="5"/>
          </p:nvPr>
        </p:nvSpPr>
        <p:spPr bwMode="auto">
          <a:xfrm>
            <a:off x="393700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algn="r" defTabSz="925384">
              <a:defRPr sz="1200"/>
            </a:lvl1pPr>
          </a:lstStyle>
          <a:p>
            <a:fld id="{16BAD3BA-5583-42AC-B3BF-E9D1F832D753}" type="slidenum">
              <a:rPr lang="en-US"/>
              <a:pPr/>
              <a:t>‹#›</a:t>
            </a:fld>
            <a:endParaRPr lang="en-US" dirty="0"/>
          </a:p>
        </p:txBody>
      </p:sp>
    </p:spTree>
    <p:extLst>
      <p:ext uri="{BB962C8B-B14F-4D97-AF65-F5344CB8AC3E}">
        <p14:creationId xmlns:p14="http://schemas.microsoft.com/office/powerpoint/2010/main" val="2932668693"/>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F64E9EA-C4C7-4F2F-9A65-9C8D7B0C0950}"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7F668443-0F7F-48C0-AC84-76CF26DAC8EF}" type="slidenum">
              <a:rPr lang="en-US"/>
              <a:pPr/>
              <a:t>1</a:t>
            </a:fld>
            <a:endParaRPr lang="en-US" dirty="0"/>
          </a:p>
        </p:txBody>
      </p:sp>
      <p:sp>
        <p:nvSpPr>
          <p:cNvPr id="38914" name="Rectangle 2"/>
          <p:cNvSpPr>
            <a:spLocks noGrp="1" noRot="1" noChangeAspect="1" noChangeArrowheads="1" noTextEdit="1"/>
          </p:cNvSpPr>
          <p:nvPr>
            <p:ph type="sldImg"/>
          </p:nvPr>
        </p:nvSpPr>
        <p:spPr>
          <a:xfrm>
            <a:off x="814388" y="692150"/>
            <a:ext cx="5329237" cy="3463925"/>
          </a:xfrm>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F1E91DE-EB90-46DA-B7FA-F5ACF254AD70}"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8C4C71C3-FD14-4E04-8FBE-29CAAFD6ADAC}" type="slidenum">
              <a:rPr lang="en-US"/>
              <a:pPr/>
              <a:t>13</a:t>
            </a:fld>
            <a:endParaRPr lang="en-US" dirty="0"/>
          </a:p>
        </p:txBody>
      </p:sp>
      <p:sp>
        <p:nvSpPr>
          <p:cNvPr id="49154" name="Rectangle 2"/>
          <p:cNvSpPr>
            <a:spLocks noGrp="1" noRot="1" noChangeAspect="1" noChangeArrowheads="1" noTextEdit="1"/>
          </p:cNvSpPr>
          <p:nvPr>
            <p:ph type="sldImg"/>
          </p:nvPr>
        </p:nvSpPr>
        <p:spPr>
          <a:xfrm>
            <a:off x="814388" y="692150"/>
            <a:ext cx="5329237" cy="3463925"/>
          </a:xfrm>
          <a:ln/>
        </p:spPr>
      </p:sp>
      <p:sp>
        <p:nvSpPr>
          <p:cNvPr id="49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059EDE0-9481-414E-A28D-0F7209527D66}"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0280A0E6-899C-48AC-B3F7-1386474AE699}" type="slidenum">
              <a:rPr lang="en-US"/>
              <a:pPr/>
              <a:t>14</a:t>
            </a:fld>
            <a:endParaRPr lang="en-US" dirty="0"/>
          </a:p>
        </p:txBody>
      </p:sp>
      <p:sp>
        <p:nvSpPr>
          <p:cNvPr id="41986" name="Rectangle 2"/>
          <p:cNvSpPr>
            <a:spLocks noGrp="1" noRot="1" noChangeAspect="1" noChangeArrowheads="1" noTextEdit="1"/>
          </p:cNvSpPr>
          <p:nvPr>
            <p:ph type="sldImg"/>
          </p:nvPr>
        </p:nvSpPr>
        <p:spPr>
          <a:xfrm>
            <a:off x="814388" y="692150"/>
            <a:ext cx="5329237" cy="3463925"/>
          </a:xfrm>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A5F80EA-9E22-42CC-9F80-C965AD31DE6B}"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54F7DEF0-4CFC-4396-A2DE-660F5AD408EF}" type="slidenum">
              <a:rPr lang="en-US"/>
              <a:pPr/>
              <a:t>15</a:t>
            </a:fld>
            <a:endParaRPr lang="en-US" dirty="0"/>
          </a:p>
        </p:txBody>
      </p:sp>
      <p:sp>
        <p:nvSpPr>
          <p:cNvPr id="51202" name="Rectangle 2"/>
          <p:cNvSpPr>
            <a:spLocks noGrp="1" noRot="1" noChangeAspect="1" noChangeArrowheads="1" noTextEdit="1"/>
          </p:cNvSpPr>
          <p:nvPr>
            <p:ph type="sldImg"/>
          </p:nvPr>
        </p:nvSpPr>
        <p:spPr>
          <a:xfrm>
            <a:off x="814388" y="692150"/>
            <a:ext cx="5329237" cy="3463925"/>
          </a:xfrm>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4B7D2-3B6B-4D8A-9925-DB7D6E37A8B1}"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484E25BA-234D-432C-AD91-B7F97B1873B3}" type="slidenum">
              <a:rPr lang="en-US"/>
              <a:pPr/>
              <a:t>2</a:t>
            </a:fld>
            <a:endParaRPr lang="en-US" dirty="0"/>
          </a:p>
        </p:txBody>
      </p:sp>
      <p:sp>
        <p:nvSpPr>
          <p:cNvPr id="43010" name="Rectangle 2"/>
          <p:cNvSpPr>
            <a:spLocks noGrp="1" noRot="1" noChangeAspect="1" noChangeArrowheads="1" noTextEdit="1"/>
          </p:cNvSpPr>
          <p:nvPr>
            <p:ph type="sldImg"/>
          </p:nvPr>
        </p:nvSpPr>
        <p:spPr>
          <a:xfrm>
            <a:off x="814388" y="692150"/>
            <a:ext cx="5329237" cy="3463925"/>
          </a:xfrm>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D7793AA-CF57-497C-8D11-2F430BD1E2E6}"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C47A1EAA-D807-4F3A-B8D1-77A170320655}" type="slidenum">
              <a:rPr lang="en-US"/>
              <a:pPr/>
              <a:t>3</a:t>
            </a:fld>
            <a:endParaRPr lang="en-US" dirty="0"/>
          </a:p>
        </p:txBody>
      </p:sp>
      <p:sp>
        <p:nvSpPr>
          <p:cNvPr id="39938" name="Rectangle 2"/>
          <p:cNvSpPr>
            <a:spLocks noGrp="1" noRot="1" noChangeAspect="1" noChangeArrowheads="1" noTextEdit="1"/>
          </p:cNvSpPr>
          <p:nvPr>
            <p:ph type="sldImg"/>
          </p:nvPr>
        </p:nvSpPr>
        <p:spPr>
          <a:xfrm>
            <a:off x="814388" y="692150"/>
            <a:ext cx="5329237" cy="3463925"/>
          </a:xfrm>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C9C322-64F3-40DD-9468-1CCDE4EE0A91}"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0A13F3CB-546A-434A-90D7-D33390103D6F}" type="slidenum">
              <a:rPr lang="en-US"/>
              <a:pPr/>
              <a:t>6</a:t>
            </a:fld>
            <a:endParaRPr lang="en-US" dirty="0"/>
          </a:p>
        </p:txBody>
      </p:sp>
      <p:sp>
        <p:nvSpPr>
          <p:cNvPr id="10242" name="Rectangle 2"/>
          <p:cNvSpPr>
            <a:spLocks noGrp="1" noRot="1" noChangeAspect="1" noChangeArrowheads="1" noTextEdit="1"/>
          </p:cNvSpPr>
          <p:nvPr>
            <p:ph type="sldImg"/>
          </p:nvPr>
        </p:nvSpPr>
        <p:spPr>
          <a:xfrm>
            <a:off x="814388" y="692150"/>
            <a:ext cx="5329237" cy="3463925"/>
          </a:xfrm>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832FBA-DA53-43E3-A1AD-B5B058580515}"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219C528E-6CB9-4C72-918B-3091C30837A7}" type="slidenum">
              <a:rPr lang="en-US"/>
              <a:pPr/>
              <a:t>8</a:t>
            </a:fld>
            <a:endParaRPr lang="en-US" dirty="0"/>
          </a:p>
        </p:txBody>
      </p:sp>
      <p:sp>
        <p:nvSpPr>
          <p:cNvPr id="44034" name="Rectangle 2"/>
          <p:cNvSpPr>
            <a:spLocks noGrp="1" noRot="1" noChangeAspect="1" noChangeArrowheads="1" noTextEdit="1"/>
          </p:cNvSpPr>
          <p:nvPr>
            <p:ph type="sldImg"/>
          </p:nvPr>
        </p:nvSpPr>
        <p:spPr>
          <a:xfrm>
            <a:off x="814388" y="692150"/>
            <a:ext cx="5329237" cy="3463925"/>
          </a:xfrm>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1F170F8-282F-4982-80BB-84B59297FBD6}"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8C43B1FF-747E-4E0D-9A50-A275684B9347}" type="slidenum">
              <a:rPr lang="en-US"/>
              <a:pPr/>
              <a:t>9</a:t>
            </a:fld>
            <a:endParaRPr lang="en-US" dirty="0"/>
          </a:p>
        </p:txBody>
      </p:sp>
      <p:sp>
        <p:nvSpPr>
          <p:cNvPr id="45058" name="Rectangle 2"/>
          <p:cNvSpPr>
            <a:spLocks noGrp="1" noRot="1" noChangeAspect="1" noChangeArrowheads="1" noTextEdit="1"/>
          </p:cNvSpPr>
          <p:nvPr>
            <p:ph type="sldImg"/>
          </p:nvPr>
        </p:nvSpPr>
        <p:spPr>
          <a:xfrm>
            <a:off x="814388" y="692150"/>
            <a:ext cx="5329237" cy="3463925"/>
          </a:xfrm>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9DD4EC7-986A-4761-BE8B-A01E8FBAFAE1}"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8F3435F0-643C-45AD-AB7F-827664DDD307}" type="slidenum">
              <a:rPr lang="en-US"/>
              <a:pPr/>
              <a:t>10</a:t>
            </a:fld>
            <a:endParaRPr lang="en-US" dirty="0"/>
          </a:p>
        </p:txBody>
      </p:sp>
      <p:sp>
        <p:nvSpPr>
          <p:cNvPr id="46082" name="Rectangle 2"/>
          <p:cNvSpPr>
            <a:spLocks noGrp="1" noRot="1" noChangeAspect="1" noChangeArrowheads="1" noTextEdit="1"/>
          </p:cNvSpPr>
          <p:nvPr>
            <p:ph type="sldImg"/>
          </p:nvPr>
        </p:nvSpPr>
        <p:spPr>
          <a:xfrm>
            <a:off x="814388" y="692150"/>
            <a:ext cx="5329237" cy="3463925"/>
          </a:xfrm>
          <a:ln/>
        </p:spPr>
      </p:sp>
      <p:sp>
        <p:nvSpPr>
          <p:cNvPr id="46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043BF45-3129-4551-8E56-22F15F60617D}"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A4779CF4-F19F-4E95-B45D-BD558DD39EED}" type="slidenum">
              <a:rPr lang="en-US"/>
              <a:pPr/>
              <a:t>11</a:t>
            </a:fld>
            <a:endParaRPr lang="en-US" dirty="0"/>
          </a:p>
        </p:txBody>
      </p:sp>
      <p:sp>
        <p:nvSpPr>
          <p:cNvPr id="47106" name="Rectangle 2"/>
          <p:cNvSpPr>
            <a:spLocks noGrp="1" noRot="1" noChangeAspect="1" noChangeArrowheads="1" noTextEdit="1"/>
          </p:cNvSpPr>
          <p:nvPr>
            <p:ph type="sldImg"/>
          </p:nvPr>
        </p:nvSpPr>
        <p:spPr>
          <a:xfrm>
            <a:off x="814388" y="692150"/>
            <a:ext cx="5329237" cy="3463925"/>
          </a:xfrm>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3815E-85C9-494C-9962-E5586990F231}" type="datetime1">
              <a:rPr lang="en-US"/>
              <a:pPr/>
              <a:t>6/4/2022</a:t>
            </a:fld>
            <a:endParaRPr lang="en-US" dirty="0"/>
          </a:p>
        </p:txBody>
      </p:sp>
      <p:sp>
        <p:nvSpPr>
          <p:cNvPr id="5" name="Rectangle 7"/>
          <p:cNvSpPr>
            <a:spLocks noGrp="1" noChangeArrowheads="1"/>
          </p:cNvSpPr>
          <p:nvPr>
            <p:ph type="sldNum" sz="quarter" idx="5"/>
          </p:nvPr>
        </p:nvSpPr>
        <p:spPr>
          <a:ln/>
        </p:spPr>
        <p:txBody>
          <a:bodyPr/>
          <a:lstStyle/>
          <a:p>
            <a:fld id="{BB680DCD-2A62-4382-8E84-C49B108DDF89}" type="slidenum">
              <a:rPr lang="en-US"/>
              <a:pPr/>
              <a:t>12</a:t>
            </a:fld>
            <a:endParaRPr lang="en-US" dirty="0"/>
          </a:p>
        </p:txBody>
      </p:sp>
      <p:sp>
        <p:nvSpPr>
          <p:cNvPr id="48130" name="Rectangle 2"/>
          <p:cNvSpPr>
            <a:spLocks noGrp="1" noRot="1" noChangeAspect="1" noChangeArrowheads="1" noTextEdit="1"/>
          </p:cNvSpPr>
          <p:nvPr>
            <p:ph type="sldImg"/>
          </p:nvPr>
        </p:nvSpPr>
        <p:spPr>
          <a:xfrm>
            <a:off x="814388" y="692150"/>
            <a:ext cx="5329237" cy="3463925"/>
          </a:xfrm>
          <a:ln/>
        </p:spPr>
      </p:sp>
      <p:sp>
        <p:nvSpPr>
          <p:cNvPr id="481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281113" y="1387476"/>
            <a:ext cx="7086600" cy="923925"/>
          </a:xfrm>
        </p:spPr>
        <p:txBody>
          <a:bodyPr/>
          <a:lstStyle>
            <a:lvl1pPr>
              <a:defRPr/>
            </a:lvl1pPr>
          </a:lstStyle>
          <a:p>
            <a:r>
              <a:rPr lang="en-US"/>
              <a:t>Click to edit Master title style</a:t>
            </a:r>
          </a:p>
        </p:txBody>
      </p:sp>
      <p:sp>
        <p:nvSpPr>
          <p:cNvPr id="86019" name="Rectangle 3"/>
          <p:cNvSpPr>
            <a:spLocks noGrp="1" noChangeArrowheads="1"/>
          </p:cNvSpPr>
          <p:nvPr>
            <p:ph type="subTitle" idx="1"/>
          </p:nvPr>
        </p:nvSpPr>
        <p:spPr>
          <a:xfrm>
            <a:off x="1281115" y="2443163"/>
            <a:ext cx="5254625" cy="990600"/>
          </a:xfrm>
        </p:spPr>
        <p:txBody>
          <a:bodyPr/>
          <a:lstStyle>
            <a:lvl1pPr marL="0" indent="0">
              <a:buFontTx/>
              <a:buNone/>
              <a:defRPr/>
            </a:lvl1pPr>
          </a:lstStyle>
          <a:p>
            <a:r>
              <a:rPr lang="en-US"/>
              <a:t>Click to edit Master subtitle style</a:t>
            </a:r>
          </a:p>
        </p:txBody>
      </p:sp>
      <p:sp>
        <p:nvSpPr>
          <p:cNvPr id="86020" name="Rectangle 4"/>
          <p:cNvSpPr>
            <a:spLocks noGrp="1" noChangeArrowheads="1"/>
          </p:cNvSpPr>
          <p:nvPr>
            <p:ph type="dt" sz="half" idx="2"/>
          </p:nvPr>
        </p:nvSpPr>
        <p:spPr/>
        <p:txBody>
          <a:bodyPr/>
          <a:lstStyle>
            <a:lvl1pPr>
              <a:defRPr/>
            </a:lvl1pPr>
          </a:lstStyle>
          <a:p>
            <a:fld id="{2F017BBF-F659-4D8A-A1EC-91933C1D0332}" type="datetime1">
              <a:rPr lang="en-US"/>
              <a:pPr/>
              <a:t>6/4/2022</a:t>
            </a:fld>
            <a:endParaRPr lang="en-US" dirty="0"/>
          </a:p>
        </p:txBody>
      </p:sp>
      <p:sp>
        <p:nvSpPr>
          <p:cNvPr id="86021" name="Rectangle 5"/>
          <p:cNvSpPr>
            <a:spLocks noGrp="1" noChangeArrowheads="1"/>
          </p:cNvSpPr>
          <p:nvPr>
            <p:ph type="ftr" sz="quarter" idx="3"/>
          </p:nvPr>
        </p:nvSpPr>
        <p:spPr/>
        <p:txBody>
          <a:bodyPr/>
          <a:lstStyle>
            <a:lvl1pPr>
              <a:defRPr/>
            </a:lvl1pPr>
          </a:lstStyle>
          <a:p>
            <a:endParaRPr lang="en-US" dirty="0"/>
          </a:p>
        </p:txBody>
      </p:sp>
      <p:sp>
        <p:nvSpPr>
          <p:cNvPr id="86022" name="Rectangle 6"/>
          <p:cNvSpPr>
            <a:spLocks noGrp="1" noChangeArrowheads="1"/>
          </p:cNvSpPr>
          <p:nvPr>
            <p:ph type="sldNum" sz="quarter" idx="4"/>
          </p:nvPr>
        </p:nvSpPr>
        <p:spPr/>
        <p:txBody>
          <a:bodyPr/>
          <a:lstStyle>
            <a:lvl1pPr>
              <a:defRPr/>
            </a:lvl1pPr>
          </a:lstStyle>
          <a:p>
            <a:fld id="{43F703FC-430A-4826-8018-26AF3C22FEE0}"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D54E9BA-F35F-47DE-A91A-28FE57C87D48}"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4FED5B2-420B-450B-8CDE-CAE2F9C72A9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81113"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92ABB3-2744-41EF-867D-19A90AE4C2F8}"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FB9ECB-CBF2-4C14-A8A2-9CE76321EB2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6/4/2022</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6/4/2022</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6434" name="Rectangle 2"/>
          <p:cNvSpPr>
            <a:spLocks noGrp="1" noChangeArrowheads="1"/>
          </p:cNvSpPr>
          <p:nvPr>
            <p:ph type="ctrTitle"/>
          </p:nvPr>
        </p:nvSpPr>
        <p:spPr>
          <a:xfrm>
            <a:off x="1279527" y="1387476"/>
            <a:ext cx="7085013" cy="923925"/>
          </a:xfrm>
        </p:spPr>
        <p:txBody>
          <a:bodyPr/>
          <a:lstStyle>
            <a:lvl1pPr>
              <a:defRPr/>
            </a:lvl1pPr>
          </a:lstStyle>
          <a:p>
            <a:r>
              <a:rPr lang="en-US"/>
              <a:t>Click to edit Master title style</a:t>
            </a:r>
          </a:p>
        </p:txBody>
      </p:sp>
      <p:sp>
        <p:nvSpPr>
          <p:cNvPr id="146435" name="Rectangle 3"/>
          <p:cNvSpPr>
            <a:spLocks noGrp="1" noChangeArrowheads="1"/>
          </p:cNvSpPr>
          <p:nvPr>
            <p:ph type="subTitle" idx="1"/>
          </p:nvPr>
        </p:nvSpPr>
        <p:spPr>
          <a:xfrm>
            <a:off x="1279525" y="2443163"/>
            <a:ext cx="5256213" cy="990600"/>
          </a:xfrm>
        </p:spPr>
        <p:txBody>
          <a:bodyPr/>
          <a:lstStyle>
            <a:lvl1pPr marL="0" indent="0">
              <a:buFontTx/>
              <a:buNone/>
              <a:defRPr/>
            </a:lvl1pPr>
          </a:lstStyle>
          <a:p>
            <a:r>
              <a:rPr lang="en-US"/>
              <a:t>Click to edit Master subtitle style</a:t>
            </a:r>
          </a:p>
        </p:txBody>
      </p:sp>
      <p:sp>
        <p:nvSpPr>
          <p:cNvPr id="146436" name="Rectangle 4"/>
          <p:cNvSpPr>
            <a:spLocks noGrp="1" noChangeArrowheads="1"/>
          </p:cNvSpPr>
          <p:nvPr>
            <p:ph type="dt" sz="half" idx="2"/>
          </p:nvPr>
        </p:nvSpPr>
        <p:spPr/>
        <p:txBody>
          <a:bodyPr/>
          <a:lstStyle>
            <a:lvl1pPr>
              <a:defRPr/>
            </a:lvl1pPr>
          </a:lstStyle>
          <a:p>
            <a:fld id="{7EB3870B-A211-4CC2-9774-0E26DA726A92}" type="datetime1">
              <a:rPr lang="en-US"/>
              <a:pPr/>
              <a:t>6/4/2022</a:t>
            </a:fld>
            <a:endParaRPr lang="en-US" dirty="0"/>
          </a:p>
        </p:txBody>
      </p:sp>
      <p:sp>
        <p:nvSpPr>
          <p:cNvPr id="146437" name="Rectangle 5"/>
          <p:cNvSpPr>
            <a:spLocks noGrp="1" noChangeArrowheads="1"/>
          </p:cNvSpPr>
          <p:nvPr>
            <p:ph type="ftr" sz="quarter" idx="3"/>
          </p:nvPr>
        </p:nvSpPr>
        <p:spPr/>
        <p:txBody>
          <a:bodyPr/>
          <a:lstStyle>
            <a:lvl1pPr>
              <a:defRPr/>
            </a:lvl1pPr>
          </a:lstStyle>
          <a:p>
            <a:endParaRPr lang="en-US" dirty="0"/>
          </a:p>
        </p:txBody>
      </p:sp>
      <p:sp>
        <p:nvSpPr>
          <p:cNvPr id="146438" name="Rectangle 6"/>
          <p:cNvSpPr>
            <a:spLocks noGrp="1" noChangeArrowheads="1"/>
          </p:cNvSpPr>
          <p:nvPr>
            <p:ph type="sldNum" sz="quarter" idx="4"/>
          </p:nvPr>
        </p:nvSpPr>
        <p:spPr/>
        <p:txBody>
          <a:bodyPr/>
          <a:lstStyle>
            <a:lvl1pPr>
              <a:defRPr/>
            </a:lvl1pPr>
          </a:lstStyle>
          <a:p>
            <a:fld id="{1A861FE2-44DD-45C3-B92C-E7139BE8889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74530F-684F-4FEA-8242-C373DA23EC95}"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CDCA19A-5C4E-47C9-944E-18AF7B04352A}"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D336BDF-AE1F-432E-9F09-218C39638F7B}"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3F2F282-A872-4F4A-BE32-3BD23F10431A}"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1B24D3F-159F-4A52-96ED-A498EDC2A575}"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0D6D361-40B2-46CA-A113-A33EDA2A51D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EF4A120-2FCB-4E0E-8928-35A1C645FF89}"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A9318E-AF3F-4804-BBDF-0B0F11932AE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2C7432D-BA10-4820-953F-BF44FBB05828}" type="datetime1">
              <a:rPr lang="en-US"/>
              <a:pPr/>
              <a:t>6/4/2022</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9CB73E9B-B3BA-42CB-9FE4-A7593E34C99B}"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D189A90-0CAD-4BA4-86BB-5B1F05B645CE}" type="datetime1">
              <a:rPr lang="en-US"/>
              <a:pPr/>
              <a:t>6/4/2022</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419B951-0C23-41E0-8F15-C516031C1EAE}"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B70641F-EA28-4D0A-8182-771C132705BA}" type="datetime1">
              <a:rPr lang="en-US"/>
              <a:pPr/>
              <a:t>6/4/2022</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FA85EB5-6329-46D2-8F33-15882472430D}"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DFD1B86-16B2-41DB-AB99-7C853600ECE3}"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A87812-6BED-402F-8B7D-20701C2A17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E664557-9B80-4C3B-BD58-62B47C8C8828}"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8AEC942-A68D-4B6D-A682-A0E3CDF34A22}"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4B0E779-CE62-405E-A51A-4908DBB40D23}"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F483591-59AD-4193-88BC-F09095889E6B}"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5AC9EA-CE4A-43AF-8DC6-12607324A73E}"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8EF6463-DA01-444F-8484-22D85A06F8BD}"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6/4/2022</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6/4/2022</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84598721-09DC-4B3A-96A6-239BAE2E10B8}" type="datetime1">
              <a:rPr lang="en-US"/>
              <a:pPr/>
              <a:t>6/4/2022</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E00147-0094-4D38-A295-028875F60AD2}"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1000"/>
            <a:ext cx="7543800" cy="2248112"/>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3962400"/>
            <a:ext cx="6461760" cy="92456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017BBF-F659-4D8A-A1EC-91933C1D0332}" type="datetime1">
              <a:rPr lang="en-US" smtClean="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F703FC-430A-4826-8018-26AF3C22FEE0}"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F4A120-2FCB-4E0E-8928-35A1C645FF89}" type="datetime1">
              <a:rPr lang="en-US" smtClean="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A9318E-AF3F-4804-BBDF-0B0F11932AED}"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754880"/>
            <a:ext cx="7659687" cy="1012613"/>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339148"/>
            <a:ext cx="6135687" cy="141573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8721-09DC-4B3A-96A6-239BAE2E10B8}" type="datetime1">
              <a:rPr lang="en-US" smtClean="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E00147-0094-4D38-A295-028875F60AD2}"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34CAD5-7888-4446-8560-F27453B94140}" type="datetime1">
              <a:rPr lang="en-US" smtClean="0"/>
              <a:pPr/>
              <a:t>6/4/2022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6F37-F5FC-4DF4-A87C-7D759627F958}"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B98817-D059-4582-A500-94FD86AFA751}" type="datetime1">
              <a:rPr lang="en-US" smtClean="0"/>
              <a:pPr/>
              <a:t>6/4/2022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0ACD7-1971-477B-BA75-E7E3AF602DA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AE5300-A0B9-4E03-AA37-BB71F146E67A}" type="datetime1">
              <a:rPr lang="en-US" smtClean="0"/>
              <a:pPr/>
              <a:t>6/4/2022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5AC5F-70A8-460D-AC63-CA8F560DE538}"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AF5D8-95F4-45BA-8CD5-481CE08F36B7}" type="datetime1">
              <a:rPr lang="en-US" smtClean="0"/>
              <a:pPr/>
              <a:t>6/4/2022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DF7B6-3336-4701-9ABA-0AA2C9F4BD7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762805"/>
            <a:ext cx="7772400" cy="515112"/>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0" y="5283200"/>
            <a:ext cx="7772401" cy="5283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F4F5E3-2C2C-4AB2-B3CD-9FA3BBB3F182}" type="datetime1">
              <a:rPr lang="en-US" smtClean="0"/>
              <a:pPr/>
              <a:t>6/4/2022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F01FF-A318-42D9-B5BE-C0B2A5E0680D}" type="slidenum">
              <a:rPr lang="en-US" smtClean="0"/>
              <a:pPr/>
              <a:t>‹#›</a:t>
            </a:fld>
            <a:endParaRPr lang="en-US" dirty="0"/>
          </a:p>
        </p:txBody>
      </p:sp>
      <p:sp>
        <p:nvSpPr>
          <p:cNvPr id="9" name="Content Placeholder 8"/>
          <p:cNvSpPr>
            <a:spLocks noGrp="1"/>
          </p:cNvSpPr>
          <p:nvPr>
            <p:ph sz="quarter" idx="13"/>
          </p:nvPr>
        </p:nvSpPr>
        <p:spPr>
          <a:xfrm>
            <a:off x="304800" y="330200"/>
            <a:ext cx="7772400" cy="42837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4762574"/>
            <a:ext cx="7772400" cy="515343"/>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47548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5283200"/>
            <a:ext cx="7772400" cy="5309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60D4B2F-65C7-48EA-859C-7E087A9473E8}" type="datetime1">
              <a:rPr lang="en-US" smtClean="0"/>
              <a:pPr/>
              <a:t>6/4/2022</a:t>
            </a:fld>
            <a:endParaRPr lang="en-US" dirty="0"/>
          </a:p>
        </p:txBody>
      </p:sp>
      <p:sp>
        <p:nvSpPr>
          <p:cNvPr id="9" name="Slide Number Placeholder 8"/>
          <p:cNvSpPr>
            <a:spLocks noGrp="1"/>
          </p:cNvSpPr>
          <p:nvPr>
            <p:ph type="sldNum" sz="quarter" idx="11"/>
          </p:nvPr>
        </p:nvSpPr>
        <p:spPr/>
        <p:txBody>
          <a:bodyPr/>
          <a:lstStyle/>
          <a:p>
            <a:fld id="{615A81E8-D425-4FDF-93AB-8B5BB97349B6}"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81113" y="1387476"/>
            <a:ext cx="2551112"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7" y="1387476"/>
            <a:ext cx="2551113"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234CAD5-7888-4446-8560-F27453B94140}"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F7EA6F37-F5FC-4DF4-A87C-7D759627F95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54E9BA-F35F-47DE-A91A-28FE57C87D48}" type="datetime1">
              <a:rPr lang="en-US" smtClean="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FED5B2-420B-450B-8CDE-CAE2F9C72A98}"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1752600" cy="5071322"/>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2ABB3-2744-41EF-867D-19A90AE4C2F8}" type="datetime1">
              <a:rPr lang="en-US" smtClean="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FB9ECB-CBF2-4C14-A8A2-9CE76321E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6/4/2022</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6/4/2022</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4B98817-D059-4582-A500-94FD86AFA751}" type="datetime1">
              <a:rPr lang="en-US"/>
              <a:pPr/>
              <a:t>6/4/2022</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A70ACD7-1971-477B-BA75-E7E3AF602DA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AE5300-A0B9-4E03-AA37-BB71F146E67A}" type="datetime1">
              <a:rPr lang="en-US"/>
              <a:pPr/>
              <a:t>6/4/2022</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055AC5F-70A8-460D-AC63-CA8F560DE53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BAF5D8-95F4-45BA-8CD5-481CE08F36B7}" type="datetime1">
              <a:rPr lang="en-US"/>
              <a:pPr/>
              <a:t>6/4/2022</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17DF7B6-3336-4701-9ABA-0AA2C9F4BD7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9F4F5E3-2C2C-4AB2-B3CD-9FA3BBB3F182}"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65F01FF-A318-42D9-B5BE-C0B2A5E0680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60D4B2F-65C7-48EA-859C-7E087A9473E8}" type="datetime1">
              <a:rPr lang="en-US"/>
              <a:pPr/>
              <a:t>6/4/2022</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15A81E8-D425-4FDF-93AB-8B5BB97349B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1281113" y="593726"/>
            <a:ext cx="7086600" cy="633413"/>
          </a:xfrm>
          <a:prstGeom prst="rect">
            <a:avLst/>
          </a:prstGeom>
          <a:noFill/>
          <a:ln w="9525">
            <a:noFill/>
            <a:miter lim="800000"/>
            <a:headEnd/>
            <a:tailEnd/>
          </a:ln>
          <a:effectLst/>
        </p:spPr>
        <p:txBody>
          <a:bodyPr vert="horz" wrap="square" lIns="89814" tIns="44909" rIns="89814" bIns="44909" numCol="1" anchor="ctr" anchorCtr="0" compatLnSpc="1">
            <a:prstTxWarp prst="textNoShape">
              <a:avLst/>
            </a:prstTxWarp>
          </a:bodyPr>
          <a:lstStyle/>
          <a:p>
            <a:pPr lvl="0"/>
            <a:r>
              <a:rPr lang="en-US" smtClean="0"/>
              <a:t>Click to edit Master title style</a:t>
            </a:r>
          </a:p>
        </p:txBody>
      </p:sp>
      <p:sp>
        <p:nvSpPr>
          <p:cNvPr id="84995" name="Rectangle 3"/>
          <p:cNvSpPr>
            <a:spLocks noGrp="1" noChangeArrowheads="1"/>
          </p:cNvSpPr>
          <p:nvPr>
            <p:ph type="body" idx="1"/>
          </p:nvPr>
        </p:nvSpPr>
        <p:spPr bwMode="auto">
          <a:xfrm>
            <a:off x="1281115" y="1387476"/>
            <a:ext cx="5254625" cy="392112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4996" name="Rectangle 4"/>
          <p:cNvSpPr>
            <a:spLocks noGrp="1" noChangeArrowheads="1"/>
          </p:cNvSpPr>
          <p:nvPr>
            <p:ph type="dt" sz="half" idx="2"/>
          </p:nvPr>
        </p:nvSpPr>
        <p:spPr bwMode="auto">
          <a:xfrm>
            <a:off x="458788" y="5572126"/>
            <a:ext cx="2132012"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defTabSz="898525">
              <a:defRPr sz="1200">
                <a:latin typeface="+mn-lt"/>
              </a:defRPr>
            </a:lvl1pPr>
          </a:lstStyle>
          <a:p>
            <a:fld id="{AC90D091-F6CD-4752-8608-CA17A85967BC}" type="datetime1">
              <a:rPr lang="en-US"/>
              <a:pPr/>
              <a:t>6/4/2022</a:t>
            </a:fld>
            <a:endParaRPr lang="en-US" dirty="0"/>
          </a:p>
        </p:txBody>
      </p:sp>
      <p:sp>
        <p:nvSpPr>
          <p:cNvPr id="84997" name="Rectangle 5"/>
          <p:cNvSpPr>
            <a:spLocks noGrp="1" noChangeArrowheads="1"/>
          </p:cNvSpPr>
          <p:nvPr>
            <p:ph type="ftr" sz="quarter" idx="3"/>
          </p:nvPr>
        </p:nvSpPr>
        <p:spPr bwMode="auto">
          <a:xfrm>
            <a:off x="3125790" y="5572126"/>
            <a:ext cx="2892425"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ctr" defTabSz="898525">
              <a:defRPr sz="1200">
                <a:latin typeface="+mn-lt"/>
              </a:defRPr>
            </a:lvl1pPr>
          </a:lstStyle>
          <a:p>
            <a:endParaRPr lang="en-US" dirty="0"/>
          </a:p>
        </p:txBody>
      </p:sp>
      <p:sp>
        <p:nvSpPr>
          <p:cNvPr id="84998" name="Rectangle 6"/>
          <p:cNvSpPr>
            <a:spLocks noGrp="1" noChangeArrowheads="1"/>
          </p:cNvSpPr>
          <p:nvPr>
            <p:ph type="sldNum" sz="quarter" idx="4"/>
          </p:nvPr>
        </p:nvSpPr>
        <p:spPr bwMode="auto">
          <a:xfrm>
            <a:off x="6553202" y="5572126"/>
            <a:ext cx="2132013"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r" defTabSz="898525">
              <a:defRPr sz="1200">
                <a:latin typeface="+mn-lt"/>
              </a:defRPr>
            </a:lvl1pPr>
          </a:lstStyle>
          <a:p>
            <a:fld id="{69F6FE19-A51D-47B7-8DE1-91695C47EEB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855" r:id="rId12"/>
    <p:sldLayoutId id="2147483856" r:id="rId13"/>
    <p:sldLayoutId id="2147483857" r:id="rId14"/>
    <p:sldLayoutId id="2147483858" r:id="rId15"/>
  </p:sldLayoutIdLst>
  <p:hf hdr="0" ftr="0" dt="0"/>
  <p:txStyles>
    <p:titleStyle>
      <a:lvl1pPr algn="l" defTabSz="898525" rtl="0" fontAlgn="base">
        <a:spcBef>
          <a:spcPct val="0"/>
        </a:spcBef>
        <a:spcAft>
          <a:spcPct val="0"/>
        </a:spcAft>
        <a:defRPr sz="3500">
          <a:solidFill>
            <a:schemeClr val="tx2"/>
          </a:solidFill>
          <a:latin typeface="+mj-lt"/>
          <a:ea typeface="+mj-ea"/>
          <a:cs typeface="+mj-cs"/>
        </a:defRPr>
      </a:lvl1pPr>
      <a:lvl2pPr algn="l" defTabSz="898525" rtl="0" fontAlgn="base">
        <a:spcBef>
          <a:spcPct val="0"/>
        </a:spcBef>
        <a:spcAft>
          <a:spcPct val="0"/>
        </a:spcAft>
        <a:defRPr sz="3500">
          <a:solidFill>
            <a:schemeClr val="tx2"/>
          </a:solidFill>
          <a:latin typeface="Century Gothic" pitchFamily="34" charset="0"/>
        </a:defRPr>
      </a:lvl2pPr>
      <a:lvl3pPr algn="l" defTabSz="898525" rtl="0" fontAlgn="base">
        <a:spcBef>
          <a:spcPct val="0"/>
        </a:spcBef>
        <a:spcAft>
          <a:spcPct val="0"/>
        </a:spcAft>
        <a:defRPr sz="3500">
          <a:solidFill>
            <a:schemeClr val="tx2"/>
          </a:solidFill>
          <a:latin typeface="Century Gothic" pitchFamily="34" charset="0"/>
        </a:defRPr>
      </a:lvl3pPr>
      <a:lvl4pPr algn="l" defTabSz="898525" rtl="0" fontAlgn="base">
        <a:spcBef>
          <a:spcPct val="0"/>
        </a:spcBef>
        <a:spcAft>
          <a:spcPct val="0"/>
        </a:spcAft>
        <a:defRPr sz="3500">
          <a:solidFill>
            <a:schemeClr val="tx2"/>
          </a:solidFill>
          <a:latin typeface="Century Gothic" pitchFamily="34" charset="0"/>
        </a:defRPr>
      </a:lvl4pPr>
      <a:lvl5pPr algn="l" defTabSz="898525" rtl="0" fontAlgn="base">
        <a:spcBef>
          <a:spcPct val="0"/>
        </a:spcBef>
        <a:spcAft>
          <a:spcPct val="0"/>
        </a:spcAft>
        <a:defRPr sz="3500">
          <a:solidFill>
            <a:schemeClr val="tx2"/>
          </a:solidFill>
          <a:latin typeface="Century Gothic" pitchFamily="34" charset="0"/>
        </a:defRPr>
      </a:lvl5pPr>
      <a:lvl6pPr marL="457200" algn="l" defTabSz="898525" rtl="0" fontAlgn="base">
        <a:spcBef>
          <a:spcPct val="0"/>
        </a:spcBef>
        <a:spcAft>
          <a:spcPct val="0"/>
        </a:spcAft>
        <a:defRPr sz="3500">
          <a:solidFill>
            <a:schemeClr val="tx2"/>
          </a:solidFill>
          <a:latin typeface="Century Gothic" pitchFamily="34" charset="0"/>
        </a:defRPr>
      </a:lvl6pPr>
      <a:lvl7pPr marL="914400" algn="l" defTabSz="898525" rtl="0" fontAlgn="base">
        <a:spcBef>
          <a:spcPct val="0"/>
        </a:spcBef>
        <a:spcAft>
          <a:spcPct val="0"/>
        </a:spcAft>
        <a:defRPr sz="3500">
          <a:solidFill>
            <a:schemeClr val="tx2"/>
          </a:solidFill>
          <a:latin typeface="Century Gothic" pitchFamily="34" charset="0"/>
        </a:defRPr>
      </a:lvl7pPr>
      <a:lvl8pPr marL="1371600" algn="l" defTabSz="898525" rtl="0" fontAlgn="base">
        <a:spcBef>
          <a:spcPct val="0"/>
        </a:spcBef>
        <a:spcAft>
          <a:spcPct val="0"/>
        </a:spcAft>
        <a:defRPr sz="3500">
          <a:solidFill>
            <a:schemeClr val="tx2"/>
          </a:solidFill>
          <a:latin typeface="Century Gothic" pitchFamily="34" charset="0"/>
        </a:defRPr>
      </a:lvl8pPr>
      <a:lvl9pPr marL="1828800" algn="l" defTabSz="898525" rtl="0" fontAlgn="base">
        <a:spcBef>
          <a:spcPct val="0"/>
        </a:spcBef>
        <a:spcAft>
          <a:spcPct val="0"/>
        </a:spcAft>
        <a:defRPr sz="3500">
          <a:solidFill>
            <a:schemeClr val="tx2"/>
          </a:solidFill>
          <a:latin typeface="Century Gothic" pitchFamily="34" charset="0"/>
        </a:defRPr>
      </a:lvl9pPr>
    </p:titleStyle>
    <p:bodyStyle>
      <a:lvl1pPr marL="336550" indent="-336550" algn="l" defTabSz="898525" rtl="0" fontAlgn="base">
        <a:spcBef>
          <a:spcPct val="20000"/>
        </a:spcBef>
        <a:spcAft>
          <a:spcPct val="0"/>
        </a:spcAft>
        <a:buChar char="•"/>
        <a:defRPr sz="2800">
          <a:solidFill>
            <a:schemeClr val="tx1"/>
          </a:solidFill>
          <a:latin typeface="+mn-lt"/>
          <a:ea typeface="+mn-ea"/>
          <a:cs typeface="+mn-cs"/>
        </a:defRPr>
      </a:lvl1pPr>
      <a:lvl2pPr marL="730250" indent="-279400" algn="l" defTabSz="898525" rtl="0" fontAlgn="base">
        <a:spcBef>
          <a:spcPct val="20000"/>
        </a:spcBef>
        <a:spcAft>
          <a:spcPct val="0"/>
        </a:spcAft>
        <a:buChar char="–"/>
        <a:defRPr sz="2500">
          <a:solidFill>
            <a:schemeClr val="tx1"/>
          </a:solidFill>
          <a:latin typeface="+mn-lt"/>
        </a:defRPr>
      </a:lvl2pPr>
      <a:lvl3pPr marL="1122363" indent="-223838" algn="l" defTabSz="898525" rtl="0" fontAlgn="base">
        <a:spcBef>
          <a:spcPct val="20000"/>
        </a:spcBef>
        <a:spcAft>
          <a:spcPct val="0"/>
        </a:spcAft>
        <a:buChar char="•"/>
        <a:defRPr sz="2000">
          <a:solidFill>
            <a:schemeClr val="tx1"/>
          </a:solidFill>
          <a:latin typeface="+mn-lt"/>
        </a:defRPr>
      </a:lvl3pPr>
      <a:lvl4pPr marL="1571625" indent="-222250" algn="l" defTabSz="898525" rtl="0" fontAlgn="base">
        <a:spcBef>
          <a:spcPct val="20000"/>
        </a:spcBef>
        <a:spcAft>
          <a:spcPct val="0"/>
        </a:spcAft>
        <a:buChar char="–"/>
        <a:defRPr sz="1700">
          <a:solidFill>
            <a:schemeClr val="tx1"/>
          </a:solidFill>
          <a:latin typeface="+mn-lt"/>
        </a:defRPr>
      </a:lvl4pPr>
      <a:lvl5pPr marL="2020888" indent="-223838" algn="l" defTabSz="898525" rtl="0" fontAlgn="base">
        <a:spcBef>
          <a:spcPct val="20000"/>
        </a:spcBef>
        <a:spcAft>
          <a:spcPct val="0"/>
        </a:spcAft>
        <a:buChar char="»"/>
        <a:defRPr sz="1600">
          <a:solidFill>
            <a:schemeClr val="tx1"/>
          </a:solidFill>
          <a:latin typeface="+mn-lt"/>
        </a:defRPr>
      </a:lvl5pPr>
      <a:lvl6pPr marL="2478088" indent="-223838" algn="l" defTabSz="898525" rtl="0" fontAlgn="base">
        <a:spcBef>
          <a:spcPct val="20000"/>
        </a:spcBef>
        <a:spcAft>
          <a:spcPct val="0"/>
        </a:spcAft>
        <a:buChar char="»"/>
        <a:defRPr sz="1600">
          <a:solidFill>
            <a:schemeClr val="tx1"/>
          </a:solidFill>
          <a:latin typeface="+mn-lt"/>
        </a:defRPr>
      </a:lvl6pPr>
      <a:lvl7pPr marL="2935288" indent="-223838" algn="l" defTabSz="898525" rtl="0" fontAlgn="base">
        <a:spcBef>
          <a:spcPct val="20000"/>
        </a:spcBef>
        <a:spcAft>
          <a:spcPct val="0"/>
        </a:spcAft>
        <a:buChar char="»"/>
        <a:defRPr sz="1600">
          <a:solidFill>
            <a:schemeClr val="tx1"/>
          </a:solidFill>
          <a:latin typeface="+mn-lt"/>
        </a:defRPr>
      </a:lvl7pPr>
      <a:lvl8pPr marL="3392488" indent="-223838" algn="l" defTabSz="898525" rtl="0" fontAlgn="base">
        <a:spcBef>
          <a:spcPct val="20000"/>
        </a:spcBef>
        <a:spcAft>
          <a:spcPct val="0"/>
        </a:spcAft>
        <a:buChar char="»"/>
        <a:defRPr sz="1600">
          <a:solidFill>
            <a:schemeClr val="tx1"/>
          </a:solidFill>
          <a:latin typeface="+mn-lt"/>
        </a:defRPr>
      </a:lvl8pPr>
      <a:lvl9pPr marL="3849688" indent="-223838" algn="l" defTabSz="898525"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1279525" y="593725"/>
            <a:ext cx="7086600" cy="635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5411" name="Rectangle 3"/>
          <p:cNvSpPr>
            <a:spLocks noGrp="1" noChangeArrowheads="1"/>
          </p:cNvSpPr>
          <p:nvPr>
            <p:ph type="body" idx="1"/>
          </p:nvPr>
        </p:nvSpPr>
        <p:spPr bwMode="auto">
          <a:xfrm>
            <a:off x="1279525" y="1387476"/>
            <a:ext cx="5257800" cy="392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5412" name="Rectangle 4"/>
          <p:cNvSpPr>
            <a:spLocks noGrp="1" noChangeArrowheads="1"/>
          </p:cNvSpPr>
          <p:nvPr>
            <p:ph type="dt" sz="half" idx="2"/>
          </p:nvPr>
        </p:nvSpPr>
        <p:spPr bwMode="auto">
          <a:xfrm>
            <a:off x="457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28B0E59A-D8B4-4B9D-99AC-5E2E563BDC53}" type="datetime1">
              <a:rPr lang="en-US"/>
              <a:pPr/>
              <a:t>6/4/2022</a:t>
            </a:fld>
            <a:endParaRPr lang="en-US" dirty="0"/>
          </a:p>
        </p:txBody>
      </p:sp>
      <p:sp>
        <p:nvSpPr>
          <p:cNvPr id="145413" name="Rectangle 5"/>
          <p:cNvSpPr>
            <a:spLocks noGrp="1" noChangeArrowheads="1"/>
          </p:cNvSpPr>
          <p:nvPr>
            <p:ph type="ftr" sz="quarter" idx="3"/>
          </p:nvPr>
        </p:nvSpPr>
        <p:spPr bwMode="auto">
          <a:xfrm>
            <a:off x="3124200" y="5572125"/>
            <a:ext cx="2895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n-US" dirty="0"/>
          </a:p>
        </p:txBody>
      </p:sp>
      <p:sp>
        <p:nvSpPr>
          <p:cNvPr id="145414" name="Rectangle 6"/>
          <p:cNvSpPr>
            <a:spLocks noGrp="1" noChangeArrowheads="1"/>
          </p:cNvSpPr>
          <p:nvPr>
            <p:ph type="sldNum" sz="quarter" idx="4"/>
          </p:nvPr>
        </p:nvSpPr>
        <p:spPr bwMode="auto">
          <a:xfrm>
            <a:off x="6553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AA3A6F7D-A6E0-4ED1-B12C-B1D0AF5EB88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851" r:id="rId12"/>
    <p:sldLayoutId id="2147483852" r:id="rId13"/>
    <p:sldLayoutId id="2147483853" r:id="rId14"/>
    <p:sldLayoutId id="2147483854" r:id="rId15"/>
  </p:sldLayoutIdLst>
  <p:hf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Century Gothic" pitchFamily="34" charset="0"/>
        </a:defRPr>
      </a:lvl2pPr>
      <a:lvl3pPr algn="l" rtl="0" fontAlgn="base">
        <a:spcBef>
          <a:spcPct val="0"/>
        </a:spcBef>
        <a:spcAft>
          <a:spcPct val="0"/>
        </a:spcAft>
        <a:defRPr sz="3600">
          <a:solidFill>
            <a:schemeClr val="tx2"/>
          </a:solidFill>
          <a:latin typeface="Century Gothic" pitchFamily="34" charset="0"/>
        </a:defRPr>
      </a:lvl3pPr>
      <a:lvl4pPr algn="l" rtl="0" fontAlgn="base">
        <a:spcBef>
          <a:spcPct val="0"/>
        </a:spcBef>
        <a:spcAft>
          <a:spcPct val="0"/>
        </a:spcAft>
        <a:defRPr sz="3600">
          <a:solidFill>
            <a:schemeClr val="tx2"/>
          </a:solidFill>
          <a:latin typeface="Century Gothic" pitchFamily="34" charset="0"/>
        </a:defRPr>
      </a:lvl4pPr>
      <a:lvl5pPr algn="l" rtl="0" fontAlgn="base">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7620000" cy="990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86840"/>
            <a:ext cx="7620000" cy="41605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5943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4754880"/>
            <a:ext cx="68580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4895765"/>
            <a:ext cx="548640" cy="343408"/>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9F6FE19-A51D-47B7-8DE1-91695C47EEB0}" type="slidenum">
              <a:rPr lang="en-US" smtClean="0"/>
              <a:pPr/>
              <a:t>‹#›</a:t>
            </a:fld>
            <a:endParaRPr lang="en-US" dirty="0"/>
          </a:p>
        </p:txBody>
      </p:sp>
      <p:sp>
        <p:nvSpPr>
          <p:cNvPr id="5" name="Footer Placeholder 4"/>
          <p:cNvSpPr>
            <a:spLocks noGrp="1"/>
          </p:cNvSpPr>
          <p:nvPr>
            <p:ph type="ftr" sz="quarter" idx="3"/>
          </p:nvPr>
        </p:nvSpPr>
        <p:spPr>
          <a:xfrm rot="16200000">
            <a:off x="7744729" y="3484541"/>
            <a:ext cx="2051644"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713912" y="1402080"/>
            <a:ext cx="2113279" cy="365760"/>
          </a:xfrm>
          <a:prstGeom prst="rect">
            <a:avLst/>
          </a:prstGeom>
        </p:spPr>
        <p:txBody>
          <a:bodyPr vert="horz" lIns="91440" tIns="45720" rIns="91440" bIns="45720" rtlCol="0" anchor="ctr"/>
          <a:lstStyle>
            <a:lvl1pPr algn="l">
              <a:defRPr sz="1200">
                <a:solidFill>
                  <a:schemeClr val="bg2"/>
                </a:solidFill>
              </a:defRPr>
            </a:lvl1pPr>
          </a:lstStyle>
          <a:p>
            <a:fld id="{AC90D091-F6CD-4752-8608-CA17A85967BC}" type="datetime1">
              <a:rPr lang="en-US" smtClean="0"/>
              <a:pPr/>
              <a:t>6/4/2022</a:t>
            </a:fld>
            <a:endParaRPr lang="en-US" dirty="0"/>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imgres?imgurl=http://www.rivalart.com/clipart-kits/mascot-clipart/panther-mascots/PANTHER-CLIPART-IMAGE.jpg&amp;imgrefurl=http://www.rivalart.com/clipart-kits/mascot-clipart/panther-mascots/&amp;h=329&amp;w=306&amp;sz=54&amp;tbnid=GNjiJ-XOEGQOVM:&amp;tbnh=119&amp;tbnw=111&amp;prev=/images?q=panther+clip+art&amp;hl=en&amp;usg=__kqsHIPILPqQS0pbFE3Qoq_yFqwo=&amp;sa=X&amp;ei=35AOTPimC4y-rAfQp7DHCQ&amp;ved=0CCEQ9QEwAw"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emf"/><Relationship Id="rId2" Type="http://schemas.openxmlformats.org/officeDocument/2006/relationships/slideLayout" Target="../slideLayouts/slideLayout44.xml"/><Relationship Id="rId1" Type="http://schemas.openxmlformats.org/officeDocument/2006/relationships/vmlDrawing" Target="../drawings/vmlDrawing3.vml"/><Relationship Id="rId6" Type="http://schemas.openxmlformats.org/officeDocument/2006/relationships/oleObject" Target="file:///\\skye\Business\Marianna\District%20Business%20Advisor\Districts\Winship-Robbins\2022-23\22-23%20%20W-R%20BT%20DEV%20MYP%20&amp;%20Data.xlsx!EFB!%5b22-23%20%20W-R%20BT%20DEV%20MYP%20&amp;%20Data.xlsx%5dEFB%20Chart%203" TargetMode="External"/><Relationship Id="rId5" Type="http://schemas.openxmlformats.org/officeDocument/2006/relationships/image" Target="../media/image9.emf"/><Relationship Id="rId4" Type="http://schemas.openxmlformats.org/officeDocument/2006/relationships/oleObject" Target="file:///\\skye\Business\Marianna\District%20Business%20Advisor\Districts\Winship-Robbins\2022-23\22-23%20%20W-R%20BT%20DEV%20MYP%20&amp;%20Data.xlsx!EFB!R3C2:R8C5"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emf"/><Relationship Id="rId2" Type="http://schemas.openxmlformats.org/officeDocument/2006/relationships/slideLayout" Target="../slideLayouts/slideLayout32.xml"/><Relationship Id="rId1" Type="http://schemas.openxmlformats.org/officeDocument/2006/relationships/vmlDrawing" Target="../drawings/vmlDrawing4.vml"/><Relationship Id="rId6" Type="http://schemas.openxmlformats.org/officeDocument/2006/relationships/oleObject" Target="file:///\\skye\Business\Marianna\District%20Business%20Advisor\Districts\Winship-Robbins\2022-23\22-23%20%20W-R%20BT%20DEV%20MYP%20&amp;%20Data.xlsx!Revenues%20vs%20Expenditures!%5b22-23%20%20W-R%20BT%20DEV%20MYP%20&amp;%20Data.xlsx%5dRevenues%20vs%20Expenditures%20Chart%201" TargetMode="External"/><Relationship Id="rId5" Type="http://schemas.openxmlformats.org/officeDocument/2006/relationships/image" Target="../media/image11.emf"/><Relationship Id="rId4" Type="http://schemas.openxmlformats.org/officeDocument/2006/relationships/oleObject" Target="file:///\\skye\Business\Marianna\District%20Business%20Advisor\Districts\Winship-Robbins\2022-23\22-23%20%20W-R%20BT%20DEV%20MYP%20&amp;%20Data.xlsx!Revenues%20vs%20Expenditures!R3C1:R8C3"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file:///\\skye\Business\Marianna\District%20Business%20Advisor\Districts\Winship-Robbins\2022-23\22-23%20%20W-R%20BT%20DEV%20MYP%20&amp;%20Data.xlsx!MYP!Print_Area"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skye\Business\Marianna\District%20Business%20Advisor\Districts\Winship-Robbins\2022-23\22-23%20%20W-R%20BT%20DEV%20MYP%20&amp;%20Data.xlsx!cbeds%20-%20ada!R1C1:R7C4" TargetMode="External"/><Relationship Id="rId2" Type="http://schemas.openxmlformats.org/officeDocument/2006/relationships/slideLayout" Target="../slideLayouts/slideLayout32.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file:///\\skye\Business\Marianna\District%20Business%20Advisor\Districts\Winship-Robbins\2022-23\22-23%20%20W-R%20BT%20DEV%20MYP%20&amp;%20Data.xlsx!cbeds%20-%20ada!%5b22-23%20%20W-R%20BT%20DEV%20MYP%20&amp;%20Data.xlsx%5dcbeds%20-%20ada%20Chart%202" TargetMode="Externa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42.xml"/><Relationship Id="rId1" Type="http://schemas.openxmlformats.org/officeDocument/2006/relationships/vmlDrawing" Target="../drawings/vmlDrawing1.vml"/><Relationship Id="rId6" Type="http://schemas.openxmlformats.org/officeDocument/2006/relationships/oleObject" Target="file:///\\skye\Business\Marianna\District%20Business%20Advisor\Districts\Winship-Robbins\2022-23\22-23%20%20W-R%20BT%20DEV%20MYP%20&amp;%20Data.xlsx!Total%20Revenue!%5b22-23%20%20W-R%20BT%20DEV%20MYP%20&amp;%20Data.xlsx%5dTotal%20Revenue%20Chart%203" TargetMode="External"/><Relationship Id="rId5" Type="http://schemas.openxmlformats.org/officeDocument/2006/relationships/image" Target="../media/image5.emf"/><Relationship Id="rId4" Type="http://schemas.openxmlformats.org/officeDocument/2006/relationships/oleObject" Target="file:///\\skye\Business\Marianna\District%20Business%20Advisor\Districts\Winship-Robbins\2022-23\22-23%20%20W-R%20BT%20DEV%20MYP%20&amp;%20Data.xlsx!Total%20Revenue!R3C1:R7C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emf"/><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oleObject" Target="file:///\\skye\Business\Marianna\District%20Business%20Advisor\Districts\Winship-Robbins\2022-23\22-23%20%20W-R%20BT%20DEV%20MYP%20&amp;%20Data.xlsx!Total%20Expenditures!%5b22-23%20%20W-R%20BT%20DEV%20MYP%20&amp;%20Data.xlsx%5dTotal%20Expenditures%20Chart%202" TargetMode="External"/><Relationship Id="rId5" Type="http://schemas.openxmlformats.org/officeDocument/2006/relationships/image" Target="../media/image7.emf"/><Relationship Id="rId4" Type="http://schemas.openxmlformats.org/officeDocument/2006/relationships/oleObject" Target="file:///\\skye\Business\Marianna\District%20Business%20Advisor\Districts\Winship-Robbins\2022-23\22-23%20%20W-R%20BT%20DEV%20MYP%20&amp;%20Data.xlsx!Total%20Expenditures!R7C1:R14C3"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81025" y="2105025"/>
            <a:ext cx="8320088" cy="619126"/>
          </a:xfrm>
        </p:spPr>
        <p:txBody>
          <a:bodyPr>
            <a:normAutofit/>
          </a:bodyPr>
          <a:lstStyle/>
          <a:p>
            <a:pPr algn="ctr"/>
            <a:r>
              <a:rPr lang="en-US" sz="3200" b="1" dirty="0" smtClean="0"/>
              <a:t>Winship-Robbins School District</a:t>
            </a:r>
            <a:endParaRPr lang="en-US" sz="3200" b="1" dirty="0"/>
          </a:p>
        </p:txBody>
      </p:sp>
      <p:sp>
        <p:nvSpPr>
          <p:cNvPr id="2051" name="Rectangle 3"/>
          <p:cNvSpPr>
            <a:spLocks noGrp="1" noChangeArrowheads="1"/>
          </p:cNvSpPr>
          <p:nvPr>
            <p:ph type="subTitle" idx="1"/>
          </p:nvPr>
        </p:nvSpPr>
        <p:spPr>
          <a:xfrm>
            <a:off x="1247047" y="2755107"/>
            <a:ext cx="7315199" cy="1531143"/>
          </a:xfrm>
        </p:spPr>
        <p:txBody>
          <a:bodyPr>
            <a:normAutofit/>
          </a:bodyPr>
          <a:lstStyle/>
          <a:p>
            <a:pPr algn="ctr"/>
            <a:r>
              <a:rPr lang="en-US" sz="2800" b="1" dirty="0" smtClean="0">
                <a:solidFill>
                  <a:schemeClr val="accent2"/>
                </a:solidFill>
              </a:rPr>
              <a:t>2022-2023 Adopted BUDGET REPORT</a:t>
            </a:r>
            <a:endParaRPr lang="en-US" sz="2800" b="1" dirty="0">
              <a:solidFill>
                <a:schemeClr val="accent2"/>
              </a:solidFill>
            </a:endParaRPr>
          </a:p>
          <a:p>
            <a:pPr algn="ctr"/>
            <a:endParaRPr lang="en-US" sz="1600" b="1" dirty="0"/>
          </a:p>
          <a:p>
            <a:r>
              <a:rPr lang="en-US" sz="1800" b="1" dirty="0" smtClean="0"/>
              <a:t>Dawn Carl</a:t>
            </a:r>
            <a:endParaRPr lang="en-US" sz="1800" b="1" dirty="0"/>
          </a:p>
          <a:p>
            <a:r>
              <a:rPr lang="en-US" sz="1800" b="1" dirty="0"/>
              <a:t>Superintendent/Principal</a:t>
            </a:r>
          </a:p>
        </p:txBody>
      </p:sp>
      <p:sp>
        <p:nvSpPr>
          <p:cNvPr id="2113" name="AutoShape 65"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sp>
        <p:nvSpPr>
          <p:cNvPr id="2115" name="AutoShape 67"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47731"/>
            <a:ext cx="1676400" cy="16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56591" y="176214"/>
            <a:ext cx="7634911" cy="1195387"/>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24579" name="Rectangle 3"/>
          <p:cNvSpPr>
            <a:spLocks noGrp="1" noChangeArrowheads="1"/>
          </p:cNvSpPr>
          <p:nvPr>
            <p:ph idx="1"/>
          </p:nvPr>
        </p:nvSpPr>
        <p:spPr>
          <a:xfrm>
            <a:off x="193969" y="1286776"/>
            <a:ext cx="7863839" cy="4393834"/>
          </a:xfrm>
        </p:spPr>
        <p:txBody>
          <a:bodyPr>
            <a:normAutofit fontScale="32500" lnSpcReduction="20000"/>
          </a:bodyPr>
          <a:lstStyle/>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CAPITAL </a:t>
            </a:r>
            <a:r>
              <a:rPr lang="en-US" sz="4400" b="1" u="sng" dirty="0">
                <a:latin typeface="Arial" panose="020B0604020202020204" pitchFamily="34" charset="0"/>
                <a:cs typeface="Arial" panose="020B0604020202020204" pitchFamily="34" charset="0"/>
              </a:rPr>
              <a:t>OUTLAY - </a:t>
            </a:r>
            <a:r>
              <a:rPr lang="en-US" sz="4400" b="1" u="sng" dirty="0" smtClean="0">
                <a:latin typeface="Arial" panose="020B0604020202020204" pitchFamily="34" charset="0"/>
                <a:cs typeface="Arial" panose="020B0604020202020204" pitchFamily="34" charset="0"/>
              </a:rPr>
              <a:t>$55,000</a:t>
            </a: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This includes budget for new concrete to existing portables and new air conditioners.</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OTHER OUTGO - $0</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The district is expecting revenue from the County office and not Excess Costs due to a decrease in total district program costs.</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INTERFUND </a:t>
            </a:r>
            <a:r>
              <a:rPr lang="en-US" sz="4400" b="1" u="sng" dirty="0">
                <a:latin typeface="Arial" panose="020B0604020202020204" pitchFamily="34" charset="0"/>
                <a:cs typeface="Arial" panose="020B0604020202020204" pitchFamily="34" charset="0"/>
              </a:rPr>
              <a:t>TRANSFERS </a:t>
            </a:r>
            <a:r>
              <a:rPr lang="en-US" sz="4400" b="1" u="sng" dirty="0" smtClean="0">
                <a:latin typeface="Arial" panose="020B0604020202020204" pitchFamily="34" charset="0"/>
                <a:cs typeface="Arial" panose="020B0604020202020204" pitchFamily="34" charset="0"/>
              </a:rPr>
              <a:t>IN/OUT - $68,279</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Projected inter-fund transfer out to Child Development Fund.</a:t>
            </a:r>
            <a:endParaRPr lang="en-US" sz="4000" dirty="0">
              <a:latin typeface="Arial" panose="020B0604020202020204" pitchFamily="34" charset="0"/>
              <a:cs typeface="Arial" panose="020B0604020202020204" pitchFamily="34" charset="0"/>
            </a:endParaRPr>
          </a:p>
          <a:p>
            <a:pPr marL="347472" algn="just">
              <a:buFont typeface="Wingdings" pitchFamily="2" charset="2"/>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CONTRIBUTIONS TO RESTRICTED PROGRAMS </a:t>
            </a:r>
            <a:r>
              <a:rPr lang="en-US" sz="4400" b="1" u="sng" dirty="0" smtClean="0">
                <a:latin typeface="Arial" panose="020B0604020202020204" pitchFamily="34" charset="0"/>
                <a:cs typeface="Arial" panose="020B0604020202020204" pitchFamily="34" charset="0"/>
              </a:rPr>
              <a:t>$292,965</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Contributions to restricted programs are projected to total </a:t>
            </a:r>
            <a:r>
              <a:rPr lang="en-US" sz="4000" dirty="0" smtClean="0">
                <a:latin typeface="Arial" panose="020B0604020202020204" pitchFamily="34" charset="0"/>
                <a:cs typeface="Arial" panose="020B0604020202020204" pitchFamily="34" charset="0"/>
              </a:rPr>
              <a:t>$292,965 </a:t>
            </a:r>
            <a:r>
              <a:rPr lang="en-US" sz="4000" dirty="0">
                <a:latin typeface="Arial" panose="020B0604020202020204" pitchFamily="34" charset="0"/>
                <a:cs typeface="Arial" panose="020B0604020202020204" pitchFamily="34" charset="0"/>
              </a:rPr>
              <a:t>and include contributions </a:t>
            </a:r>
            <a:r>
              <a:rPr lang="en-US" sz="4000" dirty="0" smtClean="0">
                <a:latin typeface="Arial" panose="020B0604020202020204" pitchFamily="34" charset="0"/>
                <a:cs typeface="Arial" panose="020B0604020202020204" pitchFamily="34" charset="0"/>
              </a:rPr>
              <a:t>to </a:t>
            </a:r>
            <a:r>
              <a:rPr lang="en-US" sz="4000" dirty="0">
                <a:latin typeface="Arial" panose="020B0604020202020204" pitchFamily="34" charset="0"/>
                <a:cs typeface="Arial" panose="020B0604020202020204" pitchFamily="34" charset="0"/>
              </a:rPr>
              <a:t>Child Nutrition, Special Education</a:t>
            </a:r>
            <a:r>
              <a:rPr lang="en-US" sz="4000" dirty="0" smtClean="0">
                <a:latin typeface="Arial" panose="020B0604020202020204" pitchFamily="34" charset="0"/>
                <a:cs typeface="Arial" panose="020B0604020202020204" pitchFamily="34" charset="0"/>
              </a:rPr>
              <a:t>, and Routine </a:t>
            </a:r>
            <a:r>
              <a:rPr lang="en-US" sz="4000" dirty="0">
                <a:latin typeface="Arial" panose="020B0604020202020204" pitchFamily="34" charset="0"/>
                <a:cs typeface="Arial" panose="020B0604020202020204" pitchFamily="34" charset="0"/>
              </a:rPr>
              <a:t>Restricted </a:t>
            </a:r>
            <a:r>
              <a:rPr lang="en-US" sz="4000" dirty="0" smtClean="0">
                <a:latin typeface="Arial" panose="020B0604020202020204" pitchFamily="34" charset="0"/>
                <a:cs typeface="Arial" panose="020B0604020202020204" pitchFamily="34" charset="0"/>
              </a:rPr>
              <a:t>Maintenance. There is a $46,966 increase in contributions due increases in Cafeteria, Special Ed., and Routine Restricted Maintenance.</a:t>
            </a:r>
            <a:r>
              <a:rPr lang="en-US" sz="3400" dirty="0">
                <a:latin typeface="Arial" panose="020B0604020202020204" pitchFamily="34" charset="0"/>
                <a:cs typeface="Arial" panose="020B0604020202020204" pitchFamily="34" charset="0"/>
              </a:rPr>
              <a:t>		</a:t>
            </a:r>
            <a:endParaRPr lang="en-US" sz="3400" i="1"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endParaRPr lang="en-US" sz="100" b="1" dirty="0">
              <a:solidFill>
                <a:schemeClr val="tx2"/>
              </a:solidFill>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p>
        </p:txBody>
      </p:sp>
      <p:sp>
        <p:nvSpPr>
          <p:cNvPr id="4" name="Slide Number Placeholder 5"/>
          <p:cNvSpPr>
            <a:spLocks noGrp="1"/>
          </p:cNvSpPr>
          <p:nvPr>
            <p:ph type="sldNum" sz="quarter" idx="12"/>
          </p:nvPr>
        </p:nvSpPr>
        <p:spPr/>
        <p:txBody>
          <a:bodyPr/>
          <a:lstStyle/>
          <a:p>
            <a:fld id="{D68D5A80-802D-4906-BC8C-DCE73E2DA6BF}" type="slidenum">
              <a:rPr lang="en-US"/>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1" y="135437"/>
            <a:ext cx="7200900" cy="823912"/>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BALANCE </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endParaRPr lang="en-US" sz="1600" b="1" dirty="0"/>
          </a:p>
        </p:txBody>
      </p:sp>
      <p:sp>
        <p:nvSpPr>
          <p:cNvPr id="11" name="Slide Number Placeholder 7"/>
          <p:cNvSpPr>
            <a:spLocks noGrp="1"/>
          </p:cNvSpPr>
          <p:nvPr>
            <p:ph type="sldNum" sz="quarter" idx="12"/>
          </p:nvPr>
        </p:nvSpPr>
        <p:spPr>
          <a:xfrm>
            <a:off x="8515350" y="4868864"/>
            <a:ext cx="485776" cy="341312"/>
          </a:xfrm>
        </p:spPr>
        <p:txBody>
          <a:bodyPr>
            <a:normAutofit/>
          </a:bodyPr>
          <a:lstStyle/>
          <a:p>
            <a:fld id="{99860FAA-454B-45A2-9E97-8DF9CDFEE6AE}" type="slidenum">
              <a:rPr lang="en-US"/>
              <a:pPr/>
              <a:t>11</a:t>
            </a:fld>
            <a:endParaRPr lang="en-US" dirty="0"/>
          </a:p>
        </p:txBody>
      </p:sp>
      <p:sp>
        <p:nvSpPr>
          <p:cNvPr id="25613" name="Rectangle 13"/>
          <p:cNvSpPr>
            <a:spLocks noChangeArrowheads="1"/>
          </p:cNvSpPr>
          <p:nvPr/>
        </p:nvSpPr>
        <p:spPr bwMode="auto">
          <a:xfrm>
            <a:off x="3321054" y="2840037"/>
            <a:ext cx="2562225"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25735" name="Rectangle 135"/>
          <p:cNvSpPr>
            <a:spLocks noChangeArrowheads="1"/>
          </p:cNvSpPr>
          <p:nvPr/>
        </p:nvSpPr>
        <p:spPr bwMode="auto">
          <a:xfrm rot="10696190" flipV="1">
            <a:off x="-6350" y="1760111"/>
            <a:ext cx="10480675" cy="321528"/>
          </a:xfrm>
          <a:prstGeom prst="rect">
            <a:avLst/>
          </a:prstGeom>
          <a:noFill/>
          <a:ln w="9525">
            <a:noFill/>
            <a:miter lim="800000"/>
            <a:headEnd/>
            <a:tailEnd/>
          </a:ln>
          <a:effectLst/>
        </p:spPr>
        <p:txBody>
          <a:bodyPr lIns="89814" tIns="44909" rIns="89814" bIns="44909" anchor="ctr">
            <a:spAutoFit/>
          </a:bodyPr>
          <a:lstStyle/>
          <a:p>
            <a:pPr defTabSz="898525"/>
            <a:endParaRPr lang="en-US" sz="1500" dirty="0">
              <a:latin typeface="Times New Roman" pitchFamily="18" charset="0"/>
            </a:endParaRPr>
          </a:p>
        </p:txBody>
      </p:sp>
      <p:sp>
        <p:nvSpPr>
          <p:cNvPr id="25807" name="Rectangle 207"/>
          <p:cNvSpPr>
            <a:spLocks noChangeArrowheads="1"/>
          </p:cNvSpPr>
          <p:nvPr/>
        </p:nvSpPr>
        <p:spPr bwMode="auto">
          <a:xfrm>
            <a:off x="-1350963" y="-3066980"/>
            <a:ext cx="184731" cy="353943"/>
          </a:xfrm>
          <a:prstGeom prst="rect">
            <a:avLst/>
          </a:prstGeom>
          <a:noFill/>
          <a:ln w="9525">
            <a:noFill/>
            <a:miter lim="800000"/>
            <a:headEnd/>
            <a:tailEnd/>
          </a:ln>
          <a:effectLst/>
        </p:spPr>
        <p:txBody>
          <a:bodyPr wrap="none" anchor="b">
            <a:spAutoFit/>
          </a:bodyPr>
          <a:lstStyle/>
          <a:p>
            <a:endParaRPr lang="en-US" dirty="0"/>
          </a:p>
        </p:txBody>
      </p:sp>
      <p:sp>
        <p:nvSpPr>
          <p:cNvPr id="26140" name="Rectangle 540"/>
          <p:cNvSpPr>
            <a:spLocks noChangeArrowheads="1"/>
          </p:cNvSpPr>
          <p:nvPr/>
        </p:nvSpPr>
        <p:spPr bwMode="auto">
          <a:xfrm>
            <a:off x="498475" y="1456278"/>
            <a:ext cx="8383588" cy="1014025"/>
          </a:xfrm>
          <a:prstGeom prst="rect">
            <a:avLst/>
          </a:prstGeom>
          <a:noFill/>
          <a:ln w="9525">
            <a:noFill/>
            <a:miter lim="800000"/>
            <a:headEnd/>
            <a:tailEnd/>
          </a:ln>
          <a:effectLst/>
        </p:spPr>
        <p:txBody>
          <a:bodyPr lIns="89814" tIns="44909" rIns="89814" bIns="44909" anchor="ctr">
            <a:spAutoFit/>
          </a:bodyPr>
          <a:lstStyle/>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p:txBody>
      </p:sp>
      <p:sp>
        <p:nvSpPr>
          <p:cNvPr id="26143" name="Rectangle 543"/>
          <p:cNvSpPr>
            <a:spLocks noChangeArrowheads="1"/>
          </p:cNvSpPr>
          <p:nvPr/>
        </p:nvSpPr>
        <p:spPr bwMode="auto">
          <a:xfrm>
            <a:off x="190501" y="959349"/>
            <a:ext cx="8191500" cy="553998"/>
          </a:xfrm>
          <a:prstGeom prst="rect">
            <a:avLst/>
          </a:prstGeom>
          <a:noFill/>
          <a:ln w="9525">
            <a:noFill/>
            <a:miter lim="800000"/>
            <a:headEnd/>
            <a:tailEnd/>
          </a:ln>
          <a:effectLst/>
        </p:spPr>
        <p:txBody>
          <a:bodyPr wrap="square">
            <a:spAutoFit/>
          </a:bodyPr>
          <a:lstStyle/>
          <a:p>
            <a:pPr defTabSz="898525"/>
            <a:endParaRPr lang="en-US" sz="1000" dirty="0" smtClean="0">
              <a:latin typeface="Arial" panose="020B0604020202020204" pitchFamily="34" charset="0"/>
              <a:cs typeface="Arial" panose="020B0604020202020204" pitchFamily="34" charset="0"/>
            </a:endParaRPr>
          </a:p>
          <a:p>
            <a:pPr defTabSz="898525"/>
            <a:r>
              <a:rPr lang="en-US" sz="1000" dirty="0" smtClean="0">
                <a:latin typeface="Arial" panose="020B0604020202020204" pitchFamily="34" charset="0"/>
                <a:cs typeface="Arial" panose="020B0604020202020204" pitchFamily="34" charset="0"/>
              </a:rPr>
              <a:t>The </a:t>
            </a:r>
            <a:r>
              <a:rPr lang="en-US" sz="1000" b="1" dirty="0">
                <a:latin typeface="Arial" panose="020B0604020202020204" pitchFamily="34" charset="0"/>
                <a:cs typeface="Arial" panose="020B0604020202020204" pitchFamily="34" charset="0"/>
              </a:rPr>
              <a:t>estimated ending balance for the </a:t>
            </a:r>
            <a:r>
              <a:rPr lang="en-US" sz="1000" b="1" dirty="0" smtClean="0">
                <a:latin typeface="Arial" panose="020B0604020202020204" pitchFamily="34" charset="0"/>
                <a:cs typeface="Arial" panose="020B0604020202020204" pitchFamily="34" charset="0"/>
              </a:rPr>
              <a:t>2022-2023 year </a:t>
            </a:r>
            <a:r>
              <a:rPr lang="en-US" sz="1000" b="1" dirty="0">
                <a:latin typeface="Arial" panose="020B0604020202020204" pitchFamily="34" charset="0"/>
                <a:cs typeface="Arial" panose="020B0604020202020204" pitchFamily="34" charset="0"/>
              </a:rPr>
              <a:t>is </a:t>
            </a:r>
            <a:r>
              <a:rPr lang="en-US" sz="1000" b="1" i="1" dirty="0" smtClean="0">
                <a:latin typeface="Arial" panose="020B0604020202020204" pitchFamily="34" charset="0"/>
                <a:cs typeface="Arial" panose="020B0604020202020204" pitchFamily="34" charset="0"/>
              </a:rPr>
              <a:t>$3,240,923. </a:t>
            </a:r>
            <a:r>
              <a:rPr lang="en-US" sz="1000" dirty="0" smtClean="0">
                <a:latin typeface="Arial" panose="020B0604020202020204" pitchFamily="34" charset="0"/>
                <a:cs typeface="Arial" panose="020B0604020202020204" pitchFamily="34" charset="0"/>
              </a:rPr>
              <a:t>Of </a:t>
            </a:r>
            <a:r>
              <a:rPr lang="en-US" sz="1000" dirty="0">
                <a:latin typeface="Arial" panose="020B0604020202020204" pitchFamily="34" charset="0"/>
                <a:cs typeface="Arial" panose="020B0604020202020204" pitchFamily="34" charset="0"/>
              </a:rPr>
              <a:t>this amount, </a:t>
            </a:r>
            <a:r>
              <a:rPr lang="en-US" sz="1000" dirty="0" smtClean="0">
                <a:latin typeface="Arial" panose="020B0604020202020204" pitchFamily="34" charset="0"/>
                <a:cs typeface="Arial" panose="020B0604020202020204" pitchFamily="34" charset="0"/>
              </a:rPr>
              <a:t>$101,656 has </a:t>
            </a:r>
            <a:r>
              <a:rPr lang="en-US" sz="1000" dirty="0">
                <a:latin typeface="Arial" panose="020B0604020202020204" pitchFamily="34" charset="0"/>
                <a:cs typeface="Arial" panose="020B0604020202020204" pitchFamily="34" charset="0"/>
              </a:rPr>
              <a:t>been designated for economic uncertainties as required by the State of California</a:t>
            </a:r>
            <a:r>
              <a:rPr lang="en-US" sz="1000" dirty="0" smtClean="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228681974"/>
              </p:ext>
            </p:extLst>
          </p:nvPr>
        </p:nvGraphicFramePr>
        <p:xfrm>
          <a:off x="2257469" y="1513347"/>
          <a:ext cx="3625810" cy="1149285"/>
        </p:xfrm>
        <a:graphic>
          <a:graphicData uri="http://schemas.openxmlformats.org/presentationml/2006/ole">
            <mc:AlternateContent xmlns:mc="http://schemas.openxmlformats.org/markup-compatibility/2006">
              <mc:Choice xmlns:v="urn:schemas-microsoft-com:vml" Requires="v">
                <p:oleObj spid="_x0000_s3642" name="Worksheet" r:id="rId4" imgW="4657677" imgH="1476261" progId="Excel.Sheet.12">
                  <p:link updateAutomatic="1"/>
                </p:oleObj>
              </mc:Choice>
              <mc:Fallback>
                <p:oleObj name="Worksheet" r:id="rId4" imgW="4657677" imgH="1476261" progId="Excel.Sheet.12">
                  <p:link updateAutomatic="1"/>
                  <p:pic>
                    <p:nvPicPr>
                      <p:cNvPr id="0" name=""/>
                      <p:cNvPicPr/>
                      <p:nvPr/>
                    </p:nvPicPr>
                    <p:blipFill>
                      <a:blip r:embed="rId5"/>
                      <a:stretch>
                        <a:fillRect/>
                      </a:stretch>
                    </p:blipFill>
                    <p:spPr>
                      <a:xfrm>
                        <a:off x="2257469" y="1513347"/>
                        <a:ext cx="3625810" cy="114928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61770718"/>
              </p:ext>
            </p:extLst>
          </p:nvPr>
        </p:nvGraphicFramePr>
        <p:xfrm>
          <a:off x="1886621" y="2751250"/>
          <a:ext cx="4599419" cy="3164374"/>
        </p:xfrm>
        <a:graphic>
          <a:graphicData uri="http://schemas.openxmlformats.org/presentationml/2006/ole">
            <mc:AlternateContent xmlns:mc="http://schemas.openxmlformats.org/markup-compatibility/2006">
              <mc:Choice xmlns:v="urn:schemas-microsoft-com:vml" Requires="v">
                <p:oleObj spid="_x0000_s3643" name="Worksheet" r:id="rId6" imgW="6172200" imgH="4248377" progId="Excel.Sheet.12">
                  <p:link updateAutomatic="1"/>
                </p:oleObj>
              </mc:Choice>
              <mc:Fallback>
                <p:oleObj name="Worksheet" r:id="rId6" imgW="6172200" imgH="4248377" progId="Excel.Sheet.12">
                  <p:link updateAutomatic="1"/>
                  <p:pic>
                    <p:nvPicPr>
                      <p:cNvPr id="0" name=""/>
                      <p:cNvPicPr/>
                      <p:nvPr/>
                    </p:nvPicPr>
                    <p:blipFill>
                      <a:blip r:embed="rId7"/>
                      <a:stretch>
                        <a:fillRect/>
                      </a:stretch>
                    </p:blipFill>
                    <p:spPr>
                      <a:xfrm>
                        <a:off x="1886621" y="2751250"/>
                        <a:ext cx="4599419" cy="3164374"/>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93763" y="233365"/>
            <a:ext cx="7173912" cy="919161"/>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REVENUES vs.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endParaRPr lang="en-US" sz="1600" b="1" dirty="0"/>
          </a:p>
        </p:txBody>
      </p:sp>
      <p:sp>
        <p:nvSpPr>
          <p:cNvPr id="4" name="Slide Number Placeholder 5"/>
          <p:cNvSpPr>
            <a:spLocks noGrp="1"/>
          </p:cNvSpPr>
          <p:nvPr>
            <p:ph type="sldNum" sz="quarter" idx="12"/>
          </p:nvPr>
        </p:nvSpPr>
        <p:spPr/>
        <p:txBody>
          <a:bodyPr/>
          <a:lstStyle/>
          <a:p>
            <a:fld id="{F21D8CA8-93AF-43A7-B1E3-4C4D03B19324}" type="slidenum">
              <a:rPr lang="en-US"/>
              <a:pPr/>
              <a:t>12</a:t>
            </a:fld>
            <a:endParaRPr lang="en-US" dirty="0"/>
          </a:p>
        </p:txBody>
      </p:sp>
      <p:graphicFrame>
        <p:nvGraphicFramePr>
          <p:cNvPr id="2" name="Object 1"/>
          <p:cNvGraphicFramePr>
            <a:graphicFrameLocks noChangeAspect="1"/>
          </p:cNvGraphicFramePr>
          <p:nvPr>
            <p:extLst>
              <p:ext uri="{D42A27DB-BD31-4B8C-83A1-F6EECF244321}">
                <p14:modId xmlns:p14="http://schemas.microsoft.com/office/powerpoint/2010/main" val="3686384674"/>
              </p:ext>
            </p:extLst>
          </p:nvPr>
        </p:nvGraphicFramePr>
        <p:xfrm>
          <a:off x="2843840" y="1152526"/>
          <a:ext cx="3004963" cy="1158181"/>
        </p:xfrm>
        <a:graphic>
          <a:graphicData uri="http://schemas.openxmlformats.org/presentationml/2006/ole">
            <mc:AlternateContent xmlns:mc="http://schemas.openxmlformats.org/markup-compatibility/2006">
              <mc:Choice xmlns:v="urn:schemas-microsoft-com:vml" Requires="v">
                <p:oleObj spid="_x0000_s4667" name="Worksheet" r:id="rId4" imgW="3162364" imgH="1209490" progId="Excel.Sheet.12">
                  <p:link updateAutomatic="1"/>
                </p:oleObj>
              </mc:Choice>
              <mc:Fallback>
                <p:oleObj name="Worksheet" r:id="rId4" imgW="3162364" imgH="1209490" progId="Excel.Sheet.12">
                  <p:link updateAutomatic="1"/>
                  <p:pic>
                    <p:nvPicPr>
                      <p:cNvPr id="0" name=""/>
                      <p:cNvPicPr/>
                      <p:nvPr/>
                    </p:nvPicPr>
                    <p:blipFill>
                      <a:blip r:embed="rId5"/>
                      <a:stretch>
                        <a:fillRect/>
                      </a:stretch>
                    </p:blipFill>
                    <p:spPr>
                      <a:xfrm>
                        <a:off x="2843840" y="1152526"/>
                        <a:ext cx="3004963" cy="1158181"/>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031187547"/>
              </p:ext>
            </p:extLst>
          </p:nvPr>
        </p:nvGraphicFramePr>
        <p:xfrm>
          <a:off x="2005013" y="2413000"/>
          <a:ext cx="4953000" cy="3333750"/>
        </p:xfrm>
        <a:graphic>
          <a:graphicData uri="http://schemas.openxmlformats.org/presentationml/2006/ole">
            <mc:AlternateContent xmlns:mc="http://schemas.openxmlformats.org/markup-compatibility/2006">
              <mc:Choice xmlns:v="urn:schemas-microsoft-com:vml" Requires="v">
                <p:oleObj spid="_x0000_s4668" name="Worksheet" r:id="rId6" imgW="4953128" imgH="3333679" progId="Excel.Sheet.12">
                  <p:link updateAutomatic="1"/>
                </p:oleObj>
              </mc:Choice>
              <mc:Fallback>
                <p:oleObj name="Worksheet" r:id="rId6" imgW="4953128" imgH="3333679" progId="Excel.Sheet.12">
                  <p:link updateAutomatic="1"/>
                  <p:pic>
                    <p:nvPicPr>
                      <p:cNvPr id="0" name=""/>
                      <p:cNvPicPr/>
                      <p:nvPr/>
                    </p:nvPicPr>
                    <p:blipFill>
                      <a:blip r:embed="rId7"/>
                      <a:stretch>
                        <a:fillRect/>
                      </a:stretch>
                    </p:blipFill>
                    <p:spPr>
                      <a:xfrm>
                        <a:off x="2005013" y="2413000"/>
                        <a:ext cx="4953000" cy="333375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09627" y="133349"/>
            <a:ext cx="7477125" cy="1343026"/>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OTHER FUNDS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endParaRPr lang="en-US" sz="1600" b="1" dirty="0"/>
          </a:p>
        </p:txBody>
      </p:sp>
      <p:sp>
        <p:nvSpPr>
          <p:cNvPr id="32774" name="Rectangle 6"/>
          <p:cNvSpPr>
            <a:spLocks noGrp="1" noChangeArrowheads="1"/>
          </p:cNvSpPr>
          <p:nvPr>
            <p:ph idx="1"/>
          </p:nvPr>
        </p:nvSpPr>
        <p:spPr>
          <a:xfrm>
            <a:off x="173038" y="1800225"/>
            <a:ext cx="8172450" cy="3724275"/>
          </a:xfrm>
        </p:spPr>
        <p:txBody>
          <a:bodyPr/>
          <a:lstStyle/>
          <a:p>
            <a:r>
              <a:rPr lang="en-US" sz="1400" b="1" dirty="0" smtClean="0">
                <a:latin typeface="Arial" panose="020B0604020202020204" pitchFamily="34" charset="0"/>
                <a:cs typeface="Arial" panose="020B0604020202020204" pitchFamily="34" charset="0"/>
              </a:rPr>
              <a:t>Student Activities Fund – </a:t>
            </a:r>
            <a:r>
              <a:rPr lang="en-US" sz="1400" dirty="0" smtClean="0">
                <a:latin typeface="Arial" panose="020B0604020202020204" pitchFamily="34" charset="0"/>
                <a:cs typeface="Arial" panose="020B0604020202020204" pitchFamily="34" charset="0"/>
              </a:rPr>
              <a:t>2022-2023 ending fund balance is projected to be </a:t>
            </a:r>
            <a:r>
              <a:rPr lang="en-US" sz="1400" b="1" dirty="0" smtClean="0">
                <a:latin typeface="Arial" panose="020B0604020202020204" pitchFamily="34" charset="0"/>
                <a:cs typeface="Arial" panose="020B0604020202020204" pitchFamily="34" charset="0"/>
              </a:rPr>
              <a:t>$1,270</a:t>
            </a:r>
          </a:p>
          <a:p>
            <a:pPr marL="114300" indent="0">
              <a:buNone/>
            </a:pPr>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Child Development </a:t>
            </a:r>
            <a:r>
              <a:rPr lang="en-US" sz="1400" b="1" dirty="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 </a:t>
            </a:r>
            <a:r>
              <a:rPr lang="en-US" sz="1400" dirty="0" smtClean="0">
                <a:latin typeface="Arial" panose="020B0604020202020204" pitchFamily="34" charset="0"/>
                <a:cs typeface="Arial" panose="020B0604020202020204" pitchFamily="34" charset="0"/>
              </a:rPr>
              <a:t>2022-2023 </a:t>
            </a:r>
            <a:r>
              <a:rPr lang="en-US" sz="1400" dirty="0">
                <a:latin typeface="Arial" panose="020B0604020202020204" pitchFamily="34" charset="0"/>
                <a:cs typeface="Arial" panose="020B0604020202020204" pitchFamily="34" charset="0"/>
              </a:rPr>
              <a:t>ending fund balance is projected to be </a:t>
            </a:r>
            <a:r>
              <a:rPr lang="en-US" sz="1400" b="1" dirty="0" smtClean="0">
                <a:latin typeface="Arial" panose="020B0604020202020204" pitchFamily="34" charset="0"/>
                <a:cs typeface="Arial" panose="020B0604020202020204" pitchFamily="34" charset="0"/>
              </a:rPr>
              <a:t>$6,359</a:t>
            </a:r>
            <a:endParaRPr lang="en-US" sz="1400" b="1" dirty="0">
              <a:latin typeface="Arial" panose="020B0604020202020204" pitchFamily="34" charset="0"/>
              <a:cs typeface="Arial" panose="020B0604020202020204" pitchFamily="34" charset="0"/>
            </a:endParaRPr>
          </a:p>
          <a:p>
            <a:pPr marL="114300" indent="0">
              <a:buNone/>
            </a:pPr>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Deferred </a:t>
            </a:r>
            <a:r>
              <a:rPr lang="en-US" sz="1400" b="1" dirty="0">
                <a:latin typeface="Arial" panose="020B0604020202020204" pitchFamily="34" charset="0"/>
                <a:cs typeface="Arial" panose="020B0604020202020204" pitchFamily="34" charset="0"/>
              </a:rPr>
              <a:t>Maintenance </a:t>
            </a:r>
            <a:r>
              <a:rPr lang="en-US" sz="1400" b="1" dirty="0" smtClean="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2022-2023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$19,753</a:t>
            </a:r>
            <a:endParaRPr lang="en-US" sz="1400" b="1" dirty="0">
              <a:latin typeface="Arial" panose="020B0604020202020204" pitchFamily="34" charset="0"/>
              <a:cs typeface="Arial" panose="020B0604020202020204" pitchFamily="34" charset="0"/>
            </a:endParaRPr>
          </a:p>
          <a:p>
            <a:pPr>
              <a:buFont typeface="Wingdings" pitchFamily="2" charset="2"/>
              <a:buNone/>
            </a:pPr>
            <a:r>
              <a:rPr lang="en-US" sz="1400" dirty="0">
                <a:latin typeface="Arial" panose="020B0604020202020204" pitchFamily="34" charset="0"/>
                <a:cs typeface="Arial" panose="020B0604020202020204" pitchFamily="34" charset="0"/>
              </a:rPr>
              <a:t>	</a:t>
            </a:r>
          </a:p>
          <a:p>
            <a:r>
              <a:rPr lang="en-US" sz="1400" b="1" dirty="0">
                <a:latin typeface="Arial" panose="020B0604020202020204" pitchFamily="34" charset="0"/>
                <a:cs typeface="Arial" panose="020B0604020202020204" pitchFamily="34" charset="0"/>
              </a:rPr>
              <a:t>Special Reserve </a:t>
            </a:r>
            <a:r>
              <a:rPr lang="en-US" sz="1400" b="1" dirty="0" smtClean="0">
                <a:latin typeface="Arial" panose="020B0604020202020204" pitchFamily="34" charset="0"/>
                <a:cs typeface="Arial" panose="020B0604020202020204" pitchFamily="34" charset="0"/>
              </a:rPr>
              <a:t>Fund </a:t>
            </a:r>
            <a:r>
              <a:rPr lang="en-US" sz="1400" dirty="0" smtClean="0">
                <a:latin typeface="Arial" panose="020B0604020202020204" pitchFamily="34" charset="0"/>
                <a:cs typeface="Arial" panose="020B0604020202020204" pitchFamily="34" charset="0"/>
              </a:rPr>
              <a:t>- 2022-2023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$413,354</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Capital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(Developer Fees) - 2022-2023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$13,240</a:t>
            </a:r>
            <a:endParaRPr lang="en-US" sz="1400" dirty="0">
              <a:latin typeface="Arial" panose="020B0604020202020204" pitchFamily="34" charset="0"/>
              <a:cs typeface="Arial" panose="020B0604020202020204" pitchFamily="34" charset="0"/>
            </a:endParaRPr>
          </a:p>
          <a:p>
            <a:pPr>
              <a:buFont typeface="Wingdings" pitchFamily="2" charset="2"/>
              <a:buNone/>
            </a:pPr>
            <a:endParaRPr lang="en-US" sz="1400"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County Schools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- 2022-2023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$0</a:t>
            </a: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600" dirty="0"/>
          </a:p>
        </p:txBody>
      </p:sp>
      <p:sp>
        <p:nvSpPr>
          <p:cNvPr id="4" name="Slide Number Placeholder 5"/>
          <p:cNvSpPr>
            <a:spLocks noGrp="1"/>
          </p:cNvSpPr>
          <p:nvPr>
            <p:ph type="sldNum" sz="quarter" idx="12"/>
          </p:nvPr>
        </p:nvSpPr>
        <p:spPr/>
        <p:txBody>
          <a:bodyPr/>
          <a:lstStyle/>
          <a:p>
            <a:fld id="{27E6FC7C-95B1-4B66-980C-AD899B1EA465}" type="slidenum">
              <a:rPr lang="en-US"/>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04850" y="76201"/>
            <a:ext cx="8077200" cy="1304925"/>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MULTI-YEAR PROJECTION (MYP) ASSUMPTIONS</a:t>
            </a:r>
            <a:br>
              <a:rPr lang="en-US" sz="1600" b="1" dirty="0" smtClean="0">
                <a:solidFill>
                  <a:schemeClr val="accent2"/>
                </a:solidFill>
              </a:rPr>
            </a:br>
            <a:r>
              <a:rPr lang="en-US" sz="1600" b="1" dirty="0" smtClean="0">
                <a:solidFill>
                  <a:schemeClr val="accent2"/>
                </a:solidFill>
              </a:rPr>
              <a:t>2022-2023 </a:t>
            </a:r>
            <a:r>
              <a:rPr lang="en-US" sz="1600" b="1" dirty="0">
                <a:solidFill>
                  <a:schemeClr val="accent2"/>
                </a:solidFill>
              </a:rPr>
              <a:t>Adopted  Budget  Report</a:t>
            </a:r>
            <a:r>
              <a:rPr lang="en-US" sz="2000" b="1" dirty="0">
                <a:solidFill>
                  <a:schemeClr val="accent2"/>
                </a:solidFill>
              </a:rPr>
              <a:t/>
            </a:r>
            <a:br>
              <a:rPr lang="en-US" sz="2000" b="1" dirty="0">
                <a:solidFill>
                  <a:schemeClr val="accent2"/>
                </a:solidFill>
              </a:rPr>
            </a:br>
            <a:endParaRPr lang="en-US" sz="2000" b="1" dirty="0">
              <a:solidFill>
                <a:schemeClr val="accent2"/>
              </a:solidFill>
            </a:endParaRPr>
          </a:p>
        </p:txBody>
      </p:sp>
      <p:sp>
        <p:nvSpPr>
          <p:cNvPr id="4" name="Slide Number Placeholder 5"/>
          <p:cNvSpPr>
            <a:spLocks noGrp="1"/>
          </p:cNvSpPr>
          <p:nvPr>
            <p:ph type="sldNum" sz="quarter" idx="12"/>
          </p:nvPr>
        </p:nvSpPr>
        <p:spPr/>
        <p:txBody>
          <a:bodyPr/>
          <a:lstStyle/>
          <a:p>
            <a:fld id="{01C89F82-B362-400C-BFED-04F1AF0E9857}" type="slidenum">
              <a:rPr lang="en-US"/>
              <a:pPr/>
              <a:t>14</a:t>
            </a:fld>
            <a:endParaRPr lang="en-US" dirty="0"/>
          </a:p>
        </p:txBody>
      </p:sp>
      <p:sp>
        <p:nvSpPr>
          <p:cNvPr id="6" name="Rectangle 5"/>
          <p:cNvSpPr/>
          <p:nvPr/>
        </p:nvSpPr>
        <p:spPr>
          <a:xfrm>
            <a:off x="117238" y="1021270"/>
            <a:ext cx="8248650" cy="4819781"/>
          </a:xfrm>
          <a:prstGeom prst="rect">
            <a:avLst/>
          </a:prstGeom>
        </p:spPr>
        <p:txBody>
          <a:bodyPr wrap="square">
            <a:spAutoFit/>
          </a:bodyPr>
          <a:lstStyle/>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Winship-Robbins Local Control Funding for the future two years has been calculated using projected ADA of 107 in 23/24 and 24/25. All one-time revenues and expenditures have been removed.</a:t>
            </a:r>
          </a:p>
          <a:p>
            <a:pPr>
              <a:lnSpc>
                <a:spcPct val="80000"/>
              </a:lnSpc>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Expenditure adjustments are as follows:</a:t>
            </a:r>
          </a:p>
          <a:p>
            <a:pPr>
              <a:lnSpc>
                <a:spcPct val="80000"/>
              </a:lnSpc>
              <a:buFont typeface="Wingdings" pitchFamily="2" charset="2"/>
              <a:buNone/>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Certificated 	Step &amp; Column increases are projected for 23/24 &amp; 24/25.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Classified		Step &amp; </a:t>
            </a:r>
            <a:r>
              <a:rPr lang="en-US" sz="1200" dirty="0">
                <a:latin typeface="Arial" panose="020B0604020202020204" pitchFamily="34" charset="0"/>
                <a:cs typeface="Arial" panose="020B0604020202020204" pitchFamily="34" charset="0"/>
              </a:rPr>
              <a:t>Column </a:t>
            </a:r>
            <a:r>
              <a:rPr lang="en-US" sz="1200" dirty="0" smtClean="0">
                <a:latin typeface="Arial" panose="020B0604020202020204" pitchFamily="34" charset="0"/>
                <a:cs typeface="Arial" panose="020B0604020202020204" pitchFamily="34" charset="0"/>
              </a:rPr>
              <a:t>increases are </a:t>
            </a:r>
            <a:r>
              <a:rPr lang="en-US" sz="1200" dirty="0">
                <a:latin typeface="Arial" panose="020B0604020202020204" pitchFamily="34" charset="0"/>
                <a:cs typeface="Arial" panose="020B0604020202020204" pitchFamily="34" charset="0"/>
              </a:rPr>
              <a:t>projected for </a:t>
            </a:r>
            <a:r>
              <a:rPr lang="en-US" sz="1200" dirty="0" smtClean="0">
                <a:latin typeface="Arial" panose="020B0604020202020204" pitchFamily="34" charset="0"/>
                <a:cs typeface="Arial" panose="020B0604020202020204" pitchFamily="34" charset="0"/>
              </a:rPr>
              <a:t>23/24 &amp; 24/25.</a:t>
            </a:r>
          </a:p>
          <a:p>
            <a:pPr>
              <a:lnSpc>
                <a:spcPct val="80000"/>
              </a:lnSpc>
              <a:buFont typeface="Wingdings" pitchFamily="2" charset="2"/>
              <a:buChar char="Ø"/>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Benefits		Net increases to cover the </a:t>
            </a:r>
            <a:r>
              <a:rPr lang="en-US" sz="1200" dirty="0">
                <a:latin typeface="Arial" panose="020B0604020202020204" pitchFamily="34" charset="0"/>
                <a:cs typeface="Arial" panose="020B0604020202020204" pitchFamily="34" charset="0"/>
              </a:rPr>
              <a:t>Step &amp; Column increases </a:t>
            </a:r>
            <a:r>
              <a:rPr lang="en-US" sz="1200" dirty="0" smtClean="0">
                <a:latin typeface="Arial" panose="020B0604020202020204" pitchFamily="34" charset="0"/>
                <a:cs typeface="Arial" panose="020B0604020202020204" pitchFamily="34" charset="0"/>
              </a:rPr>
              <a:t>along with decreases in PERS and UI 		in 23/24 &amp; 24/25. STRS rates are projected to be 19.10% in 23/24 &amp; 24/25. PERS rates are 		projected to be 25.20% and 24.60% in 23/24 &amp; 24/25, respectively.  UI rates are projected to 		be 0.20% in 23/24 &amp; 24/25.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Supplies		Decreased Restricted Lottery supplies and Non-capitalized Kitchen equipment 			and applied a </a:t>
            </a:r>
            <a:r>
              <a:rPr lang="en-US" sz="1200" dirty="0">
                <a:latin typeface="Arial" panose="020B0604020202020204" pitchFamily="34" charset="0"/>
                <a:cs typeface="Arial" panose="020B0604020202020204" pitchFamily="34" charset="0"/>
              </a:rPr>
              <a:t>CPI rate of </a:t>
            </a:r>
            <a:r>
              <a:rPr lang="en-US" sz="1200" dirty="0" smtClean="0">
                <a:latin typeface="Arial" panose="020B0604020202020204" pitchFamily="34" charset="0"/>
                <a:cs typeface="Arial" panose="020B0604020202020204" pitchFamily="34" charset="0"/>
              </a:rPr>
              <a:t>3.14% to Unrestricted supplies in 23/24. </a:t>
            </a:r>
            <a:r>
              <a:rPr lang="en-US" sz="1200" dirty="0">
                <a:latin typeface="Arial" panose="020B0604020202020204" pitchFamily="34" charset="0"/>
                <a:cs typeface="Arial" panose="020B0604020202020204" pitchFamily="34" charset="0"/>
              </a:rPr>
              <a:t>A</a:t>
            </a:r>
            <a:r>
              <a:rPr lang="en-US" sz="1200" dirty="0" smtClean="0">
                <a:latin typeface="Arial" panose="020B0604020202020204" pitchFamily="34" charset="0"/>
                <a:cs typeface="Arial" panose="020B0604020202020204" pitchFamily="34" charset="0"/>
              </a:rPr>
              <a:t>pplied 			a </a:t>
            </a:r>
            <a:r>
              <a:rPr lang="en-US" sz="1200" dirty="0">
                <a:latin typeface="Arial" panose="020B0604020202020204" pitchFamily="34" charset="0"/>
                <a:cs typeface="Arial" panose="020B0604020202020204" pitchFamily="34" charset="0"/>
              </a:rPr>
              <a:t>CPI </a:t>
            </a:r>
            <a:r>
              <a:rPr lang="en-US" sz="1200" dirty="0" smtClean="0">
                <a:latin typeface="Arial" panose="020B0604020202020204" pitchFamily="34" charset="0"/>
                <a:cs typeface="Arial" panose="020B0604020202020204" pitchFamily="34" charset="0"/>
              </a:rPr>
              <a:t>rate </a:t>
            </a:r>
            <a:r>
              <a:rPr lang="en-US" sz="1200" dirty="0">
                <a:latin typeface="Arial" panose="020B0604020202020204" pitchFamily="34" charset="0"/>
                <a:cs typeface="Arial" panose="020B0604020202020204" pitchFamily="34" charset="0"/>
              </a:rPr>
              <a:t>of </a:t>
            </a:r>
            <a:r>
              <a:rPr lang="en-US" sz="1200" dirty="0" smtClean="0">
                <a:latin typeface="Arial" panose="020B0604020202020204" pitchFamily="34" charset="0"/>
                <a:cs typeface="Arial" panose="020B0604020202020204" pitchFamily="34" charset="0"/>
              </a:rPr>
              <a:t>1.97% </a:t>
            </a:r>
            <a:r>
              <a:rPr lang="en-US" sz="1200" dirty="0">
                <a:latin typeface="Arial" panose="020B0604020202020204" pitchFamily="34" charset="0"/>
                <a:cs typeface="Arial" panose="020B0604020202020204" pitchFamily="34" charset="0"/>
              </a:rPr>
              <a:t>to Unrestricted </a:t>
            </a:r>
            <a:r>
              <a:rPr lang="en-US" sz="1200" dirty="0" smtClean="0">
                <a:latin typeface="Arial" panose="020B0604020202020204" pitchFamily="34" charset="0"/>
                <a:cs typeface="Arial" panose="020B0604020202020204" pitchFamily="34" charset="0"/>
              </a:rPr>
              <a:t>supplies </a:t>
            </a:r>
            <a:r>
              <a:rPr lang="en-US" sz="1200" dirty="0">
                <a:latin typeface="Arial" panose="020B0604020202020204" pitchFamily="34" charset="0"/>
                <a:cs typeface="Arial" panose="020B0604020202020204" pitchFamily="34" charset="0"/>
              </a:rPr>
              <a:t>and kept </a:t>
            </a:r>
            <a:r>
              <a:rPr lang="en-US" sz="1200" dirty="0" smtClean="0">
                <a:latin typeface="Arial" panose="020B0604020202020204" pitchFamily="34" charset="0"/>
                <a:cs typeface="Arial" panose="020B0604020202020204" pitchFamily="34" charset="0"/>
              </a:rPr>
              <a:t>Restricted </a:t>
            </a:r>
            <a:r>
              <a:rPr lang="en-US" sz="1200" dirty="0">
                <a:latin typeface="Arial" panose="020B0604020202020204" pitchFamily="34" charset="0"/>
                <a:cs typeface="Arial" panose="020B0604020202020204" pitchFamily="34" charset="0"/>
              </a:rPr>
              <a:t>supplies </a:t>
            </a:r>
            <a:r>
              <a:rPr lang="en-US" sz="1200" dirty="0" smtClean="0">
                <a:latin typeface="Arial" panose="020B0604020202020204" pitchFamily="34" charset="0"/>
                <a:cs typeface="Arial" panose="020B0604020202020204" pitchFamily="34" charset="0"/>
              </a:rPr>
              <a:t>flat in 24/25.</a:t>
            </a:r>
            <a:endParaRPr lang="en-US" sz="1200" dirty="0">
              <a:latin typeface="Arial" panose="020B0604020202020204" pitchFamily="34" charset="0"/>
              <a:cs typeface="Arial" panose="020B0604020202020204" pitchFamily="34" charset="0"/>
            </a:endParaRPr>
          </a:p>
          <a:p>
            <a:pPr>
              <a:lnSpc>
                <a:spcPct val="80000"/>
              </a:lnSpc>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Services		Increased services in 23/24 &amp; 24/25 by a CPI </a:t>
            </a:r>
            <a:r>
              <a:rPr lang="en-US" sz="1200" dirty="0">
                <a:latin typeface="Arial" panose="020B0604020202020204" pitchFamily="34" charset="0"/>
                <a:cs typeface="Arial" panose="020B0604020202020204" pitchFamily="34" charset="0"/>
              </a:rPr>
              <a:t>rate of </a:t>
            </a:r>
            <a:r>
              <a:rPr lang="en-US" sz="1200" dirty="0" smtClean="0">
                <a:latin typeface="Arial" panose="020B0604020202020204" pitchFamily="34" charset="0"/>
                <a:cs typeface="Arial" panose="020B0604020202020204" pitchFamily="34" charset="0"/>
              </a:rPr>
              <a:t>3.14% and 1.97%, respectively, while 		the budgets for Title and ELOP services remained flat in 23/24 &amp; 24/25.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Capital Outlay	Removed one-time capital projects expected to be completed in 22/23. No planned capital 		project expenditures in 23/24 &amp; 24/25.</a:t>
            </a:r>
          </a:p>
          <a:p>
            <a:pPr>
              <a:lnSpc>
                <a:spcPct val="80000"/>
              </a:lnSpc>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Other Outgo</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No adjustments.</a:t>
            </a:r>
          </a:p>
          <a:p>
            <a:pPr>
              <a:lnSpc>
                <a:spcPct val="80000"/>
              </a:lnSpc>
              <a:buFont typeface="Wingdings" pitchFamily="2" charset="2"/>
              <a:buNone/>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Transfers-Out	Inter-fund transfers to Child Development Programs to balance fund .</a:t>
            </a:r>
          </a:p>
          <a:p>
            <a:pPr>
              <a:lnSpc>
                <a:spcPct val="80000"/>
              </a:lnSpc>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Contributions	</a:t>
            </a:r>
            <a:r>
              <a:rPr lang="en-US" sz="1200" dirty="0">
                <a:latin typeface="Arial" panose="020B0604020202020204" pitchFamily="34" charset="0"/>
                <a:cs typeface="Arial" panose="020B0604020202020204" pitchFamily="34" charset="0"/>
              </a:rPr>
              <a:t>C</a:t>
            </a:r>
            <a:r>
              <a:rPr lang="en-US" sz="1200" dirty="0" smtClean="0">
                <a:latin typeface="Arial" panose="020B0604020202020204" pitchFamily="34" charset="0"/>
                <a:cs typeface="Arial" panose="020B0604020202020204" pitchFamily="34" charset="0"/>
              </a:rPr>
              <a:t>ontribution to Routine Restrict Maintenance; contribution to balance special education; 		and contribution to balance child nutrition services. </a:t>
            </a:r>
          </a:p>
          <a:p>
            <a:pPr>
              <a:lnSpc>
                <a:spcPct val="80000"/>
              </a:lnSpc>
              <a:buFont typeface="Wingdings" pitchFamily="2" charset="2"/>
              <a:buNone/>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Other Sources/Uses	No adjustments.</a:t>
            </a:r>
            <a:endParaRPr lang="en-US" sz="1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23997099"/>
              </p:ext>
            </p:extLst>
          </p:nvPr>
        </p:nvGraphicFramePr>
        <p:xfrm>
          <a:off x="0" y="0"/>
          <a:ext cx="9144000" cy="5943600"/>
        </p:xfrm>
        <a:graphic>
          <a:graphicData uri="http://schemas.openxmlformats.org/presentationml/2006/ole">
            <mc:AlternateContent xmlns:mc="http://schemas.openxmlformats.org/markup-compatibility/2006">
              <mc:Choice xmlns:v="urn:schemas-microsoft-com:vml" Requires="v">
                <p:oleObj spid="_x0000_s5408" name="Worksheet" r:id="rId4" imgW="15354236" imgH="9705861" progId="Excel.Sheet.12">
                  <p:link updateAutomatic="1"/>
                </p:oleObj>
              </mc:Choice>
              <mc:Fallback>
                <p:oleObj name="Worksheet" r:id="rId4" imgW="15354236" imgH="9705861" progId="Excel.Sheet.12">
                  <p:link updateAutomatic="1"/>
                  <p:pic>
                    <p:nvPicPr>
                      <p:cNvPr id="0" name=""/>
                      <p:cNvPicPr/>
                      <p:nvPr/>
                    </p:nvPicPr>
                    <p:blipFill>
                      <a:blip r:embed="rId5"/>
                      <a:stretch>
                        <a:fillRect/>
                      </a:stretch>
                    </p:blipFill>
                    <p:spPr>
                      <a:xfrm>
                        <a:off x="0" y="0"/>
                        <a:ext cx="9144000" cy="59436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AA9318E-AF3F-4804-BBDF-0B0F11932AED}" type="slidenum">
              <a:rPr lang="en-US" smtClean="0"/>
              <a:pPr/>
              <a:t>16</a:t>
            </a:fld>
            <a:endParaRPr lang="en-US" dirty="0"/>
          </a:p>
        </p:txBody>
      </p:sp>
      <p:sp>
        <p:nvSpPr>
          <p:cNvPr id="4" name="Rectangle 3"/>
          <p:cNvSpPr/>
          <p:nvPr/>
        </p:nvSpPr>
        <p:spPr>
          <a:xfrm>
            <a:off x="200025" y="115982"/>
            <a:ext cx="8001000" cy="830997"/>
          </a:xfrm>
          <a:prstGeom prst="rect">
            <a:avLst/>
          </a:prstGeom>
        </p:spPr>
        <p:txBody>
          <a:bodyPr wrap="square">
            <a:spAutoFit/>
          </a:bodyPr>
          <a:lstStyle/>
          <a:p>
            <a:pPr algn="ctr"/>
            <a:r>
              <a:rPr lang="en-US" sz="1600" b="1" dirty="0" smtClean="0">
                <a:solidFill>
                  <a:schemeClr val="accent2"/>
                </a:solidFill>
                <a:latin typeface="+mj-lt"/>
              </a:rPr>
              <a:t>Winship-Robbins Elementary </a:t>
            </a:r>
            <a:r>
              <a:rPr lang="en-US" sz="1600" b="1" dirty="0">
                <a:solidFill>
                  <a:schemeClr val="accent2"/>
                </a:solidFill>
                <a:latin typeface="+mj-lt"/>
              </a:rPr>
              <a:t>School District</a:t>
            </a:r>
            <a:br>
              <a:rPr lang="en-US" sz="1600" b="1" dirty="0">
                <a:solidFill>
                  <a:schemeClr val="accent2"/>
                </a:solidFill>
                <a:latin typeface="+mj-lt"/>
              </a:rPr>
            </a:br>
            <a:r>
              <a:rPr lang="en-US" sz="1600" b="1" dirty="0" smtClean="0">
                <a:solidFill>
                  <a:schemeClr val="accent2"/>
                </a:solidFill>
                <a:latin typeface="+mj-lt"/>
              </a:rPr>
              <a:t>Enrollment – ADA TRENDS</a:t>
            </a:r>
          </a:p>
          <a:p>
            <a:pPr algn="ctr"/>
            <a:r>
              <a:rPr lang="en-US" sz="1600" b="1" dirty="0" smtClean="0">
                <a:solidFill>
                  <a:schemeClr val="accent2"/>
                </a:solidFill>
                <a:latin typeface="+mj-lt"/>
              </a:rPr>
              <a:t>2022-2023 </a:t>
            </a:r>
            <a:r>
              <a:rPr lang="en-US" sz="1600" b="1" dirty="0">
                <a:solidFill>
                  <a:schemeClr val="accent2"/>
                </a:solidFill>
                <a:latin typeface="+mj-lt"/>
              </a:rPr>
              <a:t>Adopted  Budget  Report</a:t>
            </a:r>
            <a:endParaRPr lang="en-US" sz="1600" b="1" dirty="0">
              <a:latin typeface="+mj-lt"/>
            </a:endParaRPr>
          </a:p>
        </p:txBody>
      </p:sp>
      <p:sp>
        <p:nvSpPr>
          <p:cNvPr id="2" name="TextBox 1"/>
          <p:cNvSpPr txBox="1"/>
          <p:nvPr/>
        </p:nvSpPr>
        <p:spPr>
          <a:xfrm>
            <a:off x="1038386" y="5439905"/>
            <a:ext cx="7043980" cy="276999"/>
          </a:xfrm>
          <a:prstGeom prst="rect">
            <a:avLst/>
          </a:prstGeom>
          <a:noFill/>
        </p:spPr>
        <p:txBody>
          <a:bodyPr wrap="square" rtlCol="0">
            <a:spAutoFit/>
          </a:bodyPr>
          <a:lstStyle/>
          <a:p>
            <a:r>
              <a:rPr lang="en-US" sz="1200" dirty="0" smtClean="0"/>
              <a:t>*For first 4 years, CBEDS enrollment used. For the current year, projected enrollment used.</a:t>
            </a:r>
            <a:endParaRPr lang="en-US" sz="1200" dirty="0"/>
          </a:p>
        </p:txBody>
      </p:sp>
      <p:graphicFrame>
        <p:nvGraphicFramePr>
          <p:cNvPr id="5" name="Object 4"/>
          <p:cNvGraphicFramePr>
            <a:graphicFrameLocks noChangeAspect="1"/>
          </p:cNvGraphicFramePr>
          <p:nvPr>
            <p:extLst>
              <p:ext uri="{D42A27DB-BD31-4B8C-83A1-F6EECF244321}">
                <p14:modId xmlns:p14="http://schemas.microsoft.com/office/powerpoint/2010/main" val="3115151632"/>
              </p:ext>
            </p:extLst>
          </p:nvPr>
        </p:nvGraphicFramePr>
        <p:xfrm>
          <a:off x="2505075" y="1027484"/>
          <a:ext cx="3390900" cy="1400175"/>
        </p:xfrm>
        <a:graphic>
          <a:graphicData uri="http://schemas.openxmlformats.org/presentationml/2006/ole">
            <mc:AlternateContent xmlns:mc="http://schemas.openxmlformats.org/markup-compatibility/2006">
              <mc:Choice xmlns:v="urn:schemas-microsoft-com:vml" Requires="v">
                <p:oleObj spid="_x0000_s6657" name="Worksheet" r:id="rId3" imgW="3390964" imgH="1400260" progId="Excel.Sheet.12">
                  <p:link updateAutomatic="1"/>
                </p:oleObj>
              </mc:Choice>
              <mc:Fallback>
                <p:oleObj name="Worksheet" r:id="rId3" imgW="3390964" imgH="1400260" progId="Excel.Sheet.12">
                  <p:link updateAutomatic="1"/>
                  <p:pic>
                    <p:nvPicPr>
                      <p:cNvPr id="0" name=""/>
                      <p:cNvPicPr/>
                      <p:nvPr/>
                    </p:nvPicPr>
                    <p:blipFill>
                      <a:blip r:embed="rId4"/>
                      <a:stretch>
                        <a:fillRect/>
                      </a:stretch>
                    </p:blipFill>
                    <p:spPr>
                      <a:xfrm>
                        <a:off x="2505075" y="1027484"/>
                        <a:ext cx="3390900" cy="140017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617094751"/>
              </p:ext>
            </p:extLst>
          </p:nvPr>
        </p:nvGraphicFramePr>
        <p:xfrm>
          <a:off x="1362075" y="2506663"/>
          <a:ext cx="5553075" cy="2838450"/>
        </p:xfrm>
        <a:graphic>
          <a:graphicData uri="http://schemas.openxmlformats.org/presentationml/2006/ole">
            <mc:AlternateContent xmlns:mc="http://schemas.openxmlformats.org/markup-compatibility/2006">
              <mc:Choice xmlns:v="urn:schemas-microsoft-com:vml" Requires="v">
                <p:oleObj spid="_x0000_s6658" name="Worksheet" r:id="rId5" imgW="5553251" imgH="2838521" progId="Excel.Sheet.12">
                  <p:link updateAutomatic="1"/>
                </p:oleObj>
              </mc:Choice>
              <mc:Fallback>
                <p:oleObj name="Worksheet" r:id="rId5" imgW="5553251" imgH="2838521" progId="Excel.Sheet.12">
                  <p:link updateAutomatic="1"/>
                  <p:pic>
                    <p:nvPicPr>
                      <p:cNvPr id="0" name=""/>
                      <p:cNvPicPr/>
                      <p:nvPr/>
                    </p:nvPicPr>
                    <p:blipFill>
                      <a:blip r:embed="rId6"/>
                      <a:stretch>
                        <a:fillRect/>
                      </a:stretch>
                    </p:blipFill>
                    <p:spPr>
                      <a:xfrm>
                        <a:off x="1362075" y="2506663"/>
                        <a:ext cx="5553075" cy="2838450"/>
                      </a:xfrm>
                      <a:prstGeom prst="rect">
                        <a:avLst/>
                      </a:prstGeom>
                    </p:spPr>
                  </p:pic>
                </p:oleObj>
              </mc:Fallback>
            </mc:AlternateContent>
          </a:graphicData>
        </a:graphic>
      </p:graphicFrame>
    </p:spTree>
    <p:extLst>
      <p:ext uri="{BB962C8B-B14F-4D97-AF65-F5344CB8AC3E}">
        <p14:creationId xmlns:p14="http://schemas.microsoft.com/office/powerpoint/2010/main" val="3389001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228600"/>
            <a:ext cx="7887031" cy="895350"/>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TABLE OF CONTENTS</a:t>
            </a:r>
            <a:br>
              <a:rPr lang="en-US" sz="1600" b="1" dirty="0">
                <a:solidFill>
                  <a:schemeClr val="accent2"/>
                </a:solidFill>
              </a:rPr>
            </a:br>
            <a:r>
              <a:rPr lang="en-US" sz="1600" b="1" dirty="0" smtClean="0">
                <a:solidFill>
                  <a:schemeClr val="accent2"/>
                </a:solidFill>
              </a:rPr>
              <a:t>2022-23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A809E8B-EA53-43D4-B4C9-775C386DD1D1}" type="slidenum">
              <a:rPr lang="en-US"/>
              <a:pPr/>
              <a:t>2</a:t>
            </a:fld>
            <a:endParaRPr lang="en-US" dirty="0"/>
          </a:p>
        </p:txBody>
      </p:sp>
      <p:sp>
        <p:nvSpPr>
          <p:cNvPr id="39937" name="Rectangle 1"/>
          <p:cNvSpPr>
            <a:spLocks noChangeArrowheads="1"/>
          </p:cNvSpPr>
          <p:nvPr/>
        </p:nvSpPr>
        <p:spPr bwMode="auto">
          <a:xfrm>
            <a:off x="647700" y="1238250"/>
            <a:ext cx="7667625" cy="43243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500" b="1" i="0" u="none" strike="noStrike" cap="none" normalizeH="0" baseline="0" dirty="0" smtClean="0">
              <a:ln>
                <a:noFill/>
              </a:ln>
              <a:solidFill>
                <a:schemeClr val="tx1"/>
              </a:solidFill>
              <a:effectLst/>
              <a:latin typeface="Times New Roman" pitchFamily="18" charset="0"/>
            </a:endParaRPr>
          </a:p>
          <a:p>
            <a:pPr>
              <a:lnSpc>
                <a:spcPct val="80000"/>
              </a:lnSpc>
            </a:pPr>
            <a:endParaRPr lang="en-US" sz="1200" b="1" dirty="0">
              <a:latin typeface="Times New Roman" pitchFamily="18" charset="0"/>
            </a:endParaRPr>
          </a:p>
          <a:p>
            <a:pPr>
              <a:lnSpc>
                <a:spcPct val="80000"/>
              </a:lnSpc>
            </a:pPr>
            <a:r>
              <a:rPr lang="en-US" sz="1600" dirty="0" smtClean="0"/>
              <a:t>Budget </a:t>
            </a:r>
            <a:r>
              <a:rPr lang="en-US" sz="1600" dirty="0"/>
              <a:t>Introduction				</a:t>
            </a:r>
            <a:r>
              <a:rPr lang="en-US" sz="1600" dirty="0" smtClean="0"/>
              <a:t>	Page 3</a:t>
            </a:r>
            <a:endParaRPr lang="en-US" sz="1600" dirty="0"/>
          </a:p>
          <a:p>
            <a:pPr>
              <a:lnSpc>
                <a:spcPct val="80000"/>
              </a:lnSpc>
            </a:pPr>
            <a:endParaRPr lang="en-US" sz="1600" dirty="0"/>
          </a:p>
          <a:p>
            <a:pPr>
              <a:lnSpc>
                <a:spcPct val="80000"/>
              </a:lnSpc>
            </a:pPr>
            <a:r>
              <a:rPr lang="en-US" sz="1600" dirty="0" smtClean="0"/>
              <a:t>General Fund Revenue Assumptions	</a:t>
            </a:r>
            <a:r>
              <a:rPr lang="en-US" sz="1600" dirty="0"/>
              <a:t>		</a:t>
            </a:r>
            <a:r>
              <a:rPr lang="en-US" sz="1600" dirty="0" smtClean="0"/>
              <a:t>Page 4</a:t>
            </a:r>
          </a:p>
          <a:p>
            <a:pPr>
              <a:lnSpc>
                <a:spcPct val="80000"/>
              </a:lnSpc>
            </a:pPr>
            <a:endParaRPr lang="en-US" sz="1600" dirty="0"/>
          </a:p>
          <a:p>
            <a:pPr>
              <a:lnSpc>
                <a:spcPct val="80000"/>
              </a:lnSpc>
            </a:pPr>
            <a:r>
              <a:rPr lang="en-US" sz="1600" dirty="0" smtClean="0"/>
              <a:t>State Priorities					Page 5</a:t>
            </a:r>
            <a:endParaRPr lang="en-US" sz="1600" dirty="0"/>
          </a:p>
          <a:p>
            <a:pPr>
              <a:lnSpc>
                <a:spcPct val="80000"/>
              </a:lnSpc>
            </a:pPr>
            <a:endParaRPr lang="en-US" sz="1600" dirty="0"/>
          </a:p>
          <a:p>
            <a:pPr>
              <a:lnSpc>
                <a:spcPct val="80000"/>
              </a:lnSpc>
            </a:pPr>
            <a:r>
              <a:rPr lang="en-US" sz="1600" dirty="0"/>
              <a:t>General Fund </a:t>
            </a:r>
            <a:r>
              <a:rPr lang="en-US" sz="1600" dirty="0" smtClean="0"/>
              <a:t>Revenues </a:t>
            </a:r>
            <a:r>
              <a:rPr lang="en-US" sz="1600" dirty="0"/>
              <a:t>			</a:t>
            </a:r>
            <a:r>
              <a:rPr lang="en-US" sz="1600" dirty="0" smtClean="0"/>
              <a:t>	Pages 6 - 7</a:t>
            </a:r>
            <a:endParaRPr lang="en-US" sz="1600" dirty="0"/>
          </a:p>
          <a:p>
            <a:pPr>
              <a:lnSpc>
                <a:spcPct val="80000"/>
              </a:lnSpc>
            </a:pPr>
            <a:endParaRPr lang="en-US" sz="1600" dirty="0"/>
          </a:p>
          <a:p>
            <a:pPr>
              <a:lnSpc>
                <a:spcPct val="80000"/>
              </a:lnSpc>
            </a:pPr>
            <a:r>
              <a:rPr lang="en-US" sz="1600" dirty="0"/>
              <a:t>General Fund Expenditures		</a:t>
            </a:r>
            <a:r>
              <a:rPr lang="en-US" sz="1600" dirty="0" smtClean="0"/>
              <a:t>	</a:t>
            </a:r>
            <a:r>
              <a:rPr lang="en-US" sz="1600" dirty="0"/>
              <a:t>	Pages </a:t>
            </a:r>
            <a:r>
              <a:rPr lang="en-US" sz="1600" dirty="0" smtClean="0"/>
              <a:t>8 </a:t>
            </a:r>
            <a:r>
              <a:rPr lang="en-US" sz="1600" dirty="0"/>
              <a:t>- </a:t>
            </a:r>
            <a:r>
              <a:rPr lang="en-US" sz="1600" dirty="0" smtClean="0"/>
              <a:t>10</a:t>
            </a:r>
            <a:endParaRPr lang="en-US" sz="1600" dirty="0"/>
          </a:p>
          <a:p>
            <a:pPr>
              <a:lnSpc>
                <a:spcPct val="80000"/>
              </a:lnSpc>
            </a:pPr>
            <a:endParaRPr lang="en-US" sz="1600" dirty="0"/>
          </a:p>
          <a:p>
            <a:pPr>
              <a:lnSpc>
                <a:spcPct val="80000"/>
              </a:lnSpc>
            </a:pPr>
            <a:r>
              <a:rPr lang="en-US" sz="1600" dirty="0"/>
              <a:t>General Fund Balance		</a:t>
            </a:r>
            <a:r>
              <a:rPr lang="en-US" sz="1600" dirty="0" smtClean="0"/>
              <a:t>	</a:t>
            </a:r>
            <a:r>
              <a:rPr lang="en-US" sz="1600" dirty="0"/>
              <a:t>	</a:t>
            </a:r>
            <a:r>
              <a:rPr lang="en-US" sz="1600" dirty="0" smtClean="0"/>
              <a:t>Page 11</a:t>
            </a:r>
            <a:endParaRPr lang="en-US" sz="1600" dirty="0"/>
          </a:p>
          <a:p>
            <a:pPr>
              <a:lnSpc>
                <a:spcPct val="80000"/>
              </a:lnSpc>
              <a:buNone/>
            </a:pPr>
            <a:endParaRPr lang="en-US" sz="1600" dirty="0"/>
          </a:p>
          <a:p>
            <a:pPr>
              <a:lnSpc>
                <a:spcPct val="80000"/>
              </a:lnSpc>
            </a:pPr>
            <a:r>
              <a:rPr lang="en-US" sz="1600" dirty="0" smtClean="0"/>
              <a:t>Revenues </a:t>
            </a:r>
            <a:r>
              <a:rPr lang="en-US" sz="1600" dirty="0"/>
              <a:t>Versus </a:t>
            </a:r>
            <a:r>
              <a:rPr lang="en-US" sz="1600" dirty="0" smtClean="0"/>
              <a:t>Expenditures</a:t>
            </a:r>
            <a:r>
              <a:rPr lang="en-US" sz="1600" dirty="0"/>
              <a:t>		</a:t>
            </a:r>
            <a:r>
              <a:rPr lang="en-US" sz="1600" dirty="0" smtClean="0"/>
              <a:t>	Page 12</a:t>
            </a:r>
            <a:endParaRPr lang="en-US" sz="1600" dirty="0"/>
          </a:p>
          <a:p>
            <a:pPr>
              <a:lnSpc>
                <a:spcPct val="80000"/>
              </a:lnSpc>
            </a:pPr>
            <a:endParaRPr lang="en-US" sz="1600" dirty="0"/>
          </a:p>
          <a:p>
            <a:pPr>
              <a:lnSpc>
                <a:spcPct val="80000"/>
              </a:lnSpc>
            </a:pPr>
            <a:r>
              <a:rPr lang="en-US" sz="1600" dirty="0"/>
              <a:t>Other Funds			</a:t>
            </a:r>
            <a:r>
              <a:rPr lang="en-US" sz="1600" dirty="0" smtClean="0"/>
              <a:t>	</a:t>
            </a:r>
            <a:r>
              <a:rPr lang="en-US" sz="1600" dirty="0"/>
              <a:t>	</a:t>
            </a:r>
            <a:r>
              <a:rPr lang="en-US" sz="1600" dirty="0" smtClean="0"/>
              <a:t>Page 13</a:t>
            </a:r>
            <a:endParaRPr lang="en-US" sz="1600" dirty="0"/>
          </a:p>
          <a:p>
            <a:pPr>
              <a:lnSpc>
                <a:spcPct val="80000"/>
              </a:lnSpc>
            </a:pPr>
            <a:endParaRPr lang="en-US" sz="1600" dirty="0"/>
          </a:p>
          <a:p>
            <a:pPr>
              <a:lnSpc>
                <a:spcPct val="80000"/>
              </a:lnSpc>
            </a:pPr>
            <a:r>
              <a:rPr lang="en-US" sz="1600" dirty="0"/>
              <a:t>Multi-Year </a:t>
            </a:r>
            <a:r>
              <a:rPr lang="en-US" sz="1600" dirty="0" smtClean="0"/>
              <a:t>Assumptions and MYP</a:t>
            </a:r>
            <a:r>
              <a:rPr lang="en-US" sz="1600" dirty="0"/>
              <a:t>		</a:t>
            </a:r>
            <a:r>
              <a:rPr lang="en-US" sz="1600" dirty="0" smtClean="0"/>
              <a:t>	Pages 14 - 15</a:t>
            </a:r>
            <a:endParaRPr lang="en-US" sz="1600" dirty="0"/>
          </a:p>
          <a:p>
            <a:pPr>
              <a:lnSpc>
                <a:spcPct val="80000"/>
              </a:lnSpc>
            </a:pPr>
            <a:endParaRPr lang="en-US" sz="1600" dirty="0"/>
          </a:p>
          <a:p>
            <a:pPr>
              <a:lnSpc>
                <a:spcPct val="80000"/>
              </a:lnSpc>
            </a:pPr>
            <a:r>
              <a:rPr lang="en-US" sz="1600" dirty="0" smtClean="0"/>
              <a:t>Enrollment- </a:t>
            </a:r>
            <a:r>
              <a:rPr lang="en-US" sz="1600" dirty="0"/>
              <a:t>ADA Trend			</a:t>
            </a:r>
            <a:r>
              <a:rPr lang="en-US" sz="1600" dirty="0" smtClean="0"/>
              <a:t>	Page 16</a:t>
            </a:r>
            <a:endParaRPr lang="en-US" sz="1600" dirty="0"/>
          </a:p>
          <a:p>
            <a:pPr marL="342900" marR="0" lvl="0" indent="-342900" algn="ctr"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0050" y="371475"/>
            <a:ext cx="8044235" cy="85725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INTRODUCTION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7C1CD50-3388-49FE-8DDB-7A47DD9A938B}" type="slidenum">
              <a:rPr lang="en-US"/>
              <a:pPr/>
              <a:t>3</a:t>
            </a:fld>
            <a:endParaRPr lang="en-US" dirty="0"/>
          </a:p>
        </p:txBody>
      </p:sp>
      <p:sp>
        <p:nvSpPr>
          <p:cNvPr id="37889" name="Rectangle 1"/>
          <p:cNvSpPr>
            <a:spLocks noChangeArrowheads="1"/>
          </p:cNvSpPr>
          <p:nvPr/>
        </p:nvSpPr>
        <p:spPr bwMode="auto">
          <a:xfrm>
            <a:off x="532737" y="1478943"/>
            <a:ext cx="7426520" cy="40074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nSpc>
                <a:spcPct val="80000"/>
              </a:lnSpc>
              <a:buFontTx/>
              <a:buNone/>
            </a:pPr>
            <a:endParaRPr lang="en-US" sz="1200" dirty="0">
              <a:latin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County Office, under AB1200, requires districts to document and include written budget assumptions in the budget package submitted for approval to the district Board of Trustees.  Each district should advise the Board, by way of budget documents, accompanied by a brief narrative, of the financial condition of the district.  This report will provide the required information for the Board to certify the district’s ability to meet its financial obligations</a:t>
            </a:r>
            <a:r>
              <a:rPr lang="en-US" sz="1200" dirty="0" smtClean="0">
                <a:latin typeface="Arial" panose="020B0604020202020204" pitchFamily="34" charset="0"/>
                <a:cs typeface="Arial" panose="020B0604020202020204" pitchFamily="34" charset="0"/>
              </a:rPr>
              <a:t>.</a:t>
            </a:r>
          </a:p>
          <a:p>
            <a:pPr marL="342900" lvl="0" indent="-342900" eaLnBrk="0" hangingPunct="0">
              <a:spcBef>
                <a:spcPct val="20000"/>
              </a:spcBef>
              <a:buClr>
                <a:schemeClr val="folHlink"/>
              </a:buClr>
              <a:buSzPts val="1300"/>
              <a:buFont typeface="Wingdings" pitchFamily="2" charset="2"/>
              <a:buChar char="n"/>
            </a:pPr>
            <a:endParaRPr lang="en-US" sz="1200" dirty="0" smtClean="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Adopted Budget Report is presented by fund and major object account classification, reflecting </a:t>
            </a:r>
            <a:r>
              <a:rPr lang="en-US" sz="1200" dirty="0" smtClean="0">
                <a:latin typeface="Arial" panose="020B0604020202020204" pitchFamily="34" charset="0"/>
                <a:cs typeface="Arial" panose="020B0604020202020204" pitchFamily="34" charset="0"/>
              </a:rPr>
              <a:t>2021-2022 </a:t>
            </a:r>
            <a:r>
              <a:rPr lang="en-US" sz="1200" i="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in columns A-C and the </a:t>
            </a:r>
            <a:r>
              <a:rPr lang="en-US" sz="1200" dirty="0" smtClean="0">
                <a:latin typeface="Arial" panose="020B0604020202020204" pitchFamily="34" charset="0"/>
                <a:cs typeface="Arial" panose="020B0604020202020204" pitchFamily="34" charset="0"/>
              </a:rPr>
              <a:t>Proposed 2022-2023</a:t>
            </a:r>
            <a:r>
              <a:rPr lang="en-US" sz="1200" i="1" dirty="0" smtClean="0">
                <a:latin typeface="Arial" panose="020B0604020202020204" pitchFamily="34" charset="0"/>
                <a:cs typeface="Arial" panose="020B0604020202020204" pitchFamily="34" charset="0"/>
              </a:rPr>
              <a:t> “Budget”</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 columns D-F. The final column reflects the percentage of variance between the </a:t>
            </a:r>
            <a:r>
              <a:rPr lang="en-US" sz="1200" b="1" dirty="0" smtClean="0">
                <a:latin typeface="Arial" panose="020B0604020202020204" pitchFamily="34" charset="0"/>
                <a:cs typeface="Arial" panose="020B0604020202020204" pitchFamily="34" charset="0"/>
              </a:rPr>
              <a:t>2021-2022 </a:t>
            </a:r>
            <a:r>
              <a:rPr lang="en-US" sz="1200" b="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and the </a:t>
            </a:r>
            <a:r>
              <a:rPr lang="en-US" sz="1200" b="1" i="1" dirty="0">
                <a:latin typeface="Arial" panose="020B0604020202020204" pitchFamily="34" charset="0"/>
                <a:cs typeface="Arial" panose="020B0604020202020204" pitchFamily="34" charset="0"/>
              </a:rPr>
              <a:t>proposed</a:t>
            </a:r>
            <a:r>
              <a:rPr lang="en-US" sz="1200" b="1" dirty="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2022-2023 Budget</a:t>
            </a:r>
            <a:r>
              <a:rPr lang="en-US" sz="1200" b="1"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en-US" sz="1200" dirty="0" smtClean="0">
              <a:latin typeface="Times New Roman" pitchFamily="18" charset="0"/>
              <a:cs typeface="Times New Roman" pitchFamily="18" charset="0"/>
            </a:endParaRP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This report contains information and estimates that reflect the information contained in the Governor’s May Revision State Budget proposal.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R="0" lvl="0" algn="l" defTabSz="914400" rtl="0" eaLnBrk="0" fontAlgn="base" latinLnBrk="0" hangingPunct="0">
              <a:lnSpc>
                <a:spcPct val="100000"/>
              </a:lnSpc>
              <a:spcBef>
                <a:spcPct val="20000"/>
              </a:spcBef>
              <a:spcAft>
                <a:spcPct val="0"/>
              </a:spcAft>
              <a:buClrTx/>
              <a:buSzTx/>
              <a:tabLst/>
            </a:pPr>
            <a:endParaRPr kumimoji="0" lang="en-US" sz="1400" b="0" i="0" u="none" strike="noStrike" cap="none" normalizeH="0" baseline="0" dirty="0" smtClean="0">
              <a:ln>
                <a:noFill/>
              </a:ln>
              <a:solidFill>
                <a:schemeClr val="tx1"/>
              </a:solidFill>
              <a:effectLst/>
              <a:latin typeface="Times New Roman" pitchFamily="18" charset="0"/>
            </a:endParaRPr>
          </a:p>
          <a:p>
            <a:pPr marL="742950" marR="0" lvl="1" indent="-285750" algn="ctr" defTabSz="914400" rtl="0" eaLnBrk="0" fontAlgn="base" latinLnBrk="0" hangingPunct="0">
              <a:lnSpc>
                <a:spcPct val="100000"/>
              </a:lnSpc>
              <a:spcBef>
                <a:spcPct val="20000"/>
              </a:spcBef>
              <a:spcAft>
                <a:spcPct val="0"/>
              </a:spcAft>
              <a:buClrTx/>
              <a:buSzTx/>
              <a:buFontTx/>
              <a:buChar char="–"/>
              <a:tabLst/>
            </a:pPr>
            <a:endParaRPr kumimoji="0" lang="en-US" sz="1200" b="1" i="0" u="none" strike="noStrike" cap="none" normalizeH="0" baseline="0" dirty="0" smtClean="0">
              <a:ln>
                <a:noFill/>
              </a:ln>
              <a:solidFill>
                <a:schemeClr val="tx1"/>
              </a:solidFill>
              <a:effectLst/>
              <a:latin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016648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Assumptions</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4" name="Slide Number Placeholder 3"/>
          <p:cNvSpPr>
            <a:spLocks noGrp="1"/>
          </p:cNvSpPr>
          <p:nvPr>
            <p:ph type="sldNum" sz="quarter" idx="12"/>
          </p:nvPr>
        </p:nvSpPr>
        <p:spPr/>
        <p:txBody>
          <a:bodyPr/>
          <a:lstStyle/>
          <a:p>
            <a:fld id="{2AA9318E-AF3F-4804-BBDF-0B0F11932AED}" type="slidenum">
              <a:rPr lang="en-US" smtClean="0"/>
              <a:pPr/>
              <a:t>4</a:t>
            </a:fld>
            <a:endParaRPr lang="en-US" dirty="0"/>
          </a:p>
        </p:txBody>
      </p:sp>
      <p:sp>
        <p:nvSpPr>
          <p:cNvPr id="5" name="Content Placeholder 4"/>
          <p:cNvSpPr>
            <a:spLocks noGrp="1"/>
          </p:cNvSpPr>
          <p:nvPr>
            <p:ph idx="1"/>
          </p:nvPr>
        </p:nvSpPr>
        <p:spPr/>
        <p:txBody>
          <a:bodyPr>
            <a:normAutofit/>
          </a:bodyPr>
          <a:lstStyle/>
          <a:p>
            <a:pPr marL="0" indent="0">
              <a:spcBef>
                <a:spcPts val="400"/>
              </a:spcBef>
              <a:buNone/>
            </a:pPr>
            <a:r>
              <a:rPr lang="en-US" sz="1600" b="1" i="1" u="sng" dirty="0">
                <a:latin typeface="Arial" panose="020B0604020202020204" pitchFamily="34" charset="0"/>
                <a:cs typeface="Arial" panose="020B0604020202020204" pitchFamily="34" charset="0"/>
              </a:rPr>
              <a:t>Local Control Funding Formula </a:t>
            </a:r>
            <a:endParaRPr lang="en-US" sz="1600" b="1" i="1" u="sng" dirty="0" smtClean="0">
              <a:latin typeface="Arial" panose="020B0604020202020204" pitchFamily="34" charset="0"/>
              <a:cs typeface="Arial" panose="020B0604020202020204" pitchFamily="34" charset="0"/>
            </a:endParaRPr>
          </a:p>
          <a:p>
            <a:pPr marL="457200" indent="-457200">
              <a:spcBef>
                <a:spcPts val="600"/>
              </a:spcBef>
            </a:pPr>
            <a:r>
              <a:rPr lang="en-US" sz="1600" dirty="0" smtClean="0">
                <a:latin typeface="Arial" panose="020B0604020202020204" pitchFamily="34" charset="0"/>
                <a:cs typeface="Arial" panose="020B0604020202020204" pitchFamily="34" charset="0"/>
              </a:rPr>
              <a:t>Based </a:t>
            </a:r>
            <a:r>
              <a:rPr lang="en-US" sz="1600" dirty="0">
                <a:latin typeface="Arial" panose="020B0604020202020204" pitchFamily="34" charset="0"/>
                <a:cs typeface="Arial" panose="020B0604020202020204" pitchFamily="34" charset="0"/>
              </a:rPr>
              <a:t>on </a:t>
            </a:r>
            <a:r>
              <a:rPr lang="en-US" sz="1600" dirty="0" smtClean="0">
                <a:latin typeface="Arial" panose="020B0604020202020204" pitchFamily="34" charset="0"/>
                <a:cs typeface="Arial" panose="020B0604020202020204" pitchFamily="34" charset="0"/>
              </a:rPr>
              <a:t>Projected 2022-2023 ADA </a:t>
            </a:r>
            <a:r>
              <a:rPr lang="en-US" sz="1600" dirty="0">
                <a:latin typeface="Arial" panose="020B0604020202020204" pitchFamily="34" charset="0"/>
                <a:cs typeface="Arial" panose="020B0604020202020204" pitchFamily="34" charset="0"/>
              </a:rPr>
              <a:t>of </a:t>
            </a:r>
            <a:r>
              <a:rPr lang="en-US" sz="1600" dirty="0" smtClean="0">
                <a:latin typeface="Arial" panose="020B0604020202020204" pitchFamily="34" charset="0"/>
                <a:cs typeface="Arial" panose="020B0604020202020204" pitchFamily="34" charset="0"/>
              </a:rPr>
              <a:t>107 </a:t>
            </a:r>
          </a:p>
          <a:p>
            <a:pPr marL="457200" indent="-457200">
              <a:spcBef>
                <a:spcPts val="600"/>
              </a:spcBef>
            </a:pPr>
            <a:r>
              <a:rPr lang="en-US" sz="1600" dirty="0" smtClean="0">
                <a:latin typeface="Arial" panose="020B0604020202020204" pitchFamily="34" charset="0"/>
                <a:cs typeface="Arial" panose="020B0604020202020204" pitchFamily="34" charset="0"/>
              </a:rPr>
              <a:t>Property Taxes = $905,205– $864,322 In-Lieu = </a:t>
            </a:r>
            <a:r>
              <a:rPr lang="en-US" sz="1600" u="dbl" dirty="0" smtClean="0">
                <a:latin typeface="Arial" panose="020B0604020202020204" pitchFamily="34" charset="0"/>
                <a:cs typeface="Arial" panose="020B0604020202020204" pitchFamily="34" charset="0"/>
              </a:rPr>
              <a:t>$40,833</a:t>
            </a:r>
          </a:p>
          <a:p>
            <a:pPr marL="457200" indent="-457200">
              <a:spcBef>
                <a:spcPts val="600"/>
              </a:spcBef>
            </a:pPr>
            <a:r>
              <a:rPr lang="en-US" sz="1600" dirty="0" smtClean="0">
                <a:latin typeface="Arial" panose="020B0604020202020204" pitchFamily="34" charset="0"/>
                <a:cs typeface="Arial" panose="020B0604020202020204" pitchFamily="34" charset="0"/>
              </a:rPr>
              <a:t>State Aid = $1,014,221</a:t>
            </a:r>
          </a:p>
          <a:p>
            <a:pPr marL="0" indent="0">
              <a:spcBef>
                <a:spcPts val="600"/>
              </a:spcBef>
              <a:buNone/>
            </a:pPr>
            <a:endParaRPr lang="en-US" sz="1600" dirty="0" smtClean="0">
              <a:latin typeface="Arial" panose="020B0604020202020204" pitchFamily="34" charset="0"/>
              <a:cs typeface="Arial" panose="020B0604020202020204" pitchFamily="34" charset="0"/>
            </a:endParaRPr>
          </a:p>
          <a:p>
            <a:pPr marL="0" indent="0">
              <a:spcBef>
                <a:spcPts val="400"/>
              </a:spcBef>
              <a:buNone/>
            </a:pPr>
            <a:r>
              <a:rPr lang="en-US" sz="1600" b="1" i="1" u="sng" dirty="0" smtClean="0">
                <a:latin typeface="Arial" panose="020B0604020202020204" pitchFamily="34" charset="0"/>
                <a:cs typeface="Arial" panose="020B0604020202020204" pitchFamily="34" charset="0"/>
              </a:rPr>
              <a:t>Other State  and Federal Funding</a:t>
            </a:r>
            <a:endParaRPr lang="en-US" sz="1600" dirty="0" smtClean="0">
              <a:latin typeface="Arial" panose="020B0604020202020204" pitchFamily="34" charset="0"/>
              <a:cs typeface="Arial" panose="020B0604020202020204" pitchFamily="34" charset="0"/>
            </a:endParaRPr>
          </a:p>
          <a:p>
            <a:pPr>
              <a:spcBef>
                <a:spcPts val="600"/>
              </a:spcBef>
            </a:pPr>
            <a:r>
              <a:rPr lang="en-US" sz="1600" dirty="0" smtClean="0">
                <a:latin typeface="Arial" panose="020B0604020202020204" pitchFamily="34" charset="0"/>
                <a:cs typeface="Arial" panose="020B0604020202020204" pitchFamily="34" charset="0"/>
              </a:rPr>
              <a:t>Unrestricted Lottery = $163 per Annual ADA</a:t>
            </a:r>
          </a:p>
          <a:p>
            <a:pPr>
              <a:spcBef>
                <a:spcPts val="600"/>
              </a:spcBef>
            </a:pPr>
            <a:r>
              <a:rPr lang="en-US" sz="1600" dirty="0" smtClean="0">
                <a:latin typeface="Arial" panose="020B0604020202020204" pitchFamily="34" charset="0"/>
                <a:cs typeface="Arial" panose="020B0604020202020204" pitchFamily="34" charset="0"/>
              </a:rPr>
              <a:t>Restricted Lottery = $65 per Annual ADA</a:t>
            </a:r>
          </a:p>
          <a:p>
            <a:pPr>
              <a:spcBef>
                <a:spcPts val="600"/>
              </a:spcBef>
            </a:pPr>
            <a:r>
              <a:rPr lang="en-US" sz="1600" dirty="0" smtClean="0">
                <a:latin typeface="Arial" panose="020B0604020202020204" pitchFamily="34" charset="0"/>
                <a:cs typeface="Arial" panose="020B0604020202020204" pitchFamily="34" charset="0"/>
              </a:rPr>
              <a:t>Federal No Child Left Behind (Title I $18,217 &amp; Title II $2,705)</a:t>
            </a:r>
          </a:p>
          <a:p>
            <a:pPr>
              <a:spcBef>
                <a:spcPts val="600"/>
              </a:spcBef>
            </a:pPr>
            <a:r>
              <a:rPr lang="en-US" sz="1600" dirty="0" smtClean="0">
                <a:latin typeface="Arial" panose="020B0604020202020204" pitchFamily="34" charset="0"/>
                <a:cs typeface="Arial" panose="020B0604020202020204" pitchFamily="34" charset="0"/>
              </a:rPr>
              <a:t>REAP funding is projected at $15,905</a:t>
            </a:r>
            <a:endParaRPr lang="en-US" sz="1600" dirty="0">
              <a:latin typeface="Arial" panose="020B0604020202020204" pitchFamily="34" charset="0"/>
              <a:cs typeface="Arial" panose="020B0604020202020204" pitchFamily="34" charset="0"/>
            </a:endParaRPr>
          </a:p>
          <a:p>
            <a:pPr marL="0" indent="0">
              <a:spcBef>
                <a:spcPts val="600"/>
              </a:spcBef>
              <a:buNone/>
            </a:pPr>
            <a:endParaRPr lang="en-US" sz="1800" dirty="0"/>
          </a:p>
        </p:txBody>
      </p:sp>
    </p:spTree>
    <p:extLst>
      <p:ext uri="{BB962C8B-B14F-4D97-AF65-F5344CB8AC3E}">
        <p14:creationId xmlns:p14="http://schemas.microsoft.com/office/powerpoint/2010/main" val="407276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3547CB7-40B6-4F94-AFC4-12F088F3271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561563" y="1317115"/>
            <a:ext cx="6937909" cy="3886200"/>
          </a:xfrm>
          <a:prstGeom prst="rect">
            <a:avLst/>
          </a:prstGeom>
          <a:noFill/>
          <a:ln w="9525">
            <a:noFill/>
            <a:miter lim="800000"/>
            <a:headEnd/>
            <a:tailEnd/>
          </a:ln>
        </p:spPr>
      </p:pic>
      <p:sp>
        <p:nvSpPr>
          <p:cNvPr id="4" name="Rectangle 3"/>
          <p:cNvSpPr/>
          <p:nvPr/>
        </p:nvSpPr>
        <p:spPr>
          <a:xfrm>
            <a:off x="561563" y="193731"/>
            <a:ext cx="7248937" cy="1123384"/>
          </a:xfrm>
          <a:prstGeom prst="rect">
            <a:avLst/>
          </a:prstGeom>
        </p:spPr>
        <p:txBody>
          <a:bodyPr wrap="square">
            <a:spAutoFit/>
          </a:bodyPr>
          <a:lstStyle/>
          <a:p>
            <a:r>
              <a:rPr lang="en-US" sz="2500" b="1" dirty="0">
                <a:solidFill>
                  <a:srgbClr val="002060"/>
                </a:solidFill>
              </a:rPr>
              <a:t>Eight State Priorities</a:t>
            </a:r>
            <a:br>
              <a:rPr lang="en-US" sz="2500" b="1" dirty="0">
                <a:solidFill>
                  <a:srgbClr val="002060"/>
                </a:solidFill>
              </a:rPr>
            </a:br>
            <a:r>
              <a:rPr lang="en-US" sz="2500" b="1" dirty="0" smtClean="0">
                <a:solidFill>
                  <a:srgbClr val="002060"/>
                </a:solidFill>
              </a:rPr>
              <a:t>2022-2023 </a:t>
            </a:r>
            <a:r>
              <a:rPr lang="en-US" sz="2500" b="1" dirty="0">
                <a:solidFill>
                  <a:srgbClr val="002060"/>
                </a:solidFill>
              </a:rPr>
              <a:t>ADOPTED BUDGET REPORT</a:t>
            </a:r>
            <a:r>
              <a:rPr lang="en-US" sz="2000" b="1" dirty="0" smtClean="0">
                <a:solidFill>
                  <a:schemeClr val="accent2"/>
                </a:solidFill>
              </a:rPr>
              <a:t/>
            </a:r>
            <a:br>
              <a:rPr lang="en-US" sz="2000" b="1" dirty="0" smtClean="0">
                <a:solidFill>
                  <a:schemeClr val="accent2"/>
                </a:solidFill>
              </a:rPr>
            </a:br>
            <a:endParaRPr lang="en-US" dirty="0"/>
          </a:p>
        </p:txBody>
      </p:sp>
      <p:sp>
        <p:nvSpPr>
          <p:cNvPr id="5" name="TextBox 4"/>
          <p:cNvSpPr txBox="1"/>
          <p:nvPr/>
        </p:nvSpPr>
        <p:spPr>
          <a:xfrm>
            <a:off x="6454140" y="5379721"/>
            <a:ext cx="1744980" cy="246221"/>
          </a:xfrm>
          <a:prstGeom prst="rect">
            <a:avLst/>
          </a:prstGeom>
          <a:noFill/>
        </p:spPr>
        <p:txBody>
          <a:bodyPr wrap="square" rtlCol="0">
            <a:spAutoFit/>
          </a:bodyPr>
          <a:lstStyle/>
          <a:p>
            <a:r>
              <a:rPr lang="en-US" sz="1000" dirty="0" smtClean="0">
                <a:latin typeface="Times New Roman" pitchFamily="18" charset="0"/>
                <a:cs typeface="Times New Roman" pitchFamily="18" charset="0"/>
              </a:rPr>
              <a:t>Schools Services of California</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819150" y="276226"/>
            <a:ext cx="7386596" cy="1028700"/>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REVENUE SOURCES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8" name="Slide Number Placeholder 7"/>
          <p:cNvSpPr>
            <a:spLocks noGrp="1"/>
          </p:cNvSpPr>
          <p:nvPr>
            <p:ph type="sldNum" sz="quarter" idx="12"/>
          </p:nvPr>
        </p:nvSpPr>
        <p:spPr>
          <a:xfrm>
            <a:off x="8477252" y="4876920"/>
            <a:ext cx="571500" cy="395287"/>
          </a:xfrm>
        </p:spPr>
        <p:txBody>
          <a:bodyPr/>
          <a:lstStyle/>
          <a:p>
            <a:fld id="{CACEE455-83EF-4794-8230-B3E7F3F557C1}" type="slidenum">
              <a:rPr lang="en-US"/>
              <a:pPr/>
              <a:t>6</a:t>
            </a:fld>
            <a:endParaRPr lang="en-US" dirty="0"/>
          </a:p>
        </p:txBody>
      </p:sp>
      <p:sp>
        <p:nvSpPr>
          <p:cNvPr id="4111" name="Text Box 15"/>
          <p:cNvSpPr txBox="1">
            <a:spLocks noChangeArrowheads="1"/>
          </p:cNvSpPr>
          <p:nvPr/>
        </p:nvSpPr>
        <p:spPr bwMode="auto">
          <a:xfrm>
            <a:off x="5624515" y="1420814"/>
            <a:ext cx="3138487"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9" name="Rectangle 8"/>
          <p:cNvSpPr/>
          <p:nvPr/>
        </p:nvSpPr>
        <p:spPr>
          <a:xfrm>
            <a:off x="4512448" y="1111508"/>
            <a:ext cx="3924300" cy="4401205"/>
          </a:xfrm>
          <a:prstGeom prst="rect">
            <a:avLst/>
          </a:prstGeom>
        </p:spPr>
        <p:txBody>
          <a:bodyPr wrap="square">
            <a:spAutoFit/>
          </a:bodyPr>
          <a:lstStyle/>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The largest part of the revenue (58%) comes from Local Control Funding and is to be aligned to meet the eight state priorities. These priorities are on the previous slide. </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The district will continue to receive federal funds for specific purposes and must continue to follow federal regulations. Federal funds consist of Title I, Title II</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and REAP.</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Other state funds consist of Mandated Costs, Lottery, Expanded Learning Opportunity Program (ELOP), One-time Universal Prekindergarten Planning and Implementation (UPK), and One-time In-Person Learning (IPI).</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Local resources include leases, interest, donations, local grants</a:t>
            </a:r>
            <a:r>
              <a:rPr lang="en-US" sz="1400" dirty="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 special education funds, and charter fiscal oversight fees. </a:t>
            </a:r>
            <a:endParaRPr lang="en-US" sz="1400" dirty="0">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656785456"/>
              </p:ext>
            </p:extLst>
          </p:nvPr>
        </p:nvGraphicFramePr>
        <p:xfrm>
          <a:off x="722447" y="1392635"/>
          <a:ext cx="3363367" cy="1110131"/>
        </p:xfrm>
        <a:graphic>
          <a:graphicData uri="http://schemas.openxmlformats.org/presentationml/2006/ole">
            <mc:AlternateContent xmlns:mc="http://schemas.openxmlformats.org/markup-compatibility/2006">
              <mc:Choice xmlns:v="urn:schemas-microsoft-com:vml" Requires="v">
                <p:oleObj spid="_x0000_s1572" name="Worksheet" r:id="rId4" imgW="2914554" imgH="961911" progId="Excel.Sheet.12">
                  <p:link updateAutomatic="1"/>
                </p:oleObj>
              </mc:Choice>
              <mc:Fallback>
                <p:oleObj name="Worksheet" r:id="rId4" imgW="2914554" imgH="961911" progId="Excel.Sheet.12">
                  <p:link updateAutomatic="1"/>
                  <p:pic>
                    <p:nvPicPr>
                      <p:cNvPr id="0" name=""/>
                      <p:cNvPicPr/>
                      <p:nvPr/>
                    </p:nvPicPr>
                    <p:blipFill>
                      <a:blip r:embed="rId5"/>
                      <a:stretch>
                        <a:fillRect/>
                      </a:stretch>
                    </p:blipFill>
                    <p:spPr>
                      <a:xfrm>
                        <a:off x="722447" y="1392635"/>
                        <a:ext cx="3363367" cy="1110131"/>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908462704"/>
              </p:ext>
            </p:extLst>
          </p:nvPr>
        </p:nvGraphicFramePr>
        <p:xfrm>
          <a:off x="339725" y="2593975"/>
          <a:ext cx="4127500" cy="2847975"/>
        </p:xfrm>
        <a:graphic>
          <a:graphicData uri="http://schemas.openxmlformats.org/presentationml/2006/ole">
            <mc:AlternateContent xmlns:mc="http://schemas.openxmlformats.org/markup-compatibility/2006">
              <mc:Choice xmlns:v="urn:schemas-microsoft-com:vml" Requires="v">
                <p:oleObj spid="_x0000_s1573" name="Worksheet" r:id="rId6" imgW="5534041" imgH="3819625" progId="Excel.Sheet.12">
                  <p:link updateAutomatic="1"/>
                </p:oleObj>
              </mc:Choice>
              <mc:Fallback>
                <p:oleObj name="Worksheet" r:id="rId6" imgW="5534041" imgH="3819625" progId="Excel.Sheet.12">
                  <p:link updateAutomatic="1"/>
                  <p:pic>
                    <p:nvPicPr>
                      <p:cNvPr id="0" name=""/>
                      <p:cNvPicPr/>
                      <p:nvPr/>
                    </p:nvPicPr>
                    <p:blipFill>
                      <a:blip r:embed="rId7"/>
                      <a:stretch>
                        <a:fillRect/>
                      </a:stretch>
                    </p:blipFill>
                    <p:spPr>
                      <a:xfrm>
                        <a:off x="339725" y="2593975"/>
                        <a:ext cx="4127500" cy="284797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2862" y="69652"/>
            <a:ext cx="8353425" cy="1266825"/>
          </a:xfrm>
        </p:spPr>
        <p:txBody>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endParaRPr lang="en-US" sz="1600" b="1" dirty="0"/>
          </a:p>
        </p:txBody>
      </p:sp>
      <p:sp>
        <p:nvSpPr>
          <p:cNvPr id="7" name="Slide Number Placeholder 6"/>
          <p:cNvSpPr>
            <a:spLocks noGrp="1"/>
          </p:cNvSpPr>
          <p:nvPr>
            <p:ph type="sldNum" sz="quarter" idx="12"/>
          </p:nvPr>
        </p:nvSpPr>
        <p:spPr>
          <a:xfrm>
            <a:off x="8648700" y="4933712"/>
            <a:ext cx="412750" cy="395287"/>
          </a:xfrm>
        </p:spPr>
        <p:txBody>
          <a:bodyPr/>
          <a:lstStyle/>
          <a:p>
            <a:fld id="{D7EDA7D0-A63C-427D-8F77-86934CDF0945}" type="slidenum">
              <a:rPr lang="en-US" smtClean="0"/>
              <a:pPr/>
              <a:t>7</a:t>
            </a:fld>
            <a:endParaRPr lang="en-US" dirty="0"/>
          </a:p>
        </p:txBody>
      </p:sp>
      <p:sp>
        <p:nvSpPr>
          <p:cNvPr id="10" name="TextBox 9"/>
          <p:cNvSpPr txBox="1"/>
          <p:nvPr/>
        </p:nvSpPr>
        <p:spPr>
          <a:xfrm>
            <a:off x="371475" y="1336477"/>
            <a:ext cx="7696200" cy="4056495"/>
          </a:xfrm>
          <a:prstGeom prst="rect">
            <a:avLst/>
          </a:prstGeom>
          <a:noFill/>
        </p:spPr>
        <p:txBody>
          <a:bodyPr wrap="square" rtlCol="0">
            <a:spAutoFit/>
          </a:bodyPr>
          <a:lstStyle/>
          <a:p>
            <a:r>
              <a:rPr lang="en-US" sz="1400" b="1" u="sng" dirty="0" smtClean="0"/>
              <a:t>Local Control Funding Formula $1,371,411</a:t>
            </a:r>
          </a:p>
          <a:p>
            <a:pPr lvl="0" defTabSz="898525" fontAlgn="auto">
              <a:spcBef>
                <a:spcPct val="20000"/>
              </a:spcBef>
              <a:spcAft>
                <a:spcPts val="0"/>
              </a:spcAft>
              <a:buClr>
                <a:srgbClr val="6076B4"/>
              </a:buClr>
            </a:pPr>
            <a:r>
              <a:rPr lang="en-US" sz="1400" dirty="0">
                <a:solidFill>
                  <a:prstClr val="black"/>
                </a:solidFill>
                <a:latin typeface="Arial" panose="020B0604020202020204" pitchFamily="34" charset="0"/>
                <a:cs typeface="Arial" panose="020B0604020202020204" pitchFamily="34" charset="0"/>
              </a:rPr>
              <a:t>This budget source is based on </a:t>
            </a:r>
            <a:r>
              <a:rPr lang="en-US" sz="1400" dirty="0" smtClean="0">
                <a:solidFill>
                  <a:prstClr val="black"/>
                </a:solidFill>
                <a:latin typeface="Arial" panose="020B0604020202020204" pitchFamily="34" charset="0"/>
                <a:cs typeface="Arial" panose="020B0604020202020204" pitchFamily="34" charset="0"/>
              </a:rPr>
              <a:t>22/23 </a:t>
            </a:r>
            <a:r>
              <a:rPr lang="en-US" sz="1400" dirty="0">
                <a:solidFill>
                  <a:prstClr val="black"/>
                </a:solidFill>
                <a:latin typeface="Arial" panose="020B0604020202020204" pitchFamily="34" charset="0"/>
                <a:cs typeface="Arial" panose="020B0604020202020204" pitchFamily="34" charset="0"/>
              </a:rPr>
              <a:t>projected </a:t>
            </a:r>
            <a:r>
              <a:rPr lang="en-US" sz="1400" dirty="0" smtClean="0">
                <a:solidFill>
                  <a:prstClr val="black"/>
                </a:solidFill>
                <a:latin typeface="Arial" panose="020B0604020202020204" pitchFamily="34" charset="0"/>
                <a:cs typeface="Arial" panose="020B0604020202020204" pitchFamily="34" charset="0"/>
              </a:rPr>
              <a:t>ADA of 107. The LCFF calculator reflects a 6.56% COLA.</a:t>
            </a:r>
          </a:p>
          <a:p>
            <a:pPr lvl="0" defTabSz="898525" fontAlgn="auto">
              <a:spcBef>
                <a:spcPct val="20000"/>
              </a:spcBef>
              <a:spcAft>
                <a:spcPts val="0"/>
              </a:spcAft>
              <a:buClr>
                <a:srgbClr val="6076B4"/>
              </a:buClr>
            </a:pPr>
            <a:endParaRPr lang="en-US" sz="1400" b="1" u="sng" dirty="0"/>
          </a:p>
          <a:p>
            <a:r>
              <a:rPr lang="en-US" sz="1400" b="1" u="sng" dirty="0" smtClean="0"/>
              <a:t>Federal Revenues $46,827</a:t>
            </a:r>
          </a:p>
          <a:p>
            <a:r>
              <a:rPr lang="en-US" sz="1400" dirty="0" smtClean="0"/>
              <a:t>This revenue source includes Title I, Title II, and REAP. The $297,835 reduction in revenue is due to one-time Covid19 funds, the removal of REAP Carryover and the removal of Nutrition revenue due to the district contracting services with another district.</a:t>
            </a:r>
          </a:p>
          <a:p>
            <a:endParaRPr lang="en-US" sz="1400" b="1" u="sng" dirty="0"/>
          </a:p>
          <a:p>
            <a:r>
              <a:rPr lang="en-US" sz="1400" b="1" u="sng" dirty="0" smtClean="0"/>
              <a:t>Other State Revenues $198,971</a:t>
            </a:r>
          </a:p>
          <a:p>
            <a:r>
              <a:rPr lang="en-US" sz="1400" dirty="0" smtClean="0"/>
              <a:t>This revenue includes Unrestricted and Restricted </a:t>
            </a:r>
            <a:r>
              <a:rPr lang="en-US" sz="1400" dirty="0"/>
              <a:t>L</a:t>
            </a:r>
            <a:r>
              <a:rPr lang="en-US" sz="1400" dirty="0" smtClean="0"/>
              <a:t>ottery, Mandated Costs, ELOP, One-time IPI, and One-time UPK Planning and Implementation funds. The $290,169 reduction in revenue is due to the removal of one-time Covid19 funds, the removal of Nutrition revenue due to the district contracting services with another district, and the removal of Water Well funds.</a:t>
            </a:r>
          </a:p>
          <a:p>
            <a:endParaRPr lang="en-US" sz="1400" b="1" u="sng" dirty="0"/>
          </a:p>
          <a:p>
            <a:r>
              <a:rPr lang="en-US" sz="1400" b="1" u="sng" dirty="0" smtClean="0"/>
              <a:t>Other Local Revenue	$733,948</a:t>
            </a:r>
            <a:endParaRPr lang="en-US" sz="1400" u="sng" dirty="0" smtClean="0"/>
          </a:p>
          <a:p>
            <a:r>
              <a:rPr lang="en-US" sz="1400" dirty="0" smtClean="0"/>
              <a:t>This revenue includes Interest, Rental Income</a:t>
            </a:r>
            <a:r>
              <a:rPr lang="en-US" sz="1400" dirty="0"/>
              <a:t>,</a:t>
            </a:r>
            <a:r>
              <a:rPr lang="en-US" sz="1400" dirty="0" smtClean="0"/>
              <a:t> Special Education, and Charter Fiscal Oversight revenue. The $36,337 increase in revenue is due to an increase in oversight revenue.</a:t>
            </a:r>
            <a:endParaRPr lang="en-US" sz="1400" dirty="0"/>
          </a:p>
        </p:txBody>
      </p:sp>
    </p:spTree>
    <p:extLst>
      <p:ext uri="{BB962C8B-B14F-4D97-AF65-F5344CB8AC3E}">
        <p14:creationId xmlns:p14="http://schemas.microsoft.com/office/powerpoint/2010/main" val="482665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sz="quarter"/>
          </p:nvPr>
        </p:nvSpPr>
        <p:spPr>
          <a:xfrm>
            <a:off x="752474" y="111126"/>
            <a:ext cx="6984145" cy="1266825"/>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25" name="Slide Number Placeholder 8"/>
          <p:cNvSpPr>
            <a:spLocks noGrp="1"/>
          </p:cNvSpPr>
          <p:nvPr>
            <p:ph type="sldNum" sz="quarter" idx="12"/>
          </p:nvPr>
        </p:nvSpPr>
        <p:spPr>
          <a:xfrm>
            <a:off x="8620125" y="4906964"/>
            <a:ext cx="371477" cy="395287"/>
          </a:xfrm>
        </p:spPr>
        <p:txBody>
          <a:bodyPr/>
          <a:lstStyle/>
          <a:p>
            <a:fld id="{625ABDF0-489B-4B53-81D7-C299A946DD69}" type="slidenum">
              <a:rPr lang="en-US"/>
              <a:pPr/>
              <a:t>8</a:t>
            </a:fld>
            <a:endParaRPr lang="en-US" dirty="0"/>
          </a:p>
        </p:txBody>
      </p:sp>
      <p:sp>
        <p:nvSpPr>
          <p:cNvPr id="3" name="TextBox 2"/>
          <p:cNvSpPr txBox="1"/>
          <p:nvPr/>
        </p:nvSpPr>
        <p:spPr>
          <a:xfrm>
            <a:off x="4678500" y="1353622"/>
            <a:ext cx="2628403" cy="877163"/>
          </a:xfrm>
          <a:prstGeom prst="rect">
            <a:avLst/>
          </a:prstGeom>
          <a:noFill/>
        </p:spPr>
        <p:txBody>
          <a:bodyPr wrap="square" rtlCol="0">
            <a:spAutoFit/>
          </a:bodyPr>
          <a:lstStyle/>
          <a:p>
            <a:r>
              <a:rPr lang="en-US" dirty="0" smtClean="0"/>
              <a:t>Salaries and benefits represent 72% of the District’s total budget.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228267237"/>
              </p:ext>
            </p:extLst>
          </p:nvPr>
        </p:nvGraphicFramePr>
        <p:xfrm>
          <a:off x="821409" y="1201956"/>
          <a:ext cx="3636183" cy="1374238"/>
        </p:xfrm>
        <a:graphic>
          <a:graphicData uri="http://schemas.openxmlformats.org/presentationml/2006/ole">
            <mc:AlternateContent xmlns:mc="http://schemas.openxmlformats.org/markup-compatibility/2006">
              <mc:Choice xmlns:v="urn:schemas-microsoft-com:vml" Requires="v">
                <p:oleObj spid="_x0000_s2612" name="Worksheet" r:id="rId4" imgW="4057554" imgH="1533454" progId="Excel.Sheet.12">
                  <p:link updateAutomatic="1"/>
                </p:oleObj>
              </mc:Choice>
              <mc:Fallback>
                <p:oleObj name="Worksheet" r:id="rId4" imgW="4057554" imgH="1533454" progId="Excel.Sheet.12">
                  <p:link updateAutomatic="1"/>
                  <p:pic>
                    <p:nvPicPr>
                      <p:cNvPr id="0" name=""/>
                      <p:cNvPicPr/>
                      <p:nvPr/>
                    </p:nvPicPr>
                    <p:blipFill>
                      <a:blip r:embed="rId5"/>
                      <a:stretch>
                        <a:fillRect/>
                      </a:stretch>
                    </p:blipFill>
                    <p:spPr>
                      <a:xfrm>
                        <a:off x="821409" y="1201956"/>
                        <a:ext cx="3636183" cy="137423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871208775"/>
              </p:ext>
            </p:extLst>
          </p:nvPr>
        </p:nvGraphicFramePr>
        <p:xfrm>
          <a:off x="1995488" y="2741613"/>
          <a:ext cx="4924425" cy="3048000"/>
        </p:xfrm>
        <a:graphic>
          <a:graphicData uri="http://schemas.openxmlformats.org/presentationml/2006/ole">
            <mc:AlternateContent xmlns:mc="http://schemas.openxmlformats.org/markup-compatibility/2006">
              <mc:Choice xmlns:v="urn:schemas-microsoft-com:vml" Requires="v">
                <p:oleObj spid="_x0000_s2613" name="Worksheet" r:id="rId6" imgW="4924313" imgH="3048100" progId="Excel.Sheet.12">
                  <p:link updateAutomatic="1"/>
                </p:oleObj>
              </mc:Choice>
              <mc:Fallback>
                <p:oleObj name="Worksheet" r:id="rId6" imgW="4924313" imgH="3048100" progId="Excel.Sheet.12">
                  <p:link updateAutomatic="1"/>
                  <p:pic>
                    <p:nvPicPr>
                      <p:cNvPr id="0" name=""/>
                      <p:cNvPicPr/>
                      <p:nvPr/>
                    </p:nvPicPr>
                    <p:blipFill>
                      <a:blip r:embed="rId7"/>
                      <a:stretch>
                        <a:fillRect/>
                      </a:stretch>
                    </p:blipFill>
                    <p:spPr>
                      <a:xfrm>
                        <a:off x="1995488" y="2741613"/>
                        <a:ext cx="4924425" cy="30480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 y="95251"/>
            <a:ext cx="8059807" cy="1323975"/>
          </a:xfrm>
        </p:spPr>
        <p:txBody>
          <a:bodyPr>
            <a:normAutofit/>
          </a:bodyPr>
          <a:lstStyle/>
          <a:p>
            <a:pPr algn="ctr">
              <a:lnSpc>
                <a:spcPct val="95000"/>
              </a:lnSpc>
            </a:pP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2022-2023 </a:t>
            </a:r>
            <a:r>
              <a:rPr lang="en-US" sz="1600" b="1" dirty="0">
                <a:solidFill>
                  <a:schemeClr val="accent2"/>
                </a:solidFill>
              </a:rPr>
              <a:t>Adopted  Budget  Report</a:t>
            </a:r>
          </a:p>
        </p:txBody>
      </p:sp>
      <p:sp>
        <p:nvSpPr>
          <p:cNvPr id="23555" name="Rectangle 3"/>
          <p:cNvSpPr>
            <a:spLocks noGrp="1" noChangeArrowheads="1"/>
          </p:cNvSpPr>
          <p:nvPr>
            <p:ph idx="1"/>
          </p:nvPr>
        </p:nvSpPr>
        <p:spPr>
          <a:xfrm>
            <a:off x="310101" y="1134723"/>
            <a:ext cx="7903596" cy="4764369"/>
          </a:xfrm>
        </p:spPr>
        <p:txBody>
          <a:bodyPr>
            <a:noAutofit/>
          </a:bodyPr>
          <a:lstStyle/>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CERTIFICATED SALARIES - $564,102</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00" dirty="0" smtClean="0">
                <a:latin typeface="Arial" panose="020B0604020202020204" pitchFamily="34" charset="0"/>
                <a:cs typeface="Arial" panose="020B0604020202020204" pitchFamily="34" charset="0"/>
              </a:rPr>
              <a:t>Salary projections are based on 8 certificated FTE; and 1 management FTE, (.7 FTE Principal; .3 FTE Superintendent). The expenditure has a net decrease of $19,452 due to savings from replacing 2 certificated FTE at  lower step and </a:t>
            </a:r>
            <a:r>
              <a:rPr lang="en-US" sz="1000" dirty="0">
                <a:latin typeface="Arial" panose="020B0604020202020204" pitchFamily="34" charset="0"/>
                <a:cs typeface="Arial" panose="020B0604020202020204" pitchFamily="34" charset="0"/>
              </a:rPr>
              <a:t>c</a:t>
            </a:r>
            <a:r>
              <a:rPr lang="en-US" sz="1000" dirty="0" smtClean="0">
                <a:latin typeface="Arial" panose="020B0604020202020204" pitchFamily="34" charset="0"/>
                <a:cs typeface="Arial" panose="020B0604020202020204" pitchFamily="34" charset="0"/>
              </a:rPr>
              <a:t>olumn placements.</a:t>
            </a:r>
          </a:p>
          <a:p>
            <a:pPr marL="0" lvl="5" indent="0">
              <a:lnSpc>
                <a:spcPct val="120000"/>
              </a:lnSpc>
              <a:spcBef>
                <a:spcPts val="0"/>
              </a:spcBef>
              <a:buNone/>
            </a:pPr>
            <a:endParaRPr lang="en-US" sz="800"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CLASSIFIED SALARIES - $462,532</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00" dirty="0" smtClean="0">
                <a:latin typeface="Arial" panose="020B0604020202020204" pitchFamily="34" charset="0"/>
                <a:cs typeface="Arial" panose="020B0604020202020204" pitchFamily="34" charset="0"/>
              </a:rPr>
              <a:t>Salary projections are based on 12.5 FTEs and known staffing needs, including extra-duty and overtime. The expenditure has a net decrease of $10,067 due to moving 2 classified positions to the Child Development fund and adding an additional custodial position.</a:t>
            </a:r>
          </a:p>
          <a:p>
            <a:pPr marL="0" lvl="5" indent="0">
              <a:lnSpc>
                <a:spcPct val="120000"/>
              </a:lnSpc>
              <a:spcBef>
                <a:spcPts val="0"/>
              </a:spcBef>
              <a:buNone/>
            </a:pPr>
            <a:endParaRPr lang="en-US" sz="10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EMPLOYEE BENEFITS - $430,024</a:t>
            </a:r>
            <a:endParaRPr lang="en-US" sz="1100" b="1" u="sng" dirty="0">
              <a:latin typeface="Arial" panose="020B0604020202020204" pitchFamily="34" charset="0"/>
              <a:cs typeface="Arial" panose="020B0604020202020204" pitchFamily="34" charset="0"/>
            </a:endParaRPr>
          </a:p>
          <a:p>
            <a:pPr marL="0" lvl="5" indent="0" algn="just">
              <a:lnSpc>
                <a:spcPct val="120000"/>
              </a:lnSpc>
              <a:spcBef>
                <a:spcPts val="0"/>
              </a:spcBef>
              <a:buNone/>
            </a:pPr>
            <a:r>
              <a:rPr lang="en-US" sz="1000" dirty="0" smtClean="0">
                <a:latin typeface="Arial" panose="020B0604020202020204" pitchFamily="34" charset="0"/>
                <a:cs typeface="Arial" panose="020B0604020202020204" pitchFamily="34" charset="0"/>
              </a:rPr>
              <a:t>Benefits are based on projections that reflect the changes in the above salary expenditures. 2022-2023 STRS rate is 19.10%. 2022-2023 PERS rate is 25.37%. There is a net increase of $24,341 mainly due to the increase in the PERS rate from 22.91% to 25.37%</a:t>
            </a:r>
            <a:endParaRPr lang="en-US" sz="1000" dirty="0">
              <a:latin typeface="Arial" panose="020B0604020202020204" pitchFamily="34" charset="0"/>
              <a:cs typeface="Arial" panose="020B0604020202020204" pitchFamily="34" charset="0"/>
            </a:endParaRPr>
          </a:p>
          <a:p>
            <a:pPr marL="0" lvl="5" indent="0" algn="just">
              <a:lnSpc>
                <a:spcPct val="120000"/>
              </a:lnSpc>
              <a:spcBef>
                <a:spcPts val="0"/>
              </a:spcBef>
              <a:buFont typeface="Wingdings" pitchFamily="2" charset="2"/>
              <a:buNone/>
            </a:pPr>
            <a:endParaRPr lang="en-US" sz="700" dirty="0" smtClean="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BOOKS </a:t>
            </a:r>
            <a:r>
              <a:rPr lang="en-US" sz="1100" b="1" u="sng" dirty="0">
                <a:latin typeface="Arial" panose="020B0604020202020204" pitchFamily="34" charset="0"/>
                <a:cs typeface="Arial" panose="020B0604020202020204" pitchFamily="34" charset="0"/>
              </a:rPr>
              <a:t>AND </a:t>
            </a:r>
            <a:r>
              <a:rPr lang="en-US" sz="1100" b="1" u="sng" dirty="0" smtClean="0">
                <a:latin typeface="Arial" panose="020B0604020202020204" pitchFamily="34" charset="0"/>
                <a:cs typeface="Arial" panose="020B0604020202020204" pitchFamily="34" charset="0"/>
              </a:rPr>
              <a:t>SUPPLIES - $129,661</a:t>
            </a:r>
            <a:endParaRPr lang="en-US" sz="1100" b="1" u="sng" dirty="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000" dirty="0" smtClean="0">
                <a:latin typeface="Arial" panose="020B0604020202020204" pitchFamily="34" charset="0"/>
                <a:cs typeface="Arial" panose="020B0604020202020204" pitchFamily="34" charset="0"/>
              </a:rPr>
              <a:t>Projected instructional materials and supplies expenses include core and supplemental instructional materials, custodial and maintenance supplies, and technology related expenditures. This expenditure is reduced by $56,419 </a:t>
            </a:r>
            <a:r>
              <a:rPr lang="en-US" sz="1000" dirty="0">
                <a:latin typeface="Arial" panose="020B0604020202020204" pitchFamily="34" charset="0"/>
                <a:cs typeface="Arial" panose="020B0604020202020204" pitchFamily="34" charset="0"/>
              </a:rPr>
              <a:t>primarily due to the </a:t>
            </a:r>
            <a:r>
              <a:rPr lang="en-US" sz="1000" dirty="0" smtClean="0">
                <a:latin typeface="Arial" panose="020B0604020202020204" pitchFamily="34" charset="0"/>
                <a:cs typeface="Arial" panose="020B0604020202020204" pitchFamily="34" charset="0"/>
              </a:rPr>
              <a:t>removal of one-time Covid19 related expenditures and food expenditures. </a:t>
            </a:r>
            <a:endParaRPr lang="en-US" sz="900" dirty="0" smtClean="0">
              <a:latin typeface="Arial" panose="020B0604020202020204" pitchFamily="34" charset="0"/>
              <a:cs typeface="Arial" panose="020B0604020202020204" pitchFamily="34" charset="0"/>
            </a:endParaRPr>
          </a:p>
          <a:p>
            <a:pPr marL="0" lvl="2" indent="0" algn="just">
              <a:lnSpc>
                <a:spcPct val="140000"/>
              </a:lnSpc>
              <a:spcBef>
                <a:spcPts val="0"/>
              </a:spcBef>
              <a:buNone/>
            </a:pPr>
            <a:endParaRPr lang="en-US" sz="700" b="1" u="sng" dirty="0" smtClean="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1050" b="1" u="sng" dirty="0" smtClean="0">
                <a:latin typeface="Arial" panose="020B0604020202020204" pitchFamily="34" charset="0"/>
                <a:cs typeface="Arial" panose="020B0604020202020204" pitchFamily="34" charset="0"/>
              </a:rPr>
              <a:t>SERVICES</a:t>
            </a:r>
            <a:r>
              <a:rPr lang="en-US" sz="1050" b="1" u="sng" dirty="0">
                <a:latin typeface="Arial" panose="020B0604020202020204" pitchFamily="34" charset="0"/>
                <a:cs typeface="Arial" panose="020B0604020202020204" pitchFamily="34" charset="0"/>
              </a:rPr>
              <a:t>, OTHER OPERATING EXPENSES - </a:t>
            </a:r>
            <a:r>
              <a:rPr lang="en-US" sz="1050" b="1" u="sng" dirty="0" smtClean="0">
                <a:latin typeface="Arial" panose="020B0604020202020204" pitchFamily="34" charset="0"/>
                <a:cs typeface="Arial" panose="020B0604020202020204" pitchFamily="34" charset="0"/>
              </a:rPr>
              <a:t>$391,798</a:t>
            </a:r>
            <a:endParaRPr lang="en-US" sz="1050" b="1" u="sng" dirty="0">
              <a:latin typeface="Arial" panose="020B0604020202020204" pitchFamily="34" charset="0"/>
              <a:cs typeface="Arial" panose="020B0604020202020204" pitchFamily="34" charset="0"/>
            </a:endParaRPr>
          </a:p>
          <a:p>
            <a:pPr marL="0" lvl="2" indent="0" algn="just">
              <a:lnSpc>
                <a:spcPct val="120000"/>
              </a:lnSpc>
              <a:spcBef>
                <a:spcPts val="0"/>
              </a:spcBef>
              <a:buNone/>
            </a:pPr>
            <a:r>
              <a:rPr lang="en-US" sz="1000" dirty="0">
                <a:latin typeface="Arial" panose="020B0604020202020204" pitchFamily="34" charset="0"/>
                <a:cs typeface="Arial" panose="020B0604020202020204" pitchFamily="34" charset="0"/>
              </a:rPr>
              <a:t>Projected services and other operating expenses include professional development for classroom staff, classroom on-line instructional and intervention programs, maintenance, custodial repair, drinking water delivery, and servicing expenses and utilities. This expenditure </a:t>
            </a:r>
            <a:r>
              <a:rPr lang="en-US" sz="1000" dirty="0" smtClean="0">
                <a:latin typeface="Arial" panose="020B0604020202020204" pitchFamily="34" charset="0"/>
                <a:cs typeface="Arial" panose="020B0604020202020204" pitchFamily="34" charset="0"/>
              </a:rPr>
              <a:t>has a net increase of $13,384 </a:t>
            </a:r>
            <a:r>
              <a:rPr lang="en-US" sz="1000" dirty="0">
                <a:latin typeface="Arial" panose="020B0604020202020204" pitchFamily="34" charset="0"/>
                <a:cs typeface="Arial" panose="020B0604020202020204" pitchFamily="34" charset="0"/>
              </a:rPr>
              <a:t>primarily due to </a:t>
            </a:r>
            <a:r>
              <a:rPr lang="en-US" sz="1000" dirty="0" smtClean="0">
                <a:latin typeface="Arial" panose="020B0604020202020204" pitchFamily="34" charset="0"/>
                <a:cs typeface="Arial" panose="020B0604020202020204" pitchFamily="34" charset="0"/>
              </a:rPr>
              <a:t>the increase of Nutrition service expenditures and the decrease of REAP services due to the removal of REAP Carryover. </a:t>
            </a:r>
            <a:endParaRPr lang="en-US" sz="1000" b="1" dirty="0">
              <a:latin typeface="Arial" panose="020B0604020202020204" pitchFamily="34" charset="0"/>
              <a:cs typeface="Arial" panose="020B0604020202020204" pitchFamily="34" charset="0"/>
            </a:endParaRPr>
          </a:p>
        </p:txBody>
      </p:sp>
      <p:sp>
        <p:nvSpPr>
          <p:cNvPr id="5" name="Slide Number Placeholder 5"/>
          <p:cNvSpPr>
            <a:spLocks noGrp="1"/>
          </p:cNvSpPr>
          <p:nvPr>
            <p:ph type="sldNum" sz="quarter" idx="12"/>
          </p:nvPr>
        </p:nvSpPr>
        <p:spPr/>
        <p:txBody>
          <a:bodyPr/>
          <a:lstStyle/>
          <a:p>
            <a:fld id="{0321431F-9010-44B6-9035-0CACFCAADBD7}" type="slidenum">
              <a:rPr lang="en-US"/>
              <a:pPr/>
              <a:t>9</a:t>
            </a:fld>
            <a:endParaRPr lang="en-US" dirty="0"/>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ck of books design template">
  <a:themeElements>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18753</TotalTime>
  <Words>1738</Words>
  <Application>Microsoft Office PowerPoint</Application>
  <PresentationFormat>Custom</PresentationFormat>
  <Paragraphs>191</Paragraphs>
  <Slides>16</Slides>
  <Notes>12</Notes>
  <HiddenSlides>0</HiddenSlides>
  <MMClips>0</MMClips>
  <ScaleCrop>false</ScaleCrop>
  <HeadingPairs>
    <vt:vector size="8" baseType="variant">
      <vt:variant>
        <vt:lpstr>Fonts Used</vt:lpstr>
      </vt:variant>
      <vt:variant>
        <vt:i4>6</vt:i4>
      </vt:variant>
      <vt:variant>
        <vt:lpstr>Theme</vt:lpstr>
      </vt:variant>
      <vt:variant>
        <vt:i4>3</vt:i4>
      </vt:variant>
      <vt:variant>
        <vt:lpstr>Links</vt:lpstr>
      </vt:variant>
      <vt:variant>
        <vt:i4>11</vt:i4>
      </vt:variant>
      <vt:variant>
        <vt:lpstr>Slide Titles</vt:lpstr>
      </vt:variant>
      <vt:variant>
        <vt:i4>16</vt:i4>
      </vt:variant>
    </vt:vector>
  </HeadingPairs>
  <TitlesOfParts>
    <vt:vector size="36" baseType="lpstr">
      <vt:lpstr>Arial</vt:lpstr>
      <vt:lpstr>Calibri</vt:lpstr>
      <vt:lpstr>Cambria</vt:lpstr>
      <vt:lpstr>Century Gothic</vt:lpstr>
      <vt:lpstr>Times New Roman</vt:lpstr>
      <vt:lpstr>Wingdings</vt:lpstr>
      <vt:lpstr>Stack of books design template</vt:lpstr>
      <vt:lpstr>1_Stack of books design template</vt:lpstr>
      <vt:lpstr>Adjacency</vt:lpstr>
      <vt:lpstr>file:///\\skye\Business\Marianna\District%20Business%20Advisor\Districts\Winship-Robbins\2022-23\22-23%20%20W-R%20BT%20DEV%20MYP%20&amp;%20Data.xlsx!Total%20Revenue!R3C1:R7C3</vt:lpstr>
      <vt:lpstr>file:///\\skye\Business\Marianna\District%20Business%20Advisor\Districts\Winship-Robbins\2022-23\22-23%20%20W-R%20BT%20DEV%20MYP%20&amp;%20Data.xlsx!Total%20Revenue!%5b22-23%20%20W-R%20BT%20DEV%20MYP%20&amp;%20Data.xlsx%5dTotal%20Revenue%20Chart%203</vt:lpstr>
      <vt:lpstr>file:///\\skye\Business\Marianna\District%20Business%20Advisor\Districts\Winship-Robbins\2022-23\22-23%20%20W-R%20BT%20DEV%20MYP%20&amp;%20Data.xlsx!Total%20Expenditures!R7C1:R14C3</vt:lpstr>
      <vt:lpstr>file:///\\skye\Business\Marianna\District%20Business%20Advisor\Districts\Winship-Robbins\2022-23\22-23%20%20W-R%20BT%20DEV%20MYP%20&amp;%20Data.xlsx!Total%20Expenditures!%5b22-23%20%20W-R%20BT%20DEV%20MYP%20&amp;%20Data.xlsx%5dTotal%20Expenditures%20Chart%202</vt:lpstr>
      <vt:lpstr>file:///\\skye\Business\Marianna\District%20Business%20Advisor\Districts\Winship-Robbins\2022-23\22-23%20%20W-R%20BT%20DEV%20MYP%20&amp;%20Data.xlsx!EFB!R3C2:R8C5</vt:lpstr>
      <vt:lpstr>file:///\\skye\Business\Marianna\District%20Business%20Advisor\Districts\Winship-Robbins\2022-23\22-23%20%20W-R%20BT%20DEV%20MYP%20&amp;%20Data.xlsx!EFB!%5b22-23%20%20W-R%20BT%20DEV%20MYP%20&amp;%20Data.xlsx%5dEFB%20Chart%203</vt:lpstr>
      <vt:lpstr>file:///\\skye\Business\Marianna\District%20Business%20Advisor\Districts\Winship-Robbins\2022-23\22-23%20%20W-R%20BT%20DEV%20MYP%20&amp;%20Data.xlsx!Revenues%20vs%20Expenditures!R3C1:R8C3</vt:lpstr>
      <vt:lpstr>file:///\\skye\Business\Marianna\District%20Business%20Advisor\Districts\Winship-Robbins\2022-23\22-23%20%20W-R%20BT%20DEV%20MYP%20&amp;%20Data.xlsx!Revenues%20vs%20Expenditures!%5b22-23%20%20W-R%20BT%20DEV%20MYP%20&amp;%20Data.xlsx%5dRevenues%20vs%20Expenditures%20Chart%201</vt:lpstr>
      <vt:lpstr>file:///\\skye\Business\Marianna\District%20Business%20Advisor\Districts\Winship-Robbins\2022-23\22-23%20%20W-R%20BT%20DEV%20MYP%20&amp;%20Data.xlsx!MYP!Print_Area</vt:lpstr>
      <vt:lpstr>file:///\\skye\Business\Marianna\District%20Business%20Advisor\Districts\Winship-Robbins\2022-23\22-23%20%20W-R%20BT%20DEV%20MYP%20&amp;%20Data.xlsx!cbeds%20-%20ada!R1C1:R7C4</vt:lpstr>
      <vt:lpstr>file:///\\skye\Business\Marianna\District%20Business%20Advisor\Districts\Winship-Robbins\2022-23\22-23%20%20W-R%20BT%20DEV%20MYP%20&amp;%20Data.xlsx!cbeds%20-%20ada!%5b22-23%20%20W-R%20BT%20DEV%20MYP%20&amp;%20Data.xlsx%5dcbeds%20-%20ada%20Chart%202</vt:lpstr>
      <vt:lpstr>Winship-Robbins School District</vt:lpstr>
      <vt:lpstr>Winship-Robbins Elementary School District TABLE OF CONTENTS 2022-23 Adopted  Budget  Report</vt:lpstr>
      <vt:lpstr>Winship-Robbins Elementary School District INTRODUCTION  2022-2023 Adopted  Budget  Report</vt:lpstr>
      <vt:lpstr>Winship-Robbins Elementary School District General Fund Revenue Assumptions 2022-2023 Adopted  Budget  Report</vt:lpstr>
      <vt:lpstr>PowerPoint Presentation</vt:lpstr>
      <vt:lpstr>Winship-Robbins Elementary School District GENERAL FUND REVENUE SOURCES 2022-2023 Adopted  Budget  Report</vt:lpstr>
      <vt:lpstr>Winship-Robbins Elementary School District GENERAL FUND REVENUE SOURCES 2022-2023 Adopted  Budget  Report</vt:lpstr>
      <vt:lpstr>Winship-Robbins Elementary School District GENERAL FUND EXPENDITURES 2022-2023 Adopted  Budget  Report</vt:lpstr>
      <vt:lpstr>Winship-Robbins Elementary School District GENERAL FUND EXPENDITURES 2022-2023 Adopted  Budget  Report</vt:lpstr>
      <vt:lpstr>Winship-Robbins Elementary School District GENERAL FUND EXPENDITURES 2022-2023 Adopted  Budget  Report</vt:lpstr>
      <vt:lpstr>Winship-Robbins Elementary School District GENERAL FUND BALANCE  2022-2023 Adopted  Budget  Report</vt:lpstr>
      <vt:lpstr>Winship-Robbins Elementary School District REVENUES vs. EXPENDITURES 2022-2023 Adopted  Budget  Report</vt:lpstr>
      <vt:lpstr>Winship-Robbins Elementary School District OTHER FUNDS 2022-2023 Adopted  Budget  Report</vt:lpstr>
      <vt:lpstr>Winship-Robbins Elementary School District MULTI-YEAR PROJECTION (MYP) ASSUMPTIONS 2022-2023 Adopted  Budget  Report </vt:lpstr>
      <vt:lpstr>PowerPoint Presentation</vt:lpstr>
      <vt:lpstr>PowerPoint Presentation</vt:lpstr>
    </vt:vector>
  </TitlesOfParts>
  <Company>Sutter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Meridian Elementary School District</dc:title>
  <dc:creator>Susan Patrick</dc:creator>
  <cp:lastModifiedBy>Dawn Carl</cp:lastModifiedBy>
  <cp:revision>1098</cp:revision>
  <cp:lastPrinted>2022-05-31T18:07:55Z</cp:lastPrinted>
  <dcterms:created xsi:type="dcterms:W3CDTF">2005-12-14T17:38:34Z</dcterms:created>
  <dcterms:modified xsi:type="dcterms:W3CDTF">2022-06-04T17:26:31Z</dcterms:modified>
</cp:coreProperties>
</file>