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6"/>
  </p:notesMasterIdLst>
  <p:handoutMasterIdLst>
    <p:handoutMasterId r:id="rId37"/>
  </p:handoutMasterIdLst>
  <p:sldIdLst>
    <p:sldId id="369" r:id="rId2"/>
    <p:sldId id="370" r:id="rId3"/>
    <p:sldId id="380" r:id="rId4"/>
    <p:sldId id="260" r:id="rId5"/>
    <p:sldId id="391" r:id="rId6"/>
    <p:sldId id="387" r:id="rId7"/>
    <p:sldId id="379" r:id="rId8"/>
    <p:sldId id="352" r:id="rId9"/>
    <p:sldId id="353" r:id="rId10"/>
    <p:sldId id="321" r:id="rId11"/>
    <p:sldId id="262" r:id="rId12"/>
    <p:sldId id="377" r:id="rId13"/>
    <p:sldId id="378" r:id="rId14"/>
    <p:sldId id="376" r:id="rId15"/>
    <p:sldId id="374" r:id="rId16"/>
    <p:sldId id="358" r:id="rId17"/>
    <p:sldId id="393" r:id="rId18"/>
    <p:sldId id="375" r:id="rId19"/>
    <p:sldId id="276" r:id="rId20"/>
    <p:sldId id="356" r:id="rId21"/>
    <p:sldId id="384" r:id="rId22"/>
    <p:sldId id="385" r:id="rId23"/>
    <p:sldId id="386" r:id="rId24"/>
    <p:sldId id="382" r:id="rId25"/>
    <p:sldId id="383" r:id="rId26"/>
    <p:sldId id="388" r:id="rId27"/>
    <p:sldId id="366" r:id="rId28"/>
    <p:sldId id="394" r:id="rId29"/>
    <p:sldId id="371" r:id="rId30"/>
    <p:sldId id="390" r:id="rId31"/>
    <p:sldId id="395" r:id="rId32"/>
    <p:sldId id="372" r:id="rId33"/>
    <p:sldId id="373" r:id="rId34"/>
    <p:sldId id="364" r:id="rId35"/>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255">
          <p15:clr>
            <a:srgbClr val="A4A3A4"/>
          </p15:clr>
        </p15:guide>
        <p15:guide id="2" pos="398">
          <p15:clr>
            <a:srgbClr val="A4A3A4"/>
          </p15:clr>
        </p15:guide>
      </p15:sldGuideLst>
    </p:ext>
    <p:ext uri="{2D200454-40CA-4A62-9FC3-DE9A4176ACB9}">
      <p15:notesGuideLst xmlns:p15="http://schemas.microsoft.com/office/powerpoint/2012/main" xmlns="">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174C99"/>
    <a:srgbClr val="FFFFFF"/>
    <a:srgbClr val="3D6AA1"/>
    <a:srgbClr val="E9EFF7"/>
    <a:srgbClr val="11376F"/>
    <a:srgbClr val="10273F"/>
    <a:srgbClr val="71A640"/>
    <a:srgbClr val="144182"/>
    <a:srgbClr val="F8F9FA"/>
    <a:srgbClr val="D0D5D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showOutlineIcons="0" horzBarState="maximized">
    <p:restoredLeft sz="20025" autoAdjust="0"/>
    <p:restoredTop sz="94653" autoAdjust="0"/>
  </p:normalViewPr>
  <p:slideViewPr>
    <p:cSldViewPr snapToGrid="0" snapToObjects="1">
      <p:cViewPr varScale="1">
        <p:scale>
          <a:sx n="122" d="100"/>
          <a:sy n="122" d="100"/>
        </p:scale>
        <p:origin x="-1314" y="-90"/>
      </p:cViewPr>
      <p:guideLst>
        <p:guide orient="horz" pos="1255"/>
        <p:guide pos="398"/>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90" d="100"/>
          <a:sy n="90" d="100"/>
        </p:scale>
        <p:origin x="-3738" y="-12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E8AE7495-FD6E-4148-8988-5AF3A1186E45}" type="datetimeFigureOut">
              <a:rPr lang="en-US" smtClean="0"/>
              <a:pPr/>
              <a:t>3/25/2015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77F373C-F0E0-4CD8-9181-312DCA039FDA}" type="slidenum">
              <a:rPr lang="en-US" smtClean="0"/>
              <a:pPr/>
              <a:t>‹#›</a:t>
            </a:fld>
            <a:endParaRPr lang="en-US"/>
          </a:p>
        </p:txBody>
      </p:sp>
    </p:spTree>
    <p:extLst>
      <p:ext uri="{BB962C8B-B14F-4D97-AF65-F5344CB8AC3E}">
        <p14:creationId xmlns:p14="http://schemas.microsoft.com/office/powerpoint/2010/main" xmlns="" val="22459563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4812545-5050-4626-BB70-3CAB98A03EEB}" type="datetimeFigureOut">
              <a:rPr lang="en-US" smtClean="0"/>
              <a:pPr/>
              <a:t>3/25/2015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C078B8E-2430-48E3-947F-D4E74CBF0628}" type="slidenum">
              <a:rPr lang="en-US" smtClean="0"/>
              <a:pPr/>
              <a:t>‹#›</a:t>
            </a:fld>
            <a:endParaRPr lang="en-US"/>
          </a:p>
        </p:txBody>
      </p:sp>
    </p:spTree>
    <p:extLst>
      <p:ext uri="{BB962C8B-B14F-4D97-AF65-F5344CB8AC3E}">
        <p14:creationId xmlns:p14="http://schemas.microsoft.com/office/powerpoint/2010/main" xmlns="" val="1554051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C078B8E-2430-48E3-947F-D4E74CBF062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C078B8E-2430-48E3-947F-D4E74CBF062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couple of quick facts to frame the situation:</a:t>
            </a:r>
          </a:p>
          <a:p>
            <a:r>
              <a:rPr lang="en-US" dirty="0" smtClean="0"/>
              <a:t> </a:t>
            </a:r>
          </a:p>
          <a:p>
            <a:r>
              <a:rPr lang="en-US" dirty="0" smtClean="0"/>
              <a:t>In past years, information available to parents was not comparable –</a:t>
            </a:r>
          </a:p>
          <a:p>
            <a:r>
              <a:rPr lang="en-US" dirty="0" smtClean="0"/>
              <a:t>every state had its own standards and some were as much as 3 or 4 grade levels different than other states.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a:t>
            </a:r>
            <a:r>
              <a:rPr lang="en-US" i="1" dirty="0" smtClean="0"/>
              <a:t>This slide is ALTERNATE #1 – More complex presentation of the information.</a:t>
            </a:r>
            <a:endParaRPr lang="en-US" dirty="0" smtClean="0"/>
          </a:p>
          <a:p>
            <a:endParaRPr lang="en-US" dirty="0" smtClean="0"/>
          </a:p>
          <a:p>
            <a:r>
              <a:rPr lang="en-US" dirty="0" smtClean="0"/>
              <a:t>60 % of students going on to college needed to take remedial courses.   </a:t>
            </a:r>
          </a:p>
          <a:p>
            <a:endParaRPr lang="en-US" dirty="0" smtClean="0"/>
          </a:p>
          <a:p>
            <a:r>
              <a:rPr lang="en-US" dirty="0" smtClean="0"/>
              <a:t>Tuition or Fees are charged for those courses same as other college courses, but students do not earn credit toward a degree.  </a:t>
            </a:r>
          </a:p>
          <a:p>
            <a:endParaRPr lang="en-US" dirty="0" smtClean="0"/>
          </a:p>
          <a:p>
            <a:r>
              <a:rPr lang="en-US" dirty="0" smtClean="0"/>
              <a:t>Student only get to the starting line for a degree once these courses are passed. </a:t>
            </a:r>
          </a:p>
        </p:txBody>
      </p:sp>
      <p:sp>
        <p:nvSpPr>
          <p:cNvPr id="4" name="Slide Number Placeholder 3"/>
          <p:cNvSpPr>
            <a:spLocks noGrp="1"/>
          </p:cNvSpPr>
          <p:nvPr>
            <p:ph type="sldNum" sz="quarter" idx="10"/>
          </p:nvPr>
        </p:nvSpPr>
        <p:spPr/>
        <p:txBody>
          <a:bodyPr/>
          <a:lstStyle/>
          <a:p>
            <a:fld id="{6C078B8E-2430-48E3-947F-D4E74CBF062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a:t>
            </a:r>
            <a:r>
              <a:rPr lang="en-US" i="1" dirty="0" smtClean="0"/>
              <a:t>This slide is  ALTERNATIVE #2 – a simplified version of the previous slide.   </a:t>
            </a:r>
          </a:p>
          <a:p>
            <a:endParaRPr lang="en-US" dirty="0" smtClean="0"/>
          </a:p>
          <a:p>
            <a:r>
              <a:rPr lang="en-US" dirty="0" smtClean="0"/>
              <a:t>60 % of students going on to college needed to take remedial courses.  </a:t>
            </a:r>
          </a:p>
          <a:p>
            <a:endParaRPr lang="en-US" dirty="0" smtClean="0"/>
          </a:p>
          <a:p>
            <a:r>
              <a:rPr lang="en-US" dirty="0" smtClean="0"/>
              <a:t>Tuition or Fees are charged for those courses same as other college courses but students do not earn credit toward a degree.  </a:t>
            </a:r>
          </a:p>
          <a:p>
            <a:endParaRPr lang="en-US" dirty="0" smtClean="0"/>
          </a:p>
          <a:p>
            <a:r>
              <a:rPr lang="en-US" dirty="0" smtClean="0"/>
              <a:t>Student only get to the starting line for a degree once these courses are passed. </a:t>
            </a:r>
          </a:p>
          <a:p>
            <a:endParaRPr lang="en-US" dirty="0" smtClean="0"/>
          </a:p>
          <a:p>
            <a:endParaRPr lang="en-US" dirty="0" smtClean="0"/>
          </a:p>
          <a:p>
            <a:r>
              <a:rPr lang="en-US" dirty="0" smtClean="0"/>
              <a:t> </a:t>
            </a:r>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Higher order skills are the skills of tomorrow.  We need to ensure our students are prepared to: </a:t>
            </a:r>
          </a:p>
          <a:p>
            <a:endParaRPr lang="en-US" dirty="0" smtClean="0"/>
          </a:p>
          <a:p>
            <a:r>
              <a:rPr lang="en-US" dirty="0" smtClean="0"/>
              <a:t>&lt; Cite examples from the slide&gt;</a:t>
            </a:r>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Even states with the highest standards and more difficult tests were not requiring students demonstrate these higher order skills. </a:t>
            </a:r>
          </a:p>
          <a:p>
            <a:endParaRPr lang="en-US" dirty="0" smtClean="0"/>
          </a:p>
          <a:p>
            <a:r>
              <a:rPr lang="en-US" dirty="0" smtClean="0"/>
              <a:t>&lt;Cite Evidence from the slide&gt;</a:t>
            </a:r>
          </a:p>
          <a:p>
            <a:endParaRPr lang="en-US" dirty="0" smtClean="0"/>
          </a:p>
          <a:p>
            <a:r>
              <a:rPr lang="en-US" dirty="0" smtClean="0"/>
              <a:t>But its ok, because we have shifted and now have a test that will help us understand how students are progressing toward gaining higher order skills.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what does the new test look like? </a:t>
            </a:r>
          </a:p>
        </p:txBody>
      </p:sp>
      <p:sp>
        <p:nvSpPr>
          <p:cNvPr id="4" name="Slide Number Placeholder 3"/>
          <p:cNvSpPr>
            <a:spLocks noGrp="1"/>
          </p:cNvSpPr>
          <p:nvPr>
            <p:ph type="sldNum" sz="quarter" idx="10"/>
          </p:nvPr>
        </p:nvSpPr>
        <p:spPr/>
        <p:txBody>
          <a:bodyPr/>
          <a:lstStyle/>
          <a:p>
            <a:fld id="{6C078B8E-2430-48E3-947F-D4E74CBF062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Students</a:t>
            </a:r>
            <a:r>
              <a:rPr lang="en-US" baseline="0" dirty="0" smtClean="0"/>
              <a:t> are challenged to demonstrate that they can apply what they know.</a:t>
            </a:r>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test is given on line.  </a:t>
            </a:r>
          </a:p>
          <a:p>
            <a:endParaRPr lang="en-US" dirty="0" smtClean="0"/>
          </a:p>
          <a:p>
            <a:r>
              <a:rPr lang="en-US" dirty="0" smtClean="0"/>
              <a:t>The test is adaptive, providing a harder question if students answer correctly and an easier one if they answer incorrectly.  This way we can hone in on what a student knows and can do with fewer questions.  It is a better use of their time.</a:t>
            </a:r>
          </a:p>
          <a:p>
            <a:endParaRPr lang="en-US" dirty="0" smtClean="0"/>
          </a:p>
          <a:p>
            <a:r>
              <a:rPr lang="en-US" dirty="0" smtClean="0"/>
              <a:t>Once a student has taken </a:t>
            </a:r>
            <a:r>
              <a:rPr lang="en-US" dirty="0" smtClean="0"/>
              <a:t> </a:t>
            </a:r>
            <a:r>
              <a:rPr lang="en-US" dirty="0" smtClean="0"/>
              <a:t>about 2/3 of the test if their estimated achievement level is clearly at the lowest or highest level, the question pool is expanded </a:t>
            </a:r>
            <a:r>
              <a:rPr lang="en-US" dirty="0" smtClean="0"/>
              <a:t>to include questions as </a:t>
            </a:r>
            <a:r>
              <a:rPr lang="en-US" dirty="0" smtClean="0"/>
              <a:t>much as two grade levels above or </a:t>
            </a:r>
            <a:r>
              <a:rPr lang="en-US" dirty="0" smtClean="0"/>
              <a:t>below the student’s </a:t>
            </a:r>
            <a:r>
              <a:rPr lang="en-US" dirty="0" smtClean="0"/>
              <a:t>grade level.  </a:t>
            </a:r>
            <a:r>
              <a:rPr lang="en-US" dirty="0" smtClean="0"/>
              <a:t>This helps provide a measure of how </a:t>
            </a:r>
            <a:r>
              <a:rPr lang="en-US" dirty="0" smtClean="0"/>
              <a:t>far ahead or how far behind a student is so that classroom learning can be targeted to help each student grow from where they are. </a:t>
            </a:r>
          </a:p>
          <a:p>
            <a:endParaRPr lang="en-US" dirty="0" smtClean="0"/>
          </a:p>
        </p:txBody>
      </p:sp>
      <p:sp>
        <p:nvSpPr>
          <p:cNvPr id="4" name="Slide Number Placeholder 3"/>
          <p:cNvSpPr>
            <a:spLocks noGrp="1"/>
          </p:cNvSpPr>
          <p:nvPr>
            <p:ph type="sldNum" sz="quarter" idx="10"/>
          </p:nvPr>
        </p:nvSpPr>
        <p:spPr/>
        <p:txBody>
          <a:bodyPr/>
          <a:lstStyle/>
          <a:p>
            <a:fld id="{6C078B8E-2430-48E3-947F-D4E74CBF062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Hundreds of teachers participated in creating the new test – writing test items, reviewing items for content, bias and accessibility, and helping to set the level of score achievement that represents proficiency.  Teacher involvement means test questions more closely resemble class room work.  </a:t>
            </a:r>
          </a:p>
          <a:p>
            <a:endParaRPr lang="en-US" dirty="0" smtClean="0"/>
          </a:p>
          <a:p>
            <a:endParaRPr lang="en-US" dirty="0" smtClean="0"/>
          </a:p>
          <a:p>
            <a:r>
              <a:rPr lang="en-US" dirty="0" smtClean="0"/>
              <a:t>NOTE: </a:t>
            </a:r>
            <a:r>
              <a:rPr lang="en-US" i="1" dirty="0" smtClean="0"/>
              <a:t>The best way to see the test questions is to  go to the Practice Test website and take a test.   All problem types are represented and all embedded accessibility features can be viewed.  To do so, skip the next 6 slides (see directions on suppressing slides in the How-to section at the beginning of this deck) – the 7</a:t>
            </a:r>
            <a:r>
              <a:rPr lang="en-US" i="1" baseline="30000" dirty="0" smtClean="0"/>
              <a:t>th</a:t>
            </a:r>
            <a:r>
              <a:rPr lang="en-US" i="1" dirty="0" smtClean="0"/>
              <a:t> slide following this on provides a hyper link to the Practice Test.  </a:t>
            </a:r>
          </a:p>
          <a:p>
            <a:endParaRPr lang="en-US" dirty="0" smtClean="0"/>
          </a:p>
          <a:p>
            <a:r>
              <a:rPr lang="en-US" dirty="0" smtClean="0"/>
              <a:t>OPTION 1: Go to slide with hyper link to Practice test.  #26</a:t>
            </a:r>
          </a:p>
          <a:p>
            <a:endParaRPr lang="en-US" dirty="0" smtClean="0"/>
          </a:p>
          <a:p>
            <a:r>
              <a:rPr lang="en-US" dirty="0" smtClean="0"/>
              <a:t>ALTERNATE:  Let’s look at just a few examples of test questions to see what is different.</a:t>
            </a:r>
          </a:p>
          <a:p>
            <a:r>
              <a:rPr lang="en-US" i="1" dirty="0" smtClean="0"/>
              <a:t>&lt;review next six slides&gt;</a:t>
            </a:r>
          </a:p>
        </p:txBody>
      </p:sp>
      <p:sp>
        <p:nvSpPr>
          <p:cNvPr id="4" name="Slide Number Placeholder 3"/>
          <p:cNvSpPr>
            <a:spLocks noGrp="1"/>
          </p:cNvSpPr>
          <p:nvPr>
            <p:ph type="sldNum" sz="quarter" idx="10"/>
          </p:nvPr>
        </p:nvSpPr>
        <p:spPr/>
        <p:txBody>
          <a:bodyPr/>
          <a:lstStyle/>
          <a:p>
            <a:fld id="{6C078B8E-2430-48E3-947F-D4E74CBF062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C078B8E-2430-48E3-947F-D4E74CBF062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 of the new items are interactive; something that is possible because of the technology. </a:t>
            </a:r>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Performance tasks are a new item type that asks students to work through a more challenging scenario, to analyze information, to apply knowledge and to propose original solutions. </a:t>
            </a:r>
          </a:p>
          <a:p>
            <a:endParaRPr lang="en-US" dirty="0" smtClean="0"/>
          </a:p>
          <a:p>
            <a:r>
              <a:rPr lang="en-US" dirty="0" smtClean="0"/>
              <a:t>When students work on a performance task, it is the only testing they will see in that test session.   The tasks are designed to engage students for a period of time. </a:t>
            </a:r>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21</a:t>
            </a:fld>
            <a:endParaRPr lang="en-US"/>
          </a:p>
        </p:txBody>
      </p:sp>
    </p:spTree>
    <p:extLst>
      <p:ext uri="{BB962C8B-B14F-4D97-AF65-F5344CB8AC3E}">
        <p14:creationId xmlns:p14="http://schemas.microsoft.com/office/powerpoint/2010/main" xmlns="" val="833271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Students are assessed for their ability to listen,  a skill that has not traditionally been assessed.  </a:t>
            </a:r>
          </a:p>
          <a:p>
            <a:endParaRPr lang="en-US" dirty="0" smtClean="0"/>
          </a:p>
          <a:p>
            <a:r>
              <a:rPr lang="en-US" dirty="0" smtClean="0"/>
              <a:t>Engaging with a variety of media during the test is another aspect where the test more closely resembles real life and can be more interesting for students. </a:t>
            </a:r>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Test questions used to exist in a vacuum.</a:t>
            </a:r>
          </a:p>
          <a:p>
            <a:endParaRPr lang="en-US" dirty="0" smtClean="0"/>
          </a:p>
          <a:p>
            <a:r>
              <a:rPr lang="en-US" dirty="0" smtClean="0"/>
              <a:t>I’m sure we have all seen a question where we are presented a “bare”  word and  were asked  to pick from among four other words, the one with the closest meaning.  </a:t>
            </a:r>
          </a:p>
          <a:p>
            <a:endParaRPr lang="en-US" dirty="0" smtClean="0"/>
          </a:p>
          <a:p>
            <a:r>
              <a:rPr lang="en-US" dirty="0" smtClean="0"/>
              <a:t>New questions assessing similar knowledge are presented within context.  Meaning can be derived from surrounding text, and response selection is more challenging and nuanced because the selected word(s) must work within the context.   </a:t>
            </a:r>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Technology allows for a unique level of accessibility for this test. </a:t>
            </a:r>
          </a:p>
          <a:p>
            <a:endParaRPr lang="en-US" dirty="0" smtClean="0"/>
          </a:p>
          <a:p>
            <a:r>
              <a:rPr lang="en-US" dirty="0" smtClean="0"/>
              <a:t>Accessibility features are provided to allow students to show what they know by removing challenges stemming from unrelated issues.   An emerging reader might be a very strong math student, for example.  We want to give each student the opportunity to demonstrate all they know and can do.</a:t>
            </a:r>
          </a:p>
          <a:p>
            <a:endParaRPr lang="en-US" dirty="0" smtClean="0"/>
          </a:p>
          <a:p>
            <a:r>
              <a:rPr lang="en-US" dirty="0" smtClean="0"/>
              <a:t>There are three types of tools or supports:</a:t>
            </a:r>
          </a:p>
          <a:p>
            <a:pPr lvl="0"/>
            <a:endParaRPr lang="en-US" dirty="0" smtClean="0"/>
          </a:p>
          <a:p>
            <a:pPr lvl="0"/>
            <a:r>
              <a:rPr lang="en-US" dirty="0" smtClean="0"/>
              <a:t>The first type is a set of universal accessibility tools, such as a digital notepad or the English glossary feature illustrated in this slide.  These universal tools will be available to all students.</a:t>
            </a:r>
          </a:p>
          <a:p>
            <a:endParaRPr lang="en-US" dirty="0" smtClean="0"/>
          </a:p>
        </p:txBody>
      </p:sp>
      <p:sp>
        <p:nvSpPr>
          <p:cNvPr id="4" name="Slide Number Placeholder 3"/>
          <p:cNvSpPr>
            <a:spLocks noGrp="1"/>
          </p:cNvSpPr>
          <p:nvPr>
            <p:ph type="sldNum" sz="quarter" idx="10"/>
          </p:nvPr>
        </p:nvSpPr>
        <p:spPr/>
        <p:txBody>
          <a:bodyPr/>
          <a:lstStyle/>
          <a:p>
            <a:fld id="{6C078B8E-2430-48E3-947F-D4E74CBF0628}"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second set of tools are  Designated supports, such as a translated pop-up glossary, which will be made available to students for whom a need has been identified by school personnel familiar with each student’s needs and with testing resources.</a:t>
            </a:r>
          </a:p>
          <a:p>
            <a:endParaRPr lang="en-US" dirty="0" smtClean="0"/>
          </a:p>
          <a:p>
            <a:r>
              <a:rPr lang="en-US" dirty="0" smtClean="0"/>
              <a:t>And a third type, Accommodations will be available to students with a documented need noted in an Individualized Education Program (IEP) or 504 plan. These accommodations include Braille and closed captioning or American Sign Language illustrated above, among others.</a:t>
            </a:r>
          </a:p>
          <a:p>
            <a:pPr lvl="1">
              <a:buFont typeface="Arial" pitchFamily="34" charset="0"/>
              <a:buChar char="•"/>
            </a:pPr>
            <a:endParaRPr lang="en-US" dirty="0" smtClean="0"/>
          </a:p>
          <a:p>
            <a:r>
              <a:rPr lang="en-US" dirty="0" smtClean="0"/>
              <a:t>More information about these three types of supports can be found in the Universal Accessibility and Accommodations Guidelines and FAQs at the SmarterBalanced.org website.</a:t>
            </a:r>
          </a:p>
          <a:p>
            <a:endParaRPr lang="en-US" dirty="0" smtClean="0"/>
          </a:p>
          <a:p>
            <a:r>
              <a:rPr lang="en-US" dirty="0" smtClean="0"/>
              <a:t>All features embedded in the technology can be viewed when taking the Practice Test.</a:t>
            </a:r>
          </a:p>
          <a:p>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25</a:t>
            </a:fld>
            <a:endParaRPr lang="en-US"/>
          </a:p>
        </p:txBody>
      </p:sp>
    </p:spTree>
    <p:extLst>
      <p:ext uri="{BB962C8B-B14F-4D97-AF65-F5344CB8AC3E}">
        <p14:creationId xmlns:p14="http://schemas.microsoft.com/office/powerpoint/2010/main" xmlns="" val="10169152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NOTE:  </a:t>
            </a:r>
            <a:r>
              <a:rPr lang="en-US" i="1" dirty="0" smtClean="0"/>
              <a:t>This slide provides a link (click on </a:t>
            </a:r>
            <a:r>
              <a:rPr lang="en-US" i="1" u="sng" dirty="0" smtClean="0"/>
              <a:t>Practice Test</a:t>
            </a:r>
            <a:r>
              <a:rPr lang="en-US" i="1" dirty="0" smtClean="0"/>
              <a:t>) to the practice test where items can be  viewed in their interactive form.  When the time is available, reviewing test questions live provides a more engaging demonstration than reviewing the preceding screen shots. </a:t>
            </a:r>
          </a:p>
          <a:p>
            <a:endParaRPr lang="en-US" i="1" dirty="0" smtClean="0"/>
          </a:p>
          <a:p>
            <a:r>
              <a:rPr lang="en-US" i="1" dirty="0" smtClean="0"/>
              <a:t>Even if you choose to review the screen shot slides instead, this slide may be used to highlight the availability of  the Practice test .  Encourage Parents to check it out for themselves.</a:t>
            </a:r>
          </a:p>
          <a:p>
            <a:endParaRPr lang="en-US" i="1" dirty="0" smtClean="0"/>
          </a:p>
        </p:txBody>
      </p:sp>
      <p:sp>
        <p:nvSpPr>
          <p:cNvPr id="4" name="Slide Number Placeholder 3"/>
          <p:cNvSpPr>
            <a:spLocks noGrp="1"/>
          </p:cNvSpPr>
          <p:nvPr>
            <p:ph type="sldNum" sz="quarter" idx="10"/>
          </p:nvPr>
        </p:nvSpPr>
        <p:spPr/>
        <p:txBody>
          <a:bodyPr/>
          <a:lstStyle/>
          <a:p>
            <a:fld id="{6C078B8E-2430-48E3-947F-D4E74CBF0628}" type="slidenum">
              <a:rPr lang="en-US" smtClean="0"/>
              <a:pPr/>
              <a:t>26</a:t>
            </a:fld>
            <a:endParaRPr lang="en-US"/>
          </a:p>
        </p:txBody>
      </p:sp>
    </p:spTree>
    <p:extLst>
      <p:ext uri="{BB962C8B-B14F-4D97-AF65-F5344CB8AC3E}">
        <p14:creationId xmlns:p14="http://schemas.microsoft.com/office/powerpoint/2010/main" xmlns="" val="17772233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this point the presentation may be divided and the scoring section broken out for use on a separate occasion.</a:t>
            </a:r>
          </a:p>
          <a:p>
            <a:endParaRPr lang="en-US" dirty="0" smtClean="0"/>
          </a:p>
          <a:p>
            <a:r>
              <a:rPr lang="en-US" dirty="0" smtClean="0"/>
              <a:t>If using the deck in one sitting, consider suppressing slide 31 – score report video – to abbreviate the presentation. </a:t>
            </a:r>
          </a:p>
          <a:p>
            <a:endParaRPr lang="en-US" dirty="0" smtClean="0"/>
          </a:p>
          <a:p>
            <a:r>
              <a:rPr lang="en-US" dirty="0" smtClean="0"/>
              <a:t>If a two session presentation is desired, the video is essential to fully presenting on the score topic. </a:t>
            </a:r>
          </a:p>
          <a:p>
            <a:r>
              <a:rPr lang="en-US" dirty="0" smtClean="0"/>
              <a:t> </a:t>
            </a:r>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C078B8E-2430-48E3-947F-D4E74CBF0628}"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Students will receive one of four score levels.  </a:t>
            </a:r>
          </a:p>
          <a:p>
            <a:endParaRPr lang="en-US" dirty="0" smtClean="0"/>
          </a:p>
          <a:p>
            <a:r>
              <a:rPr lang="en-US" dirty="0" smtClean="0"/>
              <a:t>Students scoring in the two top levels are on a path to be college and career ready at high school graduation.   </a:t>
            </a:r>
          </a:p>
          <a:p>
            <a:endParaRPr lang="en-US" dirty="0" smtClean="0"/>
          </a:p>
          <a:p>
            <a:r>
              <a:rPr lang="en-US" dirty="0" smtClean="0"/>
              <a:t>Students scoring below the “Met the Standard” level will need further development to get on path.   </a:t>
            </a:r>
          </a:p>
          <a:p>
            <a:endParaRPr lang="en-US" dirty="0" smtClean="0"/>
          </a:p>
          <a:p>
            <a:r>
              <a:rPr lang="en-US" dirty="0" smtClean="0"/>
              <a:t>Elementary &amp; Jr.  High:  We are in a transition year –  More students are likely to need further development to meet the new standards .  But its ok, as students spend additional time in class rooms employing the new curriculum and teaching, results will improve. </a:t>
            </a:r>
          </a:p>
          <a:p>
            <a:endParaRPr lang="en-US" dirty="0" smtClean="0"/>
          </a:p>
          <a:p>
            <a:r>
              <a:rPr lang="en-US" dirty="0" smtClean="0"/>
              <a:t>High School: We are in a transition periods –  Results may show more students are likely to need further development to meet the new standards.    But it’s ok – students still have another year to continue to progress.   They are now on a focused path to gaining these skills.</a:t>
            </a:r>
          </a:p>
          <a:p>
            <a:r>
              <a:rPr lang="en-US" dirty="0" smtClean="0"/>
              <a:t> </a:t>
            </a:r>
          </a:p>
          <a:p>
            <a:r>
              <a:rPr lang="en-US" dirty="0" smtClean="0"/>
              <a:t>Public colleges and universities in several states have decided to use the results of the Grade 11 ___________exams to help determine whether admitted students are ready to proceed directly to entry-level, credit-bearing courses and can skip the placement tests that are typically administered.   In all of these cases colleges will continue to use their </a:t>
            </a:r>
            <a:r>
              <a:rPr lang="en-US" u="sng" dirty="0" smtClean="0"/>
              <a:t>existing admissions criteria</a:t>
            </a:r>
            <a:r>
              <a:rPr lang="en-US" dirty="0" smtClean="0"/>
              <a:t>. </a:t>
            </a:r>
          </a:p>
          <a:p>
            <a:endParaRPr lang="en-US" dirty="0" smtClean="0"/>
          </a:p>
          <a:p>
            <a:r>
              <a:rPr lang="en-US" dirty="0" smtClean="0"/>
              <a:t>&lt;insert state specific policy&gt;</a:t>
            </a:r>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C078B8E-2430-48E3-947F-D4E74CBF0628}"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new test will also provide information on students’ progress on eight separate subsets of skills.   </a:t>
            </a:r>
          </a:p>
          <a:p>
            <a:endParaRPr lang="en-US" dirty="0" smtClean="0"/>
          </a:p>
          <a:p>
            <a:r>
              <a:rPr lang="en-US" dirty="0" smtClean="0"/>
              <a:t>These scores are stated in three levels and provide information that can be used to target improvement. </a:t>
            </a:r>
          </a:p>
          <a:p>
            <a:endParaRPr lang="en-US" dirty="0" smtClean="0"/>
          </a:p>
          <a:p>
            <a:r>
              <a:rPr lang="en-US" dirty="0" smtClean="0"/>
              <a:t>If the scores show your child might need assistance in a particular area, talk with your child’s teacher.  We have access to resources that can help him or her develop and would be happy to share them with you. </a:t>
            </a:r>
          </a:p>
          <a:p>
            <a:endParaRPr lang="en-US" dirty="0" smtClean="0"/>
          </a:p>
          <a:p>
            <a:r>
              <a:rPr lang="en-US" dirty="0" smtClean="0"/>
              <a:t>NOTE:  </a:t>
            </a:r>
            <a:r>
              <a:rPr lang="en-US" i="1" dirty="0" smtClean="0"/>
              <a:t>If asked why 3 levels instead of 4 :  </a:t>
            </a:r>
            <a:r>
              <a:rPr lang="en-US" dirty="0" smtClean="0"/>
              <a:t>Students are not asked enough questions in each separate area to provide a more precise score.  To provide that, we would need to gather more data by asking additional questions in each area.   Since few are in favor of a longer test……..</a:t>
            </a:r>
          </a:p>
        </p:txBody>
      </p:sp>
      <p:sp>
        <p:nvSpPr>
          <p:cNvPr id="4" name="Slide Number Placeholder 3"/>
          <p:cNvSpPr>
            <a:spLocks noGrp="1"/>
          </p:cNvSpPr>
          <p:nvPr>
            <p:ph type="sldNum" sz="quarter" idx="10"/>
          </p:nvPr>
        </p:nvSpPr>
        <p:spPr/>
        <p:txBody>
          <a:bodyPr/>
          <a:lstStyle/>
          <a:p>
            <a:fld id="{6C078B8E-2430-48E3-947F-D4E74CBF0628}"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Use this video to provide a better understanding of the student score report.  </a:t>
            </a:r>
          </a:p>
          <a:p>
            <a:r>
              <a:rPr lang="en-US" dirty="0" smtClean="0"/>
              <a:t>Length: 7 minutes</a:t>
            </a:r>
          </a:p>
          <a:p>
            <a:r>
              <a:rPr lang="en-US" dirty="0" smtClean="0"/>
              <a:t>At this time the presenter must be logged into the Digital Library to access the video. </a:t>
            </a:r>
          </a:p>
        </p:txBody>
      </p:sp>
      <p:sp>
        <p:nvSpPr>
          <p:cNvPr id="4" name="Slide Number Placeholder 3"/>
          <p:cNvSpPr>
            <a:spLocks noGrp="1"/>
          </p:cNvSpPr>
          <p:nvPr>
            <p:ph type="sldNum" sz="quarter" idx="10"/>
          </p:nvPr>
        </p:nvSpPr>
        <p:spPr/>
        <p:txBody>
          <a:bodyPr/>
          <a:lstStyle/>
          <a:p>
            <a:fld id="{6C078B8E-2430-48E3-947F-D4E74CBF0628}"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a:t>
            </a:r>
            <a:r>
              <a:rPr lang="en-US" i="1" dirty="0" smtClean="0"/>
              <a:t>These are critical takeaways for parents.  Each point should be given due emphasis. </a:t>
            </a:r>
          </a:p>
          <a:p>
            <a:endParaRPr lang="en-US" dirty="0" smtClean="0"/>
          </a:p>
          <a:p>
            <a:r>
              <a:rPr lang="en-US" dirty="0" smtClean="0"/>
              <a:t> </a:t>
            </a:r>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Remember, the test scores are just one measure of progress – be sure to look at your child’s class work, projects, and writing assignments to see all the ways your child is growing.  </a:t>
            </a:r>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C078B8E-2430-48E3-947F-D4E74CBF0628}" type="slidenum">
              <a:rPr lang="en-US" smtClean="0"/>
              <a:pPr/>
              <a:t>34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Welcome </a:t>
            </a:r>
          </a:p>
          <a:p>
            <a:r>
              <a:rPr lang="en-US" dirty="0" smtClean="0"/>
              <a:t>This spring marks a new milestone, the transition from our old state testing program to the new _____________ test.</a:t>
            </a:r>
          </a:p>
          <a:p>
            <a:r>
              <a:rPr lang="en-US" dirty="0" smtClean="0"/>
              <a:t>This is the final step in our transition to the new standards that began with changes in curriculum.</a:t>
            </a:r>
          </a:p>
          <a:p>
            <a:endParaRPr lang="en-US" dirty="0" smtClean="0"/>
          </a:p>
        </p:txBody>
      </p:sp>
      <p:sp>
        <p:nvSpPr>
          <p:cNvPr id="4" name="Slide Number Placeholder 3"/>
          <p:cNvSpPr>
            <a:spLocks noGrp="1"/>
          </p:cNvSpPr>
          <p:nvPr>
            <p:ph type="sldNum" sz="quarter" idx="10"/>
          </p:nvPr>
        </p:nvSpPr>
        <p:spPr/>
        <p:txBody>
          <a:bodyPr/>
          <a:lstStyle/>
          <a:p>
            <a:fld id="{6C078B8E-2430-48E3-947F-D4E74CBF062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Implementation of the new test is the final step in a multi-year process. </a:t>
            </a:r>
          </a:p>
          <a:p>
            <a:endParaRPr lang="en-US" dirty="0" smtClean="0"/>
          </a:p>
          <a:p>
            <a:r>
              <a:rPr lang="en-US" dirty="0" smtClean="0"/>
              <a:t>First we remodeled our curriculum to ensure students are gaining the skills they will need to maximize their potential in college and in the workforce of tomorrow.</a:t>
            </a:r>
          </a:p>
          <a:p>
            <a:endParaRPr lang="en-US" dirty="0" smtClean="0"/>
          </a:p>
          <a:p>
            <a:r>
              <a:rPr lang="en-US" dirty="0" smtClean="0"/>
              <a:t>Second, our teachers have been learning new  methods for delivering the curriculum – methods that engage students to develop the critical thinking and problem solving skills they will need.</a:t>
            </a:r>
          </a:p>
          <a:p>
            <a:endParaRPr lang="en-US" dirty="0" smtClean="0"/>
          </a:p>
          <a:p>
            <a:r>
              <a:rPr lang="en-US" dirty="0" smtClean="0"/>
              <a:t>Third, we implemented the curriculum in our classroom, engaging our in this new learning.</a:t>
            </a:r>
          </a:p>
          <a:p>
            <a:endParaRPr lang="en-US" dirty="0" smtClean="0"/>
          </a:p>
          <a:p>
            <a:r>
              <a:rPr lang="en-US" dirty="0" smtClean="0"/>
              <a:t>And now we have a test that measures student progress toward mastering the new curriculum and provides information for targeting improvement.</a:t>
            </a:r>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Assessment is a critical component our new learning system.  By checking understanding through out the year, teachers gain critical information to help modify their teaching and target areas for improved learning for students. </a:t>
            </a:r>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Annual test Is just one piece of information we use to check progress. </a:t>
            </a:r>
          </a:p>
          <a:p>
            <a:endParaRPr lang="en-US" dirty="0" smtClean="0"/>
          </a:p>
          <a:p>
            <a:r>
              <a:rPr lang="en-US" dirty="0" smtClean="0"/>
              <a:t>Teachers  check student progress throughout the year by reviewing samples of student work on classroom assignments and task activities, and by measuring progress with tests they have designed. </a:t>
            </a:r>
          </a:p>
          <a:p>
            <a:endParaRPr lang="en-US" dirty="0" smtClean="0"/>
          </a:p>
          <a:p>
            <a:r>
              <a:rPr lang="en-US" dirty="0" smtClean="0"/>
              <a:t>OR  </a:t>
            </a:r>
            <a:r>
              <a:rPr lang="en-US" i="1" dirty="0" smtClean="0"/>
              <a:t>&lt;if using the Interim System&gt;  …..</a:t>
            </a:r>
            <a:r>
              <a:rPr lang="en-US" dirty="0" smtClean="0"/>
              <a:t>designed,  and with optional mid year assessments that are drawn from questions written from  the Annual test.</a:t>
            </a:r>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why do we also need the annual test ?</a:t>
            </a:r>
          </a:p>
          <a:p>
            <a:endParaRPr lang="en-US" dirty="0" smtClean="0"/>
          </a:p>
          <a:p>
            <a:endParaRPr lang="en-US" dirty="0" smtClean="0"/>
          </a:p>
          <a:p>
            <a:r>
              <a:rPr lang="en-US" dirty="0" smtClean="0"/>
              <a:t>The annual test can play the same role as your child’s regular well check with your pediatrician  – </a:t>
            </a:r>
          </a:p>
          <a:p>
            <a:r>
              <a:rPr lang="en-US" dirty="0" smtClean="0"/>
              <a:t>It is your opportunity to learn if your child is meeting expected milestones and growing on path – and if not, to take action to help your child grow.</a:t>
            </a:r>
          </a:p>
          <a:p>
            <a:endParaRPr lang="en-US" dirty="0" smtClean="0"/>
          </a:p>
          <a:p>
            <a:r>
              <a:rPr lang="en-US" dirty="0" smtClean="0"/>
              <a:t>In addition, aggregate results provide parents and the community a way of holding school leaders accountable – Is our school/district helping students grow as expected and develop the skills they will need?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6C078B8E-2430-48E3-947F-D4E74CBF062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58556"/>
            <a:ext cx="8229600" cy="1330582"/>
          </a:xfrm>
        </p:spPr>
        <p:txBody>
          <a:bodyPr/>
          <a:lstStyle>
            <a:lvl1pPr>
              <a:defRPr>
                <a:solidFill>
                  <a:srgbClr val="10273F"/>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rgbClr val="11376F"/>
                </a:solidFill>
                <a:latin typeface="Arial" pitchFamily="34" charset="0"/>
                <a:cs typeface="Arial" pitchFamily="34" charset="0"/>
              </a:defRPr>
            </a:lvl1pPr>
            <a:lvl2pPr>
              <a:defRPr>
                <a:solidFill>
                  <a:srgbClr val="11376F"/>
                </a:solidFill>
                <a:latin typeface="Arial" pitchFamily="34" charset="0"/>
                <a:cs typeface="Arial" pitchFamily="34" charset="0"/>
              </a:defRPr>
            </a:lvl2pPr>
            <a:lvl3pPr>
              <a:defRPr>
                <a:solidFill>
                  <a:srgbClr val="11376F"/>
                </a:solidFill>
                <a:latin typeface="Arial" pitchFamily="34" charset="0"/>
                <a:cs typeface="Arial" pitchFamily="34" charset="0"/>
              </a:defRPr>
            </a:lvl3pPr>
            <a:lvl4pPr>
              <a:defRPr>
                <a:solidFill>
                  <a:srgbClr val="11376F"/>
                </a:solidFill>
                <a:latin typeface="Arial" pitchFamily="34" charset="0"/>
                <a:cs typeface="Arial" pitchFamily="34" charset="0"/>
              </a:defRPr>
            </a:lvl4pPr>
            <a:lvl5pPr>
              <a:defRPr>
                <a:solidFill>
                  <a:srgbClr val="11376F"/>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8" name="Straight Connector 7"/>
          <p:cNvCxnSpPr/>
          <p:nvPr userDrawn="1"/>
        </p:nvCxnSpPr>
        <p:spPr>
          <a:xfrm>
            <a:off x="457200" y="1989138"/>
            <a:ext cx="8229600" cy="1588"/>
          </a:xfrm>
          <a:prstGeom prst="line">
            <a:avLst/>
          </a:prstGeom>
          <a:ln>
            <a:solidFill>
              <a:srgbClr val="78AF44"/>
            </a:solidFill>
          </a:ln>
          <a:effectLst/>
        </p:spPr>
        <p:style>
          <a:lnRef idx="2">
            <a:schemeClr val="accent1"/>
          </a:lnRef>
          <a:fillRef idx="0">
            <a:schemeClr val="accent1"/>
          </a:fillRef>
          <a:effectRef idx="1">
            <a:schemeClr val="accent1"/>
          </a:effectRef>
          <a:fontRef idx="minor">
            <a:schemeClr val="tx1"/>
          </a:fontRef>
        </p:style>
      </p:cxnSp>
      <p:pic>
        <p:nvPicPr>
          <p:cNvPr id="6" name="Picture 5" descr="SMARTER-GRAPHIC-V8.png"/>
          <p:cNvPicPr>
            <a:picLocks noChangeAspect="1"/>
          </p:cNvPicPr>
          <p:nvPr userDrawn="1"/>
        </p:nvPicPr>
        <p:blipFill>
          <a:blip r:embed="rId2"/>
          <a:stretch>
            <a:fillRect/>
          </a:stretch>
        </p:blipFill>
        <p:spPr>
          <a:xfrm>
            <a:off x="453493" y="2113902"/>
            <a:ext cx="8233307" cy="440696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aph and Table Layout">
    <p:spTree>
      <p:nvGrpSpPr>
        <p:cNvPr id="1" name=""/>
        <p:cNvGrpSpPr/>
        <p:nvPr/>
      </p:nvGrpSpPr>
      <p:grpSpPr>
        <a:xfrm>
          <a:off x="0" y="0"/>
          <a:ext cx="0" cy="0"/>
          <a:chOff x="0" y="0"/>
          <a:chExt cx="0" cy="0"/>
        </a:xfrm>
      </p:grpSpPr>
      <p:sp>
        <p:nvSpPr>
          <p:cNvPr id="2" name="Title 1"/>
          <p:cNvSpPr>
            <a:spLocks noGrp="1"/>
          </p:cNvSpPr>
          <p:nvPr>
            <p:ph type="title"/>
          </p:nvPr>
        </p:nvSpPr>
        <p:spPr>
          <a:xfrm>
            <a:off x="544513" y="548640"/>
            <a:ext cx="8054975" cy="566738"/>
          </a:xfrm>
        </p:spPr>
        <p:txBody>
          <a:bodyPr anchor="b">
            <a:noAutofit/>
          </a:bodyPr>
          <a:lstStyle>
            <a:lvl1pPr algn="l">
              <a:defRPr sz="4000" b="1">
                <a:solidFill>
                  <a:srgbClr val="11376F"/>
                </a:solidFill>
                <a:latin typeface="Arial" pitchFamily="34" charset="0"/>
                <a:cs typeface="Arial" pitchFamily="34" charset="0"/>
              </a:defRPr>
            </a:lvl1pPr>
          </a:lstStyle>
          <a:p>
            <a:r>
              <a:rPr lang="en-US" dirty="0" smtClean="0"/>
              <a:t>Click to edit Master title style</a:t>
            </a:r>
            <a:endParaRPr lang="en-US" dirty="0"/>
          </a:p>
        </p:txBody>
      </p:sp>
      <p:cxnSp>
        <p:nvCxnSpPr>
          <p:cNvPr id="8" name="Straight Connector 7"/>
          <p:cNvCxnSpPr/>
          <p:nvPr userDrawn="1"/>
        </p:nvCxnSpPr>
        <p:spPr>
          <a:xfrm>
            <a:off x="544513" y="1141620"/>
            <a:ext cx="8054974" cy="0"/>
          </a:xfrm>
          <a:prstGeom prst="line">
            <a:avLst/>
          </a:prstGeom>
          <a:ln>
            <a:solidFill>
              <a:srgbClr val="9BC872"/>
            </a:solidFill>
          </a:ln>
          <a:effectLst/>
        </p:spPr>
        <p:style>
          <a:lnRef idx="2">
            <a:schemeClr val="accent1"/>
          </a:lnRef>
          <a:fillRef idx="0">
            <a:schemeClr val="accent1"/>
          </a:fillRef>
          <a:effectRef idx="1">
            <a:schemeClr val="accent1"/>
          </a:effectRef>
          <a:fontRef idx="minor">
            <a:schemeClr val="tx1"/>
          </a:fontRef>
        </p:style>
      </p:cxnSp>
      <p:sp>
        <p:nvSpPr>
          <p:cNvPr id="6" name="Content Placeholder 2"/>
          <p:cNvSpPr>
            <a:spLocks noGrp="1"/>
          </p:cNvSpPr>
          <p:nvPr>
            <p:ph idx="1"/>
          </p:nvPr>
        </p:nvSpPr>
        <p:spPr>
          <a:xfrm>
            <a:off x="457200" y="1441342"/>
            <a:ext cx="8229600" cy="4684822"/>
          </a:xfrm>
        </p:spPr>
        <p:txBody>
          <a:bodyPr/>
          <a:lstStyle>
            <a:lvl1pPr>
              <a:defRPr>
                <a:solidFill>
                  <a:srgbClr val="11376F"/>
                </a:solidFill>
              </a:defRPr>
            </a:lvl1pPr>
            <a:lvl2pPr>
              <a:defRPr>
                <a:solidFill>
                  <a:srgbClr val="11376F"/>
                </a:solidFill>
              </a:defRPr>
            </a:lvl2pPr>
            <a:lvl3pPr>
              <a:defRPr>
                <a:solidFill>
                  <a:srgbClr val="11376F"/>
                </a:solidFill>
              </a:defRPr>
            </a:lvl3pPr>
            <a:lvl4pPr>
              <a:defRPr>
                <a:solidFill>
                  <a:srgbClr val="11376F"/>
                </a:solidFill>
              </a:defRPr>
            </a:lvl4pPr>
            <a:lvl5pPr>
              <a:defRPr>
                <a:solidFill>
                  <a:srgbClr val="11376F"/>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50027" y="658556"/>
            <a:ext cx="8043947" cy="1208344"/>
          </a:xfrm>
        </p:spPr>
        <p:txBody>
          <a:bodyPr/>
          <a:lstStyle>
            <a:lvl1pPr>
              <a:defRPr>
                <a:solidFill>
                  <a:srgbClr val="10273F"/>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550027" y="2304947"/>
            <a:ext cx="3852948" cy="3821216"/>
          </a:xfrm>
        </p:spPr>
        <p:txBody>
          <a:bodyPr/>
          <a:lstStyle>
            <a:lvl1pPr marL="0" indent="0">
              <a:defRPr sz="2600">
                <a:solidFill>
                  <a:srgbClr val="11376F"/>
                </a:solidFill>
                <a:latin typeface="Arial" pitchFamily="34" charset="0"/>
                <a:cs typeface="Arial" pitchFamily="34" charset="0"/>
              </a:defRPr>
            </a:lvl1pPr>
            <a:lvl2pPr>
              <a:defRPr sz="2400">
                <a:solidFill>
                  <a:srgbClr val="11376F"/>
                </a:solidFill>
                <a:latin typeface="Arial" pitchFamily="34" charset="0"/>
                <a:cs typeface="Arial" pitchFamily="34" charset="0"/>
              </a:defRPr>
            </a:lvl2pPr>
            <a:lvl3pPr>
              <a:defRPr sz="2000">
                <a:solidFill>
                  <a:srgbClr val="11376F"/>
                </a:solidFill>
                <a:latin typeface="Arial" pitchFamily="34" charset="0"/>
                <a:cs typeface="Arial" pitchFamily="34" charset="0"/>
              </a:defRPr>
            </a:lvl3pPr>
            <a:lvl4pPr>
              <a:defRPr sz="1800">
                <a:solidFill>
                  <a:srgbClr val="11376F"/>
                </a:solidFill>
                <a:latin typeface="Arial" pitchFamily="34" charset="0"/>
                <a:cs typeface="Arial" pitchFamily="34" charset="0"/>
              </a:defRPr>
            </a:lvl4pPr>
            <a:lvl5pPr>
              <a:defRPr sz="1800">
                <a:solidFill>
                  <a:srgbClr val="11376F"/>
                </a:solidFill>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8" name="Straight Connector 7"/>
          <p:cNvCxnSpPr/>
          <p:nvPr userDrawn="1"/>
        </p:nvCxnSpPr>
        <p:spPr>
          <a:xfrm>
            <a:off x="457200" y="1989138"/>
            <a:ext cx="8229600" cy="1588"/>
          </a:xfrm>
          <a:prstGeom prst="line">
            <a:avLst/>
          </a:prstGeom>
          <a:ln>
            <a:solidFill>
              <a:srgbClr val="0070C0"/>
            </a:solidFill>
          </a:ln>
          <a:effectLst/>
        </p:spPr>
        <p:style>
          <a:lnRef idx="2">
            <a:schemeClr val="accent1"/>
          </a:lnRef>
          <a:fillRef idx="0">
            <a:schemeClr val="accent1"/>
          </a:fillRef>
          <a:effectRef idx="1">
            <a:schemeClr val="accent1"/>
          </a:effectRef>
          <a:fontRef idx="minor">
            <a:schemeClr val="tx1"/>
          </a:fontRef>
        </p:style>
      </p:cxnSp>
      <p:sp>
        <p:nvSpPr>
          <p:cNvPr id="9" name="Content Placeholder 2"/>
          <p:cNvSpPr>
            <a:spLocks noGrp="1"/>
          </p:cNvSpPr>
          <p:nvPr>
            <p:ph sz="half" idx="10"/>
          </p:nvPr>
        </p:nvSpPr>
        <p:spPr>
          <a:xfrm>
            <a:off x="4732430" y="2304947"/>
            <a:ext cx="3852948" cy="3821216"/>
          </a:xfrm>
        </p:spPr>
        <p:txBody>
          <a:bodyPr/>
          <a:lstStyle>
            <a:lvl1pPr marL="0" indent="0">
              <a:defRPr sz="2600">
                <a:solidFill>
                  <a:srgbClr val="11376F"/>
                </a:solidFill>
                <a:latin typeface="Arial" pitchFamily="34" charset="0"/>
                <a:cs typeface="Arial" pitchFamily="34" charset="0"/>
              </a:defRPr>
            </a:lvl1pPr>
            <a:lvl2pPr>
              <a:defRPr sz="2400">
                <a:solidFill>
                  <a:srgbClr val="11376F"/>
                </a:solidFill>
                <a:latin typeface="Arial" pitchFamily="34" charset="0"/>
                <a:cs typeface="Arial" pitchFamily="34" charset="0"/>
              </a:defRPr>
            </a:lvl2pPr>
            <a:lvl3pPr>
              <a:defRPr sz="2000">
                <a:solidFill>
                  <a:srgbClr val="11376F"/>
                </a:solidFill>
                <a:latin typeface="Arial" pitchFamily="34" charset="0"/>
                <a:cs typeface="Arial" pitchFamily="34" charset="0"/>
              </a:defRPr>
            </a:lvl3pPr>
            <a:lvl4pPr>
              <a:defRPr sz="1800">
                <a:solidFill>
                  <a:srgbClr val="11376F"/>
                </a:solidFill>
                <a:latin typeface="Arial" pitchFamily="34" charset="0"/>
                <a:cs typeface="Arial" pitchFamily="34" charset="0"/>
              </a:defRPr>
            </a:lvl4pPr>
            <a:lvl5pPr>
              <a:defRPr sz="1800">
                <a:solidFill>
                  <a:srgbClr val="11376F"/>
                </a:solidFill>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3" name="Title 1"/>
          <p:cNvSpPr>
            <a:spLocks noGrp="1"/>
          </p:cNvSpPr>
          <p:nvPr>
            <p:ph type="title"/>
          </p:nvPr>
        </p:nvSpPr>
        <p:spPr>
          <a:xfrm>
            <a:off x="544513" y="548640"/>
            <a:ext cx="8054975" cy="566738"/>
          </a:xfrm>
        </p:spPr>
        <p:txBody>
          <a:bodyPr anchor="b">
            <a:noAutofit/>
          </a:bodyPr>
          <a:lstStyle>
            <a:lvl1pPr algn="l">
              <a:defRPr sz="4000" b="1">
                <a:solidFill>
                  <a:srgbClr val="174C99"/>
                </a:solidFill>
                <a:latin typeface="Arial" pitchFamily="34" charset="0"/>
                <a:cs typeface="Arial" pitchFamily="34" charset="0"/>
              </a:defRPr>
            </a:lvl1pPr>
          </a:lstStyle>
          <a:p>
            <a:r>
              <a:rPr lang="en-US" dirty="0" smtClean="0"/>
              <a:t>Click to edit Master title style</a:t>
            </a:r>
            <a:endParaRPr lang="en-US" dirty="0"/>
          </a:p>
        </p:txBody>
      </p:sp>
      <p:cxnSp>
        <p:nvCxnSpPr>
          <p:cNvPr id="4" name="Straight Connector 3"/>
          <p:cNvCxnSpPr/>
          <p:nvPr userDrawn="1"/>
        </p:nvCxnSpPr>
        <p:spPr>
          <a:xfrm>
            <a:off x="544513" y="1141620"/>
            <a:ext cx="8054974" cy="0"/>
          </a:xfrm>
          <a:prstGeom prst="line">
            <a:avLst/>
          </a:prstGeom>
          <a:ln>
            <a:solidFill>
              <a:srgbClr val="78AF44"/>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rgbClr val="D4D9DE"/>
            </a:gs>
            <a:gs pos="50000">
              <a:srgbClr val="FFFFFF"/>
            </a:gs>
          </a:gsLst>
          <a:lin ang="27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2852" y="658556"/>
            <a:ext cx="8043947" cy="1330582"/>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312704" y="2273588"/>
            <a:ext cx="6374096" cy="3852576"/>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 bg1="lt1" tx1="dk1" bg2="lt2" tx2="dk2" accent1="accent1" accent2="accent2" accent3="accent3" accent4="accent4" accent5="accent5" accent6="accent6" hlink="hlink" folHlink="folHlink"/>
  <p:sldLayoutIdLst>
    <p:sldLayoutId id="2147483650" r:id="rId1"/>
    <p:sldLayoutId id="2147483668" r:id="rId2"/>
    <p:sldLayoutId id="2147483652" r:id="rId3"/>
    <p:sldLayoutId id="2147483671" r:id="rId4"/>
  </p:sldLayoutIdLst>
  <p:txStyles>
    <p:titleStyle>
      <a:lvl1pPr algn="l" defTabSz="457200" rtl="0" eaLnBrk="1" latinLnBrk="0" hangingPunct="1">
        <a:spcBef>
          <a:spcPct val="0"/>
        </a:spcBef>
        <a:buNone/>
        <a:tabLst/>
        <a:defRPr sz="3600" kern="1200">
          <a:solidFill>
            <a:srgbClr val="10273F"/>
          </a:solidFill>
          <a:latin typeface="Arial" pitchFamily="34" charset="0"/>
          <a:ea typeface="+mj-ea"/>
          <a:cs typeface="Arial" pitchFamily="34" charset="0"/>
        </a:defRPr>
      </a:lvl1pPr>
    </p:titleStyle>
    <p:bodyStyle>
      <a:lvl1pPr marL="342900" indent="-342900" algn="l" defTabSz="457200" rtl="0" eaLnBrk="1" latinLnBrk="0" hangingPunct="1">
        <a:spcBef>
          <a:spcPct val="20000"/>
        </a:spcBef>
        <a:buFont typeface="Arial"/>
        <a:buNone/>
        <a:defRPr sz="2800" kern="1200">
          <a:solidFill>
            <a:srgbClr val="11376F"/>
          </a:solidFill>
          <a:latin typeface="Arial" pitchFamily="34" charset="0"/>
          <a:ea typeface="+mn-ea"/>
          <a:cs typeface="Arial" pitchFamily="34" charset="0"/>
        </a:defRPr>
      </a:lvl1pPr>
      <a:lvl2pPr marL="742950" indent="-285750" algn="l" defTabSz="457200" rtl="0" eaLnBrk="1" latinLnBrk="0" hangingPunct="1">
        <a:spcBef>
          <a:spcPct val="20000"/>
        </a:spcBef>
        <a:buFont typeface="Arial"/>
        <a:buChar char="•"/>
        <a:defRPr sz="2400" kern="1200">
          <a:solidFill>
            <a:srgbClr val="11376F"/>
          </a:solidFill>
          <a:latin typeface="Arial" pitchFamily="34" charset="0"/>
          <a:ea typeface="+mn-ea"/>
          <a:cs typeface="Arial" pitchFamily="34" charset="0"/>
        </a:defRPr>
      </a:lvl2pPr>
      <a:lvl3pPr marL="1143000" indent="-228600" algn="l" defTabSz="457200" rtl="0" eaLnBrk="1" latinLnBrk="0" hangingPunct="1">
        <a:spcBef>
          <a:spcPct val="20000"/>
        </a:spcBef>
        <a:buSzPct val="90000"/>
        <a:buFont typeface="Lucida Grande CE"/>
        <a:buChar char="»"/>
        <a:defRPr sz="2000" kern="1200">
          <a:solidFill>
            <a:srgbClr val="11376F"/>
          </a:solidFill>
          <a:latin typeface="Arial" pitchFamily="34" charset="0"/>
          <a:ea typeface="+mn-ea"/>
          <a:cs typeface="Arial" pitchFamily="34" charset="0"/>
        </a:defRPr>
      </a:lvl3pPr>
      <a:lvl4pPr marL="1600200" indent="-228600" algn="l" defTabSz="457200" rtl="0" eaLnBrk="1" latinLnBrk="0" hangingPunct="1">
        <a:spcBef>
          <a:spcPct val="20000"/>
        </a:spcBef>
        <a:buFont typeface="Arial"/>
        <a:buChar char="–"/>
        <a:defRPr sz="1800" kern="1200">
          <a:solidFill>
            <a:srgbClr val="11376F"/>
          </a:solidFill>
          <a:latin typeface="Arial" pitchFamily="34" charset="0"/>
          <a:ea typeface="+mn-ea"/>
          <a:cs typeface="Arial" pitchFamily="34" charset="0"/>
        </a:defRPr>
      </a:lvl4pPr>
      <a:lvl5pPr marL="2057400" indent="-228600" algn="l" defTabSz="457200" rtl="0" eaLnBrk="1" latinLnBrk="0" hangingPunct="1">
        <a:spcBef>
          <a:spcPct val="20000"/>
        </a:spcBef>
        <a:buFont typeface="Arial"/>
        <a:buChar char="»"/>
        <a:defRPr sz="1800" kern="1200">
          <a:solidFill>
            <a:schemeClr val="tx1"/>
          </a:solidFill>
          <a:latin typeface="Century Gothic"/>
          <a:ea typeface="+mn-ea"/>
          <a:cs typeface="Century 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bac.portal.airast.org/practice-test/" TargetMode="External"/><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hyperlink" Target="https://www.smarterbalancedlibrary.org/content/understanding-smarter-balanced-assessment-consortium-score-report"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How to use this Deck</a:t>
            </a:r>
            <a:endParaRPr lang="en-US" dirty="0"/>
          </a:p>
        </p:txBody>
      </p:sp>
      <p:sp>
        <p:nvSpPr>
          <p:cNvPr id="5" name="Content Placeholder 4"/>
          <p:cNvSpPr>
            <a:spLocks noGrp="1"/>
          </p:cNvSpPr>
          <p:nvPr>
            <p:ph idx="1"/>
          </p:nvPr>
        </p:nvSpPr>
        <p:spPr>
          <a:xfrm>
            <a:off x="457200" y="1371600"/>
            <a:ext cx="8229600" cy="4684822"/>
          </a:xfrm>
        </p:spPr>
        <p:txBody>
          <a:bodyPr>
            <a:noAutofit/>
          </a:bodyPr>
          <a:lstStyle/>
          <a:p>
            <a:pPr>
              <a:spcBef>
                <a:spcPts val="600"/>
              </a:spcBef>
            </a:pPr>
            <a:r>
              <a:rPr lang="en-US" sz="2200" dirty="0" smtClean="0"/>
              <a:t>Multiple Sections – use all at once or choose</a:t>
            </a:r>
          </a:p>
          <a:p>
            <a:pPr marL="514350" lvl="1">
              <a:spcBef>
                <a:spcPts val="400"/>
              </a:spcBef>
              <a:buFont typeface="Arial" pitchFamily="34" charset="0"/>
              <a:buChar char="•"/>
            </a:pPr>
            <a:r>
              <a:rPr lang="en-US" sz="1700" dirty="0" smtClean="0"/>
              <a:t>Overview</a:t>
            </a:r>
          </a:p>
          <a:p>
            <a:pPr marL="514350" lvl="1">
              <a:spcBef>
                <a:spcPts val="400"/>
              </a:spcBef>
              <a:buFont typeface="Arial" pitchFamily="34" charset="0"/>
              <a:buChar char="•"/>
            </a:pPr>
            <a:r>
              <a:rPr lang="en-US" sz="1700" dirty="0" smtClean="0"/>
              <a:t>Is Change Really Needed</a:t>
            </a:r>
          </a:p>
          <a:p>
            <a:pPr marL="514350" lvl="1">
              <a:spcBef>
                <a:spcPts val="400"/>
              </a:spcBef>
              <a:buFont typeface="Arial" pitchFamily="34" charset="0"/>
              <a:buChar char="•"/>
            </a:pPr>
            <a:r>
              <a:rPr lang="en-US" sz="1700" dirty="0" smtClean="0"/>
              <a:t>The New Test</a:t>
            </a:r>
          </a:p>
          <a:p>
            <a:pPr marL="514350" lvl="1">
              <a:spcBef>
                <a:spcPts val="400"/>
              </a:spcBef>
              <a:buFont typeface="Arial" pitchFamily="34" charset="0"/>
              <a:buChar char="•"/>
            </a:pPr>
            <a:r>
              <a:rPr lang="en-US" sz="1700" dirty="0" smtClean="0"/>
              <a:t>Old School, New School Test Question examples</a:t>
            </a:r>
          </a:p>
          <a:p>
            <a:pPr marL="514350" lvl="1">
              <a:spcBef>
                <a:spcPts val="400"/>
              </a:spcBef>
              <a:spcAft>
                <a:spcPts val="600"/>
              </a:spcAft>
              <a:buFont typeface="Arial" pitchFamily="34" charset="0"/>
              <a:buChar char="•"/>
            </a:pPr>
            <a:r>
              <a:rPr lang="en-US" sz="1700" dirty="0" smtClean="0"/>
              <a:t>Understanding Scores</a:t>
            </a:r>
          </a:p>
          <a:p>
            <a:pPr>
              <a:spcBef>
                <a:spcPts val="600"/>
              </a:spcBef>
            </a:pPr>
            <a:r>
              <a:rPr lang="en-US" sz="2200" dirty="0" smtClean="0"/>
              <a:t>Multiple levels of Depth</a:t>
            </a:r>
          </a:p>
          <a:p>
            <a:pPr marL="514350" lvl="1">
              <a:spcBef>
                <a:spcPts val="400"/>
              </a:spcBef>
              <a:spcAft>
                <a:spcPts val="600"/>
              </a:spcAft>
              <a:buFont typeface="Arial" pitchFamily="34" charset="0"/>
              <a:buChar char="•"/>
            </a:pPr>
            <a:r>
              <a:rPr lang="en-US" sz="1700" dirty="0" smtClean="0"/>
              <a:t>Optional simplified versions of some slides</a:t>
            </a:r>
          </a:p>
          <a:p>
            <a:pPr marL="342900" lvl="1" indent="-342900">
              <a:spcBef>
                <a:spcPts val="600"/>
              </a:spcBef>
              <a:spcAft>
                <a:spcPts val="600"/>
              </a:spcAft>
              <a:buNone/>
            </a:pPr>
            <a:r>
              <a:rPr lang="en-US" sz="2200" dirty="0" smtClean="0"/>
              <a:t>Talking points provided in the Notes</a:t>
            </a:r>
          </a:p>
          <a:p>
            <a:pPr>
              <a:spcBef>
                <a:spcPts val="600"/>
              </a:spcBef>
            </a:pPr>
            <a:r>
              <a:rPr lang="en-US" sz="2200" dirty="0" smtClean="0"/>
              <a:t>Customizable and Editable</a:t>
            </a:r>
          </a:p>
          <a:p>
            <a:pPr marL="514350" lvl="1">
              <a:spcBef>
                <a:spcPts val="400"/>
              </a:spcBef>
              <a:buFont typeface="Arial" pitchFamily="34" charset="0"/>
              <a:buChar char="•"/>
            </a:pPr>
            <a:r>
              <a:rPr lang="en-US" sz="1700" dirty="0" smtClean="0"/>
              <a:t>Add your school’s logo</a:t>
            </a:r>
          </a:p>
          <a:p>
            <a:pPr marL="514350" lvl="1">
              <a:spcBef>
                <a:spcPts val="400"/>
              </a:spcBef>
              <a:buFont typeface="Arial" pitchFamily="34" charset="0"/>
              <a:buChar char="•"/>
            </a:pPr>
            <a:r>
              <a:rPr lang="en-US" sz="1700" dirty="0" smtClean="0"/>
              <a:t>Change colors to match</a:t>
            </a:r>
          </a:p>
          <a:p>
            <a:pPr marL="514350" lvl="1">
              <a:spcBef>
                <a:spcPts val="400"/>
              </a:spcBef>
              <a:buFont typeface="Arial" pitchFamily="34" charset="0"/>
              <a:buChar char="•"/>
            </a:pPr>
            <a:r>
              <a:rPr lang="en-US" sz="1700" b="1" dirty="0" smtClean="0"/>
              <a:t>Change wording for your audience  </a:t>
            </a:r>
            <a:r>
              <a:rPr lang="en-US" sz="1700" dirty="0" smtClean="0"/>
              <a:t>- you know your audience best!  Check carefully for wording that will resonate or wording that will offend.  </a:t>
            </a:r>
          </a:p>
          <a:p>
            <a:r>
              <a:rPr lang="en-US" dirty="0" smtClean="0"/>
              <a:t>	</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57200" y="2286000"/>
            <a:ext cx="8229600" cy="1293931"/>
          </a:xfrm>
        </p:spPr>
        <p:txBody>
          <a:bodyPr>
            <a:noAutofit/>
          </a:bodyPr>
          <a:lstStyle/>
          <a:p>
            <a:pPr eaLnBrk="1" hangingPunct="1"/>
            <a:r>
              <a:rPr lang="en-US" altLang="en-US" sz="4000" b="1" dirty="0" smtClean="0"/>
              <a:t>Is change really needed?</a:t>
            </a:r>
            <a:br>
              <a:rPr lang="en-US" altLang="en-US" sz="4000" b="1" dirty="0" smtClean="0"/>
            </a:br>
            <a:r>
              <a:rPr lang="en-US" altLang="en-US" sz="4000" b="1" dirty="0" smtClean="0"/>
              <a:t> </a:t>
            </a:r>
          </a:p>
        </p:txBody>
      </p:sp>
    </p:spTree>
    <p:extLst>
      <p:ext uri="{BB962C8B-B14F-4D97-AF65-F5344CB8AC3E}">
        <p14:creationId xmlns:p14="http://schemas.microsoft.com/office/powerpoint/2010/main" xmlns="" val="25162708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2257" y="1371600"/>
            <a:ext cx="8229600" cy="4798774"/>
          </a:xfrm>
        </p:spPr>
        <p:txBody>
          <a:bodyPr>
            <a:normAutofit/>
          </a:bodyPr>
          <a:lstStyle/>
          <a:p>
            <a:pPr marL="231775" indent="-231775" eaLnBrk="1" hangingPunct="1">
              <a:spcBef>
                <a:spcPts val="0"/>
              </a:spcBef>
              <a:spcAft>
                <a:spcPts val="1200"/>
              </a:spcAft>
              <a:buFont typeface="Arial" panose="020B0604020202020204" pitchFamily="34" charset="0"/>
              <a:buChar char="•"/>
              <a:defRPr/>
            </a:pPr>
            <a:r>
              <a:rPr lang="en-US" altLang="en-US" sz="2300" dirty="0" smtClean="0"/>
              <a:t>Prior to this, most states developed their own goals, called standards, and contracted for their own tests</a:t>
            </a:r>
            <a:r>
              <a:rPr lang="en-US" altLang="en-US" sz="2300" baseline="30000" dirty="0" smtClean="0"/>
              <a:t>*</a:t>
            </a:r>
          </a:p>
          <a:p>
            <a:pPr marL="231775" indent="-231775">
              <a:spcAft>
                <a:spcPts val="1200"/>
              </a:spcAft>
              <a:buFont typeface="Arial" panose="020B0604020202020204" pitchFamily="34" charset="0"/>
              <a:buChar char="•"/>
              <a:defRPr/>
            </a:pPr>
            <a:r>
              <a:rPr lang="en-US" altLang="en-US" sz="2300" dirty="0" smtClean="0"/>
              <a:t>Huge variability was found in the rigor </a:t>
            </a:r>
            <a:br>
              <a:rPr lang="en-US" altLang="en-US" sz="2300" dirty="0" smtClean="0"/>
            </a:br>
            <a:r>
              <a:rPr lang="en-US" altLang="en-US" sz="2300" dirty="0" smtClean="0"/>
              <a:t>of those standards – as much as 3 </a:t>
            </a:r>
            <a:br>
              <a:rPr lang="en-US" altLang="en-US" sz="2300" dirty="0" smtClean="0"/>
            </a:br>
            <a:r>
              <a:rPr lang="en-US" altLang="en-US" sz="2300" dirty="0" smtClean="0"/>
              <a:t>to 4 grade levels in some cases</a:t>
            </a:r>
            <a:r>
              <a:rPr lang="en-US" altLang="en-US" sz="2300" baseline="30000" dirty="0" smtClean="0"/>
              <a:t>†</a:t>
            </a:r>
          </a:p>
          <a:p>
            <a:pPr marL="107950" indent="-107950">
              <a:spcBef>
                <a:spcPts val="12000"/>
              </a:spcBef>
            </a:pPr>
            <a:r>
              <a:rPr lang="en-US" altLang="en-US" sz="1400" baseline="30000" dirty="0" smtClean="0"/>
              <a:t>†  </a:t>
            </a:r>
            <a:r>
              <a:rPr lang="en-US" altLang="en-US" sz="1400" dirty="0" smtClean="0"/>
              <a:t>Gary W. Phillips, “International Benchmarking: </a:t>
            </a:r>
            <a:br>
              <a:rPr lang="en-US" altLang="en-US" sz="1400" dirty="0" smtClean="0"/>
            </a:br>
            <a:r>
              <a:rPr lang="en-US" altLang="en-US" sz="1400" dirty="0" smtClean="0"/>
              <a:t>State and National Education Performance Standards.” </a:t>
            </a:r>
            <a:br>
              <a:rPr lang="en-US" altLang="en-US" sz="1400" dirty="0" smtClean="0"/>
            </a:br>
            <a:r>
              <a:rPr lang="en-US" altLang="en-US" sz="1400" dirty="0" smtClean="0"/>
              <a:t>American Institutes of Research, 2014.</a:t>
            </a:r>
            <a:endParaRPr lang="en-US" altLang="en-US" sz="1400" baseline="30000" dirty="0" smtClean="0"/>
          </a:p>
          <a:p>
            <a:pPr marL="231775" indent="-231775">
              <a:spcAft>
                <a:spcPts val="1200"/>
              </a:spcAft>
              <a:defRPr/>
            </a:pPr>
            <a:endParaRPr lang="en-US" altLang="en-US" sz="1400" baseline="30000" dirty="0" smtClean="0"/>
          </a:p>
          <a:p>
            <a:pPr marL="231775" indent="-231775">
              <a:spcAft>
                <a:spcPts val="1200"/>
              </a:spcAft>
              <a:defRPr/>
            </a:pPr>
            <a:endParaRPr lang="en-US" dirty="0" smtClean="0"/>
          </a:p>
          <a:p>
            <a:pPr marL="231775" indent="-231775" eaLnBrk="1" hangingPunct="1">
              <a:spcAft>
                <a:spcPts val="1200"/>
              </a:spcAft>
              <a:buFont typeface="Arial" panose="020B0604020202020204" pitchFamily="34" charset="0"/>
              <a:buChar char="•"/>
              <a:defRPr/>
            </a:pPr>
            <a:endParaRPr lang="en-US" altLang="en-US" dirty="0" smtClean="0"/>
          </a:p>
        </p:txBody>
      </p:sp>
      <p:grpSp>
        <p:nvGrpSpPr>
          <p:cNvPr id="28" name="Group 27"/>
          <p:cNvGrpSpPr/>
          <p:nvPr/>
        </p:nvGrpSpPr>
        <p:grpSpPr>
          <a:xfrm>
            <a:off x="5526296" y="3563000"/>
            <a:ext cx="822960" cy="2234741"/>
            <a:chOff x="5526296" y="3563000"/>
            <a:chExt cx="822960" cy="2234741"/>
          </a:xfrm>
        </p:grpSpPr>
        <p:sp>
          <p:nvSpPr>
            <p:cNvPr id="24" name="Rectangle 23"/>
            <p:cNvSpPr/>
            <p:nvPr/>
          </p:nvSpPr>
          <p:spPr bwMode="auto">
            <a:xfrm>
              <a:off x="5633201" y="4252673"/>
              <a:ext cx="199947" cy="1182295"/>
            </a:xfrm>
            <a:prstGeom prst="rect">
              <a:avLst/>
            </a:prstGeom>
            <a:gradFill flip="none" rotWithShape="1">
              <a:gsLst>
                <a:gs pos="0">
                  <a:srgbClr val="174C99">
                    <a:alpha val="75000"/>
                  </a:srgbClr>
                </a:gs>
                <a:gs pos="100000">
                  <a:srgbClr val="E9EFF7"/>
                </a:gs>
              </a:gsLst>
              <a:lin ang="16200000" scaled="1"/>
              <a:tileRect/>
            </a:gradFill>
            <a:ln>
              <a:solidFill>
                <a:srgbClr val="174C99"/>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ln>
                  <a:solidFill>
                    <a:sysClr val="windowText" lastClr="000000"/>
                  </a:solidFill>
                </a:ln>
              </a:endParaRPr>
            </a:p>
          </p:txBody>
        </p:sp>
        <p:sp>
          <p:nvSpPr>
            <p:cNvPr id="25" name="Rectangle 24"/>
            <p:cNvSpPr/>
            <p:nvPr/>
          </p:nvSpPr>
          <p:spPr bwMode="auto">
            <a:xfrm>
              <a:off x="5837192" y="3818005"/>
              <a:ext cx="201168" cy="1616963"/>
            </a:xfrm>
            <a:prstGeom prst="rect">
              <a:avLst/>
            </a:prstGeom>
            <a:gradFill>
              <a:gsLst>
                <a:gs pos="0">
                  <a:srgbClr val="174C99">
                    <a:alpha val="75000"/>
                  </a:srgbClr>
                </a:gs>
                <a:gs pos="100000">
                  <a:srgbClr val="E9EFF7"/>
                </a:gs>
              </a:gsLst>
            </a:gradFill>
            <a:ln>
              <a:solidFill>
                <a:srgbClr val="174C99"/>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ln>
                  <a:solidFill>
                    <a:sysClr val="windowText" lastClr="000000"/>
                  </a:solidFill>
                </a:ln>
              </a:endParaRPr>
            </a:p>
          </p:txBody>
        </p:sp>
        <p:sp>
          <p:nvSpPr>
            <p:cNvPr id="26" name="Rectangle 25"/>
            <p:cNvSpPr/>
            <p:nvPr/>
          </p:nvSpPr>
          <p:spPr bwMode="auto">
            <a:xfrm>
              <a:off x="6047168" y="3563000"/>
              <a:ext cx="199947" cy="1871968"/>
            </a:xfrm>
            <a:prstGeom prst="rect">
              <a:avLst/>
            </a:prstGeom>
            <a:gradFill>
              <a:gsLst>
                <a:gs pos="0">
                  <a:srgbClr val="174C99">
                    <a:alpha val="75000"/>
                  </a:srgbClr>
                </a:gs>
                <a:gs pos="100000">
                  <a:srgbClr val="E9EFF7"/>
                </a:gs>
              </a:gsLst>
            </a:gradFill>
            <a:ln>
              <a:solidFill>
                <a:srgbClr val="174C99"/>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ln>
                  <a:solidFill>
                    <a:sysClr val="windowText" lastClr="000000"/>
                  </a:solidFill>
                </a:ln>
              </a:endParaRPr>
            </a:p>
          </p:txBody>
        </p:sp>
        <p:sp>
          <p:nvSpPr>
            <p:cNvPr id="5139" name="TextBox 8"/>
            <p:cNvSpPr txBox="1">
              <a:spLocks noChangeArrowheads="1"/>
            </p:cNvSpPr>
            <p:nvPr/>
          </p:nvSpPr>
          <p:spPr bwMode="auto">
            <a:xfrm>
              <a:off x="5526296" y="5459187"/>
              <a:ext cx="822960" cy="338554"/>
            </a:xfrm>
            <a:prstGeom prst="rect">
              <a:avLst/>
            </a:prstGeom>
            <a:noFill/>
            <a:ln w="9525">
              <a:noFill/>
              <a:miter lim="800000"/>
              <a:headEnd/>
              <a:tailEnd/>
            </a:ln>
          </p:spPr>
          <p:txBody>
            <a:bodyPr wrap="square">
              <a:spAutoFit/>
            </a:bodyPr>
            <a:lstStyle/>
            <a:p>
              <a:pPr algn="ctr" eaLnBrk="1" hangingPunct="1"/>
              <a:r>
                <a:rPr lang="en-US" altLang="en-US" sz="1600" dirty="0">
                  <a:solidFill>
                    <a:srgbClr val="11376F"/>
                  </a:solidFill>
                </a:rPr>
                <a:t>5  6  </a:t>
              </a:r>
              <a:r>
                <a:rPr lang="en-US" altLang="en-US" sz="1600" dirty="0" smtClean="0">
                  <a:solidFill>
                    <a:srgbClr val="11376F"/>
                  </a:solidFill>
                </a:rPr>
                <a:t>7</a:t>
              </a:r>
              <a:endParaRPr lang="en-US" altLang="en-US" sz="1600" dirty="0">
                <a:solidFill>
                  <a:srgbClr val="11376F"/>
                </a:solidFill>
              </a:endParaRPr>
            </a:p>
          </p:txBody>
        </p:sp>
      </p:grpSp>
      <p:cxnSp>
        <p:nvCxnSpPr>
          <p:cNvPr id="29" name="Straight Connector 28"/>
          <p:cNvCxnSpPr/>
          <p:nvPr/>
        </p:nvCxnSpPr>
        <p:spPr>
          <a:xfrm flipH="1">
            <a:off x="5627198" y="3250040"/>
            <a:ext cx="1920240" cy="0"/>
          </a:xfrm>
          <a:prstGeom prst="line">
            <a:avLst/>
          </a:prstGeom>
          <a:ln w="19050">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27" name="Title 3"/>
          <p:cNvSpPr>
            <a:spLocks noGrp="1"/>
          </p:cNvSpPr>
          <p:nvPr>
            <p:ph type="title"/>
          </p:nvPr>
        </p:nvSpPr>
        <p:spPr>
          <a:xfrm>
            <a:off x="457200" y="327992"/>
            <a:ext cx="8229600" cy="831120"/>
          </a:xfrm>
        </p:spPr>
        <p:txBody>
          <a:bodyPr>
            <a:normAutofit/>
          </a:bodyPr>
          <a:lstStyle/>
          <a:p>
            <a:pPr eaLnBrk="1" hangingPunct="1"/>
            <a:r>
              <a:rPr lang="en-US" altLang="en-US" sz="3600" b="1" dirty="0" smtClean="0"/>
              <a:t>Varied Expectations</a:t>
            </a:r>
          </a:p>
        </p:txBody>
      </p:sp>
      <p:grpSp>
        <p:nvGrpSpPr>
          <p:cNvPr id="35" name="Group 34"/>
          <p:cNvGrpSpPr/>
          <p:nvPr/>
        </p:nvGrpSpPr>
        <p:grpSpPr>
          <a:xfrm>
            <a:off x="6508292" y="3819455"/>
            <a:ext cx="822960" cy="1978286"/>
            <a:chOff x="6607338" y="3819455"/>
            <a:chExt cx="822960" cy="1978286"/>
          </a:xfrm>
        </p:grpSpPr>
        <p:grpSp>
          <p:nvGrpSpPr>
            <p:cNvPr id="32" name="Group 31"/>
            <p:cNvGrpSpPr/>
            <p:nvPr/>
          </p:nvGrpSpPr>
          <p:grpSpPr>
            <a:xfrm>
              <a:off x="6710520" y="3819455"/>
              <a:ext cx="616596" cy="1615513"/>
              <a:chOff x="6640658" y="3819455"/>
              <a:chExt cx="616596" cy="1615513"/>
            </a:xfrm>
          </p:grpSpPr>
          <p:sp>
            <p:nvSpPr>
              <p:cNvPr id="16" name="Rectangle 15"/>
              <p:cNvSpPr/>
              <p:nvPr/>
            </p:nvSpPr>
            <p:spPr bwMode="auto">
              <a:xfrm>
                <a:off x="6848486" y="4113579"/>
                <a:ext cx="201168" cy="1321389"/>
              </a:xfrm>
              <a:prstGeom prst="rect">
                <a:avLst/>
              </a:prstGeom>
              <a:gradFill flip="none" rotWithShape="1">
                <a:gsLst>
                  <a:gs pos="0">
                    <a:srgbClr val="9AA5B0"/>
                  </a:gs>
                  <a:gs pos="100000">
                    <a:srgbClr val="EAECEE"/>
                  </a:gs>
                </a:gsLst>
                <a:lin ang="16200000" scaled="1"/>
                <a:tileRect/>
              </a:gradFill>
              <a:ln>
                <a:solidFill>
                  <a:srgbClr val="7E8C9A"/>
                </a:solidFill>
              </a:ln>
            </p:spPr>
            <p:style>
              <a:lnRef idx="1">
                <a:schemeClr val="dk1"/>
              </a:lnRef>
              <a:fillRef idx="3">
                <a:schemeClr val="dk1"/>
              </a:fillRef>
              <a:effectRef idx="2">
                <a:schemeClr val="dk1"/>
              </a:effectRef>
              <a:fontRef idx="minor">
                <a:schemeClr val="lt1"/>
              </a:fontRef>
            </p:style>
            <p:txBody>
              <a:bodyPr anchor="ctr"/>
              <a:lstStyle/>
              <a:p>
                <a:pPr algn="ctr" eaLnBrk="1" hangingPunct="1">
                  <a:defRPr/>
                </a:pPr>
                <a:endParaRPr lang="en-US"/>
              </a:p>
            </p:txBody>
          </p:sp>
          <p:sp>
            <p:nvSpPr>
              <p:cNvPr id="18" name="Rectangle 17"/>
              <p:cNvSpPr/>
              <p:nvPr/>
            </p:nvSpPr>
            <p:spPr bwMode="auto">
              <a:xfrm>
                <a:off x="6640658" y="4530859"/>
                <a:ext cx="201395" cy="904109"/>
              </a:xfrm>
              <a:prstGeom prst="rect">
                <a:avLst/>
              </a:prstGeom>
              <a:gradFill flip="none" rotWithShape="1">
                <a:gsLst>
                  <a:gs pos="0">
                    <a:srgbClr val="9AA5B0"/>
                  </a:gs>
                  <a:gs pos="100000">
                    <a:srgbClr val="EAECEE"/>
                  </a:gs>
                </a:gsLst>
                <a:lin ang="16200000" scaled="1"/>
                <a:tileRect/>
              </a:gradFill>
              <a:ln>
                <a:solidFill>
                  <a:srgbClr val="7E8C9A"/>
                </a:solidFill>
              </a:ln>
            </p:spPr>
            <p:style>
              <a:lnRef idx="1">
                <a:schemeClr val="dk1"/>
              </a:lnRef>
              <a:fillRef idx="3">
                <a:schemeClr val="dk1"/>
              </a:fillRef>
              <a:effectRef idx="2">
                <a:schemeClr val="dk1"/>
              </a:effectRef>
              <a:fontRef idx="minor">
                <a:schemeClr val="lt1"/>
              </a:fontRef>
            </p:style>
            <p:txBody>
              <a:bodyPr anchor="ctr"/>
              <a:lstStyle/>
              <a:p>
                <a:pPr algn="ctr" eaLnBrk="1" hangingPunct="1">
                  <a:defRPr/>
                </a:pPr>
                <a:endParaRPr lang="en-US"/>
              </a:p>
            </p:txBody>
          </p:sp>
          <p:sp>
            <p:nvSpPr>
              <p:cNvPr id="20" name="Rectangle 19"/>
              <p:cNvSpPr/>
              <p:nvPr/>
            </p:nvSpPr>
            <p:spPr bwMode="auto">
              <a:xfrm>
                <a:off x="7056086" y="3819455"/>
                <a:ext cx="201168" cy="1615513"/>
              </a:xfrm>
              <a:prstGeom prst="rect">
                <a:avLst/>
              </a:prstGeom>
              <a:gradFill flip="none" rotWithShape="1">
                <a:gsLst>
                  <a:gs pos="0">
                    <a:srgbClr val="9AA5B0"/>
                  </a:gs>
                  <a:gs pos="100000">
                    <a:srgbClr val="EAECEE"/>
                  </a:gs>
                </a:gsLst>
                <a:lin ang="16200000" scaled="1"/>
                <a:tileRect/>
              </a:gradFill>
              <a:ln>
                <a:solidFill>
                  <a:srgbClr val="7E8C9A"/>
                </a:solidFill>
              </a:ln>
            </p:spPr>
            <p:style>
              <a:lnRef idx="1">
                <a:schemeClr val="dk1"/>
              </a:lnRef>
              <a:fillRef idx="3">
                <a:schemeClr val="dk1"/>
              </a:fillRef>
              <a:effectRef idx="2">
                <a:schemeClr val="dk1"/>
              </a:effectRef>
              <a:fontRef idx="minor">
                <a:schemeClr val="lt1"/>
              </a:fontRef>
            </p:style>
            <p:txBody>
              <a:bodyPr anchor="ctr"/>
              <a:lstStyle/>
              <a:p>
                <a:pPr algn="ctr" eaLnBrk="1" hangingPunct="1">
                  <a:defRPr/>
                </a:pPr>
                <a:endParaRPr lang="en-US"/>
              </a:p>
            </p:txBody>
          </p:sp>
        </p:grpSp>
        <p:sp>
          <p:nvSpPr>
            <p:cNvPr id="33" name="TextBox 8"/>
            <p:cNvSpPr txBox="1">
              <a:spLocks noChangeArrowheads="1"/>
            </p:cNvSpPr>
            <p:nvPr/>
          </p:nvSpPr>
          <p:spPr bwMode="auto">
            <a:xfrm>
              <a:off x="6607338" y="5459187"/>
              <a:ext cx="822960" cy="338554"/>
            </a:xfrm>
            <a:prstGeom prst="rect">
              <a:avLst/>
            </a:prstGeom>
            <a:noFill/>
            <a:ln w="9525">
              <a:noFill/>
              <a:miter lim="800000"/>
              <a:headEnd/>
              <a:tailEnd/>
            </a:ln>
          </p:spPr>
          <p:txBody>
            <a:bodyPr wrap="square">
              <a:spAutoFit/>
            </a:bodyPr>
            <a:lstStyle/>
            <a:p>
              <a:pPr algn="ctr" eaLnBrk="1" hangingPunct="1"/>
              <a:r>
                <a:rPr lang="en-US" altLang="en-US" sz="1600" dirty="0">
                  <a:solidFill>
                    <a:srgbClr val="11376F"/>
                  </a:solidFill>
                </a:rPr>
                <a:t>5  6  </a:t>
              </a:r>
              <a:r>
                <a:rPr lang="en-US" altLang="en-US" sz="1600" dirty="0" smtClean="0">
                  <a:solidFill>
                    <a:srgbClr val="11376F"/>
                  </a:solidFill>
                </a:rPr>
                <a:t>7</a:t>
              </a:r>
              <a:endParaRPr lang="en-US" altLang="en-US" sz="1600" dirty="0">
                <a:solidFill>
                  <a:srgbClr val="11376F"/>
                </a:solidFill>
              </a:endParaRPr>
            </a:p>
          </p:txBody>
        </p:sp>
      </p:grpSp>
      <p:grpSp>
        <p:nvGrpSpPr>
          <p:cNvPr id="36" name="Group 35"/>
          <p:cNvGrpSpPr/>
          <p:nvPr/>
        </p:nvGrpSpPr>
        <p:grpSpPr>
          <a:xfrm>
            <a:off x="7490288" y="2584998"/>
            <a:ext cx="822960" cy="3212743"/>
            <a:chOff x="7547438" y="2584998"/>
            <a:chExt cx="822960" cy="3212743"/>
          </a:xfrm>
        </p:grpSpPr>
        <p:grpSp>
          <p:nvGrpSpPr>
            <p:cNvPr id="19" name="Group 18"/>
            <p:cNvGrpSpPr/>
            <p:nvPr/>
          </p:nvGrpSpPr>
          <p:grpSpPr>
            <a:xfrm>
              <a:off x="7658387" y="2584998"/>
              <a:ext cx="601062" cy="2849970"/>
              <a:chOff x="7598374" y="2583548"/>
              <a:chExt cx="601062" cy="2849970"/>
            </a:xfrm>
          </p:grpSpPr>
          <p:sp>
            <p:nvSpPr>
              <p:cNvPr id="21" name="Rectangle 20"/>
              <p:cNvSpPr/>
              <p:nvPr/>
            </p:nvSpPr>
            <p:spPr bwMode="auto">
              <a:xfrm>
                <a:off x="7598374" y="3251488"/>
                <a:ext cx="199947" cy="2182030"/>
              </a:xfrm>
              <a:prstGeom prst="rect">
                <a:avLst/>
              </a:prstGeom>
              <a:gradFill flip="none" rotWithShape="1">
                <a:gsLst>
                  <a:gs pos="0">
                    <a:srgbClr val="71A640"/>
                  </a:gs>
                  <a:gs pos="100000">
                    <a:srgbClr val="DBECCC"/>
                  </a:gs>
                </a:gsLst>
                <a:lin ang="16200000" scaled="1"/>
                <a:tileRect/>
              </a:gradFill>
              <a:ln>
                <a:solidFill>
                  <a:srgbClr val="78AF44"/>
                </a:solidFill>
              </a:ln>
            </p:spPr>
            <p:style>
              <a:lnRef idx="1">
                <a:schemeClr val="accent4"/>
              </a:lnRef>
              <a:fillRef idx="3">
                <a:schemeClr val="accent4"/>
              </a:fillRef>
              <a:effectRef idx="2">
                <a:schemeClr val="accent4"/>
              </a:effectRef>
              <a:fontRef idx="minor">
                <a:schemeClr val="lt1"/>
              </a:fontRef>
            </p:style>
            <p:txBody>
              <a:bodyPr anchor="ctr"/>
              <a:lstStyle/>
              <a:p>
                <a:pPr algn="ctr" eaLnBrk="1" hangingPunct="1">
                  <a:defRPr/>
                </a:pPr>
                <a:endParaRPr lang="en-US"/>
              </a:p>
            </p:txBody>
          </p:sp>
          <p:sp>
            <p:nvSpPr>
              <p:cNvPr id="22" name="Rectangle 21"/>
              <p:cNvSpPr/>
              <p:nvPr/>
            </p:nvSpPr>
            <p:spPr bwMode="auto">
              <a:xfrm>
                <a:off x="7797710" y="2860287"/>
                <a:ext cx="201168" cy="2573231"/>
              </a:xfrm>
              <a:prstGeom prst="rect">
                <a:avLst/>
              </a:prstGeom>
              <a:gradFill>
                <a:gsLst>
                  <a:gs pos="0">
                    <a:srgbClr val="71A640"/>
                  </a:gs>
                  <a:gs pos="100000">
                    <a:srgbClr val="DBECCC"/>
                  </a:gs>
                </a:gsLst>
              </a:gradFill>
              <a:ln>
                <a:solidFill>
                  <a:srgbClr val="78AF44"/>
                </a:solidFill>
              </a:ln>
            </p:spPr>
            <p:style>
              <a:lnRef idx="1">
                <a:schemeClr val="accent4"/>
              </a:lnRef>
              <a:fillRef idx="3">
                <a:schemeClr val="accent4"/>
              </a:fillRef>
              <a:effectRef idx="2">
                <a:schemeClr val="accent4"/>
              </a:effectRef>
              <a:fontRef idx="minor">
                <a:schemeClr val="lt1"/>
              </a:fontRef>
            </p:style>
            <p:txBody>
              <a:bodyPr anchor="ctr"/>
              <a:lstStyle/>
              <a:p>
                <a:pPr algn="ctr" eaLnBrk="1" hangingPunct="1">
                  <a:defRPr/>
                </a:pPr>
                <a:endParaRPr lang="en-US"/>
              </a:p>
            </p:txBody>
          </p:sp>
          <p:sp>
            <p:nvSpPr>
              <p:cNvPr id="23" name="Rectangle 22"/>
              <p:cNvSpPr/>
              <p:nvPr/>
            </p:nvSpPr>
            <p:spPr bwMode="auto">
              <a:xfrm>
                <a:off x="7998268" y="2583548"/>
                <a:ext cx="201168" cy="2849970"/>
              </a:xfrm>
              <a:prstGeom prst="rect">
                <a:avLst/>
              </a:prstGeom>
              <a:gradFill>
                <a:gsLst>
                  <a:gs pos="0">
                    <a:srgbClr val="71A640"/>
                  </a:gs>
                  <a:gs pos="100000">
                    <a:srgbClr val="DBECCC"/>
                  </a:gs>
                </a:gsLst>
              </a:gradFill>
              <a:ln>
                <a:solidFill>
                  <a:srgbClr val="78AF44"/>
                </a:solidFill>
              </a:ln>
            </p:spPr>
            <p:style>
              <a:lnRef idx="1">
                <a:schemeClr val="accent4"/>
              </a:lnRef>
              <a:fillRef idx="3">
                <a:schemeClr val="accent4"/>
              </a:fillRef>
              <a:effectRef idx="2">
                <a:schemeClr val="accent4"/>
              </a:effectRef>
              <a:fontRef idx="minor">
                <a:schemeClr val="lt1"/>
              </a:fontRef>
            </p:style>
            <p:txBody>
              <a:bodyPr anchor="ctr"/>
              <a:lstStyle/>
              <a:p>
                <a:pPr algn="ctr" eaLnBrk="1" hangingPunct="1">
                  <a:defRPr/>
                </a:pPr>
                <a:endParaRPr lang="en-US"/>
              </a:p>
            </p:txBody>
          </p:sp>
        </p:grpSp>
        <p:sp>
          <p:nvSpPr>
            <p:cNvPr id="34" name="TextBox 8"/>
            <p:cNvSpPr txBox="1">
              <a:spLocks noChangeArrowheads="1"/>
            </p:cNvSpPr>
            <p:nvPr/>
          </p:nvSpPr>
          <p:spPr bwMode="auto">
            <a:xfrm>
              <a:off x="7547438" y="5459187"/>
              <a:ext cx="822960" cy="338554"/>
            </a:xfrm>
            <a:prstGeom prst="rect">
              <a:avLst/>
            </a:prstGeom>
            <a:noFill/>
            <a:ln w="9525">
              <a:noFill/>
              <a:miter lim="800000"/>
              <a:headEnd/>
              <a:tailEnd/>
            </a:ln>
          </p:spPr>
          <p:txBody>
            <a:bodyPr wrap="square">
              <a:spAutoFit/>
            </a:bodyPr>
            <a:lstStyle/>
            <a:p>
              <a:pPr algn="ctr" eaLnBrk="1" hangingPunct="1"/>
              <a:r>
                <a:rPr lang="en-US" altLang="en-US" sz="1600" dirty="0">
                  <a:solidFill>
                    <a:srgbClr val="11376F"/>
                  </a:solidFill>
                </a:rPr>
                <a:t>5  6  </a:t>
              </a:r>
              <a:r>
                <a:rPr lang="en-US" altLang="en-US" sz="1600" dirty="0" smtClean="0">
                  <a:solidFill>
                    <a:srgbClr val="11376F"/>
                  </a:solidFill>
                </a:rPr>
                <a:t>7</a:t>
              </a:r>
              <a:endParaRPr lang="en-US" altLang="en-US" sz="1600" dirty="0">
                <a:solidFill>
                  <a:srgbClr val="11376F"/>
                </a:solidFill>
              </a:endParaRP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High School Diploma did not mean</a:t>
            </a:r>
            <a:br>
              <a:rPr lang="en-US" sz="3200" dirty="0" smtClean="0"/>
            </a:br>
            <a:r>
              <a:rPr lang="en-US" sz="3200" dirty="0" smtClean="0"/>
              <a:t>College Ready</a:t>
            </a:r>
            <a:endParaRPr lang="en-US" sz="3200" dirty="0"/>
          </a:p>
        </p:txBody>
      </p:sp>
      <p:sp>
        <p:nvSpPr>
          <p:cNvPr id="22" name="TextBox 18"/>
          <p:cNvSpPr txBox="1">
            <a:spLocks noChangeArrowheads="1"/>
          </p:cNvSpPr>
          <p:nvPr/>
        </p:nvSpPr>
        <p:spPr bwMode="auto">
          <a:xfrm>
            <a:off x="247973" y="1371600"/>
            <a:ext cx="8648054" cy="307777"/>
          </a:xfrm>
          <a:prstGeom prst="rect">
            <a:avLst/>
          </a:prstGeom>
          <a:noFill/>
          <a:ln w="9525">
            <a:noFill/>
            <a:miter lim="800000"/>
            <a:headEnd/>
            <a:tailEnd/>
          </a:ln>
        </p:spPr>
        <p:txBody>
          <a:bodyPr wrap="square">
            <a:spAutoFit/>
          </a:bodyPr>
          <a:lstStyle/>
          <a:p>
            <a:pPr algn="ctr" eaLnBrk="1" hangingPunct="1"/>
            <a:r>
              <a:rPr lang="en-US" altLang="en-US" sz="1400" b="1" dirty="0">
                <a:solidFill>
                  <a:srgbClr val="11376F"/>
                </a:solidFill>
                <a:latin typeface="Arial" pitchFamily="34" charset="0"/>
                <a:cs typeface="Arial" pitchFamily="34" charset="0"/>
              </a:rPr>
              <a:t>Percent of </a:t>
            </a:r>
            <a:r>
              <a:rPr lang="en-US" altLang="en-US" sz="1400" b="1" dirty="0" smtClean="0">
                <a:solidFill>
                  <a:srgbClr val="11376F"/>
                </a:solidFill>
                <a:latin typeface="Arial" pitchFamily="34" charset="0"/>
                <a:cs typeface="Arial" pitchFamily="34" charset="0"/>
              </a:rPr>
              <a:t>Freshmen Not Ready </a:t>
            </a:r>
            <a:r>
              <a:rPr lang="en-US" altLang="en-US" sz="1400" b="1" dirty="0">
                <a:solidFill>
                  <a:srgbClr val="11376F"/>
                </a:solidFill>
                <a:latin typeface="Arial" pitchFamily="34" charset="0"/>
                <a:cs typeface="Arial" pitchFamily="34" charset="0"/>
              </a:rPr>
              <a:t>for Credit-Bearing Coursework in Math and English</a:t>
            </a:r>
          </a:p>
        </p:txBody>
      </p:sp>
      <p:sp>
        <p:nvSpPr>
          <p:cNvPr id="23" name="TextBox 22"/>
          <p:cNvSpPr txBox="1">
            <a:spLocks noChangeArrowheads="1"/>
          </p:cNvSpPr>
          <p:nvPr/>
        </p:nvSpPr>
        <p:spPr bwMode="auto">
          <a:xfrm>
            <a:off x="320040" y="5441907"/>
            <a:ext cx="8503920" cy="253916"/>
          </a:xfrm>
          <a:prstGeom prst="rect">
            <a:avLst/>
          </a:prstGeom>
          <a:noFill/>
          <a:ln w="9525">
            <a:noFill/>
            <a:miter lim="800000"/>
            <a:headEnd/>
            <a:tailEnd/>
          </a:ln>
        </p:spPr>
        <p:txBody>
          <a:bodyPr wrap="square">
            <a:spAutoFit/>
          </a:bodyPr>
          <a:lstStyle/>
          <a:p>
            <a:pPr algn="ctr" eaLnBrk="1" hangingPunct="1"/>
            <a:r>
              <a:rPr lang="en-US" altLang="en-US" sz="1050" dirty="0">
                <a:solidFill>
                  <a:srgbClr val="11376F"/>
                </a:solidFill>
                <a:latin typeface="Arial" pitchFamily="34" charset="0"/>
                <a:cs typeface="Arial" pitchFamily="34" charset="0"/>
              </a:rPr>
              <a:t>“Beyond the Rhetoric: Improving College Readiness Through Coherent State Policy. Southern Regional Education Board, June 2010</a:t>
            </a:r>
            <a:r>
              <a:rPr lang="en-US" altLang="en-US" sz="1050" dirty="0" smtClean="0">
                <a:solidFill>
                  <a:srgbClr val="11376F"/>
                </a:solidFill>
                <a:latin typeface="Arial" pitchFamily="34" charset="0"/>
                <a:cs typeface="Arial" pitchFamily="34" charset="0"/>
              </a:rPr>
              <a:t>.</a:t>
            </a:r>
            <a:endParaRPr lang="en-US" altLang="en-US" sz="1050" dirty="0">
              <a:solidFill>
                <a:srgbClr val="11376F"/>
              </a:solidFill>
              <a:latin typeface="Arial" pitchFamily="34" charset="0"/>
              <a:cs typeface="Arial" pitchFamily="34" charset="0"/>
            </a:endParaRPr>
          </a:p>
        </p:txBody>
      </p:sp>
      <p:grpSp>
        <p:nvGrpSpPr>
          <p:cNvPr id="44" name="Group 43"/>
          <p:cNvGrpSpPr/>
          <p:nvPr/>
        </p:nvGrpSpPr>
        <p:grpSpPr>
          <a:xfrm>
            <a:off x="884850" y="2081706"/>
            <a:ext cx="7166481" cy="2998447"/>
            <a:chOff x="951525" y="2081706"/>
            <a:chExt cx="7166481" cy="2998447"/>
          </a:xfrm>
        </p:grpSpPr>
        <p:sp>
          <p:nvSpPr>
            <p:cNvPr id="26" name="Rectangle 25"/>
            <p:cNvSpPr/>
            <p:nvPr/>
          </p:nvSpPr>
          <p:spPr bwMode="auto">
            <a:xfrm>
              <a:off x="1940096" y="2092004"/>
              <a:ext cx="6175743" cy="2834640"/>
            </a:xfrm>
            <a:prstGeom prst="rect">
              <a:avLst/>
            </a:prstGeom>
            <a:solidFill>
              <a:srgbClr val="FFFFFF"/>
            </a:solidFill>
            <a:ln w="3175"/>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n w="3175">
                  <a:solidFill>
                    <a:schemeClr val="tx1">
                      <a:lumMod val="50000"/>
                      <a:lumOff val="50000"/>
                    </a:schemeClr>
                  </a:solidFill>
                </a:ln>
                <a:latin typeface="Arial" pitchFamily="34" charset="0"/>
                <a:cs typeface="Arial" pitchFamily="34" charset="0"/>
              </a:endParaRPr>
            </a:p>
          </p:txBody>
        </p:sp>
        <p:sp>
          <p:nvSpPr>
            <p:cNvPr id="27" name="TextBox 17"/>
            <p:cNvSpPr txBox="1">
              <a:spLocks noChangeArrowheads="1"/>
            </p:cNvSpPr>
            <p:nvPr/>
          </p:nvSpPr>
          <p:spPr bwMode="auto">
            <a:xfrm rot="16200000">
              <a:off x="-389547" y="3422778"/>
              <a:ext cx="2989922" cy="307777"/>
            </a:xfrm>
            <a:prstGeom prst="rect">
              <a:avLst/>
            </a:prstGeom>
            <a:noFill/>
            <a:ln w="9525">
              <a:noFill/>
              <a:miter lim="800000"/>
              <a:headEnd/>
              <a:tailEnd/>
            </a:ln>
          </p:spPr>
          <p:txBody>
            <a:bodyPr wrap="square">
              <a:spAutoFit/>
            </a:bodyPr>
            <a:lstStyle/>
            <a:p>
              <a:pPr algn="ctr" eaLnBrk="1" hangingPunct="1"/>
              <a:r>
                <a:rPr lang="en-US" altLang="en-US" sz="1400" b="1" dirty="0">
                  <a:solidFill>
                    <a:srgbClr val="11376F"/>
                  </a:solidFill>
                  <a:latin typeface="Arial" pitchFamily="34" charset="0"/>
                  <a:cs typeface="Arial" pitchFamily="34" charset="0"/>
                </a:rPr>
                <a:t>Students </a:t>
              </a:r>
              <a:r>
                <a:rPr lang="en-US" altLang="en-US" sz="1400" b="1" dirty="0" smtClean="0">
                  <a:solidFill>
                    <a:srgbClr val="11376F"/>
                  </a:solidFill>
                  <a:latin typeface="Arial" pitchFamily="34" charset="0"/>
                  <a:cs typeface="Arial" pitchFamily="34" charset="0"/>
                </a:rPr>
                <a:t>in </a:t>
              </a:r>
              <a:r>
                <a:rPr lang="en-US" altLang="en-US" sz="1400" b="1" dirty="0">
                  <a:solidFill>
                    <a:srgbClr val="11376F"/>
                  </a:solidFill>
                  <a:latin typeface="Arial" pitchFamily="34" charset="0"/>
                  <a:cs typeface="Arial" pitchFamily="34" charset="0"/>
                </a:rPr>
                <a:t>public institutions</a:t>
              </a:r>
            </a:p>
          </p:txBody>
        </p:sp>
        <p:sp>
          <p:nvSpPr>
            <p:cNvPr id="28" name="TextBox 25"/>
            <p:cNvSpPr txBox="1">
              <a:spLocks noChangeArrowheads="1"/>
            </p:cNvSpPr>
            <p:nvPr/>
          </p:nvSpPr>
          <p:spPr bwMode="auto">
            <a:xfrm>
              <a:off x="1381611" y="2088663"/>
              <a:ext cx="547677" cy="332683"/>
            </a:xfrm>
            <a:prstGeom prst="rect">
              <a:avLst/>
            </a:prstGeom>
            <a:noFill/>
            <a:ln w="9525">
              <a:noFill/>
              <a:miter lim="800000"/>
              <a:headEnd/>
              <a:tailEnd/>
            </a:ln>
          </p:spPr>
          <p:txBody>
            <a:bodyPr wrap="square">
              <a:spAutoFit/>
            </a:bodyPr>
            <a:lstStyle/>
            <a:p>
              <a:pPr eaLnBrk="1" hangingPunct="1"/>
              <a:r>
                <a:rPr lang="en-US" altLang="en-US" sz="1400" b="1" dirty="0">
                  <a:solidFill>
                    <a:srgbClr val="11376F"/>
                  </a:solidFill>
                  <a:latin typeface="Arial" pitchFamily="34" charset="0"/>
                  <a:cs typeface="Arial" pitchFamily="34" charset="0"/>
                </a:rPr>
                <a:t>10%</a:t>
              </a:r>
              <a:endParaRPr lang="en-US" altLang="en-US" sz="1400" dirty="0">
                <a:solidFill>
                  <a:srgbClr val="11376F"/>
                </a:solidFill>
                <a:latin typeface="Arial" pitchFamily="34" charset="0"/>
                <a:cs typeface="Arial" pitchFamily="34" charset="0"/>
              </a:endParaRPr>
            </a:p>
          </p:txBody>
        </p:sp>
        <p:sp>
          <p:nvSpPr>
            <p:cNvPr id="29" name="TextBox 26"/>
            <p:cNvSpPr txBox="1">
              <a:spLocks noChangeArrowheads="1"/>
            </p:cNvSpPr>
            <p:nvPr/>
          </p:nvSpPr>
          <p:spPr bwMode="auto">
            <a:xfrm>
              <a:off x="1381611" y="2795843"/>
              <a:ext cx="547677" cy="332683"/>
            </a:xfrm>
            <a:prstGeom prst="rect">
              <a:avLst/>
            </a:prstGeom>
            <a:noFill/>
            <a:ln w="9525">
              <a:noFill/>
              <a:miter lim="800000"/>
              <a:headEnd/>
              <a:tailEnd/>
            </a:ln>
          </p:spPr>
          <p:txBody>
            <a:bodyPr wrap="square">
              <a:spAutoFit/>
            </a:bodyPr>
            <a:lstStyle/>
            <a:p>
              <a:pPr eaLnBrk="1" hangingPunct="1"/>
              <a:r>
                <a:rPr lang="en-US" altLang="en-US" sz="1400" b="1" dirty="0">
                  <a:solidFill>
                    <a:srgbClr val="11376F"/>
                  </a:solidFill>
                  <a:latin typeface="Arial" pitchFamily="34" charset="0"/>
                  <a:cs typeface="Arial" pitchFamily="34" charset="0"/>
                </a:rPr>
                <a:t>30%</a:t>
              </a:r>
              <a:endParaRPr lang="en-US" altLang="en-US" sz="1400" dirty="0">
                <a:solidFill>
                  <a:srgbClr val="11376F"/>
                </a:solidFill>
                <a:latin typeface="Arial" pitchFamily="34" charset="0"/>
                <a:cs typeface="Arial" pitchFamily="34" charset="0"/>
              </a:endParaRPr>
            </a:p>
          </p:txBody>
        </p:sp>
        <p:sp>
          <p:nvSpPr>
            <p:cNvPr id="30" name="TextBox 27"/>
            <p:cNvSpPr txBox="1">
              <a:spLocks noChangeArrowheads="1"/>
            </p:cNvSpPr>
            <p:nvPr/>
          </p:nvSpPr>
          <p:spPr bwMode="auto">
            <a:xfrm>
              <a:off x="1381611" y="4102306"/>
              <a:ext cx="547677" cy="332683"/>
            </a:xfrm>
            <a:prstGeom prst="rect">
              <a:avLst/>
            </a:prstGeom>
            <a:noFill/>
            <a:ln w="9525">
              <a:noFill/>
              <a:miter lim="800000"/>
              <a:headEnd/>
              <a:tailEnd/>
            </a:ln>
          </p:spPr>
          <p:txBody>
            <a:bodyPr wrap="square">
              <a:spAutoFit/>
            </a:bodyPr>
            <a:lstStyle/>
            <a:p>
              <a:pPr eaLnBrk="1" hangingPunct="1"/>
              <a:r>
                <a:rPr lang="en-US" altLang="en-US" sz="1400" b="1" dirty="0">
                  <a:solidFill>
                    <a:srgbClr val="11376F"/>
                  </a:solidFill>
                  <a:latin typeface="Arial" pitchFamily="34" charset="0"/>
                  <a:cs typeface="Arial" pitchFamily="34" charset="0"/>
                </a:rPr>
                <a:t>60%</a:t>
              </a:r>
              <a:endParaRPr lang="en-US" altLang="en-US" sz="1400" dirty="0">
                <a:solidFill>
                  <a:srgbClr val="11376F"/>
                </a:solidFill>
                <a:latin typeface="Arial" pitchFamily="34" charset="0"/>
                <a:cs typeface="Arial" pitchFamily="34" charset="0"/>
              </a:endParaRPr>
            </a:p>
          </p:txBody>
        </p:sp>
        <p:sp>
          <p:nvSpPr>
            <p:cNvPr id="33" name="Rectangle 32"/>
            <p:cNvSpPr/>
            <p:nvPr/>
          </p:nvSpPr>
          <p:spPr bwMode="auto">
            <a:xfrm>
              <a:off x="5098893" y="2427509"/>
              <a:ext cx="3016946" cy="1069347"/>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n w="3175">
                  <a:solidFill>
                    <a:schemeClr val="tx1">
                      <a:lumMod val="50000"/>
                      <a:lumOff val="50000"/>
                    </a:schemeClr>
                  </a:solidFill>
                </a:ln>
                <a:latin typeface="Arial" pitchFamily="34" charset="0"/>
                <a:cs typeface="Arial" pitchFamily="34" charset="0"/>
              </a:endParaRPr>
            </a:p>
          </p:txBody>
        </p:sp>
        <p:sp>
          <p:nvSpPr>
            <p:cNvPr id="34" name="Rectangle 33"/>
            <p:cNvSpPr/>
            <p:nvPr/>
          </p:nvSpPr>
          <p:spPr bwMode="auto">
            <a:xfrm>
              <a:off x="3492057" y="3498323"/>
              <a:ext cx="4623782" cy="158183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n w="3175">
                  <a:solidFill>
                    <a:schemeClr val="tx1">
                      <a:lumMod val="50000"/>
                      <a:lumOff val="50000"/>
                    </a:schemeClr>
                  </a:solidFill>
                </a:ln>
                <a:latin typeface="Arial" pitchFamily="34" charset="0"/>
                <a:cs typeface="Arial" pitchFamily="34" charset="0"/>
              </a:endParaRPr>
            </a:p>
          </p:txBody>
        </p:sp>
        <p:sp>
          <p:nvSpPr>
            <p:cNvPr id="39" name="Rectangle 38"/>
            <p:cNvSpPr/>
            <p:nvPr/>
          </p:nvSpPr>
          <p:spPr>
            <a:xfrm>
              <a:off x="3509124" y="3478129"/>
              <a:ext cx="4608882" cy="1449358"/>
            </a:xfrm>
            <a:prstGeom prst="rect">
              <a:avLst/>
            </a:prstGeom>
            <a:gradFill flip="none" rotWithShape="1">
              <a:gsLst>
                <a:gs pos="0">
                  <a:srgbClr val="174C99">
                    <a:alpha val="75000"/>
                  </a:srgbClr>
                </a:gs>
                <a:gs pos="100000">
                  <a:srgbClr val="E9EFF7"/>
                </a:gs>
              </a:gsLst>
              <a:lin ang="16200000" scaled="1"/>
              <a:tileRect/>
            </a:gradFill>
            <a:ln w="3175">
              <a:solidFill>
                <a:srgbClr val="0070C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ln w="3175">
                    <a:solidFill>
                      <a:schemeClr val="tx1"/>
                    </a:solidFill>
                  </a:ln>
                  <a:solidFill>
                    <a:srgbClr val="11376F"/>
                  </a:solidFill>
                  <a:latin typeface="Arial" pitchFamily="34" charset="0"/>
                  <a:cs typeface="Arial" pitchFamily="34" charset="0"/>
                </a:rPr>
                <a:t>75%</a:t>
              </a:r>
              <a:endParaRPr lang="en-US" sz="1600" b="1" dirty="0">
                <a:ln w="3175">
                  <a:solidFill>
                    <a:schemeClr val="tx1"/>
                  </a:solidFill>
                </a:ln>
                <a:solidFill>
                  <a:srgbClr val="11376F"/>
                </a:solidFill>
                <a:latin typeface="Arial" pitchFamily="34" charset="0"/>
                <a:cs typeface="Arial" pitchFamily="34" charset="0"/>
              </a:endParaRPr>
            </a:p>
          </p:txBody>
        </p:sp>
        <p:sp>
          <p:nvSpPr>
            <p:cNvPr id="40" name="Rectangle 39"/>
            <p:cNvSpPr/>
            <p:nvPr/>
          </p:nvSpPr>
          <p:spPr bwMode="auto">
            <a:xfrm>
              <a:off x="1938814" y="3477732"/>
              <a:ext cx="1570310" cy="1452311"/>
            </a:xfrm>
            <a:prstGeom prst="rect">
              <a:avLst/>
            </a:prstGeom>
            <a:gradFill flip="none" rotWithShape="1">
              <a:gsLst>
                <a:gs pos="0">
                  <a:srgbClr val="9AA5B0"/>
                </a:gs>
                <a:gs pos="100000">
                  <a:srgbClr val="EAECEE"/>
                </a:gs>
              </a:gsLst>
              <a:lin ang="16200000" scaled="1"/>
              <a:tileRect/>
            </a:gradFill>
            <a:ln w="3175">
              <a:solidFill>
                <a:srgbClr val="7E8C9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a:ln w="6350">
                  <a:solidFill>
                    <a:schemeClr val="tx1"/>
                  </a:solidFill>
                </a:ln>
                <a:latin typeface="Arial" pitchFamily="34" charset="0"/>
                <a:cs typeface="Arial" pitchFamily="34" charset="0"/>
              </a:endParaRPr>
            </a:p>
          </p:txBody>
        </p:sp>
        <p:sp>
          <p:nvSpPr>
            <p:cNvPr id="41" name="TextBox 21"/>
            <p:cNvSpPr txBox="1">
              <a:spLocks noChangeArrowheads="1"/>
            </p:cNvSpPr>
            <p:nvPr/>
          </p:nvSpPr>
          <p:spPr bwMode="auto">
            <a:xfrm>
              <a:off x="2054929" y="3757754"/>
              <a:ext cx="1311488" cy="1031316"/>
            </a:xfrm>
            <a:prstGeom prst="rect">
              <a:avLst/>
            </a:prstGeom>
            <a:noFill/>
            <a:ln w="9525">
              <a:noFill/>
              <a:miter lim="800000"/>
              <a:headEnd/>
              <a:tailEnd/>
            </a:ln>
          </p:spPr>
          <p:txBody>
            <a:bodyPr wrap="square">
              <a:spAutoFit/>
            </a:bodyPr>
            <a:lstStyle/>
            <a:p>
              <a:pPr algn="ctr" eaLnBrk="1" hangingPunct="1"/>
              <a:r>
                <a:rPr lang="en-US" altLang="en-US" sz="1400" dirty="0">
                  <a:solidFill>
                    <a:srgbClr val="11376F"/>
                  </a:solidFill>
                  <a:latin typeface="Arial" pitchFamily="34" charset="0"/>
                  <a:cs typeface="Arial" pitchFamily="34" charset="0"/>
                </a:rPr>
                <a:t>Non-selective public two-year institutions</a:t>
              </a:r>
            </a:p>
          </p:txBody>
        </p:sp>
        <p:sp>
          <p:nvSpPr>
            <p:cNvPr id="32" name="Rectangle 7"/>
            <p:cNvSpPr/>
            <p:nvPr/>
          </p:nvSpPr>
          <p:spPr bwMode="auto">
            <a:xfrm>
              <a:off x="1938814" y="2427509"/>
              <a:ext cx="3198508" cy="1060704"/>
            </a:xfrm>
            <a:prstGeom prst="rect">
              <a:avLst/>
            </a:prstGeom>
            <a:gradFill flip="none" rotWithShape="1">
              <a:gsLst>
                <a:gs pos="0">
                  <a:srgbClr val="A9D086"/>
                </a:gs>
                <a:gs pos="100000">
                  <a:srgbClr val="E5F1DB"/>
                </a:gs>
              </a:gsLst>
              <a:lin ang="16200000" scaled="1"/>
              <a:tileRect/>
            </a:gradFill>
            <a:ln w="3175">
              <a:solidFill>
                <a:srgbClr val="78AF4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n w="3175">
                  <a:solidFill>
                    <a:schemeClr val="tx1">
                      <a:lumMod val="50000"/>
                      <a:lumOff val="50000"/>
                    </a:schemeClr>
                  </a:solidFill>
                </a:ln>
                <a:latin typeface="Arial" pitchFamily="34" charset="0"/>
                <a:cs typeface="Arial" pitchFamily="34" charset="0"/>
              </a:endParaRPr>
            </a:p>
          </p:txBody>
        </p:sp>
        <p:sp>
          <p:nvSpPr>
            <p:cNvPr id="38" name="Rectangle 37"/>
            <p:cNvSpPr/>
            <p:nvPr/>
          </p:nvSpPr>
          <p:spPr>
            <a:xfrm>
              <a:off x="5129963" y="2423501"/>
              <a:ext cx="2988042" cy="1061525"/>
            </a:xfrm>
            <a:prstGeom prst="rect">
              <a:avLst/>
            </a:prstGeom>
            <a:gradFill flip="none" rotWithShape="1">
              <a:gsLst>
                <a:gs pos="0">
                  <a:srgbClr val="174C99">
                    <a:alpha val="75000"/>
                  </a:srgbClr>
                </a:gs>
                <a:gs pos="100000">
                  <a:srgbClr val="E9EFF7"/>
                </a:gs>
              </a:gsLst>
              <a:lin ang="16200000" scaled="1"/>
              <a:tileRect/>
            </a:gradFill>
            <a:ln w="3175">
              <a:solidFill>
                <a:srgbClr val="0070C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solidFill>
                    <a:srgbClr val="11376F"/>
                  </a:solidFill>
                  <a:latin typeface="Arial" pitchFamily="34" charset="0"/>
                  <a:cs typeface="Arial" pitchFamily="34" charset="0"/>
                </a:rPr>
                <a:t>50%</a:t>
              </a:r>
              <a:endParaRPr lang="en-US" sz="1600" b="1" dirty="0">
                <a:solidFill>
                  <a:srgbClr val="11376F"/>
                </a:solidFill>
                <a:latin typeface="Arial" pitchFamily="34" charset="0"/>
                <a:cs typeface="Arial" pitchFamily="34" charset="0"/>
              </a:endParaRPr>
            </a:p>
          </p:txBody>
        </p:sp>
        <p:sp>
          <p:nvSpPr>
            <p:cNvPr id="35" name="TextBox 19"/>
            <p:cNvSpPr txBox="1">
              <a:spLocks noChangeArrowheads="1"/>
            </p:cNvSpPr>
            <p:nvPr/>
          </p:nvSpPr>
          <p:spPr bwMode="auto">
            <a:xfrm>
              <a:off x="1940096" y="2087135"/>
              <a:ext cx="5459753" cy="338328"/>
            </a:xfrm>
            <a:prstGeom prst="rect">
              <a:avLst/>
            </a:prstGeom>
            <a:gradFill flip="none" rotWithShape="1">
              <a:gsLst>
                <a:gs pos="0">
                  <a:srgbClr val="A9D086"/>
                </a:gs>
                <a:gs pos="100000">
                  <a:srgbClr val="E5F1DB"/>
                </a:gs>
              </a:gsLst>
              <a:lin ang="16200000" scaled="1"/>
              <a:tileRect/>
            </a:gradFill>
            <a:ln w="3175">
              <a:solidFill>
                <a:srgbClr val="00B050"/>
              </a:solidFill>
              <a:miter lim="800000"/>
              <a:headEnd/>
              <a:tailEnd/>
            </a:ln>
          </p:spPr>
          <p:txBody>
            <a:bodyPr wrap="square">
              <a:spAutoFit/>
            </a:bodyPr>
            <a:lstStyle/>
            <a:p>
              <a:pPr algn="ctr" eaLnBrk="1" hangingPunct="1"/>
              <a:r>
                <a:rPr lang="en-US" altLang="en-US" sz="1400" dirty="0">
                  <a:solidFill>
                    <a:srgbClr val="11376F"/>
                  </a:solidFill>
                  <a:latin typeface="Arial" pitchFamily="34" charset="0"/>
                  <a:cs typeface="Arial" pitchFamily="34" charset="0"/>
                </a:rPr>
                <a:t>Highly selective 4-year public institutions</a:t>
              </a:r>
            </a:p>
          </p:txBody>
        </p:sp>
        <p:sp>
          <p:nvSpPr>
            <p:cNvPr id="37" name="Rectangle 36"/>
            <p:cNvSpPr/>
            <p:nvPr/>
          </p:nvSpPr>
          <p:spPr>
            <a:xfrm>
              <a:off x="7399441" y="2087135"/>
              <a:ext cx="718564" cy="337701"/>
            </a:xfrm>
            <a:prstGeom prst="rect">
              <a:avLst/>
            </a:prstGeom>
            <a:gradFill flip="none" rotWithShape="1">
              <a:gsLst>
                <a:gs pos="0">
                  <a:srgbClr val="174C99">
                    <a:alpha val="75000"/>
                  </a:srgbClr>
                </a:gs>
                <a:gs pos="100000">
                  <a:srgbClr val="E9EFF7"/>
                </a:gs>
              </a:gsLst>
              <a:lin ang="16200000" scaled="1"/>
              <a:tileRect/>
            </a:gradFill>
            <a:ln w="3175">
              <a:solidFill>
                <a:srgbClr val="0070C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solidFill>
                    <a:srgbClr val="11376F"/>
                  </a:solidFill>
                  <a:latin typeface="Arial" pitchFamily="34" charset="0"/>
                  <a:cs typeface="Arial" pitchFamily="34" charset="0"/>
                </a:rPr>
                <a:t>10%</a:t>
              </a:r>
              <a:endParaRPr lang="en-US" sz="1600" b="1" dirty="0">
                <a:solidFill>
                  <a:srgbClr val="11376F"/>
                </a:solidFill>
                <a:latin typeface="Arial" pitchFamily="34" charset="0"/>
                <a:cs typeface="Arial" pitchFamily="34" charset="0"/>
              </a:endParaRPr>
            </a:p>
          </p:txBody>
        </p:sp>
        <p:sp>
          <p:nvSpPr>
            <p:cNvPr id="36" name="TextBox 20"/>
            <p:cNvSpPr txBox="1">
              <a:spLocks noChangeArrowheads="1"/>
            </p:cNvSpPr>
            <p:nvPr/>
          </p:nvSpPr>
          <p:spPr bwMode="auto">
            <a:xfrm>
              <a:off x="1930571" y="2663725"/>
              <a:ext cx="3197226" cy="565561"/>
            </a:xfrm>
            <a:prstGeom prst="rect">
              <a:avLst/>
            </a:prstGeom>
            <a:noFill/>
            <a:ln w="9525">
              <a:noFill/>
              <a:miter lim="800000"/>
              <a:headEnd/>
              <a:tailEnd/>
            </a:ln>
          </p:spPr>
          <p:txBody>
            <a:bodyPr wrap="square">
              <a:spAutoFit/>
            </a:bodyPr>
            <a:lstStyle/>
            <a:p>
              <a:pPr algn="ctr" eaLnBrk="1" hangingPunct="1"/>
              <a:r>
                <a:rPr lang="en-US" altLang="en-US" sz="1400" dirty="0">
                  <a:solidFill>
                    <a:srgbClr val="11376F"/>
                  </a:solidFill>
                  <a:latin typeface="Arial" pitchFamily="34" charset="0"/>
                  <a:cs typeface="Arial" pitchFamily="34" charset="0"/>
                </a:rPr>
                <a:t>Less selective 4-year </a:t>
              </a:r>
              <a:r>
                <a:rPr lang="en-US" altLang="en-US" sz="1400" dirty="0" smtClean="0">
                  <a:solidFill>
                    <a:srgbClr val="11376F"/>
                  </a:solidFill>
                  <a:latin typeface="Arial" pitchFamily="34" charset="0"/>
                  <a:cs typeface="Arial" pitchFamily="34" charset="0"/>
                </a:rPr>
                <a:t/>
              </a:r>
              <a:br>
                <a:rPr lang="en-US" altLang="en-US" sz="1400" dirty="0" smtClean="0">
                  <a:solidFill>
                    <a:srgbClr val="11376F"/>
                  </a:solidFill>
                  <a:latin typeface="Arial" pitchFamily="34" charset="0"/>
                  <a:cs typeface="Arial" pitchFamily="34" charset="0"/>
                </a:rPr>
              </a:br>
              <a:r>
                <a:rPr lang="en-US" altLang="en-US" sz="1400" dirty="0" smtClean="0">
                  <a:solidFill>
                    <a:srgbClr val="11376F"/>
                  </a:solidFill>
                  <a:latin typeface="Arial" pitchFamily="34" charset="0"/>
                  <a:cs typeface="Arial" pitchFamily="34" charset="0"/>
                </a:rPr>
                <a:t>public </a:t>
              </a:r>
              <a:r>
                <a:rPr lang="en-US" altLang="en-US" sz="1400" dirty="0">
                  <a:solidFill>
                    <a:srgbClr val="11376F"/>
                  </a:solidFill>
                  <a:latin typeface="Arial" pitchFamily="34" charset="0"/>
                  <a:cs typeface="Arial" pitchFamily="34" charset="0"/>
                </a:rPr>
                <a:t>institutions</a:t>
              </a: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441342"/>
            <a:ext cx="8229600" cy="3727558"/>
          </a:xfrm>
        </p:spPr>
        <p:txBody>
          <a:bodyPr anchor="ctr">
            <a:noAutofit/>
          </a:bodyPr>
          <a:lstStyle/>
          <a:p>
            <a:pPr algn="ctr">
              <a:lnSpc>
                <a:spcPct val="120000"/>
              </a:lnSpc>
            </a:pPr>
            <a:r>
              <a:rPr lang="en-US" altLang="en-US" dirty="0" smtClean="0"/>
              <a:t>Approximately </a:t>
            </a:r>
            <a:r>
              <a:rPr lang="en-US" altLang="en-US" b="1" dirty="0" smtClean="0"/>
              <a:t>60% </a:t>
            </a:r>
            <a:r>
              <a:rPr lang="en-US" altLang="en-US" dirty="0" smtClean="0"/>
              <a:t>of all students entering higher education—who had earned high school diplomas—required some remedial instruction.</a:t>
            </a:r>
            <a:endParaRPr lang="en-US" dirty="0"/>
          </a:p>
        </p:txBody>
      </p:sp>
      <p:sp>
        <p:nvSpPr>
          <p:cNvPr id="5" name="Title 1"/>
          <p:cNvSpPr>
            <a:spLocks noGrp="1"/>
          </p:cNvSpPr>
          <p:nvPr>
            <p:ph type="title"/>
          </p:nvPr>
        </p:nvSpPr>
        <p:spPr>
          <a:xfrm>
            <a:off x="544513" y="548640"/>
            <a:ext cx="8054975" cy="566738"/>
          </a:xfrm>
        </p:spPr>
        <p:txBody>
          <a:bodyPr/>
          <a:lstStyle/>
          <a:p>
            <a:r>
              <a:rPr lang="en-US" sz="3200" dirty="0" smtClean="0"/>
              <a:t>High School Diploma did not mean</a:t>
            </a:r>
            <a:br>
              <a:rPr lang="en-US" sz="3200" dirty="0" smtClean="0"/>
            </a:br>
            <a:r>
              <a:rPr lang="en-US" sz="3200" dirty="0" smtClean="0"/>
              <a:t>College Ready</a:t>
            </a:r>
            <a:endParaRPr lang="en-US"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Weaknesses &amp; Missing Skills</a:t>
            </a:r>
            <a:endParaRPr lang="en-US" sz="3600" dirty="0"/>
          </a:p>
        </p:txBody>
      </p:sp>
      <p:sp>
        <p:nvSpPr>
          <p:cNvPr id="6" name="Content Placeholder 5"/>
          <p:cNvSpPr>
            <a:spLocks noGrp="1"/>
          </p:cNvSpPr>
          <p:nvPr>
            <p:ph idx="1"/>
          </p:nvPr>
        </p:nvSpPr>
        <p:spPr>
          <a:xfrm>
            <a:off x="457200" y="1371600"/>
            <a:ext cx="8229600" cy="4684822"/>
          </a:xfrm>
        </p:spPr>
        <p:txBody>
          <a:bodyPr>
            <a:noAutofit/>
          </a:bodyPr>
          <a:lstStyle/>
          <a:p>
            <a:pPr marL="460375" lvl="0" indent="-231775">
              <a:lnSpc>
                <a:spcPct val="120000"/>
              </a:lnSpc>
              <a:spcBef>
                <a:spcPts val="0"/>
              </a:spcBef>
              <a:buFont typeface="Arial" panose="020B0604020202020204" pitchFamily="34" charset="0"/>
              <a:buChar char="•"/>
              <a:defRPr/>
            </a:pPr>
            <a:r>
              <a:rPr lang="en-US" altLang="en-US" sz="2400" dirty="0" smtClean="0"/>
              <a:t>Colleges and career training programs reported </a:t>
            </a:r>
            <a:r>
              <a:rPr lang="en-US" altLang="en-US" sz="2400" b="1" dirty="0" smtClean="0"/>
              <a:t>weaknesses</a:t>
            </a:r>
            <a:r>
              <a:rPr lang="en-US" altLang="en-US" sz="2400" dirty="0" smtClean="0"/>
              <a:t> in HS grads</a:t>
            </a:r>
          </a:p>
          <a:p>
            <a:pPr marL="854075" lvl="1" indent="-234950">
              <a:lnSpc>
                <a:spcPct val="120000"/>
              </a:lnSpc>
              <a:spcBef>
                <a:spcPts val="300"/>
              </a:spcBef>
              <a:buFont typeface="Wingdings" pitchFamily="2" charset="2"/>
              <a:buChar char="§"/>
              <a:defRPr/>
            </a:pPr>
            <a:r>
              <a:rPr lang="en-US" sz="2000" dirty="0" smtClean="0"/>
              <a:t>Reading complex technical and informational texts </a:t>
            </a:r>
          </a:p>
          <a:p>
            <a:pPr marL="854075" lvl="1" indent="-234950">
              <a:lnSpc>
                <a:spcPct val="120000"/>
              </a:lnSpc>
              <a:spcBef>
                <a:spcPts val="600"/>
              </a:spcBef>
              <a:buFont typeface="Wingdings" pitchFamily="2" charset="2"/>
              <a:buChar char="§"/>
              <a:defRPr/>
            </a:pPr>
            <a:r>
              <a:rPr lang="en-US" sz="2000" dirty="0" smtClean="0"/>
              <a:t>Writing well-supported arguments</a:t>
            </a:r>
          </a:p>
          <a:p>
            <a:pPr marL="854075" lvl="1" indent="-234950">
              <a:lnSpc>
                <a:spcPct val="120000"/>
              </a:lnSpc>
              <a:spcBef>
                <a:spcPts val="600"/>
              </a:spcBef>
              <a:buFont typeface="Wingdings" pitchFamily="2" charset="2"/>
              <a:buChar char="§"/>
              <a:defRPr/>
            </a:pPr>
            <a:r>
              <a:rPr lang="en-US" sz="2000" dirty="0" smtClean="0"/>
              <a:t>Solving non-routine problems</a:t>
            </a:r>
          </a:p>
          <a:p>
            <a:pPr marL="460375" lvl="0" indent="-231775">
              <a:lnSpc>
                <a:spcPct val="120000"/>
              </a:lnSpc>
              <a:spcBef>
                <a:spcPts val="1200"/>
              </a:spcBef>
              <a:buFont typeface="Arial" panose="020B0604020202020204" pitchFamily="34" charset="0"/>
              <a:buChar char="•"/>
              <a:defRPr/>
            </a:pPr>
            <a:r>
              <a:rPr lang="en-US" altLang="en-US" sz="2400" dirty="0" smtClean="0"/>
              <a:t>Analyses showed </a:t>
            </a:r>
            <a:r>
              <a:rPr lang="en-US" altLang="en-US" sz="2400" b="1" dirty="0" smtClean="0"/>
              <a:t>critical higher order skills </a:t>
            </a:r>
            <a:r>
              <a:rPr lang="en-US" altLang="en-US" sz="2400" dirty="0" smtClean="0"/>
              <a:t>were needed for college and the workforce  </a:t>
            </a:r>
          </a:p>
          <a:p>
            <a:pPr marL="854075" lvl="1" indent="-234950">
              <a:lnSpc>
                <a:spcPct val="120000"/>
              </a:lnSpc>
              <a:spcBef>
                <a:spcPts val="300"/>
              </a:spcBef>
              <a:buFont typeface="Wingdings" pitchFamily="2" charset="2"/>
              <a:buChar char="§"/>
              <a:defRPr/>
            </a:pPr>
            <a:r>
              <a:rPr lang="en-US" sz="2000" dirty="0" smtClean="0"/>
              <a:t>Problem  solving</a:t>
            </a:r>
          </a:p>
          <a:p>
            <a:pPr marL="854075" lvl="1" indent="-234950">
              <a:lnSpc>
                <a:spcPct val="120000"/>
              </a:lnSpc>
              <a:spcBef>
                <a:spcPts val="600"/>
              </a:spcBef>
              <a:buFont typeface="Wingdings" pitchFamily="2" charset="2"/>
              <a:buChar char="§"/>
              <a:defRPr/>
            </a:pPr>
            <a:r>
              <a:rPr lang="en-US" sz="2000" dirty="0" smtClean="0"/>
              <a:t>Critical thinking</a:t>
            </a:r>
          </a:p>
          <a:p>
            <a:pPr marL="854075" lvl="1" indent="-234950">
              <a:lnSpc>
                <a:spcPct val="120000"/>
              </a:lnSpc>
              <a:spcBef>
                <a:spcPts val="600"/>
              </a:spcBef>
              <a:buFont typeface="Wingdings" pitchFamily="2" charset="2"/>
              <a:buChar char="§"/>
              <a:defRPr/>
            </a:pPr>
            <a:r>
              <a:rPr lang="en-US" sz="2000" dirty="0" smtClean="0"/>
              <a:t>Systems thinking</a:t>
            </a:r>
          </a:p>
          <a:p>
            <a:pPr marL="854075" lvl="1" indent="-234950">
              <a:lnSpc>
                <a:spcPct val="120000"/>
              </a:lnSpc>
              <a:spcBef>
                <a:spcPts val="600"/>
              </a:spcBef>
              <a:buFont typeface="Wingdings" pitchFamily="2" charset="2"/>
              <a:buChar char="§"/>
              <a:defRPr/>
            </a:pPr>
            <a:r>
              <a:rPr lang="en-US" sz="2000" dirty="0" smtClean="0"/>
              <a:t>Information/ ICT literacy</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100" dirty="0" smtClean="0"/>
              <a:t>Yet old tests focused on lower level skills</a:t>
            </a:r>
            <a:endParaRPr lang="en-US" sz="3100" dirty="0"/>
          </a:p>
        </p:txBody>
      </p:sp>
      <p:sp>
        <p:nvSpPr>
          <p:cNvPr id="5" name="Content Placeholder 4"/>
          <p:cNvSpPr>
            <a:spLocks noGrp="1"/>
          </p:cNvSpPr>
          <p:nvPr>
            <p:ph idx="1"/>
          </p:nvPr>
        </p:nvSpPr>
        <p:spPr>
          <a:xfrm>
            <a:off x="457200" y="1371600"/>
            <a:ext cx="8229600" cy="4684822"/>
          </a:xfrm>
        </p:spPr>
        <p:txBody>
          <a:bodyPr/>
          <a:lstStyle/>
          <a:p>
            <a:pPr marL="460375" indent="-231775">
              <a:lnSpc>
                <a:spcPct val="120000"/>
              </a:lnSpc>
              <a:spcBef>
                <a:spcPts val="0"/>
              </a:spcBef>
              <a:buSzPct val="100000"/>
              <a:buFont typeface="Arial" panose="020B0604020202020204" pitchFamily="34" charset="0"/>
              <a:buChar char="•"/>
              <a:defRPr/>
            </a:pPr>
            <a:r>
              <a:rPr lang="en-US" altLang="en-US" sz="2400" dirty="0" smtClean="0"/>
              <a:t>Even looking at tests from 17 states reputed to have higher standards and more difficult tests found that:</a:t>
            </a:r>
          </a:p>
          <a:p>
            <a:pPr marL="854075" lvl="1" indent="-234950">
              <a:lnSpc>
                <a:spcPct val="120000"/>
              </a:lnSpc>
              <a:spcBef>
                <a:spcPts val="1800"/>
              </a:spcBef>
              <a:buSzPct val="100000"/>
              <a:buFont typeface="Wingdings" pitchFamily="2" charset="2"/>
              <a:buChar char="§"/>
              <a:defRPr/>
            </a:pPr>
            <a:r>
              <a:rPr lang="en-US" altLang="en-US" sz="2000" dirty="0" smtClean="0"/>
              <a:t>Only </a:t>
            </a:r>
            <a:r>
              <a:rPr lang="en-US" altLang="en-US" sz="2000" b="1" dirty="0" smtClean="0"/>
              <a:t>21% </a:t>
            </a:r>
            <a:r>
              <a:rPr lang="en-US" altLang="en-US" sz="2000" dirty="0" smtClean="0"/>
              <a:t>of English Language art items required “higher order thinking skills” and</a:t>
            </a:r>
          </a:p>
          <a:p>
            <a:pPr marL="854075" lvl="1" indent="-234950">
              <a:lnSpc>
                <a:spcPct val="120000"/>
              </a:lnSpc>
              <a:spcBef>
                <a:spcPts val="1800"/>
              </a:spcBef>
              <a:buSzPct val="100000"/>
              <a:buFont typeface="Wingdings" pitchFamily="2" charset="2"/>
              <a:buChar char="§"/>
              <a:defRPr/>
            </a:pPr>
            <a:r>
              <a:rPr lang="en-US" altLang="en-US" sz="2000" dirty="0" smtClean="0"/>
              <a:t>Fewer than </a:t>
            </a:r>
            <a:r>
              <a:rPr lang="en-US" altLang="en-US" sz="2000" b="1" dirty="0" smtClean="0"/>
              <a:t>2%</a:t>
            </a:r>
            <a:r>
              <a:rPr lang="en-US" altLang="en-US" sz="2000" dirty="0" smtClean="0"/>
              <a:t> of mathematics items required “higher order thinking skills”*</a:t>
            </a:r>
          </a:p>
          <a:p>
            <a:pPr marL="171450" lvl="2" indent="-171450">
              <a:spcBef>
                <a:spcPts val="6000"/>
              </a:spcBef>
              <a:buSzPct val="75000"/>
              <a:buNone/>
            </a:pPr>
            <a:r>
              <a:rPr lang="en-US" altLang="en-US" sz="1400" dirty="0" smtClean="0"/>
              <a:t>*	Estimating the percentage of students who were tested on cognitively demanding items through the state achievement tests. RAND Corporation, 2012</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57200" y="2286000"/>
            <a:ext cx="8229600" cy="731520"/>
          </a:xfrm>
        </p:spPr>
        <p:txBody>
          <a:bodyPr>
            <a:noAutofit/>
          </a:bodyPr>
          <a:lstStyle/>
          <a:p>
            <a:r>
              <a:rPr lang="en-US" altLang="en-US" sz="4000" b="1" dirty="0" smtClean="0"/>
              <a:t> The New Test</a:t>
            </a:r>
          </a:p>
        </p:txBody>
      </p:sp>
    </p:spTree>
    <p:extLst>
      <p:ext uri="{BB962C8B-B14F-4D97-AF65-F5344CB8AC3E}">
        <p14:creationId xmlns:p14="http://schemas.microsoft.com/office/powerpoint/2010/main" xmlns="" val="25162708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548640"/>
            <a:ext cx="8447087" cy="566738"/>
          </a:xfrm>
        </p:spPr>
        <p:txBody>
          <a:bodyPr/>
          <a:lstStyle/>
          <a:p>
            <a:r>
              <a:rPr lang="en-US" sz="3600" dirty="0" smtClean="0"/>
              <a:t>Assesses Desired Skills</a:t>
            </a:r>
            <a:endParaRPr lang="en-US" sz="3600" dirty="0"/>
          </a:p>
        </p:txBody>
      </p:sp>
      <p:sp>
        <p:nvSpPr>
          <p:cNvPr id="11" name="TextBox 10"/>
          <p:cNvSpPr txBox="1"/>
          <p:nvPr/>
        </p:nvSpPr>
        <p:spPr>
          <a:xfrm>
            <a:off x="457200" y="1371600"/>
            <a:ext cx="8229600" cy="4093428"/>
          </a:xfrm>
          <a:prstGeom prst="rect">
            <a:avLst/>
          </a:prstGeom>
          <a:noFill/>
        </p:spPr>
        <p:txBody>
          <a:bodyPr wrap="square" rtlCol="0">
            <a:spAutoFit/>
          </a:bodyPr>
          <a:lstStyle/>
          <a:p>
            <a:pPr marL="565150" indent="-334963">
              <a:spcBef>
                <a:spcPts val="3000"/>
              </a:spcBef>
              <a:buFont typeface="Arial" pitchFamily="34" charset="0"/>
              <a:buChar char="•"/>
            </a:pPr>
            <a:r>
              <a:rPr lang="en-US" sz="3200" dirty="0" smtClean="0">
                <a:solidFill>
                  <a:srgbClr val="11376F"/>
                </a:solidFill>
                <a:latin typeface="Arial" pitchFamily="34" charset="0"/>
                <a:cs typeface="Arial" pitchFamily="34" charset="0"/>
              </a:rPr>
              <a:t>Problem Solving Perseverance</a:t>
            </a:r>
          </a:p>
          <a:p>
            <a:pPr marL="565150" indent="-334963">
              <a:spcBef>
                <a:spcPts val="3000"/>
              </a:spcBef>
              <a:buFont typeface="Arial" pitchFamily="34" charset="0"/>
              <a:buChar char="•"/>
            </a:pPr>
            <a:r>
              <a:rPr lang="en-US" sz="3200" dirty="0" smtClean="0">
                <a:solidFill>
                  <a:srgbClr val="11376F"/>
                </a:solidFill>
                <a:latin typeface="Arial" pitchFamily="34" charset="0"/>
                <a:cs typeface="Arial" pitchFamily="34" charset="0"/>
              </a:rPr>
              <a:t>Application of Knowledge</a:t>
            </a:r>
          </a:p>
          <a:p>
            <a:pPr marL="565150" indent="-334963">
              <a:spcBef>
                <a:spcPts val="3000"/>
              </a:spcBef>
              <a:buFont typeface="Arial" pitchFamily="34" charset="0"/>
              <a:buChar char="•"/>
            </a:pPr>
            <a:r>
              <a:rPr lang="en-US" sz="3200" dirty="0" smtClean="0">
                <a:solidFill>
                  <a:srgbClr val="11376F"/>
                </a:solidFill>
                <a:latin typeface="Arial" pitchFamily="34" charset="0"/>
                <a:cs typeface="Arial" pitchFamily="34" charset="0"/>
              </a:rPr>
              <a:t>Listening</a:t>
            </a:r>
          </a:p>
          <a:p>
            <a:pPr marL="565150" indent="-334963">
              <a:spcBef>
                <a:spcPts val="3000"/>
              </a:spcBef>
              <a:buFont typeface="Arial" pitchFamily="34" charset="0"/>
              <a:buChar char="•"/>
            </a:pPr>
            <a:r>
              <a:rPr lang="en-US" sz="3200" dirty="0" smtClean="0">
                <a:solidFill>
                  <a:srgbClr val="11376F"/>
                </a:solidFill>
                <a:latin typeface="Arial" pitchFamily="34" charset="0"/>
                <a:cs typeface="Arial" pitchFamily="34" charset="0"/>
              </a:rPr>
              <a:t>Reading Complex Texts</a:t>
            </a:r>
          </a:p>
          <a:p>
            <a:pPr marL="565150" indent="-334963">
              <a:spcBef>
                <a:spcPts val="3000"/>
              </a:spcBef>
              <a:buFont typeface="Arial" pitchFamily="34" charset="0"/>
              <a:buChar char="•"/>
            </a:pPr>
            <a:r>
              <a:rPr lang="en-US" sz="3200" dirty="0" smtClean="0">
                <a:solidFill>
                  <a:srgbClr val="11376F"/>
                </a:solidFill>
                <a:latin typeface="Arial" pitchFamily="34" charset="0"/>
                <a:cs typeface="Arial" pitchFamily="34" charset="0"/>
              </a:rPr>
              <a:t>Research</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Provides Better Information</a:t>
            </a:r>
            <a:endParaRPr lang="en-US" sz="3600" dirty="0"/>
          </a:p>
        </p:txBody>
      </p:sp>
      <p:sp>
        <p:nvSpPr>
          <p:cNvPr id="3" name="Content Placeholder 2"/>
          <p:cNvSpPr>
            <a:spLocks noGrp="1"/>
          </p:cNvSpPr>
          <p:nvPr>
            <p:ph idx="1"/>
          </p:nvPr>
        </p:nvSpPr>
        <p:spPr>
          <a:xfrm>
            <a:off x="457200" y="1371600"/>
            <a:ext cx="8229600" cy="4684822"/>
          </a:xfrm>
        </p:spPr>
        <p:txBody>
          <a:bodyPr>
            <a:noAutofit/>
          </a:bodyPr>
          <a:lstStyle/>
          <a:p>
            <a:pPr marL="0" indent="0"/>
            <a:r>
              <a:rPr lang="en-US" sz="2600" dirty="0" smtClean="0"/>
              <a:t>Computer Adaptive Testing (CAT) = increased accuracy</a:t>
            </a:r>
          </a:p>
          <a:p>
            <a:pPr>
              <a:spcBef>
                <a:spcPts val="1800"/>
              </a:spcBef>
            </a:pPr>
            <a:r>
              <a:rPr lang="en-US" sz="2600" dirty="0" smtClean="0"/>
              <a:t>What is CAT :</a:t>
            </a:r>
          </a:p>
          <a:p>
            <a:pPr marL="514350" lvl="1">
              <a:spcBef>
                <a:spcPts val="600"/>
              </a:spcBef>
            </a:pPr>
            <a:r>
              <a:rPr lang="en-US" dirty="0" smtClean="0"/>
              <a:t>Answer Correctly </a:t>
            </a:r>
            <a:r>
              <a:rPr lang="en-US" dirty="0" smtClean="0">
                <a:sym typeface="Wingdings 3"/>
              </a:rPr>
              <a:t></a:t>
            </a:r>
            <a:r>
              <a:rPr lang="en-US" dirty="0" smtClean="0">
                <a:sym typeface="Wingdings"/>
              </a:rPr>
              <a:t> Harder Question</a:t>
            </a:r>
          </a:p>
          <a:p>
            <a:pPr marL="514350" lvl="1">
              <a:spcBef>
                <a:spcPts val="900"/>
              </a:spcBef>
            </a:pPr>
            <a:r>
              <a:rPr lang="en-US" dirty="0" smtClean="0">
                <a:sym typeface="Wingdings"/>
              </a:rPr>
              <a:t>Answer wrong </a:t>
            </a:r>
            <a:r>
              <a:rPr lang="en-US" dirty="0" smtClean="0">
                <a:sym typeface="Wingdings 3"/>
              </a:rPr>
              <a:t></a:t>
            </a:r>
            <a:r>
              <a:rPr lang="en-US" dirty="0" smtClean="0">
                <a:sym typeface="Wingdings" pitchFamily="2" charset="2"/>
              </a:rPr>
              <a:t> </a:t>
            </a:r>
            <a:r>
              <a:rPr lang="en-US" dirty="0" smtClean="0">
                <a:sym typeface="Wingdings"/>
              </a:rPr>
              <a:t>Easier Question</a:t>
            </a:r>
          </a:p>
          <a:p>
            <a:pPr>
              <a:spcBef>
                <a:spcPts val="1800"/>
              </a:spcBef>
            </a:pPr>
            <a:r>
              <a:rPr lang="en-US" sz="2600" dirty="0" smtClean="0">
                <a:sym typeface="Wingdings"/>
              </a:rPr>
              <a:t>How:</a:t>
            </a:r>
          </a:p>
          <a:p>
            <a:pPr marL="514350" indent="-285750">
              <a:spcBef>
                <a:spcPts val="600"/>
              </a:spcBef>
              <a:buFont typeface="Arial"/>
              <a:buChar char="•"/>
            </a:pPr>
            <a:r>
              <a:rPr lang="en-US" sz="2400" dirty="0" smtClean="0">
                <a:sym typeface="Wingdings"/>
              </a:rPr>
              <a:t>Students get the questions right for them – up to 2 grade levels above or below grade</a:t>
            </a:r>
          </a:p>
          <a:p>
            <a:pPr marL="514350" indent="-285750">
              <a:spcBef>
                <a:spcPts val="1200"/>
              </a:spcBef>
              <a:buFont typeface="Arial"/>
              <a:buChar char="•"/>
            </a:pPr>
            <a:r>
              <a:rPr lang="en-US" sz="2400" dirty="0" smtClean="0">
                <a:sym typeface="Wingdings"/>
              </a:rPr>
              <a:t>Before, for those at the top and the bottom we couldn’t tell – How far ahead? How far behind?</a:t>
            </a:r>
          </a:p>
          <a:p>
            <a:endParaRPr lang="en-US" dirty="0" smtClean="0">
              <a:sym typeface="Wingdings"/>
            </a:endParaRP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1224280"/>
            <a:ext cx="8229600" cy="769620"/>
          </a:xfrm>
          <a:prstGeom prst="rect">
            <a:avLst/>
          </a:prstGeom>
        </p:spPr>
        <p:txBody>
          <a:bodyPr vert="horz" lIns="91440" tIns="45720" rIns="91440" bIns="45720" rtlCol="0" anchor="b">
            <a:noAutofit/>
          </a:bodyPr>
          <a:lstStyle/>
          <a:p>
            <a:pPr lvl="0">
              <a:spcAft>
                <a:spcPts val="2400"/>
              </a:spcAft>
              <a:defRPr/>
            </a:pPr>
            <a:r>
              <a:rPr lang="en-US" altLang="en-US" sz="4000" b="1" dirty="0" smtClean="0">
                <a:solidFill>
                  <a:srgbClr val="10273F"/>
                </a:solidFill>
                <a:latin typeface="Arial" pitchFamily="34" charset="0"/>
                <a:cs typeface="Arial" pitchFamily="34" charset="0"/>
              </a:rPr>
              <a:t>Old School, New School </a:t>
            </a:r>
          </a:p>
        </p:txBody>
      </p:sp>
      <p:sp>
        <p:nvSpPr>
          <p:cNvPr id="5" name="Rectangle 4"/>
          <p:cNvSpPr/>
          <p:nvPr/>
        </p:nvSpPr>
        <p:spPr>
          <a:xfrm>
            <a:off x="457200" y="2286000"/>
            <a:ext cx="4572000" cy="646331"/>
          </a:xfrm>
          <a:prstGeom prst="rect">
            <a:avLst/>
          </a:prstGeom>
        </p:spPr>
        <p:txBody>
          <a:bodyPr>
            <a:noAutofit/>
          </a:bodyPr>
          <a:lstStyle/>
          <a:p>
            <a:pPr lvl="0">
              <a:spcAft>
                <a:spcPts val="2400"/>
              </a:spcAft>
              <a:defRPr/>
            </a:pPr>
            <a:r>
              <a:rPr lang="en-US" altLang="en-US" sz="3600" b="1" dirty="0" smtClean="0">
                <a:solidFill>
                  <a:srgbClr val="10273F"/>
                </a:solidFill>
                <a:latin typeface="Arial" pitchFamily="34" charset="0"/>
                <a:cs typeface="Arial" pitchFamily="34" charset="0"/>
              </a:rPr>
              <a:t>How test questions </a:t>
            </a:r>
            <a:br>
              <a:rPr lang="en-US" altLang="en-US" sz="3600" b="1" dirty="0" smtClean="0">
                <a:solidFill>
                  <a:srgbClr val="10273F"/>
                </a:solidFill>
                <a:latin typeface="Arial" pitchFamily="34" charset="0"/>
                <a:cs typeface="Arial" pitchFamily="34" charset="0"/>
              </a:rPr>
            </a:br>
            <a:r>
              <a:rPr lang="en-US" altLang="en-US" sz="3600" b="1" dirty="0" smtClean="0">
                <a:solidFill>
                  <a:srgbClr val="10273F"/>
                </a:solidFill>
                <a:latin typeface="Arial" pitchFamily="34" charset="0"/>
                <a:cs typeface="Arial" pitchFamily="34" charset="0"/>
              </a:rPr>
              <a:t>have changed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How to use this Deck</a:t>
            </a:r>
            <a:endParaRPr lang="en-US" dirty="0"/>
          </a:p>
        </p:txBody>
      </p:sp>
      <p:sp>
        <p:nvSpPr>
          <p:cNvPr id="5" name="Content Placeholder 4"/>
          <p:cNvSpPr>
            <a:spLocks noGrp="1"/>
          </p:cNvSpPr>
          <p:nvPr>
            <p:ph idx="1"/>
          </p:nvPr>
        </p:nvSpPr>
        <p:spPr>
          <a:xfrm>
            <a:off x="457200" y="1371600"/>
            <a:ext cx="8229600" cy="4684822"/>
          </a:xfrm>
        </p:spPr>
        <p:txBody>
          <a:bodyPr>
            <a:noAutofit/>
          </a:bodyPr>
          <a:lstStyle/>
          <a:p>
            <a:pPr>
              <a:spcBef>
                <a:spcPts val="600"/>
              </a:spcBef>
            </a:pPr>
            <a:r>
              <a:rPr lang="en-US" sz="2400" dirty="0" smtClean="0"/>
              <a:t>To pick the slides you want to use: </a:t>
            </a:r>
          </a:p>
          <a:p>
            <a:pPr marL="514350" lvl="1">
              <a:spcBef>
                <a:spcPts val="1200"/>
              </a:spcBef>
              <a:buFont typeface="Arial" pitchFamily="34" charset="0"/>
              <a:buChar char="•"/>
            </a:pPr>
            <a:r>
              <a:rPr lang="en-US" sz="2000" dirty="0" smtClean="0"/>
              <a:t>Choose View Tab -  choose Normal</a:t>
            </a:r>
          </a:p>
          <a:p>
            <a:pPr marL="514350" lvl="1">
              <a:spcBef>
                <a:spcPts val="1200"/>
              </a:spcBef>
              <a:buFont typeface="Arial" pitchFamily="34" charset="0"/>
              <a:buChar char="•"/>
            </a:pPr>
            <a:r>
              <a:rPr lang="en-US" sz="2000" dirty="0" smtClean="0"/>
              <a:t>In the slide list on left, right-click on the slide you don’t want – select “Hide Slide” at the bottom of the menu</a:t>
            </a:r>
          </a:p>
          <a:p>
            <a:pPr>
              <a:spcBef>
                <a:spcPts val="6000"/>
              </a:spcBef>
            </a:pPr>
            <a:r>
              <a:rPr lang="en-US" sz="2400" dirty="0" smtClean="0"/>
              <a:t>To Brand with School Logo and Colors</a:t>
            </a:r>
          </a:p>
          <a:p>
            <a:pPr marL="514350" lvl="1">
              <a:spcBef>
                <a:spcPts val="1200"/>
              </a:spcBef>
              <a:buFont typeface="Arial" pitchFamily="34" charset="0"/>
              <a:buChar char="•"/>
            </a:pPr>
            <a:r>
              <a:rPr lang="en-US" sz="2000" dirty="0" smtClean="0"/>
              <a:t>Look for insert box on cover slides </a:t>
            </a:r>
          </a:p>
          <a:p>
            <a:pPr marL="514350" lvl="1">
              <a:spcBef>
                <a:spcPts val="1200"/>
              </a:spcBef>
              <a:buFont typeface="Arial" pitchFamily="34" charset="0"/>
              <a:buChar char="•"/>
            </a:pPr>
            <a:r>
              <a:rPr lang="en-US" sz="2000" dirty="0" smtClean="0"/>
              <a:t>Cut and past logo there</a:t>
            </a:r>
          </a:p>
        </p:txBody>
      </p:sp>
      <p:pic>
        <p:nvPicPr>
          <p:cNvPr id="7" name="Picture 6" descr="Screen Shot 2015-03-20 at 8.49.28 AM.png"/>
          <p:cNvPicPr>
            <a:picLocks noChangeAspect="1"/>
          </p:cNvPicPr>
          <p:nvPr/>
        </p:nvPicPr>
        <p:blipFill>
          <a:blip r:embed="rId3"/>
          <a:stretch>
            <a:fillRect/>
          </a:stretch>
        </p:blipFill>
        <p:spPr>
          <a:xfrm>
            <a:off x="6362399" y="3435923"/>
            <a:ext cx="1806170" cy="2414016"/>
          </a:xfrm>
          <a:prstGeom prst="rect">
            <a:avLst/>
          </a:prstGeom>
          <a:ln w="19050">
            <a:solidFill>
              <a:schemeClr val="tx1"/>
            </a:solidFill>
          </a:ln>
          <a:effectLst>
            <a:outerShdw blurRad="50800" dist="38100" dir="2700000" algn="tl" rotWithShape="0">
              <a:prstClr val="black">
                <a:alpha val="40000"/>
              </a:prstClr>
            </a:outerShdw>
          </a:effectLst>
        </p:spPr>
      </p:pic>
      <p:cxnSp>
        <p:nvCxnSpPr>
          <p:cNvPr id="8" name="Straight Arrow Connector 7"/>
          <p:cNvCxnSpPr/>
          <p:nvPr/>
        </p:nvCxnSpPr>
        <p:spPr>
          <a:xfrm flipV="1">
            <a:off x="4673600" y="4057650"/>
            <a:ext cx="2051050" cy="819150"/>
          </a:xfrm>
          <a:prstGeom prst="straightConnector1">
            <a:avLst/>
          </a:prstGeom>
          <a:ln w="19050">
            <a:solidFill>
              <a:schemeClr val="accent1">
                <a:lumMod val="75000"/>
              </a:schemeClr>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sz="3600" dirty="0" smtClean="0"/>
              <a:t>More Engaging -</a:t>
            </a:r>
            <a:r>
              <a:rPr lang="en-US" sz="3200" dirty="0" smtClean="0"/>
              <a:t> </a:t>
            </a:r>
            <a:r>
              <a:rPr lang="en-US" sz="2800" dirty="0" smtClean="0"/>
              <a:t>4</a:t>
            </a:r>
            <a:r>
              <a:rPr lang="en-US" sz="2800" baseline="30000" dirty="0" smtClean="0"/>
              <a:t>th</a:t>
            </a:r>
            <a:r>
              <a:rPr lang="en-US" sz="2800" dirty="0" smtClean="0"/>
              <a:t> Grade Math  </a:t>
            </a:r>
            <a:endParaRPr lang="en-US" sz="2800" dirty="0"/>
          </a:p>
        </p:txBody>
      </p:sp>
      <p:sp>
        <p:nvSpPr>
          <p:cNvPr id="3" name="Content Placeholder 2"/>
          <p:cNvSpPr>
            <a:spLocks noGrp="1"/>
          </p:cNvSpPr>
          <p:nvPr>
            <p:ph idx="1"/>
          </p:nvPr>
        </p:nvSpPr>
        <p:spPr/>
        <p:txBody>
          <a:bodyPr/>
          <a:lstStyle/>
          <a:p>
            <a:r>
              <a:rPr lang="en-US" dirty="0" smtClean="0"/>
              <a:t> </a:t>
            </a:r>
            <a:endParaRPr lang="en-US" dirty="0"/>
          </a:p>
        </p:txBody>
      </p:sp>
      <p:grpSp>
        <p:nvGrpSpPr>
          <p:cNvPr id="8" name="Group 7"/>
          <p:cNvGrpSpPr/>
          <p:nvPr/>
        </p:nvGrpSpPr>
        <p:grpSpPr>
          <a:xfrm>
            <a:off x="457200" y="1625485"/>
            <a:ext cx="8229600" cy="4500679"/>
            <a:chOff x="457200" y="1441342"/>
            <a:chExt cx="8229600" cy="4500679"/>
          </a:xfrm>
        </p:grpSpPr>
        <p:pic>
          <p:nvPicPr>
            <p:cNvPr id="4" name="Picture 3" descr="Screen shot 2015-03-15 at 8.11.36 PM.png"/>
            <p:cNvPicPr>
              <a:picLocks noChangeAspect="1"/>
            </p:cNvPicPr>
            <p:nvPr/>
          </p:nvPicPr>
          <p:blipFill>
            <a:blip r:embed="rId3"/>
            <a:stretch>
              <a:fillRect/>
            </a:stretch>
          </p:blipFill>
          <p:spPr>
            <a:xfrm>
              <a:off x="457200" y="1441342"/>
              <a:ext cx="8229600" cy="4500679"/>
            </a:xfrm>
            <a:prstGeom prst="rect">
              <a:avLst/>
            </a:prstGeom>
          </p:spPr>
        </p:pic>
        <p:sp>
          <p:nvSpPr>
            <p:cNvPr id="7" name="TextBox 6"/>
            <p:cNvSpPr txBox="1"/>
            <p:nvPr/>
          </p:nvSpPr>
          <p:spPr>
            <a:xfrm>
              <a:off x="2352675" y="4203083"/>
              <a:ext cx="1371600" cy="523220"/>
            </a:xfrm>
            <a:prstGeom prst="rect">
              <a:avLst/>
            </a:prstGeom>
            <a:gradFill flip="none" rotWithShape="1">
              <a:gsLst>
                <a:gs pos="0">
                  <a:srgbClr val="D0D5DA"/>
                </a:gs>
                <a:gs pos="100000">
                  <a:srgbClr val="F8F9FA"/>
                </a:gs>
              </a:gsLst>
              <a:lin ang="16200000" scaled="1"/>
              <a:tileRect/>
            </a:gradFill>
            <a:ln>
              <a:solidFill>
                <a:srgbClr val="11376F"/>
              </a:solidFill>
            </a:ln>
            <a:effectLst>
              <a:outerShdw blurRad="50800" dist="38100" dir="2700000" algn="tl" rotWithShape="0">
                <a:prstClr val="black">
                  <a:alpha val="40000"/>
                </a:prstClr>
              </a:outerShdw>
            </a:effectLst>
          </p:spPr>
          <p:txBody>
            <a:bodyPr wrap="square" rtlCol="0">
              <a:spAutoFit/>
            </a:bodyPr>
            <a:lstStyle/>
            <a:p>
              <a:r>
                <a:rPr lang="en-US" sz="1400" dirty="0" smtClean="0">
                  <a:solidFill>
                    <a:srgbClr val="10273F"/>
                  </a:solidFill>
                  <a:latin typeface="Arial" pitchFamily="34" charset="0"/>
                  <a:cs typeface="Arial" pitchFamily="34" charset="0"/>
                </a:rPr>
                <a:t>Click and Drag animation </a:t>
              </a:r>
              <a:endParaRPr lang="en-US" sz="1400" dirty="0">
                <a:solidFill>
                  <a:srgbClr val="10273F"/>
                </a:solidFill>
                <a:latin typeface="Arial" pitchFamily="34" charset="0"/>
                <a:cs typeface="Arial" pitchFamily="34" charset="0"/>
              </a:endParaRPr>
            </a:p>
          </p:txBody>
        </p:sp>
        <p:cxnSp>
          <p:nvCxnSpPr>
            <p:cNvPr id="9" name="Straight Arrow Connector 8"/>
            <p:cNvCxnSpPr/>
            <p:nvPr/>
          </p:nvCxnSpPr>
          <p:spPr>
            <a:xfrm flipV="1">
              <a:off x="3295649" y="2292357"/>
              <a:ext cx="209551" cy="1920240"/>
            </a:xfrm>
            <a:prstGeom prst="straightConnector1">
              <a:avLst/>
            </a:prstGeom>
            <a:ln w="19050">
              <a:solidFill>
                <a:schemeClr val="accent1">
                  <a:lumMod val="75000"/>
                </a:schemeClr>
              </a:solidFill>
              <a:tailEnd type="arrow"/>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40"/>
            <a:ext cx="8229600" cy="566738"/>
          </a:xfrm>
        </p:spPr>
        <p:txBody>
          <a:bodyPr/>
          <a:lstStyle/>
          <a:p>
            <a:r>
              <a:rPr lang="en-US" sz="3600" dirty="0" smtClean="0"/>
              <a:t>Challenging Tasks – </a:t>
            </a:r>
            <a:r>
              <a:rPr lang="en-US" sz="2800" dirty="0" smtClean="0"/>
              <a:t>5</a:t>
            </a:r>
            <a:r>
              <a:rPr lang="en-US" sz="2800" baseline="30000" dirty="0" smtClean="0"/>
              <a:t>th</a:t>
            </a:r>
            <a:r>
              <a:rPr lang="en-US" sz="2800" dirty="0" smtClean="0"/>
              <a:t> Grade Math Example </a:t>
            </a:r>
            <a:endParaRPr lang="en-US" sz="2800" dirty="0"/>
          </a:p>
        </p:txBody>
      </p:sp>
      <p:pic>
        <p:nvPicPr>
          <p:cNvPr id="5" name="Content Placeholder 4" descr="A5thPT.PNG"/>
          <p:cNvPicPr>
            <a:picLocks noGrp="1" noChangeAspect="1"/>
          </p:cNvPicPr>
          <p:nvPr>
            <p:ph idx="1"/>
          </p:nvPr>
        </p:nvPicPr>
        <p:blipFill>
          <a:blip r:embed="rId3"/>
          <a:stretch>
            <a:fillRect/>
          </a:stretch>
        </p:blipFill>
        <p:spPr>
          <a:xfrm>
            <a:off x="447676" y="1352550"/>
            <a:ext cx="8229600" cy="4962525"/>
          </a:xfrm>
        </p:spPr>
      </p:pic>
      <p:grpSp>
        <p:nvGrpSpPr>
          <p:cNvPr id="10" name="Group 9"/>
          <p:cNvGrpSpPr/>
          <p:nvPr/>
        </p:nvGrpSpPr>
        <p:grpSpPr>
          <a:xfrm>
            <a:off x="447676" y="5334000"/>
            <a:ext cx="5191126" cy="1134586"/>
            <a:chOff x="447676" y="5334000"/>
            <a:chExt cx="5191126" cy="1134586"/>
          </a:xfrm>
        </p:grpSpPr>
        <p:sp>
          <p:nvSpPr>
            <p:cNvPr id="21" name="Rounded Rectangular Callout 20"/>
            <p:cNvSpPr/>
            <p:nvPr/>
          </p:nvSpPr>
          <p:spPr>
            <a:xfrm>
              <a:off x="447676" y="5334000"/>
              <a:ext cx="2524124" cy="981075"/>
            </a:xfrm>
            <a:prstGeom prst="wedgeRoundRectCallout">
              <a:avLst>
                <a:gd name="adj1" fmla="val -12477"/>
                <a:gd name="adj2" fmla="val -88956"/>
                <a:gd name="adj3" fmla="val 16667"/>
              </a:avLst>
            </a:prstGeom>
            <a:gradFill flip="none" rotWithShape="1">
              <a:gsLst>
                <a:gs pos="0">
                  <a:srgbClr val="3D6AA1">
                    <a:tint val="66000"/>
                    <a:satMod val="160000"/>
                  </a:srgbClr>
                </a:gs>
                <a:gs pos="50000">
                  <a:srgbClr val="3D6AA1">
                    <a:tint val="44500"/>
                    <a:satMod val="160000"/>
                  </a:srgbClr>
                </a:gs>
                <a:gs pos="100000">
                  <a:srgbClr val="3D6AA1">
                    <a:tint val="23500"/>
                    <a:satMod val="160000"/>
                  </a:srgbClr>
                </a:gs>
              </a:gsLst>
              <a:lin ang="18900000" scaled="1"/>
              <a:tileRect/>
            </a:gradFill>
            <a:ln>
              <a:solidFill>
                <a:srgbClr val="11376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447676" y="5334000"/>
              <a:ext cx="2524124" cy="954107"/>
            </a:xfrm>
            <a:prstGeom prst="rect">
              <a:avLst/>
            </a:prstGeom>
            <a:noFill/>
            <a:ln>
              <a:noFill/>
            </a:ln>
          </p:spPr>
          <p:txBody>
            <a:bodyPr wrap="square" rtlCol="0">
              <a:spAutoFit/>
            </a:bodyPr>
            <a:lstStyle/>
            <a:p>
              <a:pPr algn="ctr"/>
              <a:r>
                <a:rPr lang="en-US" sz="1400" dirty="0" smtClean="0">
                  <a:solidFill>
                    <a:srgbClr val="11376F"/>
                  </a:solidFill>
                  <a:latin typeface="Arial" pitchFamily="34" charset="0"/>
                  <a:cs typeface="Arial" pitchFamily="34" charset="0"/>
                </a:rPr>
                <a:t>“Analyze the class plan  and determine an alternative that will help make the most of the available area “</a:t>
              </a:r>
              <a:endParaRPr lang="en-US" sz="1400" dirty="0">
                <a:solidFill>
                  <a:srgbClr val="11376F"/>
                </a:solidFill>
                <a:latin typeface="Arial" pitchFamily="34" charset="0"/>
                <a:cs typeface="Arial" pitchFamily="34" charset="0"/>
              </a:endParaRPr>
            </a:p>
          </p:txBody>
        </p:sp>
        <p:sp>
          <p:nvSpPr>
            <p:cNvPr id="8" name="TextBox 7"/>
            <p:cNvSpPr txBox="1"/>
            <p:nvPr/>
          </p:nvSpPr>
          <p:spPr>
            <a:xfrm>
              <a:off x="3298826" y="5729922"/>
              <a:ext cx="2339976" cy="738664"/>
            </a:xfrm>
            <a:prstGeom prst="rect">
              <a:avLst/>
            </a:prstGeom>
            <a:gradFill flip="none" rotWithShape="1">
              <a:gsLst>
                <a:gs pos="0">
                  <a:srgbClr val="D0D5DA"/>
                </a:gs>
                <a:gs pos="100000">
                  <a:srgbClr val="F8F9FA"/>
                </a:gs>
              </a:gsLst>
              <a:lin ang="16200000" scaled="1"/>
              <a:tileRect/>
            </a:gradFill>
            <a:ln>
              <a:solidFill>
                <a:srgbClr val="11376F"/>
              </a:solidFill>
            </a:ln>
            <a:effectLst>
              <a:outerShdw blurRad="50800" dist="38100" dir="2700000" algn="tl" rotWithShape="0">
                <a:prstClr val="black">
                  <a:alpha val="40000"/>
                </a:prstClr>
              </a:outerShdw>
            </a:effectLst>
          </p:spPr>
          <p:txBody>
            <a:bodyPr wrap="square" rtlCol="0">
              <a:spAutoFit/>
            </a:bodyPr>
            <a:lstStyle/>
            <a:p>
              <a:pPr marL="228600" indent="-165100">
                <a:buFont typeface="Arial" pitchFamily="34" charset="0"/>
                <a:buChar char="•"/>
              </a:pPr>
              <a:r>
                <a:rPr lang="en-US" sz="1400" dirty="0" smtClean="0">
                  <a:solidFill>
                    <a:srgbClr val="11376F"/>
                  </a:solidFill>
                  <a:latin typeface="Arial" pitchFamily="34" charset="0"/>
                  <a:cs typeface="Arial" pitchFamily="34" charset="0"/>
                </a:rPr>
                <a:t>Drawn from real life</a:t>
              </a:r>
            </a:p>
            <a:p>
              <a:pPr marL="228600" indent="-165100">
                <a:buFont typeface="Arial" pitchFamily="34" charset="0"/>
                <a:buChar char="•"/>
              </a:pPr>
              <a:r>
                <a:rPr lang="en-US" sz="1400" dirty="0" smtClean="0">
                  <a:solidFill>
                    <a:srgbClr val="11376F"/>
                  </a:solidFill>
                  <a:latin typeface="Arial" pitchFamily="34" charset="0"/>
                  <a:cs typeface="Arial" pitchFamily="34" charset="0"/>
                </a:rPr>
                <a:t>Requires multiple steps</a:t>
              </a:r>
            </a:p>
            <a:p>
              <a:pPr marL="228600" indent="-165100">
                <a:buFont typeface="Arial" pitchFamily="34" charset="0"/>
                <a:buChar char="•"/>
              </a:pPr>
              <a:r>
                <a:rPr lang="en-US" sz="1400" dirty="0" smtClean="0">
                  <a:solidFill>
                    <a:srgbClr val="11376F"/>
                  </a:solidFill>
                  <a:latin typeface="Arial" pitchFamily="34" charset="0"/>
                  <a:cs typeface="Arial" pitchFamily="34" charset="0"/>
                </a:rPr>
                <a:t>No one right answer</a:t>
              </a:r>
              <a:endParaRPr lang="en-US" sz="1400" dirty="0">
                <a:solidFill>
                  <a:srgbClr val="11376F"/>
                </a:solidFill>
                <a:latin typeface="Arial" pitchFamily="34" charset="0"/>
                <a:cs typeface="Arial" pitchFamily="34" charset="0"/>
              </a:endParaRPr>
            </a:p>
          </p:txBody>
        </p:sp>
        <p:cxnSp>
          <p:nvCxnSpPr>
            <p:cNvPr id="20" name="Straight Arrow Connector 19"/>
            <p:cNvCxnSpPr/>
            <p:nvPr/>
          </p:nvCxnSpPr>
          <p:spPr>
            <a:xfrm rot="10800000">
              <a:off x="3022600" y="5856843"/>
              <a:ext cx="276225" cy="242411"/>
            </a:xfrm>
            <a:prstGeom prst="straightConnector1">
              <a:avLst/>
            </a:prstGeom>
            <a:ln w="19050">
              <a:solidFill>
                <a:schemeClr val="accent1">
                  <a:lumMod val="75000"/>
                </a:schemeClr>
              </a:solidFill>
              <a:tailEnd type="arrow"/>
            </a:ln>
          </p:spPr>
          <p:style>
            <a:lnRef idx="2">
              <a:schemeClr val="accent1"/>
            </a:lnRef>
            <a:fillRef idx="0">
              <a:schemeClr val="accent1"/>
            </a:fillRef>
            <a:effectRef idx="1">
              <a:schemeClr val="accent1"/>
            </a:effectRef>
            <a:fontRef idx="minor">
              <a:schemeClr val="tx1"/>
            </a:fontRef>
          </p:style>
        </p:cxnSp>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Listening Questions – </a:t>
            </a:r>
            <a:r>
              <a:rPr lang="en-US" sz="2800" dirty="0" smtClean="0"/>
              <a:t>7</a:t>
            </a:r>
            <a:r>
              <a:rPr lang="en-US" sz="2800" baseline="30000" dirty="0" smtClean="0"/>
              <a:t>th</a:t>
            </a:r>
            <a:r>
              <a:rPr lang="en-US" sz="2800" dirty="0" smtClean="0"/>
              <a:t> Grade ELA </a:t>
            </a:r>
            <a:endParaRPr lang="en-US" sz="2800" dirty="0"/>
          </a:p>
        </p:txBody>
      </p:sp>
      <p:pic>
        <p:nvPicPr>
          <p:cNvPr id="4" name="Content Placeholder 3" descr="AListening.PNG"/>
          <p:cNvPicPr>
            <a:picLocks noGrp="1" noChangeAspect="1"/>
          </p:cNvPicPr>
          <p:nvPr>
            <p:ph idx="1"/>
          </p:nvPr>
        </p:nvPicPr>
        <p:blipFill>
          <a:blip r:embed="rId3"/>
          <a:stretch>
            <a:fillRect/>
          </a:stretch>
        </p:blipFill>
        <p:spPr>
          <a:xfrm>
            <a:off x="544512" y="1552575"/>
            <a:ext cx="8142287" cy="4581525"/>
          </a:xfrm>
        </p:spPr>
      </p:pic>
      <p:cxnSp>
        <p:nvCxnSpPr>
          <p:cNvPr id="11" name="Straight Arrow Connector 10"/>
          <p:cNvCxnSpPr/>
          <p:nvPr/>
        </p:nvCxnSpPr>
        <p:spPr>
          <a:xfrm flipV="1">
            <a:off x="4263073" y="4876803"/>
            <a:ext cx="305752" cy="178085"/>
          </a:xfrm>
          <a:prstGeom prst="straightConnector1">
            <a:avLst/>
          </a:prstGeom>
          <a:ln w="19050">
            <a:solidFill>
              <a:schemeClr val="accent1">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rot="10800000" flipV="1">
            <a:off x="1936750" y="2509509"/>
            <a:ext cx="233363" cy="138441"/>
          </a:xfrm>
          <a:prstGeom prst="straightConnector1">
            <a:avLst/>
          </a:prstGeom>
          <a:ln w="19050">
            <a:solidFill>
              <a:schemeClr val="accent1">
                <a:lumMod val="75000"/>
              </a:schemeClr>
            </a:solidFill>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2157413" y="4762500"/>
            <a:ext cx="2194560" cy="584775"/>
          </a:xfrm>
          <a:prstGeom prst="rect">
            <a:avLst/>
          </a:prstGeom>
          <a:gradFill>
            <a:gsLst>
              <a:gs pos="0">
                <a:srgbClr val="D0D5DA"/>
              </a:gs>
              <a:gs pos="100000">
                <a:srgbClr val="F8F9FA"/>
              </a:gs>
            </a:gsLst>
          </a:gradFill>
          <a:ln>
            <a:solidFill>
              <a:srgbClr val="11376F"/>
            </a:solidFill>
          </a:ln>
          <a:effectLst>
            <a:outerShdw blurRad="50800" dist="38100" dir="2700000" algn="tl" rotWithShape="0">
              <a:prstClr val="black">
                <a:alpha val="40000"/>
              </a:prstClr>
            </a:outerShdw>
          </a:effectLst>
        </p:spPr>
        <p:txBody>
          <a:bodyPr wrap="square" rtlCol="0">
            <a:spAutoFit/>
          </a:bodyPr>
          <a:lstStyle/>
          <a:p>
            <a:r>
              <a:rPr lang="en-US" sz="1400" dirty="0" smtClean="0">
                <a:solidFill>
                  <a:srgbClr val="11376F"/>
                </a:solidFill>
                <a:latin typeface="Arial" pitchFamily="34" charset="0"/>
                <a:cs typeface="Arial" pitchFamily="34" charset="0"/>
              </a:rPr>
              <a:t>Asks students to provide evidence for answers</a:t>
            </a:r>
            <a:r>
              <a:rPr lang="en-US" dirty="0" smtClean="0">
                <a:solidFill>
                  <a:srgbClr val="11376F"/>
                </a:solidFill>
              </a:rPr>
              <a:t> </a:t>
            </a:r>
            <a:endParaRPr lang="en-US" dirty="0">
              <a:solidFill>
                <a:srgbClr val="11376F"/>
              </a:solidFill>
            </a:endParaRPr>
          </a:p>
        </p:txBody>
      </p:sp>
      <p:sp>
        <p:nvSpPr>
          <p:cNvPr id="15" name="TextBox 14"/>
          <p:cNvSpPr txBox="1"/>
          <p:nvPr/>
        </p:nvSpPr>
        <p:spPr>
          <a:xfrm>
            <a:off x="2157411" y="2199014"/>
            <a:ext cx="2194560" cy="320040"/>
          </a:xfrm>
          <a:prstGeom prst="rect">
            <a:avLst/>
          </a:prstGeom>
          <a:gradFill flip="none" rotWithShape="1">
            <a:gsLst>
              <a:gs pos="0">
                <a:srgbClr val="D0D5DA"/>
              </a:gs>
              <a:gs pos="100000">
                <a:srgbClr val="F8F9FA"/>
              </a:gs>
            </a:gsLst>
            <a:lin ang="16200000" scaled="1"/>
            <a:tileRect/>
          </a:gradFill>
          <a:ln>
            <a:solidFill>
              <a:srgbClr val="11376F"/>
            </a:solidFill>
          </a:ln>
          <a:effectLst>
            <a:outerShdw blurRad="50800" dist="38100" dir="2700000" algn="tl" rotWithShape="0">
              <a:prstClr val="black">
                <a:alpha val="40000"/>
              </a:prstClr>
            </a:outerShdw>
          </a:effectLst>
        </p:spPr>
        <p:txBody>
          <a:bodyPr wrap="square" rtlCol="0">
            <a:spAutoFit/>
          </a:bodyPr>
          <a:lstStyle/>
          <a:p>
            <a:pPr>
              <a:spcAft>
                <a:spcPts val="300"/>
              </a:spcAft>
            </a:pPr>
            <a:r>
              <a:rPr lang="en-US" sz="1400" dirty="0" smtClean="0">
                <a:solidFill>
                  <a:srgbClr val="11376F"/>
                </a:solidFill>
                <a:latin typeface="Arial" pitchFamily="34" charset="0"/>
                <a:cs typeface="Arial" pitchFamily="34" charset="0"/>
              </a:rPr>
              <a:t>Listen to the presentation</a:t>
            </a:r>
            <a:endParaRPr lang="en-US" sz="1400" dirty="0">
              <a:solidFill>
                <a:srgbClr val="11376F"/>
              </a:solidFill>
              <a:latin typeface="Arial" pitchFamily="34" charset="0"/>
              <a:cs typeface="Arial" pitchFamily="34" charset="0"/>
            </a:endParaRPr>
          </a:p>
        </p:txBody>
      </p:sp>
      <p:cxnSp>
        <p:nvCxnSpPr>
          <p:cNvPr id="17" name="Straight Arrow Connector 16"/>
          <p:cNvCxnSpPr/>
          <p:nvPr/>
        </p:nvCxnSpPr>
        <p:spPr>
          <a:xfrm rot="10800000" flipV="1">
            <a:off x="1936750" y="4003158"/>
            <a:ext cx="233363" cy="138441"/>
          </a:xfrm>
          <a:prstGeom prst="straightConnector1">
            <a:avLst/>
          </a:prstGeom>
          <a:ln w="19050">
            <a:solidFill>
              <a:schemeClr val="accent1">
                <a:lumMod val="75000"/>
              </a:schemeClr>
            </a:solidFill>
            <a:tailEnd type="arrow"/>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2157413" y="3618379"/>
            <a:ext cx="2194560" cy="523220"/>
          </a:xfrm>
          <a:prstGeom prst="rect">
            <a:avLst/>
          </a:prstGeom>
          <a:gradFill flip="none" rotWithShape="1">
            <a:gsLst>
              <a:gs pos="0">
                <a:srgbClr val="D0D5DA"/>
              </a:gs>
              <a:gs pos="100000">
                <a:srgbClr val="F8F9FA"/>
              </a:gs>
            </a:gsLst>
            <a:lin ang="16200000" scaled="1"/>
            <a:tileRect/>
          </a:gradFill>
          <a:ln>
            <a:solidFill>
              <a:srgbClr val="11376F"/>
            </a:solidFill>
          </a:ln>
          <a:effectLst>
            <a:outerShdw blurRad="50800" dist="38100" dir="2700000" algn="tl" rotWithShape="0">
              <a:prstClr val="black">
                <a:alpha val="40000"/>
              </a:prstClr>
            </a:outerShdw>
          </a:effectLst>
        </p:spPr>
        <p:txBody>
          <a:bodyPr wrap="square" rtlCol="0">
            <a:spAutoFit/>
          </a:bodyPr>
          <a:lstStyle/>
          <a:p>
            <a:r>
              <a:rPr lang="en-US" sz="1400" dirty="0" smtClean="0">
                <a:solidFill>
                  <a:srgbClr val="11376F"/>
                </a:solidFill>
                <a:latin typeface="Arial" pitchFamily="34" charset="0"/>
                <a:cs typeface="Arial" pitchFamily="34" charset="0"/>
              </a:rPr>
              <a:t>Audio glossaries for words above grade level </a:t>
            </a:r>
            <a:endParaRPr lang="en-US" sz="1400" dirty="0">
              <a:solidFill>
                <a:srgbClr val="11376F"/>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descr="A11 Ela.PNG"/>
          <p:cNvPicPr>
            <a:picLocks noGrp="1" noChangeAspect="1"/>
          </p:cNvPicPr>
          <p:nvPr>
            <p:ph idx="1"/>
          </p:nvPr>
        </p:nvPicPr>
        <p:blipFill>
          <a:blip r:embed="rId3"/>
          <a:stretch>
            <a:fillRect/>
          </a:stretch>
        </p:blipFill>
        <p:spPr>
          <a:xfrm>
            <a:off x="341313" y="1419225"/>
            <a:ext cx="8315326" cy="4810125"/>
          </a:xfrm>
        </p:spPr>
      </p:pic>
      <p:sp>
        <p:nvSpPr>
          <p:cNvPr id="2" name="Title 1"/>
          <p:cNvSpPr>
            <a:spLocks noGrp="1"/>
          </p:cNvSpPr>
          <p:nvPr>
            <p:ph type="title"/>
          </p:nvPr>
        </p:nvSpPr>
        <p:spPr/>
        <p:txBody>
          <a:bodyPr/>
          <a:lstStyle/>
          <a:p>
            <a:r>
              <a:rPr lang="en-US" sz="3600" dirty="0" smtClean="0"/>
              <a:t>Meaning in Context – </a:t>
            </a:r>
            <a:r>
              <a:rPr lang="en-US" sz="2800" dirty="0" smtClean="0"/>
              <a:t>11</a:t>
            </a:r>
            <a:r>
              <a:rPr lang="en-US" sz="2800" baseline="30000" dirty="0" smtClean="0"/>
              <a:t>th</a:t>
            </a:r>
            <a:r>
              <a:rPr lang="en-US" sz="2800" dirty="0" smtClean="0"/>
              <a:t> Grade ELA</a:t>
            </a:r>
            <a:endParaRPr lang="en-US" sz="2400" dirty="0"/>
          </a:p>
        </p:txBody>
      </p:sp>
      <p:grpSp>
        <p:nvGrpSpPr>
          <p:cNvPr id="7" name="Group 6"/>
          <p:cNvGrpSpPr/>
          <p:nvPr/>
        </p:nvGrpSpPr>
        <p:grpSpPr>
          <a:xfrm>
            <a:off x="2524066" y="4233760"/>
            <a:ext cx="3570666" cy="1039971"/>
            <a:chOff x="2727266" y="4233760"/>
            <a:chExt cx="3570666" cy="1039971"/>
          </a:xfrm>
        </p:grpSpPr>
        <p:sp>
          <p:nvSpPr>
            <p:cNvPr id="15" name="Rounded Rectangular Callout 14"/>
            <p:cNvSpPr/>
            <p:nvPr/>
          </p:nvSpPr>
          <p:spPr>
            <a:xfrm>
              <a:off x="2727266" y="4233760"/>
              <a:ext cx="2025709" cy="924504"/>
            </a:xfrm>
            <a:prstGeom prst="wedgeRoundRectCallout">
              <a:avLst>
                <a:gd name="adj1" fmla="val -47427"/>
                <a:gd name="adj2" fmla="val -101441"/>
                <a:gd name="adj3" fmla="val 16667"/>
              </a:avLst>
            </a:prstGeom>
            <a:gradFill flip="none" rotWithShape="1">
              <a:gsLst>
                <a:gs pos="0">
                  <a:srgbClr val="174C99">
                    <a:alpha val="63000"/>
                  </a:srgbClr>
                </a:gs>
                <a:gs pos="50000">
                  <a:srgbClr val="E9EFF7"/>
                </a:gs>
              </a:gsLst>
              <a:lin ang="16200000" scaled="1"/>
              <a:tileRect/>
            </a:gradFill>
            <a:ln>
              <a:solidFill>
                <a:srgbClr val="11376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11376F"/>
                </a:solidFill>
              </a:endParaRPr>
            </a:p>
          </p:txBody>
        </p:sp>
        <p:sp>
          <p:nvSpPr>
            <p:cNvPr id="5" name="TextBox 4"/>
            <p:cNvSpPr txBox="1"/>
            <p:nvPr/>
          </p:nvSpPr>
          <p:spPr>
            <a:xfrm>
              <a:off x="4286252" y="4965954"/>
              <a:ext cx="2011680" cy="307777"/>
            </a:xfrm>
            <a:prstGeom prst="rect">
              <a:avLst/>
            </a:prstGeom>
            <a:gradFill flip="none" rotWithShape="1">
              <a:gsLst>
                <a:gs pos="0">
                  <a:srgbClr val="D0D5DA"/>
                </a:gs>
                <a:gs pos="100000">
                  <a:srgbClr val="F8F9FA"/>
                </a:gs>
              </a:gsLst>
              <a:lin ang="16200000" scaled="1"/>
              <a:tileRect/>
            </a:gradFill>
            <a:ln>
              <a:solidFill>
                <a:srgbClr val="11376F"/>
              </a:solidFill>
            </a:ln>
          </p:spPr>
          <p:txBody>
            <a:bodyPr wrap="square" rtlCol="0">
              <a:spAutoFit/>
            </a:bodyPr>
            <a:lstStyle/>
            <a:p>
              <a:pPr>
                <a:spcBef>
                  <a:spcPts val="300"/>
                </a:spcBef>
              </a:pPr>
              <a:r>
                <a:rPr lang="en-US" sz="1400" dirty="0" smtClean="0">
                  <a:solidFill>
                    <a:srgbClr val="11376F"/>
                  </a:solidFill>
                  <a:latin typeface="Arial" pitchFamily="34" charset="0"/>
                  <a:cs typeface="Arial" pitchFamily="34" charset="0"/>
                </a:rPr>
                <a:t>More than one answer</a:t>
              </a:r>
              <a:endParaRPr lang="en-US" sz="1400" dirty="0">
                <a:solidFill>
                  <a:srgbClr val="11376F"/>
                </a:solidFill>
                <a:latin typeface="Arial" pitchFamily="34" charset="0"/>
                <a:cs typeface="Arial" pitchFamily="34" charset="0"/>
              </a:endParaRPr>
            </a:p>
          </p:txBody>
        </p:sp>
        <p:sp>
          <p:nvSpPr>
            <p:cNvPr id="16" name="TextBox 15"/>
            <p:cNvSpPr txBox="1"/>
            <p:nvPr/>
          </p:nvSpPr>
          <p:spPr>
            <a:xfrm>
              <a:off x="2727266" y="4292600"/>
              <a:ext cx="2025709" cy="738664"/>
            </a:xfrm>
            <a:prstGeom prst="rect">
              <a:avLst/>
            </a:prstGeom>
            <a:noFill/>
            <a:ln>
              <a:noFill/>
            </a:ln>
          </p:spPr>
          <p:txBody>
            <a:bodyPr wrap="square" rtlCol="0">
              <a:spAutoFit/>
            </a:bodyPr>
            <a:lstStyle/>
            <a:p>
              <a:r>
                <a:rPr lang="en-US" sz="1400" dirty="0" smtClean="0">
                  <a:solidFill>
                    <a:srgbClr val="11376F"/>
                  </a:solidFill>
                  <a:latin typeface="Arial" pitchFamily="34" charset="0"/>
                  <a:cs typeface="Arial" pitchFamily="34" charset="0"/>
                </a:rPr>
                <a:t>Choose the  best  two words to replace the underlined word</a:t>
              </a:r>
              <a:endParaRPr lang="en-US" sz="1400" dirty="0">
                <a:solidFill>
                  <a:srgbClr val="11376F"/>
                </a:solidFill>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Unique Accessibility Features – </a:t>
            </a:r>
            <a:br>
              <a:rPr lang="en-US" sz="3600" dirty="0" smtClean="0"/>
            </a:br>
            <a:r>
              <a:rPr lang="en-US" sz="2800" dirty="0" smtClean="0"/>
              <a:t>Example: Pop Up Glossary </a:t>
            </a:r>
            <a:endParaRPr lang="en-US" sz="2800" dirty="0"/>
          </a:p>
        </p:txBody>
      </p:sp>
      <p:pic>
        <p:nvPicPr>
          <p:cNvPr id="4" name="Content Placeholder 3" descr="AEngGloss.PNG"/>
          <p:cNvPicPr>
            <a:picLocks noGrp="1" noChangeAspect="1"/>
          </p:cNvPicPr>
          <p:nvPr>
            <p:ph idx="1"/>
          </p:nvPr>
        </p:nvPicPr>
        <p:blipFill>
          <a:blip r:embed="rId3"/>
          <a:srcRect l="2446"/>
          <a:stretch>
            <a:fillRect/>
          </a:stretch>
        </p:blipFill>
        <p:spPr>
          <a:xfrm>
            <a:off x="455613" y="1517650"/>
            <a:ext cx="7162800" cy="4684713"/>
          </a:xfrm>
        </p:spPr>
      </p:pic>
      <p:grpSp>
        <p:nvGrpSpPr>
          <p:cNvPr id="9" name="Group 8"/>
          <p:cNvGrpSpPr/>
          <p:nvPr/>
        </p:nvGrpSpPr>
        <p:grpSpPr>
          <a:xfrm>
            <a:off x="4876800" y="2259568"/>
            <a:ext cx="3696335" cy="738664"/>
            <a:chOff x="4876800" y="2183368"/>
            <a:chExt cx="3696335" cy="738664"/>
          </a:xfrm>
        </p:grpSpPr>
        <p:cxnSp>
          <p:nvCxnSpPr>
            <p:cNvPr id="10" name="Straight Arrow Connector 9"/>
            <p:cNvCxnSpPr/>
            <p:nvPr/>
          </p:nvCxnSpPr>
          <p:spPr>
            <a:xfrm flipH="1" flipV="1">
              <a:off x="6311901" y="2438400"/>
              <a:ext cx="523874" cy="381000"/>
            </a:xfrm>
            <a:prstGeom prst="straightConnector1">
              <a:avLst/>
            </a:prstGeom>
            <a:ln w="19050">
              <a:solidFill>
                <a:schemeClr val="accent1">
                  <a:lumMod val="75000"/>
                </a:schemeClr>
              </a:solidFill>
              <a:tailEnd type="arrow"/>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H="1" flipV="1">
              <a:off x="4876800" y="2514600"/>
              <a:ext cx="1981201" cy="304800"/>
            </a:xfrm>
            <a:prstGeom prst="straightConnector1">
              <a:avLst/>
            </a:prstGeom>
            <a:ln w="19050">
              <a:solidFill>
                <a:schemeClr val="accent1">
                  <a:lumMod val="75000"/>
                </a:schemeClr>
              </a:solidFill>
              <a:tailEnd type="arrow"/>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6835775" y="2183368"/>
              <a:ext cx="1737360" cy="738664"/>
            </a:xfrm>
            <a:prstGeom prst="rect">
              <a:avLst/>
            </a:prstGeom>
            <a:gradFill flip="none" rotWithShape="1">
              <a:gsLst>
                <a:gs pos="0">
                  <a:srgbClr val="D0D5DA"/>
                </a:gs>
                <a:gs pos="100000">
                  <a:srgbClr val="F8F9FA"/>
                </a:gs>
              </a:gsLst>
              <a:lin ang="16200000" scaled="1"/>
              <a:tileRect/>
            </a:gradFill>
            <a:ln>
              <a:solidFill>
                <a:srgbClr val="11376F"/>
              </a:solidFill>
            </a:ln>
            <a:effectLst>
              <a:outerShdw blurRad="50800" dist="38100" dir="2700000" algn="tl" rotWithShape="0">
                <a:prstClr val="black">
                  <a:alpha val="40000"/>
                </a:prstClr>
              </a:outerShdw>
            </a:effectLst>
          </p:spPr>
          <p:txBody>
            <a:bodyPr wrap="square" rtlCol="0">
              <a:spAutoFit/>
            </a:bodyPr>
            <a:lstStyle/>
            <a:p>
              <a:r>
                <a:rPr lang="en-US" sz="1400" dirty="0" smtClean="0">
                  <a:solidFill>
                    <a:srgbClr val="174C99"/>
                  </a:solidFill>
                  <a:latin typeface="Arial" pitchFamily="34" charset="0"/>
                  <a:cs typeface="Arial" pitchFamily="34" charset="0"/>
                </a:rPr>
                <a:t>Roll cursor over shadowed words –glossary pops up</a:t>
              </a:r>
              <a:endParaRPr lang="en-US" sz="1400" dirty="0">
                <a:solidFill>
                  <a:srgbClr val="174C99"/>
                </a:solidFill>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Unique Accessibility Features – </a:t>
            </a:r>
            <a:br>
              <a:rPr lang="en-US" sz="3600" dirty="0" smtClean="0"/>
            </a:br>
            <a:r>
              <a:rPr lang="en-US" sz="2800" dirty="0" smtClean="0"/>
              <a:t>Example: American Sign Language Videos</a:t>
            </a:r>
            <a:endParaRPr lang="en-US" sz="2800" dirty="0"/>
          </a:p>
        </p:txBody>
      </p:sp>
      <p:pic>
        <p:nvPicPr>
          <p:cNvPr id="6" name="Content Placeholder 5" descr="ASign Lang.PNG"/>
          <p:cNvPicPr>
            <a:picLocks noGrp="1" noChangeAspect="1"/>
          </p:cNvPicPr>
          <p:nvPr>
            <p:ph idx="1"/>
          </p:nvPr>
        </p:nvPicPr>
        <p:blipFill>
          <a:blip r:embed="rId3"/>
          <a:stretch>
            <a:fillRect/>
          </a:stretch>
        </p:blipFill>
        <p:spPr>
          <a:xfrm>
            <a:off x="317500" y="2481280"/>
            <a:ext cx="8229600" cy="2605053"/>
          </a:xfr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hlinkClick r:id="rId3"/>
              </a:rPr>
              <a:t>Practice Test</a:t>
            </a:r>
            <a:r>
              <a:rPr lang="en-US" dirty="0" smtClean="0"/>
              <a:t> </a:t>
            </a:r>
            <a:r>
              <a:rPr lang="en-US" sz="2000" dirty="0" smtClean="0"/>
              <a:t>(click here)</a:t>
            </a:r>
            <a:endParaRPr lang="en-US" sz="2000" dirty="0"/>
          </a:p>
        </p:txBody>
      </p:sp>
      <p:sp>
        <p:nvSpPr>
          <p:cNvPr id="4" name="Content Placeholder 3"/>
          <p:cNvSpPr>
            <a:spLocks noGrp="1"/>
          </p:cNvSpPr>
          <p:nvPr>
            <p:ph idx="1"/>
          </p:nvPr>
        </p:nvSpPr>
        <p:spPr>
          <a:xfrm>
            <a:off x="457200" y="2286000"/>
            <a:ext cx="8229600" cy="3852576"/>
          </a:xfrm>
        </p:spPr>
        <p:txBody>
          <a:bodyPr/>
          <a:lstStyle/>
          <a:p>
            <a:r>
              <a:rPr lang="en-US" sz="3600" b="1" dirty="0" smtClean="0">
                <a:solidFill>
                  <a:srgbClr val="10273F"/>
                </a:solidFill>
              </a:rPr>
              <a:t>Live Look at the Test</a:t>
            </a:r>
            <a:endParaRPr lang="en-US" sz="3600" b="1" dirty="0">
              <a:solidFill>
                <a:srgbClr val="10273F"/>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57200" y="2286000"/>
            <a:ext cx="8229600" cy="731520"/>
          </a:xfrm>
        </p:spPr>
        <p:txBody>
          <a:bodyPr>
            <a:noAutofit/>
          </a:bodyPr>
          <a:lstStyle/>
          <a:p>
            <a:pPr eaLnBrk="1" hangingPunct="1"/>
            <a:r>
              <a:rPr lang="en-US" altLang="en-US" sz="4000" b="1" dirty="0" smtClean="0"/>
              <a:t>Understanding Scores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513" y="0"/>
            <a:ext cx="8054975" cy="1115378"/>
          </a:xfrm>
        </p:spPr>
        <p:txBody>
          <a:bodyPr>
            <a:normAutofit/>
          </a:bodyPr>
          <a:lstStyle/>
          <a:p>
            <a:r>
              <a:rPr lang="en-US" sz="3200" dirty="0" smtClean="0"/>
              <a:t>Results: Last Year’s vs. This Year’s</a:t>
            </a:r>
            <a:endParaRPr lang="en-US" sz="3100" dirty="0"/>
          </a:p>
        </p:txBody>
      </p:sp>
      <p:sp>
        <p:nvSpPr>
          <p:cNvPr id="13" name="Content Placeholder 12"/>
          <p:cNvSpPr>
            <a:spLocks noGrp="1"/>
          </p:cNvSpPr>
          <p:nvPr>
            <p:ph idx="1"/>
          </p:nvPr>
        </p:nvSpPr>
        <p:spPr>
          <a:xfrm>
            <a:off x="457200" y="1371600"/>
            <a:ext cx="8229600" cy="4684822"/>
          </a:xfrm>
        </p:spPr>
        <p:txBody>
          <a:bodyPr/>
          <a:lstStyle/>
          <a:p>
            <a:r>
              <a:rPr lang="en-US" b="1" dirty="0" smtClean="0"/>
              <a:t>It’s Like Apples and Oranges – </a:t>
            </a:r>
            <a:r>
              <a:rPr lang="en-US" b="1" u="sng" dirty="0" smtClean="0"/>
              <a:t>you can’t compare </a:t>
            </a:r>
            <a:r>
              <a:rPr lang="en-US" b="1" dirty="0" smtClean="0"/>
              <a:t/>
            </a:r>
            <a:br>
              <a:rPr lang="en-US" b="1" dirty="0" smtClean="0"/>
            </a:br>
            <a:endParaRPr lang="en-US" b="1" dirty="0" smtClean="0"/>
          </a:p>
          <a:p>
            <a:r>
              <a:rPr lang="en-US" b="1" dirty="0" smtClean="0"/>
              <a:t>The old test measured different skills </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Overall Scores – </a:t>
            </a:r>
            <a:r>
              <a:rPr lang="en-US" sz="2800" dirty="0" smtClean="0"/>
              <a:t>2 Areas, 4 Levels </a:t>
            </a:r>
            <a:endParaRPr lang="en-US" sz="2800" dirty="0"/>
          </a:p>
        </p:txBody>
      </p:sp>
      <p:sp>
        <p:nvSpPr>
          <p:cNvPr id="3" name="Content Placeholder 2"/>
          <p:cNvSpPr>
            <a:spLocks noGrp="1"/>
          </p:cNvSpPr>
          <p:nvPr>
            <p:ph idx="1"/>
          </p:nvPr>
        </p:nvSpPr>
        <p:spPr>
          <a:xfrm>
            <a:off x="457200" y="1441342"/>
            <a:ext cx="8229600" cy="453478"/>
          </a:xfrm>
        </p:spPr>
        <p:txBody>
          <a:bodyPr>
            <a:normAutofit fontScale="92500" lnSpcReduction="10000"/>
          </a:bodyPr>
          <a:lstStyle/>
          <a:p>
            <a:r>
              <a:rPr lang="en-US" dirty="0" smtClean="0"/>
              <a:t> </a:t>
            </a:r>
            <a:endParaRPr lang="en-US" dirty="0" smtClean="0">
              <a:sym typeface="Wingdings"/>
            </a:endParaRPr>
          </a:p>
          <a:p>
            <a:endParaRPr lang="en-US" dirty="0" smtClean="0">
              <a:sym typeface="Wingdings"/>
            </a:endParaRPr>
          </a:p>
          <a:p>
            <a:endParaRPr lang="en-US" dirty="0"/>
          </a:p>
        </p:txBody>
      </p:sp>
      <p:sp>
        <p:nvSpPr>
          <p:cNvPr id="5" name="TextBox 4"/>
          <p:cNvSpPr txBox="1"/>
          <p:nvPr/>
        </p:nvSpPr>
        <p:spPr>
          <a:xfrm>
            <a:off x="544513" y="1371600"/>
            <a:ext cx="8054975" cy="523220"/>
          </a:xfrm>
          <a:prstGeom prst="rect">
            <a:avLst/>
          </a:prstGeom>
          <a:noFill/>
        </p:spPr>
        <p:txBody>
          <a:bodyPr wrap="square" rtlCol="0">
            <a:spAutoFit/>
          </a:bodyPr>
          <a:lstStyle/>
          <a:p>
            <a:r>
              <a:rPr lang="en-US" sz="2800" b="1" dirty="0" smtClean="0">
                <a:solidFill>
                  <a:srgbClr val="11376F"/>
                </a:solidFill>
                <a:latin typeface="Arial" pitchFamily="34" charset="0"/>
                <a:cs typeface="Arial" pitchFamily="34" charset="0"/>
              </a:rPr>
              <a:t>English Language Arts – Mathematics </a:t>
            </a:r>
            <a:endParaRPr lang="en-US" sz="2800" b="1" dirty="0">
              <a:solidFill>
                <a:srgbClr val="11376F"/>
              </a:solidFill>
              <a:latin typeface="Arial" pitchFamily="34" charset="0"/>
              <a:cs typeface="Arial" pitchFamily="34" charset="0"/>
            </a:endParaRPr>
          </a:p>
        </p:txBody>
      </p:sp>
      <p:sp>
        <p:nvSpPr>
          <p:cNvPr id="46" name="Pentagon 45"/>
          <p:cNvSpPr/>
          <p:nvPr/>
        </p:nvSpPr>
        <p:spPr>
          <a:xfrm rot="10800000">
            <a:off x="2847261" y="4431979"/>
            <a:ext cx="4053840" cy="474389"/>
          </a:xfrm>
          <a:prstGeom prst="homePlate">
            <a:avLst/>
          </a:prstGeom>
          <a:solidFill>
            <a:srgbClr val="10273F"/>
          </a:solidFill>
          <a:effectLst>
            <a:outerShdw blurRad="50800" dist="38100" dir="2700000" algn="tl" rotWithShape="0">
              <a:prstClr val="black">
                <a:alpha val="40000"/>
              </a:prstClr>
            </a:outerShdw>
          </a:effectLst>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7" name="Pentagon 4"/>
          <p:cNvSpPr/>
          <p:nvPr/>
        </p:nvSpPr>
        <p:spPr>
          <a:xfrm>
            <a:off x="2965860" y="4431979"/>
            <a:ext cx="3935241" cy="47438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65843" tIns="83820" rIns="156464" bIns="83820" numCol="1" spcCol="1270" anchor="ctr" anchorCtr="0">
            <a:noAutofit/>
          </a:bodyPr>
          <a:lstStyle/>
          <a:p>
            <a:pPr lvl="0" algn="ctr" defTabSz="977900">
              <a:lnSpc>
                <a:spcPct val="90000"/>
              </a:lnSpc>
              <a:spcBef>
                <a:spcPct val="0"/>
              </a:spcBef>
              <a:spcAft>
                <a:spcPct val="35000"/>
              </a:spcAft>
            </a:pPr>
            <a:r>
              <a:rPr lang="en-US" sz="2200" kern="1200" dirty="0" smtClean="0">
                <a:latin typeface="Arial" pitchFamily="34" charset="0"/>
                <a:cs typeface="Arial" pitchFamily="34" charset="0"/>
              </a:rPr>
              <a:t>Nearly Met the Standard</a:t>
            </a:r>
            <a:endParaRPr lang="en-US" sz="2200" kern="1200" dirty="0">
              <a:latin typeface="Arial" pitchFamily="34" charset="0"/>
              <a:cs typeface="Arial" pitchFamily="34" charset="0"/>
            </a:endParaRPr>
          </a:p>
        </p:txBody>
      </p:sp>
      <p:grpSp>
        <p:nvGrpSpPr>
          <p:cNvPr id="10" name="Group 9"/>
          <p:cNvGrpSpPr/>
          <p:nvPr/>
        </p:nvGrpSpPr>
        <p:grpSpPr>
          <a:xfrm>
            <a:off x="2847261" y="2527005"/>
            <a:ext cx="4053840" cy="474389"/>
            <a:chOff x="1266592" y="331291"/>
            <a:chExt cx="4053840" cy="474389"/>
          </a:xfrm>
        </p:grpSpPr>
        <p:sp>
          <p:nvSpPr>
            <p:cNvPr id="11" name="Pentagon 10"/>
            <p:cNvSpPr/>
            <p:nvPr/>
          </p:nvSpPr>
          <p:spPr>
            <a:xfrm rot="10800000">
              <a:off x="1266592" y="331291"/>
              <a:ext cx="4053840" cy="474389"/>
            </a:xfrm>
            <a:prstGeom prst="homePlate">
              <a:avLst/>
            </a:prstGeom>
            <a:solidFill>
              <a:srgbClr val="10273F"/>
            </a:solidFill>
            <a:effectLst>
              <a:outerShdw blurRad="50800" dist="38100" dir="2700000" algn="tl" rotWithShape="0">
                <a:prstClr val="black">
                  <a:alpha val="40000"/>
                </a:prstClr>
              </a:outerShdw>
            </a:effectLst>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2" name="Pentagon 4"/>
            <p:cNvSpPr/>
            <p:nvPr/>
          </p:nvSpPr>
          <p:spPr>
            <a:xfrm rot="21600000">
              <a:off x="1385191" y="331291"/>
              <a:ext cx="3935241" cy="47438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65843" tIns="83820" rIns="156464" bIns="83820" numCol="1" spcCol="1270" anchor="ctr" anchorCtr="0">
              <a:noAutofit/>
            </a:bodyPr>
            <a:lstStyle/>
            <a:p>
              <a:pPr lvl="0" algn="ctr" defTabSz="977900">
                <a:lnSpc>
                  <a:spcPct val="90000"/>
                </a:lnSpc>
                <a:spcBef>
                  <a:spcPct val="0"/>
                </a:spcBef>
                <a:spcAft>
                  <a:spcPct val="35000"/>
                </a:spcAft>
              </a:pPr>
              <a:r>
                <a:rPr lang="en-US" sz="2200" kern="1200" dirty="0" smtClean="0">
                  <a:latin typeface="Arial" pitchFamily="34" charset="0"/>
                  <a:cs typeface="Arial" pitchFamily="34" charset="0"/>
                </a:rPr>
                <a:t>Exceeded the Standard</a:t>
              </a:r>
              <a:endParaRPr lang="en-US" sz="2200" kern="1200" dirty="0">
                <a:latin typeface="Arial" pitchFamily="34" charset="0"/>
                <a:cs typeface="Arial" pitchFamily="34" charset="0"/>
              </a:endParaRPr>
            </a:p>
          </p:txBody>
        </p:sp>
      </p:grpSp>
      <p:grpSp>
        <p:nvGrpSpPr>
          <p:cNvPr id="13" name="Group 12"/>
          <p:cNvGrpSpPr/>
          <p:nvPr/>
        </p:nvGrpSpPr>
        <p:grpSpPr>
          <a:xfrm>
            <a:off x="2847261" y="3479492"/>
            <a:ext cx="4053840" cy="474389"/>
            <a:chOff x="1266592" y="331291"/>
            <a:chExt cx="4053840" cy="474389"/>
          </a:xfrm>
        </p:grpSpPr>
        <p:sp>
          <p:nvSpPr>
            <p:cNvPr id="14" name="Pentagon 13"/>
            <p:cNvSpPr/>
            <p:nvPr/>
          </p:nvSpPr>
          <p:spPr>
            <a:xfrm rot="10800000">
              <a:off x="1266592" y="331291"/>
              <a:ext cx="4053840" cy="474389"/>
            </a:xfrm>
            <a:prstGeom prst="homePlate">
              <a:avLst/>
            </a:prstGeom>
            <a:solidFill>
              <a:srgbClr val="10273F"/>
            </a:solidFill>
            <a:effectLst>
              <a:outerShdw blurRad="50800" dist="38100" dir="2700000" algn="tl" rotWithShape="0">
                <a:prstClr val="black">
                  <a:alpha val="40000"/>
                </a:prstClr>
              </a:outerShdw>
            </a:effectLst>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5" name="Pentagon 4"/>
            <p:cNvSpPr/>
            <p:nvPr/>
          </p:nvSpPr>
          <p:spPr>
            <a:xfrm rot="21600000">
              <a:off x="1385191" y="331291"/>
              <a:ext cx="3935241" cy="47438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65843" tIns="83820" rIns="156464" bIns="83820" numCol="1" spcCol="1270" anchor="ctr" anchorCtr="0">
              <a:noAutofit/>
            </a:bodyPr>
            <a:lstStyle/>
            <a:p>
              <a:pPr lvl="0" algn="ctr" defTabSz="977900">
                <a:lnSpc>
                  <a:spcPct val="90000"/>
                </a:lnSpc>
                <a:spcBef>
                  <a:spcPct val="0"/>
                </a:spcBef>
                <a:spcAft>
                  <a:spcPct val="35000"/>
                </a:spcAft>
              </a:pPr>
              <a:r>
                <a:rPr lang="en-US" sz="2200" kern="1200" dirty="0" smtClean="0">
                  <a:latin typeface="Arial" pitchFamily="34" charset="0"/>
                  <a:cs typeface="Arial" pitchFamily="34" charset="0"/>
                </a:rPr>
                <a:t>Met the Standard</a:t>
              </a:r>
              <a:endParaRPr lang="en-US" sz="2200" kern="1200" dirty="0">
                <a:latin typeface="Arial" pitchFamily="34" charset="0"/>
                <a:cs typeface="Arial" pitchFamily="34" charset="0"/>
              </a:endParaRPr>
            </a:p>
          </p:txBody>
        </p:sp>
      </p:grpSp>
      <p:sp>
        <p:nvSpPr>
          <p:cNvPr id="49" name="Pentagon 48"/>
          <p:cNvSpPr/>
          <p:nvPr/>
        </p:nvSpPr>
        <p:spPr>
          <a:xfrm rot="10800000">
            <a:off x="2847261" y="5384467"/>
            <a:ext cx="4053840" cy="474389"/>
          </a:xfrm>
          <a:prstGeom prst="homePlate">
            <a:avLst/>
          </a:prstGeom>
          <a:solidFill>
            <a:srgbClr val="10273F"/>
          </a:solidFill>
          <a:effectLst>
            <a:outerShdw blurRad="50800" dist="38100" dir="2700000" algn="tl" rotWithShape="0">
              <a:prstClr val="black">
                <a:alpha val="40000"/>
              </a:prstClr>
            </a:outerShdw>
          </a:effectLst>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50" name="Pentagon 4"/>
          <p:cNvSpPr/>
          <p:nvPr/>
        </p:nvSpPr>
        <p:spPr>
          <a:xfrm>
            <a:off x="2965860" y="5384467"/>
            <a:ext cx="3935241" cy="47438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65843" tIns="83820" rIns="156464" bIns="83820" numCol="1" spcCol="1270" anchor="ctr" anchorCtr="0">
            <a:noAutofit/>
          </a:bodyPr>
          <a:lstStyle/>
          <a:p>
            <a:pPr lvl="0" algn="ctr" defTabSz="977900">
              <a:lnSpc>
                <a:spcPct val="90000"/>
              </a:lnSpc>
              <a:spcBef>
                <a:spcPct val="0"/>
              </a:spcBef>
              <a:spcAft>
                <a:spcPct val="35000"/>
              </a:spcAft>
            </a:pPr>
            <a:r>
              <a:rPr lang="en-US" sz="2200" kern="1200" dirty="0" smtClean="0">
                <a:latin typeface="Arial" pitchFamily="34" charset="0"/>
                <a:cs typeface="Arial" pitchFamily="34" charset="0"/>
              </a:rPr>
              <a:t>Has Not Met the Standard</a:t>
            </a:r>
            <a:endParaRPr lang="en-US" sz="2200" kern="1200" dirty="0">
              <a:latin typeface="Arial" pitchFamily="34" charset="0"/>
              <a:cs typeface="Arial" pitchFamily="34" charset="0"/>
            </a:endParaRPr>
          </a:p>
        </p:txBody>
      </p:sp>
      <p:pic>
        <p:nvPicPr>
          <p:cNvPr id="30" name="Picture 29" descr="button2.png"/>
          <p:cNvPicPr>
            <a:picLocks noChangeAspect="1"/>
          </p:cNvPicPr>
          <p:nvPr/>
        </p:nvPicPr>
        <p:blipFill>
          <a:blip r:embed="rId3"/>
          <a:stretch>
            <a:fillRect/>
          </a:stretch>
        </p:blipFill>
        <p:spPr>
          <a:xfrm>
            <a:off x="2380059" y="2352719"/>
            <a:ext cx="822960" cy="822960"/>
          </a:xfrm>
          <a:prstGeom prst="rect">
            <a:avLst/>
          </a:prstGeom>
          <a:ln>
            <a:noFill/>
          </a:ln>
          <a:effectLst>
            <a:outerShdw blurRad="50800" dist="38100" dir="2700000" algn="tl" rotWithShape="0">
              <a:srgbClr val="333333">
                <a:alpha val="40000"/>
              </a:srgbClr>
            </a:outerShdw>
          </a:effectLst>
        </p:spPr>
      </p:pic>
      <p:pic>
        <p:nvPicPr>
          <p:cNvPr id="35" name="Picture 34" descr="button2.png"/>
          <p:cNvPicPr>
            <a:picLocks noChangeAspect="1"/>
          </p:cNvPicPr>
          <p:nvPr/>
        </p:nvPicPr>
        <p:blipFill>
          <a:blip r:embed="rId3"/>
          <a:stretch>
            <a:fillRect/>
          </a:stretch>
        </p:blipFill>
        <p:spPr>
          <a:xfrm>
            <a:off x="2380059" y="3305206"/>
            <a:ext cx="822960" cy="822960"/>
          </a:xfrm>
          <a:prstGeom prst="rect">
            <a:avLst/>
          </a:prstGeom>
          <a:ln>
            <a:noFill/>
          </a:ln>
          <a:effectLst>
            <a:outerShdw blurRad="50800" dist="38100" dir="2700000" algn="tl" rotWithShape="0">
              <a:srgbClr val="333333">
                <a:alpha val="40000"/>
              </a:srgbClr>
            </a:outerShdw>
          </a:effectLst>
        </p:spPr>
      </p:pic>
      <p:pic>
        <p:nvPicPr>
          <p:cNvPr id="40" name="Picture 39" descr="button3.png"/>
          <p:cNvPicPr>
            <a:picLocks noChangeAspect="1"/>
          </p:cNvPicPr>
          <p:nvPr/>
        </p:nvPicPr>
        <p:blipFill>
          <a:blip r:embed="rId4"/>
          <a:stretch>
            <a:fillRect/>
          </a:stretch>
        </p:blipFill>
        <p:spPr>
          <a:xfrm>
            <a:off x="2380059" y="4257693"/>
            <a:ext cx="822960" cy="822960"/>
          </a:xfrm>
          <a:prstGeom prst="rect">
            <a:avLst/>
          </a:prstGeom>
          <a:effectLst>
            <a:outerShdw blurRad="50800" dist="38100" dir="2700000" algn="ctr" rotWithShape="0">
              <a:srgbClr val="000000">
                <a:alpha val="40000"/>
              </a:srgbClr>
            </a:outerShdw>
          </a:effectLst>
        </p:spPr>
      </p:pic>
      <p:pic>
        <p:nvPicPr>
          <p:cNvPr id="41" name="Picture 40" descr="button3.png"/>
          <p:cNvPicPr>
            <a:picLocks noChangeAspect="1"/>
          </p:cNvPicPr>
          <p:nvPr/>
        </p:nvPicPr>
        <p:blipFill>
          <a:blip r:embed="rId4"/>
          <a:stretch>
            <a:fillRect/>
          </a:stretch>
        </p:blipFill>
        <p:spPr>
          <a:xfrm>
            <a:off x="2380059" y="5233053"/>
            <a:ext cx="822960" cy="822960"/>
          </a:xfrm>
          <a:prstGeom prst="rect">
            <a:avLst/>
          </a:prstGeom>
          <a:effectLst>
            <a:outerShdw blurRad="50800" dist="38100" dir="2700000" algn="ctr" rotWithShape="0">
              <a:srgbClr val="000000">
                <a:alpha val="40000"/>
              </a:srgbClr>
            </a:outerShdw>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use this Deck</a:t>
            </a:r>
            <a:endParaRPr lang="en-US" dirty="0"/>
          </a:p>
        </p:txBody>
      </p:sp>
      <p:sp>
        <p:nvSpPr>
          <p:cNvPr id="3" name="Content Placeholder 2"/>
          <p:cNvSpPr>
            <a:spLocks noGrp="1"/>
          </p:cNvSpPr>
          <p:nvPr>
            <p:ph idx="1"/>
          </p:nvPr>
        </p:nvSpPr>
        <p:spPr>
          <a:xfrm>
            <a:off x="457200" y="1371600"/>
            <a:ext cx="8229600" cy="5197583"/>
          </a:xfrm>
        </p:spPr>
        <p:txBody>
          <a:bodyPr>
            <a:noAutofit/>
          </a:bodyPr>
          <a:lstStyle/>
          <a:p>
            <a:pPr>
              <a:spcBef>
                <a:spcPts val="0"/>
              </a:spcBef>
              <a:spcAft>
                <a:spcPts val="600"/>
              </a:spcAft>
            </a:pPr>
            <a:r>
              <a:rPr lang="en-US" sz="2400" dirty="0" smtClean="0"/>
              <a:t>To change color scheme</a:t>
            </a:r>
          </a:p>
          <a:p>
            <a:pPr marL="514350" lvl="1">
              <a:spcBef>
                <a:spcPts val="800"/>
              </a:spcBef>
              <a:spcAft>
                <a:spcPts val="600"/>
              </a:spcAft>
              <a:buFont typeface="Arial" pitchFamily="34" charset="0"/>
              <a:buChar char="•"/>
            </a:pPr>
            <a:r>
              <a:rPr lang="en-US" sz="1800" dirty="0" smtClean="0"/>
              <a:t>Click View tab </a:t>
            </a:r>
            <a:r>
              <a:rPr lang="en-US" sz="1800" dirty="0" smtClean="0">
                <a:sym typeface="Wingdings 3"/>
              </a:rPr>
              <a:t></a:t>
            </a:r>
            <a:r>
              <a:rPr lang="en-US" sz="1800" dirty="0" smtClean="0">
                <a:sym typeface="Wingdings" pitchFamily="2" charset="2"/>
              </a:rPr>
              <a:t> click Slide Master choice </a:t>
            </a:r>
          </a:p>
          <a:p>
            <a:pPr marL="514350" lvl="1">
              <a:spcBef>
                <a:spcPts val="800"/>
              </a:spcBef>
              <a:spcAft>
                <a:spcPts val="600"/>
              </a:spcAft>
              <a:buFont typeface="Arial" pitchFamily="34" charset="0"/>
              <a:buChar char="•"/>
            </a:pPr>
            <a:r>
              <a:rPr lang="en-US" sz="1800" dirty="0" smtClean="0">
                <a:sym typeface="Wingdings" pitchFamily="2" charset="2"/>
              </a:rPr>
              <a:t>Titles:  Select slide </a:t>
            </a:r>
            <a:r>
              <a:rPr lang="en-US" sz="1800" dirty="0" smtClean="0">
                <a:sym typeface="Wingdings 3"/>
              </a:rPr>
              <a:t></a:t>
            </a:r>
            <a:r>
              <a:rPr lang="en-US" sz="1800" dirty="0" smtClean="0">
                <a:sym typeface="Wingdings" pitchFamily="2" charset="2"/>
              </a:rPr>
              <a:t> highlight header text </a:t>
            </a:r>
            <a:r>
              <a:rPr lang="en-US" sz="1800" dirty="0" smtClean="0">
                <a:sym typeface="Wingdings 3"/>
              </a:rPr>
              <a:t></a:t>
            </a:r>
            <a:r>
              <a:rPr lang="en-US" sz="1800" dirty="0" smtClean="0">
                <a:sym typeface="Wingdings" pitchFamily="2" charset="2"/>
              </a:rPr>
              <a:t> click Home tab </a:t>
            </a:r>
            <a:r>
              <a:rPr lang="en-US" sz="1800" dirty="0" smtClean="0">
                <a:sym typeface="Wingdings 3"/>
              </a:rPr>
              <a:t></a:t>
            </a:r>
            <a:r>
              <a:rPr lang="en-US" sz="1800" dirty="0" smtClean="0">
                <a:sym typeface="Wingdings" pitchFamily="2" charset="2"/>
              </a:rPr>
              <a:t> choose text color </a:t>
            </a:r>
            <a:r>
              <a:rPr lang="en-US" sz="1800" dirty="0" smtClean="0">
                <a:sym typeface="Wingdings 3"/>
              </a:rPr>
              <a:t></a:t>
            </a:r>
            <a:r>
              <a:rPr lang="en-US" sz="1800" dirty="0" smtClean="0">
                <a:sym typeface="Wingdings" pitchFamily="2" charset="2"/>
              </a:rPr>
              <a:t> return to View tab</a:t>
            </a:r>
          </a:p>
          <a:p>
            <a:pPr marL="514350" lvl="1">
              <a:spcBef>
                <a:spcPts val="800"/>
              </a:spcBef>
              <a:spcAft>
                <a:spcPts val="600"/>
              </a:spcAft>
              <a:buFont typeface="Arial" pitchFamily="34" charset="0"/>
              <a:buChar char="•"/>
            </a:pPr>
            <a:r>
              <a:rPr lang="en-US" sz="1800" dirty="0" smtClean="0">
                <a:sym typeface="Wingdings" pitchFamily="2" charset="2"/>
              </a:rPr>
              <a:t>Body: Select slide </a:t>
            </a:r>
            <a:r>
              <a:rPr lang="en-US" sz="1800" dirty="0" smtClean="0">
                <a:sym typeface="Wingdings 3"/>
              </a:rPr>
              <a:t></a:t>
            </a:r>
            <a:r>
              <a:rPr lang="en-US" sz="1800" dirty="0" smtClean="0">
                <a:sym typeface="Wingdings" pitchFamily="2" charset="2"/>
              </a:rPr>
              <a:t> highlight body text </a:t>
            </a:r>
            <a:r>
              <a:rPr lang="en-US" sz="1800" dirty="0" smtClean="0">
                <a:sym typeface="Wingdings 3"/>
              </a:rPr>
              <a:t></a:t>
            </a:r>
            <a:r>
              <a:rPr lang="en-US" sz="1800" dirty="0" smtClean="0">
                <a:sym typeface="Wingdings" pitchFamily="2" charset="2"/>
              </a:rPr>
              <a:t> click Home tab </a:t>
            </a:r>
            <a:r>
              <a:rPr lang="en-US" sz="1800" dirty="0" smtClean="0">
                <a:sym typeface="Wingdings 3"/>
              </a:rPr>
              <a:t></a:t>
            </a:r>
            <a:r>
              <a:rPr lang="en-US" sz="1800" dirty="0" smtClean="0">
                <a:sym typeface="Wingdings" pitchFamily="2" charset="2"/>
              </a:rPr>
              <a:t> choose text color </a:t>
            </a:r>
            <a:r>
              <a:rPr lang="en-US" sz="1800" dirty="0" smtClean="0">
                <a:sym typeface="Wingdings 3"/>
              </a:rPr>
              <a:t></a:t>
            </a:r>
            <a:r>
              <a:rPr lang="en-US" sz="1800" dirty="0" smtClean="0">
                <a:sym typeface="Wingdings" pitchFamily="2" charset="2"/>
              </a:rPr>
              <a:t> return to View tab</a:t>
            </a:r>
          </a:p>
          <a:p>
            <a:pPr marL="514350" lvl="1">
              <a:spcBef>
                <a:spcPts val="800"/>
              </a:spcBef>
              <a:spcAft>
                <a:spcPts val="600"/>
              </a:spcAft>
              <a:buFont typeface="Arial" pitchFamily="34" charset="0"/>
              <a:buChar char="•"/>
            </a:pPr>
            <a:r>
              <a:rPr lang="en-US" sz="1800" dirty="0" smtClean="0">
                <a:sym typeface="Wingdings" pitchFamily="2" charset="2"/>
              </a:rPr>
              <a:t>Green line: Select slide </a:t>
            </a:r>
            <a:r>
              <a:rPr lang="en-US" sz="1800" dirty="0" smtClean="0">
                <a:sym typeface="Wingdings 3"/>
              </a:rPr>
              <a:t></a:t>
            </a:r>
            <a:r>
              <a:rPr lang="en-US" sz="1800" dirty="0" smtClean="0">
                <a:sym typeface="Wingdings" pitchFamily="2" charset="2"/>
              </a:rPr>
              <a:t> highlight line </a:t>
            </a:r>
            <a:r>
              <a:rPr lang="en-US" sz="1800" dirty="0" smtClean="0">
                <a:sym typeface="Wingdings 3"/>
              </a:rPr>
              <a:t></a:t>
            </a:r>
            <a:r>
              <a:rPr lang="en-US" sz="1800" dirty="0" smtClean="0">
                <a:sym typeface="Wingdings" pitchFamily="2" charset="2"/>
              </a:rPr>
              <a:t> click Home tab </a:t>
            </a:r>
            <a:r>
              <a:rPr lang="en-US" sz="1800" dirty="0" smtClean="0">
                <a:sym typeface="Wingdings 3"/>
              </a:rPr>
              <a:t></a:t>
            </a:r>
            <a:r>
              <a:rPr lang="en-US" sz="1800" dirty="0" smtClean="0">
                <a:sym typeface="Wingdings" pitchFamily="2" charset="2"/>
              </a:rPr>
              <a:t> select Shape Outline </a:t>
            </a:r>
            <a:r>
              <a:rPr lang="en-US" sz="1800" dirty="0" smtClean="0">
                <a:sym typeface="Wingdings 3"/>
              </a:rPr>
              <a:t></a:t>
            </a:r>
            <a:r>
              <a:rPr lang="en-US" sz="1800" dirty="0" smtClean="0">
                <a:sym typeface="Wingdings" pitchFamily="2" charset="2"/>
              </a:rPr>
              <a:t> choose color </a:t>
            </a:r>
            <a:r>
              <a:rPr lang="en-US" sz="1800" dirty="0" smtClean="0">
                <a:sym typeface="Wingdings 3"/>
              </a:rPr>
              <a:t></a:t>
            </a:r>
            <a:r>
              <a:rPr lang="en-US" sz="1800" dirty="0" smtClean="0">
                <a:sym typeface="Wingdings" pitchFamily="2" charset="2"/>
              </a:rPr>
              <a:t> return to View tab</a:t>
            </a:r>
          </a:p>
          <a:p>
            <a:pPr marL="514350" lvl="1">
              <a:spcBef>
                <a:spcPts val="800"/>
              </a:spcBef>
              <a:spcAft>
                <a:spcPts val="800"/>
              </a:spcAft>
              <a:buFont typeface="Arial" pitchFamily="34" charset="0"/>
              <a:buChar char="•"/>
            </a:pPr>
            <a:r>
              <a:rPr lang="en-US" sz="1800" dirty="0" smtClean="0">
                <a:sym typeface="Wingdings" pitchFamily="2" charset="2"/>
              </a:rPr>
              <a:t>When all changes are made</a:t>
            </a:r>
            <a:r>
              <a:rPr lang="en-US" sz="1800" dirty="0" smtClean="0">
                <a:sym typeface="Wingdings 3"/>
              </a:rPr>
              <a:t></a:t>
            </a:r>
            <a:r>
              <a:rPr lang="en-US" sz="1800" dirty="0" smtClean="0">
                <a:sym typeface="Wingdings" pitchFamily="2" charset="2"/>
              </a:rPr>
              <a:t> click Slide Master tab </a:t>
            </a:r>
            <a:r>
              <a:rPr lang="en-US" sz="1800" dirty="0" smtClean="0">
                <a:sym typeface="Wingdings 3"/>
              </a:rPr>
              <a:t></a:t>
            </a:r>
            <a:r>
              <a:rPr lang="en-US" sz="1800" dirty="0" smtClean="0">
                <a:sym typeface="Wingdings" pitchFamily="2" charset="2"/>
              </a:rPr>
              <a:t> click Close Slide Master view</a:t>
            </a:r>
          </a:p>
          <a:p>
            <a:pPr>
              <a:spcBef>
                <a:spcPts val="0"/>
              </a:spcBef>
              <a:spcAft>
                <a:spcPts val="600"/>
              </a:spcAft>
            </a:pPr>
            <a:r>
              <a:rPr lang="en-US" sz="2400" dirty="0" smtClean="0">
                <a:sym typeface="Wingdings" pitchFamily="2" charset="2"/>
              </a:rPr>
              <a:t>The changes should apply to all slides in the deck.</a:t>
            </a:r>
            <a:r>
              <a:rPr lang="en-US" dirty="0" smtClean="0">
                <a:sym typeface="Wingdings" pitchFamily="2" charset="2"/>
              </a:rPr>
              <a:t>  </a:t>
            </a:r>
          </a:p>
          <a:p>
            <a:pPr>
              <a:spcBef>
                <a:spcPts val="1200"/>
              </a:spcBef>
            </a:pPr>
            <a:r>
              <a:rPr lang="en-US" sz="2900" b="1" dirty="0" smtClean="0"/>
              <a:t>The colors on the Graphics will not change</a:t>
            </a:r>
            <a:r>
              <a:rPr lang="en-US" sz="2900" dirty="0" smtClean="0"/>
              <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ounded Rectangle 16"/>
          <p:cNvSpPr/>
          <p:nvPr/>
        </p:nvSpPr>
        <p:spPr>
          <a:xfrm>
            <a:off x="3591024" y="4155319"/>
            <a:ext cx="4663440" cy="2377440"/>
          </a:xfrm>
          <a:prstGeom prst="roundRect">
            <a:avLst/>
          </a:prstGeom>
          <a:solidFill>
            <a:srgbClr val="11376F">
              <a:alpha val="84000"/>
            </a:srgbClr>
          </a:solidFill>
          <a:ln>
            <a:solidFill>
              <a:srgbClr val="10273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ounded Rectangle 14"/>
          <p:cNvSpPr/>
          <p:nvPr/>
        </p:nvSpPr>
        <p:spPr>
          <a:xfrm>
            <a:off x="3591024" y="1422420"/>
            <a:ext cx="4663440" cy="2377440"/>
          </a:xfrm>
          <a:prstGeom prst="roundRect">
            <a:avLst/>
          </a:prstGeom>
          <a:solidFill>
            <a:srgbClr val="71A640"/>
          </a:solidFill>
          <a:ln>
            <a:solidFill>
              <a:srgbClr val="71A64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49275" y="548640"/>
            <a:ext cx="8054975" cy="566738"/>
          </a:xfrm>
        </p:spPr>
        <p:txBody>
          <a:bodyPr anchor="ctr"/>
          <a:lstStyle/>
          <a:p>
            <a:r>
              <a:rPr lang="en-US" sz="3600" dirty="0" smtClean="0">
                <a:solidFill>
                  <a:srgbClr val="11376F"/>
                </a:solidFill>
              </a:rPr>
              <a:t>Additional Scores –  </a:t>
            </a:r>
            <a:r>
              <a:rPr lang="en-US" sz="2800" dirty="0" smtClean="0">
                <a:solidFill>
                  <a:srgbClr val="11376F"/>
                </a:solidFill>
              </a:rPr>
              <a:t>3 levels,  8 topics</a:t>
            </a:r>
            <a:endParaRPr lang="en-US" sz="2800" dirty="0">
              <a:solidFill>
                <a:srgbClr val="11376F"/>
              </a:solidFill>
            </a:endParaRPr>
          </a:p>
        </p:txBody>
      </p:sp>
      <p:sp>
        <p:nvSpPr>
          <p:cNvPr id="3" name="Content Placeholder 2"/>
          <p:cNvSpPr>
            <a:spLocks noGrp="1"/>
          </p:cNvSpPr>
          <p:nvPr>
            <p:ph sz="half" idx="4294967295"/>
          </p:nvPr>
        </p:nvSpPr>
        <p:spPr>
          <a:xfrm>
            <a:off x="3778250" y="1559580"/>
            <a:ext cx="4337049" cy="2103120"/>
          </a:xfrm>
          <a:noFill/>
          <a:ln w="28575">
            <a:noFill/>
          </a:ln>
        </p:spPr>
        <p:style>
          <a:lnRef idx="0">
            <a:scrgbClr r="0" g="0" b="0"/>
          </a:lnRef>
          <a:fillRef idx="1002">
            <a:schemeClr val="lt1"/>
          </a:fillRef>
          <a:effectRef idx="0">
            <a:scrgbClr r="0" g="0" b="0"/>
          </a:effectRef>
          <a:fontRef idx="major"/>
        </p:style>
        <p:txBody>
          <a:bodyPr>
            <a:normAutofit/>
          </a:bodyPr>
          <a:lstStyle/>
          <a:p>
            <a:r>
              <a:rPr lang="en-US" sz="2400" b="1" dirty="0" smtClean="0">
                <a:solidFill>
                  <a:srgbClr val="FFFFFF"/>
                </a:solidFill>
                <a:latin typeface="Arial" pitchFamily="34" charset="0"/>
                <a:cs typeface="Arial" pitchFamily="34" charset="0"/>
              </a:rPr>
              <a:t>English Language Arts</a:t>
            </a:r>
          </a:p>
          <a:p>
            <a:pPr marL="457200" indent="-457200">
              <a:buFont typeface="+mj-lt"/>
              <a:buAutoNum type="arabicPeriod"/>
            </a:pPr>
            <a:r>
              <a:rPr lang="en-US" sz="2200" b="1" dirty="0" smtClean="0">
                <a:solidFill>
                  <a:srgbClr val="FFFFFF"/>
                </a:solidFill>
                <a:latin typeface="Arial" pitchFamily="34" charset="0"/>
                <a:cs typeface="Arial" pitchFamily="34" charset="0"/>
              </a:rPr>
              <a:t>Reading </a:t>
            </a:r>
          </a:p>
          <a:p>
            <a:pPr marL="457200" indent="-457200">
              <a:buFont typeface="+mj-lt"/>
              <a:buAutoNum type="arabicPeriod"/>
            </a:pPr>
            <a:r>
              <a:rPr lang="en-US" sz="2200" b="1" dirty="0" smtClean="0">
                <a:solidFill>
                  <a:srgbClr val="FFFFFF"/>
                </a:solidFill>
                <a:latin typeface="Arial" pitchFamily="34" charset="0"/>
                <a:cs typeface="Arial" pitchFamily="34" charset="0"/>
              </a:rPr>
              <a:t>Writing</a:t>
            </a:r>
          </a:p>
          <a:p>
            <a:pPr marL="457200" indent="-457200">
              <a:buFont typeface="+mj-lt"/>
              <a:buAutoNum type="arabicPeriod"/>
            </a:pPr>
            <a:r>
              <a:rPr lang="en-US" sz="2200" b="1" dirty="0" smtClean="0">
                <a:solidFill>
                  <a:srgbClr val="FFFFFF"/>
                </a:solidFill>
                <a:latin typeface="Arial" pitchFamily="34" charset="0"/>
                <a:cs typeface="Arial" pitchFamily="34" charset="0"/>
              </a:rPr>
              <a:t>Speaking &amp; Listening</a:t>
            </a:r>
          </a:p>
          <a:p>
            <a:pPr marL="457200" indent="-457200">
              <a:buFont typeface="+mj-lt"/>
              <a:buAutoNum type="arabicPeriod"/>
            </a:pPr>
            <a:r>
              <a:rPr lang="en-US" sz="2200" b="1" dirty="0" smtClean="0">
                <a:solidFill>
                  <a:srgbClr val="FFFFFF"/>
                </a:solidFill>
                <a:latin typeface="Arial" pitchFamily="34" charset="0"/>
                <a:cs typeface="Arial" pitchFamily="34" charset="0"/>
              </a:rPr>
              <a:t>Research/Inquiry</a:t>
            </a:r>
            <a:endParaRPr lang="en-US" sz="2200" b="1" dirty="0">
              <a:solidFill>
                <a:srgbClr val="FFFFFF"/>
              </a:solidFill>
              <a:latin typeface="Arial" pitchFamily="34" charset="0"/>
              <a:cs typeface="Arial" pitchFamily="34" charset="0"/>
            </a:endParaRPr>
          </a:p>
        </p:txBody>
      </p:sp>
      <p:sp>
        <p:nvSpPr>
          <p:cNvPr id="4" name="Content Placeholder 3"/>
          <p:cNvSpPr>
            <a:spLocks noGrp="1"/>
          </p:cNvSpPr>
          <p:nvPr>
            <p:ph sz="half" idx="4294967295"/>
          </p:nvPr>
        </p:nvSpPr>
        <p:spPr>
          <a:xfrm>
            <a:off x="3778250" y="4292479"/>
            <a:ext cx="4337050" cy="2103120"/>
          </a:xfrm>
          <a:noFill/>
          <a:ln w="28575">
            <a:noFill/>
          </a:ln>
        </p:spPr>
        <p:txBody>
          <a:bodyPr>
            <a:normAutofit/>
          </a:bodyPr>
          <a:lstStyle/>
          <a:p>
            <a:r>
              <a:rPr lang="en-US" sz="2400" b="1" dirty="0" smtClean="0">
                <a:solidFill>
                  <a:srgbClr val="FFFFFF"/>
                </a:solidFill>
                <a:ea typeface="+mj-ea"/>
              </a:rPr>
              <a:t>Mathematics</a:t>
            </a:r>
          </a:p>
          <a:p>
            <a:pPr marL="457200" indent="-457200">
              <a:buFont typeface="+mj-lt"/>
              <a:buAutoNum type="arabicPeriod"/>
            </a:pPr>
            <a:r>
              <a:rPr lang="en-US" sz="2200" b="1" dirty="0" smtClean="0">
                <a:solidFill>
                  <a:srgbClr val="FFFFFF"/>
                </a:solidFill>
                <a:ea typeface="+mj-ea"/>
              </a:rPr>
              <a:t>Concepts &amp; Procedures</a:t>
            </a:r>
          </a:p>
          <a:p>
            <a:pPr marL="457200" indent="-457200">
              <a:buFont typeface="+mj-lt"/>
              <a:buAutoNum type="arabicPeriod"/>
            </a:pPr>
            <a:r>
              <a:rPr lang="en-US" sz="2200" b="1" dirty="0" smtClean="0">
                <a:solidFill>
                  <a:srgbClr val="FFFFFF"/>
                </a:solidFill>
                <a:ea typeface="+mj-ea"/>
              </a:rPr>
              <a:t>Problem Solving</a:t>
            </a:r>
          </a:p>
          <a:p>
            <a:pPr marL="457200" indent="-457200">
              <a:buFont typeface="+mj-lt"/>
              <a:buAutoNum type="arabicPeriod"/>
            </a:pPr>
            <a:r>
              <a:rPr lang="en-US" sz="2200" b="1" dirty="0" smtClean="0">
                <a:solidFill>
                  <a:srgbClr val="FFFFFF"/>
                </a:solidFill>
                <a:ea typeface="+mj-ea"/>
              </a:rPr>
              <a:t>Communicating Reasoning</a:t>
            </a:r>
          </a:p>
          <a:p>
            <a:pPr marL="457200" indent="-457200">
              <a:buFont typeface="+mj-lt"/>
              <a:buAutoNum type="arabicPeriod"/>
            </a:pPr>
            <a:r>
              <a:rPr lang="en-US" sz="2200" b="1" dirty="0" smtClean="0">
                <a:solidFill>
                  <a:srgbClr val="FFFFFF"/>
                </a:solidFill>
                <a:ea typeface="+mj-ea"/>
              </a:rPr>
              <a:t>Modeling &amp; Data Analysis</a:t>
            </a:r>
            <a:endParaRPr lang="en-US" sz="2200" b="1" dirty="0">
              <a:solidFill>
                <a:srgbClr val="FFFFFF"/>
              </a:solidFill>
              <a:ea typeface="+mj-ea"/>
            </a:endParaRPr>
          </a:p>
        </p:txBody>
      </p:sp>
      <p:grpSp>
        <p:nvGrpSpPr>
          <p:cNvPr id="11" name="Group 24"/>
          <p:cNvGrpSpPr/>
          <p:nvPr/>
        </p:nvGrpSpPr>
        <p:grpSpPr>
          <a:xfrm>
            <a:off x="785815" y="1314655"/>
            <a:ext cx="2722025" cy="5294305"/>
            <a:chOff x="722315" y="1213055"/>
            <a:chExt cx="2722025" cy="5294305"/>
          </a:xfrm>
        </p:grpSpPr>
        <p:grpSp>
          <p:nvGrpSpPr>
            <p:cNvPr id="16" name="Group 23"/>
            <p:cNvGrpSpPr/>
            <p:nvPr/>
          </p:nvGrpSpPr>
          <p:grpSpPr>
            <a:xfrm>
              <a:off x="722315" y="4899024"/>
              <a:ext cx="801786" cy="1608336"/>
              <a:chOff x="722315" y="4899024"/>
              <a:chExt cx="801786" cy="1608336"/>
            </a:xfrm>
          </p:grpSpPr>
          <p:sp>
            <p:nvSpPr>
              <p:cNvPr id="6" name="Left Arrow 5"/>
              <p:cNvSpPr/>
              <p:nvPr/>
            </p:nvSpPr>
            <p:spPr>
              <a:xfrm rot="16200000">
                <a:off x="365897" y="5327699"/>
                <a:ext cx="1514622" cy="801786"/>
              </a:xfrm>
              <a:prstGeom prst="leftArrow">
                <a:avLst/>
              </a:prstGeom>
              <a:solidFill>
                <a:srgbClr val="37609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rot="16200000">
                <a:off x="264286" y="5611752"/>
                <a:ext cx="1608336" cy="182880"/>
              </a:xfrm>
              <a:prstGeom prst="rect">
                <a:avLst/>
              </a:prstGeom>
              <a:noFill/>
            </p:spPr>
            <p:txBody>
              <a:bodyPr wrap="square" rtlCol="0">
                <a:spAutoFit/>
              </a:bodyPr>
              <a:lstStyle/>
              <a:p>
                <a:pPr algn="ctr"/>
                <a:r>
                  <a:rPr lang="en-US" sz="1300" b="1" dirty="0" smtClean="0">
                    <a:solidFill>
                      <a:srgbClr val="EEECE1"/>
                    </a:solidFill>
                  </a:rPr>
                  <a:t>Below  Standard </a:t>
                </a:r>
                <a:endParaRPr lang="en-US" sz="1300" b="1" dirty="0">
                  <a:solidFill>
                    <a:srgbClr val="EEECE1"/>
                  </a:solidFill>
                </a:endParaRPr>
              </a:p>
            </p:txBody>
          </p:sp>
        </p:grpSp>
        <p:grpSp>
          <p:nvGrpSpPr>
            <p:cNvPr id="18" name="Group 21"/>
            <p:cNvGrpSpPr/>
            <p:nvPr/>
          </p:nvGrpSpPr>
          <p:grpSpPr>
            <a:xfrm>
              <a:off x="736600" y="1213055"/>
              <a:ext cx="777489" cy="1579879"/>
              <a:chOff x="736600" y="1213055"/>
              <a:chExt cx="777489" cy="1579879"/>
            </a:xfrm>
          </p:grpSpPr>
          <p:sp>
            <p:nvSpPr>
              <p:cNvPr id="7" name="Left Arrow 6"/>
              <p:cNvSpPr/>
              <p:nvPr/>
            </p:nvSpPr>
            <p:spPr>
              <a:xfrm rot="5400000">
                <a:off x="348105" y="1601550"/>
                <a:ext cx="1554480" cy="777489"/>
              </a:xfrm>
              <a:prstGeom prst="leftArrow">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rot="16200000">
                <a:off x="291214" y="1924254"/>
                <a:ext cx="1554480" cy="182880"/>
              </a:xfrm>
              <a:prstGeom prst="rect">
                <a:avLst/>
              </a:prstGeom>
              <a:noFill/>
            </p:spPr>
            <p:txBody>
              <a:bodyPr wrap="square" rtlCol="0">
                <a:spAutoFit/>
              </a:bodyPr>
              <a:lstStyle/>
              <a:p>
                <a:r>
                  <a:rPr lang="en-US" sz="1300" b="1" dirty="0" smtClean="0">
                    <a:solidFill>
                      <a:schemeClr val="bg2"/>
                    </a:solidFill>
                  </a:rPr>
                  <a:t>Above Standard </a:t>
                </a:r>
                <a:endParaRPr lang="en-US" sz="1300" b="1" dirty="0">
                  <a:solidFill>
                    <a:schemeClr val="bg2"/>
                  </a:solidFill>
                </a:endParaRPr>
              </a:p>
            </p:txBody>
          </p:sp>
        </p:grpSp>
        <p:grpSp>
          <p:nvGrpSpPr>
            <p:cNvPr id="19" name="Group 22"/>
            <p:cNvGrpSpPr/>
            <p:nvPr/>
          </p:nvGrpSpPr>
          <p:grpSpPr>
            <a:xfrm>
              <a:off x="722315" y="2969577"/>
              <a:ext cx="801786" cy="1780894"/>
              <a:chOff x="722315" y="2969577"/>
              <a:chExt cx="801786" cy="1780894"/>
            </a:xfrm>
          </p:grpSpPr>
          <p:sp>
            <p:nvSpPr>
              <p:cNvPr id="5" name="Left-Right Arrow 4"/>
              <p:cNvSpPr/>
              <p:nvPr/>
            </p:nvSpPr>
            <p:spPr>
              <a:xfrm rot="16200000">
                <a:off x="232761" y="3459132"/>
                <a:ext cx="1780893" cy="801786"/>
              </a:xfrm>
              <a:prstGeom prst="leftRightArrow">
                <a:avLst/>
              </a:prstGeom>
              <a:solidFill>
                <a:srgbClr val="37609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rot="16200000">
                <a:off x="178007" y="3768584"/>
                <a:ext cx="1780893" cy="182880"/>
              </a:xfrm>
              <a:prstGeom prst="rect">
                <a:avLst/>
              </a:prstGeom>
              <a:noFill/>
            </p:spPr>
            <p:txBody>
              <a:bodyPr wrap="square" rtlCol="0">
                <a:spAutoFit/>
              </a:bodyPr>
              <a:lstStyle/>
              <a:p>
                <a:pPr algn="ctr"/>
                <a:r>
                  <a:rPr lang="en-US" sz="1300" b="1" dirty="0" smtClean="0">
                    <a:solidFill>
                      <a:srgbClr val="EEECE1"/>
                    </a:solidFill>
                  </a:rPr>
                  <a:t>At/Near Standard </a:t>
                </a:r>
                <a:endParaRPr lang="en-US" sz="1300" b="1" dirty="0">
                  <a:solidFill>
                    <a:srgbClr val="EEECE1"/>
                  </a:solidFill>
                </a:endParaRPr>
              </a:p>
            </p:txBody>
          </p:sp>
        </p:grpSp>
        <p:sp>
          <p:nvSpPr>
            <p:cNvPr id="12" name="TextBox 11"/>
            <p:cNvSpPr txBox="1"/>
            <p:nvPr/>
          </p:nvSpPr>
          <p:spPr>
            <a:xfrm>
              <a:off x="1524100" y="1929577"/>
              <a:ext cx="1828800" cy="338554"/>
            </a:xfrm>
            <a:prstGeom prst="rect">
              <a:avLst/>
            </a:prstGeom>
            <a:noFill/>
          </p:spPr>
          <p:txBody>
            <a:bodyPr wrap="square" rtlCol="0">
              <a:spAutoFit/>
            </a:bodyPr>
            <a:lstStyle/>
            <a:p>
              <a:r>
                <a:rPr lang="en-US" sz="1600" b="1" dirty="0" smtClean="0">
                  <a:solidFill>
                    <a:srgbClr val="2B447D"/>
                  </a:solidFill>
                </a:rPr>
                <a:t>Above Standard </a:t>
              </a:r>
              <a:endParaRPr lang="en-US" sz="1600" b="1" dirty="0">
                <a:solidFill>
                  <a:srgbClr val="2B447D"/>
                </a:solidFill>
              </a:endParaRPr>
            </a:p>
          </p:txBody>
        </p:sp>
        <p:sp>
          <p:nvSpPr>
            <p:cNvPr id="13" name="TextBox 12"/>
            <p:cNvSpPr txBox="1"/>
            <p:nvPr/>
          </p:nvSpPr>
          <p:spPr>
            <a:xfrm>
              <a:off x="1524100" y="3690747"/>
              <a:ext cx="1920240" cy="338554"/>
            </a:xfrm>
            <a:prstGeom prst="rect">
              <a:avLst/>
            </a:prstGeom>
            <a:noFill/>
          </p:spPr>
          <p:txBody>
            <a:bodyPr wrap="square" rtlCol="0">
              <a:spAutoFit/>
            </a:bodyPr>
            <a:lstStyle/>
            <a:p>
              <a:r>
                <a:rPr lang="en-US" sz="1600" b="1" dirty="0" smtClean="0">
                  <a:solidFill>
                    <a:srgbClr val="2B447D"/>
                  </a:solidFill>
                </a:rPr>
                <a:t>At/Near Standard </a:t>
              </a:r>
              <a:endParaRPr lang="en-US" sz="1600" b="1" dirty="0">
                <a:solidFill>
                  <a:srgbClr val="2B447D"/>
                </a:solidFill>
              </a:endParaRPr>
            </a:p>
          </p:txBody>
        </p:sp>
        <p:sp>
          <p:nvSpPr>
            <p:cNvPr id="14" name="TextBox 13"/>
            <p:cNvSpPr txBox="1"/>
            <p:nvPr/>
          </p:nvSpPr>
          <p:spPr>
            <a:xfrm>
              <a:off x="1524100" y="5361199"/>
              <a:ext cx="1828800" cy="338554"/>
            </a:xfrm>
            <a:prstGeom prst="rect">
              <a:avLst/>
            </a:prstGeom>
            <a:noFill/>
          </p:spPr>
          <p:txBody>
            <a:bodyPr wrap="square" rtlCol="0">
              <a:spAutoFit/>
            </a:bodyPr>
            <a:lstStyle/>
            <a:p>
              <a:r>
                <a:rPr lang="en-US" sz="1600" b="1" dirty="0" smtClean="0">
                  <a:solidFill>
                    <a:srgbClr val="2B447D"/>
                  </a:solidFill>
                </a:rPr>
                <a:t>Below  Standard </a:t>
              </a:r>
              <a:endParaRPr lang="en-US" sz="1600" b="1" dirty="0">
                <a:solidFill>
                  <a:srgbClr val="2B447D"/>
                </a:solidFill>
              </a:endParaRPr>
            </a:p>
          </p:txBody>
        </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 Video Presentation </a:t>
            </a:r>
            <a:endParaRPr lang="en-US" dirty="0"/>
          </a:p>
        </p:txBody>
      </p:sp>
      <p:sp>
        <p:nvSpPr>
          <p:cNvPr id="4" name="Content Placeholder 3"/>
          <p:cNvSpPr>
            <a:spLocks noGrp="1"/>
          </p:cNvSpPr>
          <p:nvPr>
            <p:ph idx="1"/>
          </p:nvPr>
        </p:nvSpPr>
        <p:spPr/>
        <p:txBody>
          <a:bodyPr/>
          <a:lstStyle/>
          <a:p>
            <a:r>
              <a:rPr lang="en-US" u="sng" dirty="0" smtClean="0">
                <a:hlinkClick r:id="rId3"/>
              </a:rPr>
              <a:t>Understanding the Smarter Balanced Individual Student Report</a:t>
            </a:r>
            <a:r>
              <a:rPr lang="en-US" u="sng" dirty="0" smtClean="0"/>
              <a:t> </a:t>
            </a:r>
            <a:r>
              <a:rPr lang="en-US" dirty="0" smtClean="0"/>
              <a:t> *</a:t>
            </a:r>
          </a:p>
          <a:p>
            <a:endParaRPr lang="en-US" u="sng" dirty="0" smtClean="0"/>
          </a:p>
          <a:p>
            <a:endParaRPr lang="en-US" u="sng" dirty="0" smtClean="0"/>
          </a:p>
          <a:p>
            <a:endParaRPr lang="en-US" u="sng" dirty="0" smtClean="0"/>
          </a:p>
          <a:p>
            <a:endParaRPr lang="en-US" u="sng" dirty="0" smtClean="0"/>
          </a:p>
          <a:p>
            <a:endParaRPr lang="en-US" u="sng" dirty="0" smtClean="0"/>
          </a:p>
          <a:p>
            <a:endParaRPr lang="en-US" u="sng" dirty="0" smtClean="0"/>
          </a:p>
          <a:p>
            <a:r>
              <a:rPr lang="en-US" sz="2400" dirty="0" smtClean="0"/>
              <a:t>*presenter must be logged in to the Digital Library</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A Framework for Interpretation </a:t>
            </a:r>
            <a:endParaRPr lang="en-US" sz="3600" dirty="0"/>
          </a:p>
        </p:txBody>
      </p:sp>
      <p:sp>
        <p:nvSpPr>
          <p:cNvPr id="3" name="Content Placeholder 2"/>
          <p:cNvSpPr>
            <a:spLocks noGrp="1"/>
          </p:cNvSpPr>
          <p:nvPr>
            <p:ph idx="1"/>
          </p:nvPr>
        </p:nvSpPr>
        <p:spPr/>
        <p:txBody>
          <a:bodyPr>
            <a:normAutofit/>
          </a:bodyPr>
          <a:lstStyle/>
          <a:p>
            <a:r>
              <a:rPr lang="en-US" dirty="0" smtClean="0"/>
              <a:t> </a:t>
            </a:r>
            <a:endParaRPr lang="en-US" dirty="0" smtClean="0">
              <a:sym typeface="Wingdings"/>
            </a:endParaRPr>
          </a:p>
          <a:p>
            <a:endParaRPr lang="en-US" dirty="0" smtClean="0">
              <a:sym typeface="Wingdings"/>
            </a:endParaRPr>
          </a:p>
          <a:p>
            <a:endParaRPr lang="en-US" dirty="0"/>
          </a:p>
        </p:txBody>
      </p:sp>
      <p:sp>
        <p:nvSpPr>
          <p:cNvPr id="6" name="Content Placeholder 5"/>
          <p:cNvSpPr txBox="1">
            <a:spLocks/>
          </p:cNvSpPr>
          <p:nvPr/>
        </p:nvSpPr>
        <p:spPr>
          <a:xfrm>
            <a:off x="457200" y="1371600"/>
            <a:ext cx="8229600" cy="4684822"/>
          </a:xfrm>
          <a:prstGeom prst="rect">
            <a:avLst/>
          </a:prstGeom>
        </p:spPr>
        <p:txBody>
          <a:bodyPr vert="horz" lIns="91440" tIns="45720" rIns="91440" bIns="45720" rtlCol="0">
            <a:normAutofit/>
          </a:bodyPr>
          <a:lstStyle/>
          <a:p>
            <a:pPr marR="0" lvl="0" algn="l" defTabSz="457200" rtl="0" eaLnBrk="1" fontAlgn="auto" latinLnBrk="0" hangingPunct="1">
              <a:lnSpc>
                <a:spcPct val="100000"/>
              </a:lnSpc>
              <a:spcBef>
                <a:spcPct val="20000"/>
              </a:spcBef>
              <a:spcAft>
                <a:spcPts val="0"/>
              </a:spcAft>
              <a:buClrTx/>
              <a:buSzTx/>
              <a:buFont typeface="Arial"/>
              <a:buNone/>
              <a:tabLst/>
              <a:defRPr/>
            </a:pPr>
            <a:r>
              <a:rPr kumimoji="0" lang="en-US" sz="3300" b="1" i="0" u="none" strike="noStrike" kern="1200" cap="none" spc="0" normalizeH="0" baseline="0" noProof="0" dirty="0" smtClean="0">
                <a:ln>
                  <a:noFill/>
                </a:ln>
                <a:solidFill>
                  <a:srgbClr val="11376F"/>
                </a:solidFill>
                <a:effectLst/>
                <a:uLnTx/>
                <a:uFillTx/>
                <a:latin typeface="Arial" pitchFamily="34" charset="0"/>
                <a:ea typeface="+mn-ea"/>
                <a:cs typeface="Arial" pitchFamily="34" charset="0"/>
              </a:rPr>
              <a:t>It’s a beginning</a:t>
            </a:r>
            <a:r>
              <a:rPr kumimoji="0" lang="en-US" sz="3300" b="0" i="0" u="none" strike="noStrike" kern="1200" cap="none" spc="0" normalizeH="0" baseline="0" noProof="0" dirty="0" smtClean="0">
                <a:ln>
                  <a:noFill/>
                </a:ln>
                <a:solidFill>
                  <a:srgbClr val="11376F"/>
                </a:solidFill>
                <a:effectLst/>
                <a:uLnTx/>
                <a:uFillTx/>
                <a:latin typeface="Arial" pitchFamily="34" charset="0"/>
                <a:ea typeface="+mn-ea"/>
                <a:cs typeface="Arial" pitchFamily="34" charset="0"/>
              </a:rPr>
              <a:t> </a:t>
            </a:r>
            <a:r>
              <a:rPr kumimoji="0" lang="en-US" sz="2800" b="0" i="0" u="none" strike="noStrike" kern="1200" cap="none" spc="0" normalizeH="0" baseline="0" noProof="0" dirty="0" smtClean="0">
                <a:ln>
                  <a:noFill/>
                </a:ln>
                <a:solidFill>
                  <a:srgbClr val="11376F"/>
                </a:solidFill>
                <a:effectLst/>
                <a:uLnTx/>
                <a:uFillTx/>
                <a:latin typeface="Arial" pitchFamily="34" charset="0"/>
                <a:ea typeface="+mn-ea"/>
                <a:cs typeface="Arial" pitchFamily="34" charset="0"/>
              </a:rPr>
              <a:t>– this year’s score is your baseline.</a:t>
            </a:r>
          </a:p>
          <a:p>
            <a:pPr marR="0" lvl="0" algn="l" defTabSz="457200" rtl="0" eaLnBrk="1" fontAlgn="auto" latinLnBrk="0" hangingPunct="1">
              <a:lnSpc>
                <a:spcPct val="100000"/>
              </a:lnSpc>
              <a:spcBef>
                <a:spcPts val="3600"/>
              </a:spcBef>
              <a:spcAft>
                <a:spcPts val="0"/>
              </a:spcAft>
              <a:buClrTx/>
              <a:buSzTx/>
              <a:buFont typeface="Arial"/>
              <a:buNone/>
              <a:tabLst/>
              <a:defRPr/>
            </a:pPr>
            <a:r>
              <a:rPr kumimoji="0" lang="en-US" sz="3300" b="1" i="0" u="none" strike="noStrike" kern="1200" cap="none" spc="0" normalizeH="0" baseline="0" noProof="0" dirty="0" smtClean="0">
                <a:ln>
                  <a:noFill/>
                </a:ln>
                <a:solidFill>
                  <a:srgbClr val="11376F"/>
                </a:solidFill>
                <a:effectLst/>
                <a:uLnTx/>
                <a:uFillTx/>
                <a:latin typeface="Arial" pitchFamily="34" charset="0"/>
                <a:ea typeface="+mn-ea"/>
                <a:cs typeface="Arial" pitchFamily="34" charset="0"/>
              </a:rPr>
              <a:t>It’s a transition </a:t>
            </a:r>
            <a:r>
              <a:rPr kumimoji="0" lang="en-US" sz="2800" b="0" i="0" u="none" strike="noStrike" kern="1200" cap="none" spc="0" normalizeH="0" baseline="0" noProof="0" dirty="0" smtClean="0">
                <a:ln>
                  <a:noFill/>
                </a:ln>
                <a:solidFill>
                  <a:srgbClr val="11376F"/>
                </a:solidFill>
                <a:effectLst/>
                <a:uLnTx/>
                <a:uFillTx/>
                <a:latin typeface="Arial" pitchFamily="34" charset="0"/>
                <a:ea typeface="+mn-ea"/>
                <a:cs typeface="Arial" pitchFamily="34" charset="0"/>
              </a:rPr>
              <a:t>– results may show fewer students have the skills right now, but we are on the right path.</a:t>
            </a:r>
          </a:p>
          <a:p>
            <a:pPr marR="0" lvl="0" algn="l" defTabSz="457200" rtl="0" eaLnBrk="1" fontAlgn="auto" latinLnBrk="0" hangingPunct="1">
              <a:lnSpc>
                <a:spcPct val="100000"/>
              </a:lnSpc>
              <a:spcBef>
                <a:spcPts val="3600"/>
              </a:spcBef>
              <a:spcAft>
                <a:spcPts val="0"/>
              </a:spcAft>
              <a:buClrTx/>
              <a:buSzTx/>
              <a:buFont typeface="Arial"/>
              <a:buNone/>
              <a:tabLst/>
              <a:defRPr/>
            </a:pPr>
            <a:r>
              <a:rPr kumimoji="0" lang="en-US" sz="3300" b="1" i="0" u="none" strike="noStrike" kern="1200" cap="none" spc="0" normalizeH="0" baseline="0" noProof="0" dirty="0" smtClean="0">
                <a:ln>
                  <a:noFill/>
                </a:ln>
                <a:solidFill>
                  <a:srgbClr val="11376F"/>
                </a:solidFill>
                <a:effectLst/>
                <a:uLnTx/>
                <a:uFillTx/>
                <a:latin typeface="Arial" pitchFamily="34" charset="0"/>
                <a:ea typeface="+mn-ea"/>
                <a:cs typeface="Arial" pitchFamily="34" charset="0"/>
              </a:rPr>
              <a:t>It’s the information we need </a:t>
            </a:r>
            <a:r>
              <a:rPr kumimoji="0" lang="en-US" sz="2800" b="0" i="0" u="none" strike="noStrike" kern="1200" cap="none" spc="0" normalizeH="0" baseline="0" noProof="0" dirty="0" smtClean="0">
                <a:ln>
                  <a:noFill/>
                </a:ln>
                <a:solidFill>
                  <a:srgbClr val="11376F"/>
                </a:solidFill>
                <a:effectLst/>
                <a:uLnTx/>
                <a:uFillTx/>
                <a:latin typeface="Arial" pitchFamily="34" charset="0"/>
                <a:ea typeface="+mn-ea"/>
                <a:cs typeface="Arial" pitchFamily="34" charset="0"/>
              </a:rPr>
              <a:t>– to help prepare kids for college and careers.</a:t>
            </a:r>
            <a:endParaRPr kumimoji="0" lang="en-US" sz="2800" b="0" i="0" u="none" strike="noStrike" kern="1200" cap="none" spc="0" normalizeH="0" baseline="0" noProof="0" dirty="0">
              <a:ln>
                <a:noFill/>
              </a:ln>
              <a:solidFill>
                <a:srgbClr val="11376F"/>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300" dirty="0" smtClean="0"/>
              <a:t>It’s just one snapshot of progress in a process of continual improvement </a:t>
            </a:r>
            <a:endParaRPr lang="en-US" sz="3300" dirty="0"/>
          </a:p>
        </p:txBody>
      </p:sp>
      <p:sp>
        <p:nvSpPr>
          <p:cNvPr id="3" name="Content Placeholder 2"/>
          <p:cNvSpPr>
            <a:spLocks noGrp="1"/>
          </p:cNvSpPr>
          <p:nvPr>
            <p:ph idx="1"/>
          </p:nvPr>
        </p:nvSpPr>
        <p:spPr/>
        <p:txBody>
          <a:bodyPr>
            <a:normAutofit/>
          </a:bodyPr>
          <a:lstStyle/>
          <a:p>
            <a:r>
              <a:rPr lang="en-US" dirty="0" smtClean="0"/>
              <a:t> </a:t>
            </a:r>
            <a:endParaRPr lang="en-US" dirty="0" smtClean="0">
              <a:sym typeface="Wingdings"/>
            </a:endParaRPr>
          </a:p>
          <a:p>
            <a:endParaRPr lang="en-US" dirty="0" smtClean="0">
              <a:sym typeface="Wingdings"/>
            </a:endParaRPr>
          </a:p>
          <a:p>
            <a:endParaRPr lang="en-US" dirty="0"/>
          </a:p>
        </p:txBody>
      </p:sp>
      <p:pic>
        <p:nvPicPr>
          <p:cNvPr id="5" name="Picture 4" descr="Improved learning no silhouette.png"/>
          <p:cNvPicPr>
            <a:picLocks noChangeAspect="1"/>
          </p:cNvPicPr>
          <p:nvPr/>
        </p:nvPicPr>
        <p:blipFill>
          <a:blip r:embed="rId3"/>
          <a:stretch>
            <a:fillRect/>
          </a:stretch>
        </p:blipFill>
        <p:spPr>
          <a:xfrm>
            <a:off x="2103120" y="1510892"/>
            <a:ext cx="4821946" cy="4821946"/>
          </a:xfrm>
          <a:prstGeom prst="rect">
            <a:avLst/>
          </a:prstGeom>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286000"/>
            <a:ext cx="8229600" cy="685800"/>
          </a:xfrm>
        </p:spPr>
        <p:txBody>
          <a:bodyPr>
            <a:noAutofit/>
          </a:bodyPr>
          <a:lstStyle/>
          <a:p>
            <a:r>
              <a:rPr lang="en-US" sz="4000" b="1" dirty="0" smtClean="0"/>
              <a:t>We’re on the right Path</a:t>
            </a:r>
            <a:endParaRPr lang="en-US" sz="4000" b="1" dirty="0"/>
          </a:p>
        </p:txBody>
      </p:sp>
      <p:sp>
        <p:nvSpPr>
          <p:cNvPr id="5" name="Content Placeholder 4"/>
          <p:cNvSpPr>
            <a:spLocks noGrp="1"/>
          </p:cNvSpPr>
          <p:nvPr>
            <p:ph idx="1"/>
          </p:nvPr>
        </p:nvSpPr>
        <p:spPr>
          <a:xfrm>
            <a:off x="5819775" y="146626"/>
            <a:ext cx="2706971" cy="1682174"/>
          </a:xfrm>
        </p:spPr>
        <p:txBody>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2286000"/>
            <a:ext cx="8229600" cy="619041"/>
          </a:xfrm>
        </p:spPr>
        <p:txBody>
          <a:bodyPr>
            <a:noAutofit/>
          </a:bodyPr>
          <a:lstStyle/>
          <a:p>
            <a:pPr eaLnBrk="1" hangingPunct="1"/>
            <a:r>
              <a:rPr lang="en-US" altLang="en-US" sz="4000" b="1" i="1" dirty="0" smtClean="0">
                <a:latin typeface="Arial" pitchFamily="34" charset="0"/>
                <a:cs typeface="Arial" pitchFamily="34" charset="0"/>
              </a:rPr>
              <a:t>New Future, New Test</a:t>
            </a:r>
          </a:p>
        </p:txBody>
      </p:sp>
      <p:sp>
        <p:nvSpPr>
          <p:cNvPr id="6" name="Content Placeholder 4"/>
          <p:cNvSpPr>
            <a:spLocks noGrp="1"/>
          </p:cNvSpPr>
          <p:nvPr>
            <p:ph idx="1"/>
          </p:nvPr>
        </p:nvSpPr>
        <p:spPr>
          <a:xfrm>
            <a:off x="5819775" y="146626"/>
            <a:ext cx="2706971" cy="1682174"/>
          </a:xfrm>
        </p:spPr>
        <p:txBody>
          <a:bodyPr/>
          <a:lstStyle/>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We’re Preparing for a New Future</a:t>
            </a:r>
            <a:endParaRPr lang="en-US" sz="3600" dirty="0"/>
          </a:p>
        </p:txBody>
      </p:sp>
      <p:sp>
        <p:nvSpPr>
          <p:cNvPr id="3" name="Content Placeholder 2"/>
          <p:cNvSpPr>
            <a:spLocks noGrp="1"/>
          </p:cNvSpPr>
          <p:nvPr>
            <p:ph idx="1"/>
          </p:nvPr>
        </p:nvSpPr>
        <p:spPr/>
        <p:txBody>
          <a:bodyPr/>
          <a:lstStyle/>
          <a:p>
            <a:pPr marL="565150">
              <a:spcBef>
                <a:spcPts val="600"/>
              </a:spcBef>
              <a:buFont typeface="Arial"/>
              <a:buChar char="•"/>
            </a:pPr>
            <a:r>
              <a:rPr lang="en-US" dirty="0" smtClean="0"/>
              <a:t>Our students will live and work in the world of tomorrow</a:t>
            </a:r>
          </a:p>
          <a:p>
            <a:pPr marL="565150">
              <a:spcBef>
                <a:spcPts val="1800"/>
              </a:spcBef>
              <a:buFont typeface="Arial"/>
              <a:buChar char="•"/>
            </a:pPr>
            <a:r>
              <a:rPr lang="en-US" dirty="0" smtClean="0"/>
              <a:t>We had to update our curriculum to match the demands students will face </a:t>
            </a:r>
          </a:p>
          <a:p>
            <a:pPr marL="565150">
              <a:spcBef>
                <a:spcPts val="1800"/>
              </a:spcBef>
              <a:buFont typeface="Arial"/>
              <a:buChar char="•"/>
            </a:pPr>
            <a:r>
              <a:rPr lang="en-US" dirty="0" smtClean="0"/>
              <a:t>Tomorrow’s need?  Workers who are: </a:t>
            </a:r>
          </a:p>
          <a:p>
            <a:pPr marL="1030288" lvl="1" indent="-231775">
              <a:spcBef>
                <a:spcPts val="600"/>
              </a:spcBef>
              <a:buFont typeface="Arial" pitchFamily="34" charset="0"/>
              <a:buChar char="•"/>
            </a:pPr>
            <a:r>
              <a:rPr lang="en-US" dirty="0" smtClean="0"/>
              <a:t>Adaptable </a:t>
            </a:r>
          </a:p>
          <a:p>
            <a:pPr marL="1030288" lvl="1" indent="-231775">
              <a:spcBef>
                <a:spcPts val="600"/>
              </a:spcBef>
              <a:buFont typeface="Arial" pitchFamily="34" charset="0"/>
              <a:buChar char="•"/>
            </a:pPr>
            <a:r>
              <a:rPr lang="en-US" dirty="0" smtClean="0"/>
              <a:t>Can apply knowledge to unpredictable problems</a:t>
            </a:r>
          </a:p>
          <a:p>
            <a:pPr marL="1030288" lvl="1" indent="-231775">
              <a:spcBef>
                <a:spcPts val="600"/>
              </a:spcBef>
              <a:buFont typeface="Arial" pitchFamily="34" charset="0"/>
              <a:buChar char="•"/>
            </a:pPr>
            <a:r>
              <a:rPr lang="en-US" dirty="0" smtClean="0"/>
              <a:t>Can find information, assess its value and integrate it to arrive at creative solutions </a:t>
            </a:r>
          </a:p>
          <a:p>
            <a:pPr marL="514350" indent="-514350"/>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44513" y="548640"/>
            <a:ext cx="8054975" cy="566738"/>
          </a:xfrm>
        </p:spPr>
        <p:txBody>
          <a:bodyPr/>
          <a:lstStyle/>
          <a:p>
            <a:pPr marL="457200" indent="-457200">
              <a:defRPr/>
            </a:pPr>
            <a:r>
              <a:rPr lang="en-US" altLang="en-US" sz="3600" dirty="0" smtClean="0"/>
              <a:t>Out with the Old – In with the New</a:t>
            </a:r>
          </a:p>
        </p:txBody>
      </p:sp>
      <p:grpSp>
        <p:nvGrpSpPr>
          <p:cNvPr id="19" name="Group 18"/>
          <p:cNvGrpSpPr/>
          <p:nvPr/>
        </p:nvGrpSpPr>
        <p:grpSpPr>
          <a:xfrm>
            <a:off x="1524000" y="1659234"/>
            <a:ext cx="6096000" cy="850758"/>
            <a:chOff x="1625600" y="1626090"/>
            <a:chExt cx="6096000" cy="850758"/>
          </a:xfrm>
        </p:grpSpPr>
        <p:sp>
          <p:nvSpPr>
            <p:cNvPr id="18" name="Rectangle 17"/>
            <p:cNvSpPr/>
            <p:nvPr/>
          </p:nvSpPr>
          <p:spPr>
            <a:xfrm>
              <a:off x="1625600" y="1897248"/>
              <a:ext cx="6096000" cy="579600"/>
            </a:xfrm>
            <a:prstGeom prst="rect">
              <a:avLst/>
            </a:prstGeom>
            <a:gradFill flip="none" rotWithShape="1">
              <a:gsLst>
                <a:gs pos="0">
                  <a:srgbClr val="11376F">
                    <a:tint val="66000"/>
                    <a:satMod val="160000"/>
                  </a:srgbClr>
                </a:gs>
                <a:gs pos="50000">
                  <a:srgbClr val="11376F">
                    <a:tint val="44500"/>
                    <a:satMod val="160000"/>
                  </a:srgbClr>
                </a:gs>
                <a:gs pos="100000">
                  <a:srgbClr val="11376F">
                    <a:tint val="23500"/>
                    <a:satMod val="160000"/>
                  </a:srgbClr>
                </a:gs>
              </a:gsLst>
              <a:lin ang="16200000" scaled="1"/>
              <a:tileRect/>
            </a:gradFill>
            <a:effectLst>
              <a:outerShdw blurRad="50800" dist="38100" dir="2700000" algn="tl" rotWithShape="0">
                <a:prstClr val="black">
                  <a:alpha val="40000"/>
                </a:prstClr>
              </a:outerShdw>
            </a:effectLst>
          </p:spPr>
          <p:style>
            <a:lnRef idx="2">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grpSp>
          <p:nvGrpSpPr>
            <p:cNvPr id="6" name="Group 5"/>
            <p:cNvGrpSpPr/>
            <p:nvPr/>
          </p:nvGrpSpPr>
          <p:grpSpPr>
            <a:xfrm>
              <a:off x="1914525" y="1626090"/>
              <a:ext cx="4267200" cy="678960"/>
              <a:chOff x="304800" y="3"/>
              <a:chExt cx="4267200" cy="678960"/>
            </a:xfrm>
          </p:grpSpPr>
          <p:sp>
            <p:nvSpPr>
              <p:cNvPr id="7" name="Rounded Rectangle 6"/>
              <p:cNvSpPr/>
              <p:nvPr/>
            </p:nvSpPr>
            <p:spPr>
              <a:xfrm>
                <a:off x="304800" y="3"/>
                <a:ext cx="4267200" cy="678960"/>
              </a:xfrm>
              <a:prstGeom prst="roundRect">
                <a:avLst/>
              </a:prstGeom>
              <a:solidFill>
                <a:srgbClr val="11376F"/>
              </a:solidFill>
              <a:effectLst>
                <a:outerShdw blurRad="50800" dist="38100" dir="2700000" algn="tl" rotWithShape="0">
                  <a:prstClr val="black">
                    <a:alpha val="40000"/>
                  </a:prstClr>
                </a:outerShdw>
              </a:effectLst>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8" name="Rounded Rectangle 4"/>
              <p:cNvSpPr/>
              <p:nvPr/>
            </p:nvSpPr>
            <p:spPr>
              <a:xfrm>
                <a:off x="337944" y="33147"/>
                <a:ext cx="4200912" cy="6126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1290" tIns="0" rIns="161290" bIns="0" numCol="1" spcCol="1270" anchor="ctr" anchorCtr="0">
                <a:noAutofit/>
              </a:bodyPr>
              <a:lstStyle/>
              <a:p>
                <a:pPr lvl="0" algn="l" defTabSz="1022350">
                  <a:lnSpc>
                    <a:spcPct val="90000"/>
                  </a:lnSpc>
                  <a:spcBef>
                    <a:spcPct val="0"/>
                  </a:spcBef>
                  <a:spcAft>
                    <a:spcPct val="35000"/>
                  </a:spcAft>
                </a:pPr>
                <a:r>
                  <a:rPr lang="en-US" sz="2300" kern="1200" dirty="0" smtClean="0">
                    <a:latin typeface="Arial" pitchFamily="34" charset="0"/>
                    <a:cs typeface="Arial" pitchFamily="34" charset="0"/>
                  </a:rPr>
                  <a:t>New Curriculum</a:t>
                </a:r>
                <a:endParaRPr lang="en-US" sz="2300" kern="1200" dirty="0">
                  <a:latin typeface="Arial" pitchFamily="34" charset="0"/>
                  <a:cs typeface="Arial" pitchFamily="34" charset="0"/>
                </a:endParaRPr>
              </a:p>
            </p:txBody>
          </p:sp>
        </p:grpSp>
      </p:grpSp>
      <p:grpSp>
        <p:nvGrpSpPr>
          <p:cNvPr id="25" name="Group 24"/>
          <p:cNvGrpSpPr/>
          <p:nvPr/>
        </p:nvGrpSpPr>
        <p:grpSpPr>
          <a:xfrm>
            <a:off x="1524000" y="3860572"/>
            <a:ext cx="6096000" cy="850758"/>
            <a:chOff x="1625600" y="1626090"/>
            <a:chExt cx="6096000" cy="850758"/>
          </a:xfrm>
        </p:grpSpPr>
        <p:sp>
          <p:nvSpPr>
            <p:cNvPr id="26" name="Rectangle 25"/>
            <p:cNvSpPr/>
            <p:nvPr/>
          </p:nvSpPr>
          <p:spPr>
            <a:xfrm>
              <a:off x="1625600" y="1897248"/>
              <a:ext cx="6096000" cy="579600"/>
            </a:xfrm>
            <a:prstGeom prst="rect">
              <a:avLst/>
            </a:prstGeom>
            <a:gradFill flip="none" rotWithShape="1">
              <a:gsLst>
                <a:gs pos="0">
                  <a:srgbClr val="11376F">
                    <a:tint val="66000"/>
                    <a:satMod val="160000"/>
                  </a:srgbClr>
                </a:gs>
                <a:gs pos="50000">
                  <a:srgbClr val="11376F">
                    <a:tint val="44500"/>
                    <a:satMod val="160000"/>
                  </a:srgbClr>
                </a:gs>
                <a:gs pos="100000">
                  <a:srgbClr val="11376F">
                    <a:tint val="23500"/>
                    <a:satMod val="160000"/>
                  </a:srgbClr>
                </a:gs>
              </a:gsLst>
              <a:lin ang="16200000" scaled="1"/>
              <a:tileRect/>
            </a:gradFill>
            <a:effectLst>
              <a:outerShdw blurRad="50800" dist="38100" dir="2700000" algn="tl" rotWithShape="0">
                <a:prstClr val="black">
                  <a:alpha val="40000"/>
                </a:prstClr>
              </a:outerShdw>
            </a:effectLst>
          </p:spPr>
          <p:style>
            <a:lnRef idx="2">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grpSp>
          <p:nvGrpSpPr>
            <p:cNvPr id="27" name="Group 26"/>
            <p:cNvGrpSpPr/>
            <p:nvPr/>
          </p:nvGrpSpPr>
          <p:grpSpPr>
            <a:xfrm>
              <a:off x="1914525" y="1626090"/>
              <a:ext cx="4267200" cy="678960"/>
              <a:chOff x="304800" y="3"/>
              <a:chExt cx="4267200" cy="678960"/>
            </a:xfrm>
          </p:grpSpPr>
          <p:sp>
            <p:nvSpPr>
              <p:cNvPr id="28" name="Rounded Rectangle 27"/>
              <p:cNvSpPr/>
              <p:nvPr/>
            </p:nvSpPr>
            <p:spPr>
              <a:xfrm>
                <a:off x="304800" y="3"/>
                <a:ext cx="4267200" cy="678960"/>
              </a:xfrm>
              <a:prstGeom prst="roundRect">
                <a:avLst/>
              </a:prstGeom>
              <a:solidFill>
                <a:srgbClr val="11376F"/>
              </a:solidFill>
              <a:effectLst>
                <a:outerShdw blurRad="50800" dist="38100" dir="2700000" algn="tl" rotWithShape="0">
                  <a:prstClr val="black">
                    <a:alpha val="40000"/>
                  </a:prstClr>
                </a:outerShdw>
              </a:effectLst>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9" name="Rounded Rectangle 4"/>
              <p:cNvSpPr/>
              <p:nvPr/>
            </p:nvSpPr>
            <p:spPr>
              <a:xfrm>
                <a:off x="337944" y="33147"/>
                <a:ext cx="4200912" cy="6126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1290" tIns="0" rIns="161290" bIns="0" numCol="1" spcCol="1270" anchor="ctr" anchorCtr="0">
                <a:noAutofit/>
              </a:bodyPr>
              <a:lstStyle/>
              <a:p>
                <a:pPr lvl="0" algn="l" defTabSz="1022350">
                  <a:lnSpc>
                    <a:spcPct val="90000"/>
                  </a:lnSpc>
                  <a:spcBef>
                    <a:spcPct val="0"/>
                  </a:spcBef>
                  <a:spcAft>
                    <a:spcPct val="35000"/>
                  </a:spcAft>
                </a:pPr>
                <a:r>
                  <a:rPr lang="en-US" sz="2300" kern="1200" dirty="0" smtClean="0">
                    <a:latin typeface="Arial" pitchFamily="34" charset="0"/>
                    <a:cs typeface="Arial" pitchFamily="34" charset="0"/>
                  </a:rPr>
                  <a:t>New Learning</a:t>
                </a:r>
                <a:endParaRPr lang="en-US" sz="2300" kern="1200" dirty="0">
                  <a:latin typeface="Arial" pitchFamily="34" charset="0"/>
                  <a:cs typeface="Arial" pitchFamily="34" charset="0"/>
                </a:endParaRPr>
              </a:p>
            </p:txBody>
          </p:sp>
        </p:grpSp>
      </p:grpSp>
      <p:grpSp>
        <p:nvGrpSpPr>
          <p:cNvPr id="30" name="Group 29"/>
          <p:cNvGrpSpPr/>
          <p:nvPr/>
        </p:nvGrpSpPr>
        <p:grpSpPr>
          <a:xfrm>
            <a:off x="1524000" y="4961242"/>
            <a:ext cx="6096000" cy="850758"/>
            <a:chOff x="1625600" y="1626090"/>
            <a:chExt cx="6096000" cy="850758"/>
          </a:xfrm>
        </p:grpSpPr>
        <p:sp>
          <p:nvSpPr>
            <p:cNvPr id="31" name="Rectangle 30"/>
            <p:cNvSpPr/>
            <p:nvPr/>
          </p:nvSpPr>
          <p:spPr>
            <a:xfrm>
              <a:off x="1625600" y="1897248"/>
              <a:ext cx="6096000" cy="579600"/>
            </a:xfrm>
            <a:prstGeom prst="rect">
              <a:avLst/>
            </a:prstGeom>
            <a:gradFill flip="none" rotWithShape="1">
              <a:gsLst>
                <a:gs pos="0">
                  <a:srgbClr val="11376F">
                    <a:tint val="66000"/>
                    <a:satMod val="160000"/>
                  </a:srgbClr>
                </a:gs>
                <a:gs pos="50000">
                  <a:srgbClr val="11376F">
                    <a:tint val="44500"/>
                    <a:satMod val="160000"/>
                  </a:srgbClr>
                </a:gs>
                <a:gs pos="100000">
                  <a:srgbClr val="11376F">
                    <a:tint val="23500"/>
                    <a:satMod val="160000"/>
                  </a:srgbClr>
                </a:gs>
              </a:gsLst>
              <a:lin ang="16200000" scaled="1"/>
              <a:tileRect/>
            </a:gradFill>
            <a:effectLst>
              <a:outerShdw blurRad="50800" dist="38100" dir="2700000" algn="tl" rotWithShape="0">
                <a:prstClr val="black">
                  <a:alpha val="40000"/>
                </a:prstClr>
              </a:outerShdw>
            </a:effectLst>
          </p:spPr>
          <p:style>
            <a:lnRef idx="2">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grpSp>
          <p:nvGrpSpPr>
            <p:cNvPr id="32" name="Group 31"/>
            <p:cNvGrpSpPr/>
            <p:nvPr/>
          </p:nvGrpSpPr>
          <p:grpSpPr>
            <a:xfrm>
              <a:off x="1914525" y="1626090"/>
              <a:ext cx="4267200" cy="678960"/>
              <a:chOff x="304800" y="3"/>
              <a:chExt cx="4267200" cy="678960"/>
            </a:xfrm>
          </p:grpSpPr>
          <p:sp>
            <p:nvSpPr>
              <p:cNvPr id="33" name="Rounded Rectangle 32"/>
              <p:cNvSpPr/>
              <p:nvPr/>
            </p:nvSpPr>
            <p:spPr>
              <a:xfrm>
                <a:off x="304800" y="3"/>
                <a:ext cx="4267200" cy="678960"/>
              </a:xfrm>
              <a:prstGeom prst="roundRect">
                <a:avLst/>
              </a:prstGeom>
              <a:solidFill>
                <a:srgbClr val="11376F"/>
              </a:solidFill>
              <a:effectLst>
                <a:outerShdw blurRad="50800" dist="38100" dir="2700000" algn="tl" rotWithShape="0">
                  <a:prstClr val="black">
                    <a:alpha val="40000"/>
                  </a:prstClr>
                </a:outerShdw>
              </a:effectLst>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4" name="Rounded Rectangle 4"/>
              <p:cNvSpPr/>
              <p:nvPr/>
            </p:nvSpPr>
            <p:spPr>
              <a:xfrm>
                <a:off x="337944" y="33147"/>
                <a:ext cx="4200912" cy="6126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1290" tIns="0" rIns="161290" bIns="0" numCol="1" spcCol="1270" anchor="ctr" anchorCtr="0">
                <a:noAutofit/>
              </a:bodyPr>
              <a:lstStyle/>
              <a:p>
                <a:pPr lvl="0" algn="l" defTabSz="1022350">
                  <a:lnSpc>
                    <a:spcPct val="90000"/>
                  </a:lnSpc>
                  <a:spcBef>
                    <a:spcPct val="0"/>
                  </a:spcBef>
                  <a:spcAft>
                    <a:spcPct val="35000"/>
                  </a:spcAft>
                </a:pPr>
                <a:r>
                  <a:rPr lang="en-US" sz="2300" kern="1200" dirty="0" smtClean="0">
                    <a:latin typeface="Arial" pitchFamily="34" charset="0"/>
                    <a:cs typeface="Arial" pitchFamily="34" charset="0"/>
                  </a:rPr>
                  <a:t>New Test</a:t>
                </a:r>
                <a:endParaRPr lang="en-US" sz="2300" kern="1200" dirty="0">
                  <a:latin typeface="Arial" pitchFamily="34" charset="0"/>
                  <a:cs typeface="Arial" pitchFamily="34" charset="0"/>
                </a:endParaRPr>
              </a:p>
            </p:txBody>
          </p:sp>
        </p:grpSp>
      </p:grpSp>
      <p:grpSp>
        <p:nvGrpSpPr>
          <p:cNvPr id="35" name="Group 34"/>
          <p:cNvGrpSpPr/>
          <p:nvPr/>
        </p:nvGrpSpPr>
        <p:grpSpPr>
          <a:xfrm>
            <a:off x="1524000" y="2759903"/>
            <a:ext cx="6096000" cy="850758"/>
            <a:chOff x="1625600" y="1626090"/>
            <a:chExt cx="6096000" cy="850758"/>
          </a:xfrm>
        </p:grpSpPr>
        <p:sp>
          <p:nvSpPr>
            <p:cNvPr id="37" name="Rectangle 36"/>
            <p:cNvSpPr/>
            <p:nvPr/>
          </p:nvSpPr>
          <p:spPr>
            <a:xfrm>
              <a:off x="1625600" y="1897248"/>
              <a:ext cx="6096000" cy="579600"/>
            </a:xfrm>
            <a:prstGeom prst="rect">
              <a:avLst/>
            </a:prstGeom>
            <a:gradFill flip="none" rotWithShape="1">
              <a:gsLst>
                <a:gs pos="0">
                  <a:srgbClr val="11376F">
                    <a:tint val="66000"/>
                    <a:satMod val="160000"/>
                  </a:srgbClr>
                </a:gs>
                <a:gs pos="50000">
                  <a:srgbClr val="11376F">
                    <a:tint val="44500"/>
                    <a:satMod val="160000"/>
                  </a:srgbClr>
                </a:gs>
                <a:gs pos="100000">
                  <a:srgbClr val="11376F">
                    <a:tint val="23500"/>
                    <a:satMod val="160000"/>
                  </a:srgbClr>
                </a:gs>
              </a:gsLst>
              <a:lin ang="16200000" scaled="1"/>
              <a:tileRect/>
            </a:gradFill>
            <a:effectLst>
              <a:outerShdw blurRad="50800" dist="38100" dir="2700000" algn="tl" rotWithShape="0">
                <a:prstClr val="black">
                  <a:alpha val="40000"/>
                </a:prstClr>
              </a:outerShdw>
            </a:effectLst>
          </p:spPr>
          <p:style>
            <a:lnRef idx="2">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grpSp>
          <p:nvGrpSpPr>
            <p:cNvPr id="38" name="Group 37"/>
            <p:cNvGrpSpPr/>
            <p:nvPr/>
          </p:nvGrpSpPr>
          <p:grpSpPr>
            <a:xfrm>
              <a:off x="1914525" y="1626090"/>
              <a:ext cx="4267200" cy="678960"/>
              <a:chOff x="304800" y="3"/>
              <a:chExt cx="4267200" cy="678960"/>
            </a:xfrm>
          </p:grpSpPr>
          <p:sp>
            <p:nvSpPr>
              <p:cNvPr id="39" name="Rounded Rectangle 38"/>
              <p:cNvSpPr/>
              <p:nvPr/>
            </p:nvSpPr>
            <p:spPr>
              <a:xfrm>
                <a:off x="304800" y="3"/>
                <a:ext cx="4267200" cy="678960"/>
              </a:xfrm>
              <a:prstGeom prst="roundRect">
                <a:avLst/>
              </a:prstGeom>
              <a:solidFill>
                <a:srgbClr val="11376F"/>
              </a:solidFill>
              <a:effectLst>
                <a:outerShdw blurRad="50800" dist="38100" dir="2700000" algn="tl" rotWithShape="0">
                  <a:prstClr val="black">
                    <a:alpha val="40000"/>
                  </a:prstClr>
                </a:outerShdw>
              </a:effectLst>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0" name="Rounded Rectangle 4"/>
              <p:cNvSpPr/>
              <p:nvPr/>
            </p:nvSpPr>
            <p:spPr>
              <a:xfrm>
                <a:off x="337944" y="33147"/>
                <a:ext cx="4200912" cy="6126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1290" tIns="0" rIns="161290" bIns="0" numCol="1" spcCol="1270" anchor="ctr" anchorCtr="0">
                <a:noAutofit/>
              </a:bodyPr>
              <a:lstStyle/>
              <a:p>
                <a:pPr lvl="0" algn="l" defTabSz="1022350">
                  <a:lnSpc>
                    <a:spcPct val="90000"/>
                  </a:lnSpc>
                  <a:spcBef>
                    <a:spcPct val="0"/>
                  </a:spcBef>
                  <a:spcAft>
                    <a:spcPct val="35000"/>
                  </a:spcAft>
                </a:pPr>
                <a:r>
                  <a:rPr lang="en-US" sz="2300" kern="1200" dirty="0" smtClean="0">
                    <a:latin typeface="Arial" pitchFamily="34" charset="0"/>
                    <a:cs typeface="Arial" pitchFamily="34" charset="0"/>
                  </a:rPr>
                  <a:t>New Teaching</a:t>
                </a:r>
                <a:endParaRPr lang="en-US" sz="2300" kern="1200" dirty="0">
                  <a:latin typeface="Arial" pitchFamily="34" charset="0"/>
                  <a:cs typeface="Arial" pitchFamily="34" charset="0"/>
                </a:endParaRPr>
              </a:p>
            </p:txBody>
          </p:sp>
        </p:gr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fade">
                                      <p:cBhvr>
                                        <p:cTn id="12" dur="500"/>
                                        <p:tgtEl>
                                          <p:spTgt spid="3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fade">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fade">
                                      <p:cBhvr>
                                        <p:cTn id="2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A New Approach</a:t>
            </a:r>
            <a:endParaRPr lang="en-US" sz="3600" dirty="0"/>
          </a:p>
        </p:txBody>
      </p:sp>
      <p:sp>
        <p:nvSpPr>
          <p:cNvPr id="3" name="Content Placeholder 2"/>
          <p:cNvSpPr>
            <a:spLocks noGrp="1"/>
          </p:cNvSpPr>
          <p:nvPr>
            <p:ph idx="1"/>
          </p:nvPr>
        </p:nvSpPr>
        <p:spPr/>
        <p:txBody>
          <a:bodyPr>
            <a:normAutofit/>
          </a:bodyPr>
          <a:lstStyle/>
          <a:p>
            <a:r>
              <a:rPr lang="en-US" dirty="0" smtClean="0"/>
              <a:t> </a:t>
            </a:r>
            <a:endParaRPr lang="en-US" dirty="0" smtClean="0">
              <a:sym typeface="Wingdings"/>
            </a:endParaRPr>
          </a:p>
          <a:p>
            <a:endParaRPr lang="en-US" dirty="0" smtClean="0">
              <a:sym typeface="Wingdings"/>
            </a:endParaRPr>
          </a:p>
          <a:p>
            <a:endParaRPr lang="en-US" dirty="0"/>
          </a:p>
        </p:txBody>
      </p:sp>
      <p:pic>
        <p:nvPicPr>
          <p:cNvPr id="5" name="Picture 4" descr="Improved learning no silhouette.png"/>
          <p:cNvPicPr>
            <a:picLocks noChangeAspect="1"/>
          </p:cNvPicPr>
          <p:nvPr/>
        </p:nvPicPr>
        <p:blipFill>
          <a:blip r:embed="rId3"/>
          <a:stretch>
            <a:fillRect/>
          </a:stretch>
        </p:blipFill>
        <p:spPr>
          <a:xfrm>
            <a:off x="2103120" y="1510892"/>
            <a:ext cx="4821946" cy="4821946"/>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Checking Progress – 3 ways</a:t>
            </a:r>
            <a:endParaRPr lang="en-US" sz="3600" dirty="0"/>
          </a:p>
        </p:txBody>
      </p:sp>
      <p:sp>
        <p:nvSpPr>
          <p:cNvPr id="3" name="Content Placeholder 2"/>
          <p:cNvSpPr>
            <a:spLocks noGrp="1"/>
          </p:cNvSpPr>
          <p:nvPr>
            <p:ph idx="1"/>
          </p:nvPr>
        </p:nvSpPr>
        <p:spPr>
          <a:xfrm>
            <a:off x="457200" y="1371600"/>
            <a:ext cx="8229600" cy="4684822"/>
          </a:xfrm>
        </p:spPr>
        <p:txBody>
          <a:bodyPr/>
          <a:lstStyle/>
          <a:p>
            <a:pPr>
              <a:spcBef>
                <a:spcPts val="0"/>
              </a:spcBef>
              <a:spcAft>
                <a:spcPts val="600"/>
              </a:spcAft>
            </a:pPr>
            <a:r>
              <a:rPr lang="en-US" sz="3200" dirty="0" smtClean="0"/>
              <a:t>Classroom assignments</a:t>
            </a:r>
          </a:p>
          <a:p>
            <a:pPr>
              <a:spcBef>
                <a:spcPts val="1800"/>
              </a:spcBef>
              <a:spcAft>
                <a:spcPts val="600"/>
              </a:spcAft>
            </a:pPr>
            <a:r>
              <a:rPr lang="en-US" sz="3200" dirty="0" smtClean="0"/>
              <a:t>Classroom assessments </a:t>
            </a:r>
          </a:p>
          <a:p>
            <a:pPr marL="514350" lvl="1">
              <a:spcBef>
                <a:spcPts val="1200"/>
              </a:spcBef>
              <a:spcAft>
                <a:spcPts val="600"/>
              </a:spcAft>
              <a:buFont typeface="Arial" pitchFamily="34" charset="0"/>
              <a:buChar char="•"/>
            </a:pPr>
            <a:r>
              <a:rPr lang="en-US" sz="2800" dirty="0" smtClean="0"/>
              <a:t>Rigorous Tasks </a:t>
            </a:r>
          </a:p>
          <a:p>
            <a:pPr marL="514350" lvl="1">
              <a:spcBef>
                <a:spcPts val="1200"/>
              </a:spcBef>
              <a:spcAft>
                <a:spcPts val="600"/>
              </a:spcAft>
              <a:buFont typeface="Arial" pitchFamily="34" charset="0"/>
              <a:buChar char="•"/>
            </a:pPr>
            <a:r>
              <a:rPr lang="en-US" sz="2800" dirty="0" smtClean="0"/>
              <a:t>Frequent checks for understanding</a:t>
            </a:r>
          </a:p>
          <a:p>
            <a:pPr marL="514350" lvl="1">
              <a:spcBef>
                <a:spcPts val="1200"/>
              </a:spcBef>
              <a:spcAft>
                <a:spcPts val="600"/>
              </a:spcAft>
              <a:buFont typeface="Arial" pitchFamily="34" charset="0"/>
              <a:buChar char="•"/>
            </a:pPr>
            <a:r>
              <a:rPr lang="en-US" sz="2800" dirty="0" smtClean="0"/>
              <a:t>Optional midyear tests provided by Smarter Balanced </a:t>
            </a:r>
          </a:p>
          <a:p>
            <a:pPr>
              <a:spcBef>
                <a:spcPts val="1800"/>
              </a:spcBef>
              <a:spcAft>
                <a:spcPts val="600"/>
              </a:spcAft>
            </a:pPr>
            <a:r>
              <a:rPr lang="en-US" sz="3200" dirty="0" err="1" smtClean="0"/>
              <a:t>The Annual State Test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548640"/>
            <a:ext cx="8170863" cy="566738"/>
          </a:xfrm>
        </p:spPr>
        <p:txBody>
          <a:bodyPr/>
          <a:lstStyle/>
          <a:p>
            <a:r>
              <a:rPr lang="en-US" sz="3600" dirty="0" smtClean="0"/>
              <a:t>The Annual Test – worth the time?</a:t>
            </a:r>
            <a:endParaRPr lang="en-US" sz="3600" dirty="0"/>
          </a:p>
        </p:txBody>
      </p:sp>
      <p:sp>
        <p:nvSpPr>
          <p:cNvPr id="3" name="Content Placeholder 2"/>
          <p:cNvSpPr>
            <a:spLocks noGrp="1"/>
          </p:cNvSpPr>
          <p:nvPr>
            <p:ph idx="1"/>
          </p:nvPr>
        </p:nvSpPr>
        <p:spPr>
          <a:xfrm>
            <a:off x="381000" y="1371600"/>
            <a:ext cx="8382000" cy="5029200"/>
          </a:xfrm>
        </p:spPr>
        <p:txBody>
          <a:bodyPr>
            <a:noAutofit/>
          </a:bodyPr>
          <a:lstStyle/>
          <a:p>
            <a:pPr marL="0" indent="0">
              <a:spcBef>
                <a:spcPts val="1200"/>
              </a:spcBef>
              <a:spcAft>
                <a:spcPts val="600"/>
              </a:spcAft>
            </a:pPr>
            <a:r>
              <a:rPr lang="en-US" sz="3200" dirty="0" smtClean="0"/>
              <a:t>Like your yearly well check up at the Pediatrician, the annual test: </a:t>
            </a:r>
          </a:p>
          <a:p>
            <a:pPr marL="514350" lvl="1">
              <a:spcBef>
                <a:spcPts val="1800"/>
              </a:spcBef>
              <a:spcAft>
                <a:spcPts val="600"/>
              </a:spcAft>
              <a:buFont typeface="Arial" pitchFamily="34" charset="0"/>
              <a:buChar char="•"/>
            </a:pPr>
            <a:r>
              <a:rPr lang="en-US" dirty="0" smtClean="0"/>
              <a:t>Provides a consistent evaluation– Is my child </a:t>
            </a:r>
            <a:br>
              <a:rPr lang="en-US" dirty="0" smtClean="0"/>
            </a:br>
            <a:r>
              <a:rPr lang="en-US" dirty="0" smtClean="0"/>
              <a:t>meeting expected milestones? </a:t>
            </a:r>
          </a:p>
          <a:p>
            <a:pPr marL="514350" lvl="1">
              <a:spcBef>
                <a:spcPts val="1800"/>
              </a:spcBef>
              <a:spcAft>
                <a:spcPts val="600"/>
              </a:spcAft>
              <a:buFont typeface="Arial" pitchFamily="34" charset="0"/>
              <a:buChar char="•"/>
            </a:pPr>
            <a:r>
              <a:rPr lang="en-US" dirty="0" smtClean="0"/>
              <a:t>Allows you to follow growth – even </a:t>
            </a:r>
            <a:br>
              <a:rPr lang="en-US" dirty="0" smtClean="0"/>
            </a:br>
            <a:r>
              <a:rPr lang="en-US" dirty="0" smtClean="0"/>
              <a:t>if you relocate!</a:t>
            </a:r>
          </a:p>
          <a:p>
            <a:pPr marL="514350" lvl="1">
              <a:spcBef>
                <a:spcPts val="1800"/>
              </a:spcBef>
              <a:spcAft>
                <a:spcPts val="600"/>
              </a:spcAft>
              <a:buFont typeface="Arial" pitchFamily="34" charset="0"/>
              <a:buChar char="•"/>
            </a:pPr>
            <a:r>
              <a:rPr lang="en-US" dirty="0" smtClean="0"/>
              <a:t>Gives you and your child’s teacher </a:t>
            </a:r>
            <a:br>
              <a:rPr lang="en-US" dirty="0" smtClean="0"/>
            </a:br>
            <a:r>
              <a:rPr lang="en-US" dirty="0" smtClean="0"/>
              <a:t>information you can act on – Does </a:t>
            </a:r>
            <a:br>
              <a:rPr lang="en-US" dirty="0" smtClean="0"/>
            </a:br>
            <a:r>
              <a:rPr lang="en-US" dirty="0" smtClean="0"/>
              <a:t>my child need focused support? </a:t>
            </a:r>
            <a:endParaRPr lang="en-US" dirty="0"/>
          </a:p>
        </p:txBody>
      </p:sp>
      <p:pic>
        <p:nvPicPr>
          <p:cNvPr id="30722" name="Picture 2" descr="http://www.albany.edu/news/images/minoritydoc_inside.JPG"/>
          <p:cNvPicPr>
            <a:picLocks noChangeAspect="1" noChangeArrowheads="1"/>
          </p:cNvPicPr>
          <p:nvPr/>
        </p:nvPicPr>
        <p:blipFill>
          <a:blip r:embed="rId3"/>
          <a:srcRect l="5800"/>
          <a:stretch>
            <a:fillRect/>
          </a:stretch>
        </p:blipFill>
        <p:spPr bwMode="auto">
          <a:xfrm flipH="1">
            <a:off x="6362699" y="3268356"/>
            <a:ext cx="2781299" cy="3589644"/>
          </a:xfrm>
          <a:prstGeom prst="rect">
            <a:avLst/>
          </a:prstGeom>
          <a:noFill/>
          <a:ln w="3175">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WestEd-Powerpoint-Template">
  <a:themeElements>
    <a:clrScheme name="WestEd General Powerpoint Color Theme">
      <a:dk1>
        <a:srgbClr val="586B7A"/>
      </a:dk1>
      <a:lt1>
        <a:srgbClr val="D8E6E8"/>
      </a:lt1>
      <a:dk2>
        <a:srgbClr val="2B447D"/>
      </a:dk2>
      <a:lt2>
        <a:srgbClr val="EEECE1"/>
      </a:lt2>
      <a:accent1>
        <a:srgbClr val="4F81BD"/>
      </a:accent1>
      <a:accent2>
        <a:srgbClr val="5D9B97"/>
      </a:accent2>
      <a:accent3>
        <a:srgbClr val="93B255"/>
      </a:accent3>
      <a:accent4>
        <a:srgbClr val="4CA269"/>
      </a:accent4>
      <a:accent5>
        <a:srgbClr val="A0A477"/>
      </a:accent5>
      <a:accent6>
        <a:srgbClr val="C39337"/>
      </a:accent6>
      <a:hlink>
        <a:srgbClr val="00005E"/>
      </a:hlink>
      <a:folHlink>
        <a:srgbClr val="0B8058"/>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WestEd-Powerpoint-Template</Template>
  <TotalTime>3579</TotalTime>
  <Words>3040</Words>
  <Application>Microsoft Office PowerPoint</Application>
  <PresentationFormat>On-screen Show (4:3)</PresentationFormat>
  <Paragraphs>348</Paragraphs>
  <Slides>34</Slides>
  <Notes>34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WestEd-Powerpoint-Template</vt:lpstr>
      <vt:lpstr>How to use this Deck</vt:lpstr>
      <vt:lpstr>How to use this Deck</vt:lpstr>
      <vt:lpstr>How to use this Deck</vt:lpstr>
      <vt:lpstr>New Future, New Test</vt:lpstr>
      <vt:lpstr>We’re Preparing for a New Future</vt:lpstr>
      <vt:lpstr>Out with the Old – In with the New</vt:lpstr>
      <vt:lpstr>A New Approach</vt:lpstr>
      <vt:lpstr>Checking Progress – 3 ways</vt:lpstr>
      <vt:lpstr>The Annual Test – worth the time?</vt:lpstr>
      <vt:lpstr>Is change really needed?  </vt:lpstr>
      <vt:lpstr>Varied Expectations</vt:lpstr>
      <vt:lpstr>High School Diploma did not mean College Ready</vt:lpstr>
      <vt:lpstr>High School Diploma did not mean College Ready</vt:lpstr>
      <vt:lpstr>Weaknesses &amp; Missing Skills</vt:lpstr>
      <vt:lpstr>Yet old tests focused on lower level skills</vt:lpstr>
      <vt:lpstr> The New Test</vt:lpstr>
      <vt:lpstr>Assesses Desired Skills</vt:lpstr>
      <vt:lpstr>Provides Better Information</vt:lpstr>
      <vt:lpstr>Slide 19</vt:lpstr>
      <vt:lpstr> More Engaging - 4th Grade Math  </vt:lpstr>
      <vt:lpstr>Challenging Tasks – 5th Grade Math Example </vt:lpstr>
      <vt:lpstr>Listening Questions – 7th Grade ELA </vt:lpstr>
      <vt:lpstr>Meaning in Context – 11th Grade ELA</vt:lpstr>
      <vt:lpstr>Unique Accessibility Features –  Example: Pop Up Glossary </vt:lpstr>
      <vt:lpstr>Unique Accessibility Features –  Example: American Sign Language Videos</vt:lpstr>
      <vt:lpstr>Practice Test (click here)</vt:lpstr>
      <vt:lpstr>Understanding Scores</vt:lpstr>
      <vt:lpstr>Results: Last Year’s vs. This Year’s</vt:lpstr>
      <vt:lpstr>Overall Scores – 2 Areas, 4 Levels </vt:lpstr>
      <vt:lpstr>Additional Scores –  3 levels,  8 topics</vt:lpstr>
      <vt:lpstr>A Video Presentation </vt:lpstr>
      <vt:lpstr>A Framework for Interpretation </vt:lpstr>
      <vt:lpstr>It’s just one snapshot of progress in a process of continual improvement </vt:lpstr>
      <vt:lpstr>We’re on the right Path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Graph Page 1 of 3</dc:title>
  <dc:creator>Joanne Paris</dc:creator>
  <cp:lastModifiedBy>aappert</cp:lastModifiedBy>
  <cp:revision>344</cp:revision>
  <cp:lastPrinted>2010-06-30T23:27:40Z</cp:lastPrinted>
  <dcterms:created xsi:type="dcterms:W3CDTF">2015-03-16T04:11:08Z</dcterms:created>
  <dcterms:modified xsi:type="dcterms:W3CDTF">2015-03-25T14:41:28Z</dcterms:modified>
</cp:coreProperties>
</file>