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3" r:id="rId1"/>
    <p:sldMasterId id="2147483667" r:id="rId2"/>
    <p:sldMasterId id="2147484066" r:id="rId3"/>
  </p:sldMasterIdLst>
  <p:notesMasterIdLst>
    <p:notesMasterId r:id="rId20"/>
  </p:notesMasterIdLst>
  <p:handoutMasterIdLst>
    <p:handoutMasterId r:id="rId21"/>
  </p:handoutMasterIdLst>
  <p:sldIdLst>
    <p:sldId id="256" r:id="rId4"/>
    <p:sldId id="261" r:id="rId5"/>
    <p:sldId id="281" r:id="rId6"/>
    <p:sldId id="286" r:id="rId7"/>
    <p:sldId id="279" r:id="rId8"/>
    <p:sldId id="258" r:id="rId9"/>
    <p:sldId id="285" r:id="rId10"/>
    <p:sldId id="262" r:id="rId11"/>
    <p:sldId id="263" r:id="rId12"/>
    <p:sldId id="264" r:id="rId13"/>
    <p:sldId id="265" r:id="rId14"/>
    <p:sldId id="266" r:id="rId15"/>
    <p:sldId id="267" r:id="rId16"/>
    <p:sldId id="260" r:id="rId17"/>
    <p:sldId id="269" r:id="rId18"/>
    <p:sldId id="284" r:id="rId19"/>
  </p:sldIdLst>
  <p:sldSz cx="9144000" cy="5943600"/>
  <p:notesSz cx="7010400" cy="9296400"/>
  <p:defaultTextStyle>
    <a:defPPr>
      <a:defRPr lang="en-US"/>
    </a:defPPr>
    <a:lvl1pPr algn="l" rtl="0" fontAlgn="base">
      <a:spcBef>
        <a:spcPct val="0"/>
      </a:spcBef>
      <a:spcAft>
        <a:spcPct val="0"/>
      </a:spcAft>
      <a:defRPr sz="1700" kern="1200">
        <a:solidFill>
          <a:schemeClr val="tx1"/>
        </a:solidFill>
        <a:latin typeface="Arial" charset="0"/>
        <a:ea typeface="+mn-ea"/>
        <a:cs typeface="+mn-cs"/>
      </a:defRPr>
    </a:lvl1pPr>
    <a:lvl2pPr marL="457200" algn="l" rtl="0" fontAlgn="base">
      <a:spcBef>
        <a:spcPct val="0"/>
      </a:spcBef>
      <a:spcAft>
        <a:spcPct val="0"/>
      </a:spcAft>
      <a:defRPr sz="1700" kern="1200">
        <a:solidFill>
          <a:schemeClr val="tx1"/>
        </a:solidFill>
        <a:latin typeface="Arial" charset="0"/>
        <a:ea typeface="+mn-ea"/>
        <a:cs typeface="+mn-cs"/>
      </a:defRPr>
    </a:lvl2pPr>
    <a:lvl3pPr marL="914400" algn="l" rtl="0" fontAlgn="base">
      <a:spcBef>
        <a:spcPct val="0"/>
      </a:spcBef>
      <a:spcAft>
        <a:spcPct val="0"/>
      </a:spcAft>
      <a:defRPr sz="1700" kern="1200">
        <a:solidFill>
          <a:schemeClr val="tx1"/>
        </a:solidFill>
        <a:latin typeface="Arial" charset="0"/>
        <a:ea typeface="+mn-ea"/>
        <a:cs typeface="+mn-cs"/>
      </a:defRPr>
    </a:lvl3pPr>
    <a:lvl4pPr marL="1371600" algn="l" rtl="0" fontAlgn="base">
      <a:spcBef>
        <a:spcPct val="0"/>
      </a:spcBef>
      <a:spcAft>
        <a:spcPct val="0"/>
      </a:spcAft>
      <a:defRPr sz="1700" kern="1200">
        <a:solidFill>
          <a:schemeClr val="tx1"/>
        </a:solidFill>
        <a:latin typeface="Arial" charset="0"/>
        <a:ea typeface="+mn-ea"/>
        <a:cs typeface="+mn-cs"/>
      </a:defRPr>
    </a:lvl4pPr>
    <a:lvl5pPr marL="1828800" algn="l" rtl="0" fontAlgn="base">
      <a:spcBef>
        <a:spcPct val="0"/>
      </a:spcBef>
      <a:spcAft>
        <a:spcPct val="0"/>
      </a:spcAft>
      <a:defRPr sz="1700" kern="1200">
        <a:solidFill>
          <a:schemeClr val="tx1"/>
        </a:solidFill>
        <a:latin typeface="Arial" charset="0"/>
        <a:ea typeface="+mn-ea"/>
        <a:cs typeface="+mn-cs"/>
      </a:defRPr>
    </a:lvl5pPr>
    <a:lvl6pPr marL="2286000" algn="l" defTabSz="914400" rtl="0" eaLnBrk="1" latinLnBrk="0" hangingPunct="1">
      <a:defRPr sz="1700" kern="1200">
        <a:solidFill>
          <a:schemeClr val="tx1"/>
        </a:solidFill>
        <a:latin typeface="Arial" charset="0"/>
        <a:ea typeface="+mn-ea"/>
        <a:cs typeface="+mn-cs"/>
      </a:defRPr>
    </a:lvl6pPr>
    <a:lvl7pPr marL="2743200" algn="l" defTabSz="914400" rtl="0" eaLnBrk="1" latinLnBrk="0" hangingPunct="1">
      <a:defRPr sz="1700" kern="1200">
        <a:solidFill>
          <a:schemeClr val="tx1"/>
        </a:solidFill>
        <a:latin typeface="Arial" charset="0"/>
        <a:ea typeface="+mn-ea"/>
        <a:cs typeface="+mn-cs"/>
      </a:defRPr>
    </a:lvl7pPr>
    <a:lvl8pPr marL="3200400" algn="l" defTabSz="914400" rtl="0" eaLnBrk="1" latinLnBrk="0" hangingPunct="1">
      <a:defRPr sz="1700" kern="1200">
        <a:solidFill>
          <a:schemeClr val="tx1"/>
        </a:solidFill>
        <a:latin typeface="Arial" charset="0"/>
        <a:ea typeface="+mn-ea"/>
        <a:cs typeface="+mn-cs"/>
      </a:defRPr>
    </a:lvl8pPr>
    <a:lvl9pPr marL="3657600" algn="l" defTabSz="914400" rtl="0" eaLnBrk="1" latinLnBrk="0" hangingPunct="1">
      <a:defRPr sz="17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1872">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50102"/>
    <a:srgbClr val="013865"/>
    <a:srgbClr val="5E0165"/>
    <a:srgbClr val="5F5F5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352" autoAdjust="0"/>
    <p:restoredTop sz="92781" autoAdjust="0"/>
  </p:normalViewPr>
  <p:slideViewPr>
    <p:cSldViewPr snapToGrid="0">
      <p:cViewPr varScale="1">
        <p:scale>
          <a:sx n="119" d="100"/>
          <a:sy n="119" d="100"/>
        </p:scale>
        <p:origin x="1308" y="96"/>
      </p:cViewPr>
      <p:guideLst>
        <p:guide orient="horz" pos="1872"/>
        <p:guide pos="2880"/>
      </p:guideLst>
    </p:cSldViewPr>
  </p:slideViewPr>
  <p:outlineViewPr>
    <p:cViewPr>
      <p:scale>
        <a:sx n="33" d="100"/>
        <a:sy n="33" d="100"/>
      </p:scale>
      <p:origin x="0" y="7194"/>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3" Type="http://schemas.openxmlformats.org/officeDocument/2006/relationships/slideMaster" Target="slideMasters/slideMaster3.xml"/><Relationship Id="rId21" Type="http://schemas.openxmlformats.org/officeDocument/2006/relationships/handoutMaster" Target="handoutMasters/handoutMaster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image" Target="../media/image5.emf"/></Relationships>
</file>

<file path=ppt/drawings/_rels/vmlDrawing2.v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2"/>
            <a:ext cx="3037627" cy="464980"/>
          </a:xfrm>
          <a:prstGeom prst="rect">
            <a:avLst/>
          </a:prstGeom>
          <a:noFill/>
          <a:ln w="9525">
            <a:noFill/>
            <a:miter lim="800000"/>
            <a:headEnd/>
            <a:tailEnd/>
          </a:ln>
          <a:effectLst/>
        </p:spPr>
        <p:txBody>
          <a:bodyPr vert="horz" wrap="square" lIns="90347" tIns="45175" rIns="90347" bIns="45175" numCol="1" anchor="t" anchorCtr="0" compatLnSpc="1">
            <a:prstTxWarp prst="textNoShape">
              <a:avLst/>
            </a:prstTxWarp>
          </a:bodyPr>
          <a:lstStyle>
            <a:lvl1pPr defTabSz="903449">
              <a:defRPr sz="1200"/>
            </a:lvl1pPr>
          </a:lstStyle>
          <a:p>
            <a:endParaRPr lang="en-US" dirty="0"/>
          </a:p>
        </p:txBody>
      </p:sp>
      <p:sp>
        <p:nvSpPr>
          <p:cNvPr id="37891" name="Rectangle 3"/>
          <p:cNvSpPr>
            <a:spLocks noGrp="1" noChangeArrowheads="1"/>
          </p:cNvSpPr>
          <p:nvPr>
            <p:ph type="dt" sz="quarter" idx="1"/>
          </p:nvPr>
        </p:nvSpPr>
        <p:spPr bwMode="auto">
          <a:xfrm>
            <a:off x="3971172" y="2"/>
            <a:ext cx="3037627" cy="464980"/>
          </a:xfrm>
          <a:prstGeom prst="rect">
            <a:avLst/>
          </a:prstGeom>
          <a:noFill/>
          <a:ln w="9525">
            <a:noFill/>
            <a:miter lim="800000"/>
            <a:headEnd/>
            <a:tailEnd/>
          </a:ln>
          <a:effectLst/>
        </p:spPr>
        <p:txBody>
          <a:bodyPr vert="horz" wrap="square" lIns="90347" tIns="45175" rIns="90347" bIns="45175" numCol="1" anchor="t" anchorCtr="0" compatLnSpc="1">
            <a:prstTxWarp prst="textNoShape">
              <a:avLst/>
            </a:prstTxWarp>
          </a:bodyPr>
          <a:lstStyle>
            <a:lvl1pPr algn="r" defTabSz="903449">
              <a:defRPr sz="1200"/>
            </a:lvl1pPr>
          </a:lstStyle>
          <a:p>
            <a:fld id="{01B4FAC0-7DD3-4E1A-973A-34BE6ECF809A}" type="datetime1">
              <a:rPr lang="en-US"/>
              <a:pPr/>
              <a:t>6/20/2024</a:t>
            </a:fld>
            <a:endParaRPr lang="en-US" dirty="0"/>
          </a:p>
        </p:txBody>
      </p:sp>
      <p:sp>
        <p:nvSpPr>
          <p:cNvPr id="37892" name="Rectangle 4"/>
          <p:cNvSpPr>
            <a:spLocks noGrp="1" noChangeArrowheads="1"/>
          </p:cNvSpPr>
          <p:nvPr>
            <p:ph type="ftr" sz="quarter" idx="2"/>
          </p:nvPr>
        </p:nvSpPr>
        <p:spPr bwMode="auto">
          <a:xfrm>
            <a:off x="0" y="8829824"/>
            <a:ext cx="3037627" cy="464980"/>
          </a:xfrm>
          <a:prstGeom prst="rect">
            <a:avLst/>
          </a:prstGeom>
          <a:noFill/>
          <a:ln w="9525">
            <a:noFill/>
            <a:miter lim="800000"/>
            <a:headEnd/>
            <a:tailEnd/>
          </a:ln>
          <a:effectLst/>
        </p:spPr>
        <p:txBody>
          <a:bodyPr vert="horz" wrap="square" lIns="90347" tIns="45175" rIns="90347" bIns="45175" numCol="1" anchor="b" anchorCtr="0" compatLnSpc="1">
            <a:prstTxWarp prst="textNoShape">
              <a:avLst/>
            </a:prstTxWarp>
          </a:bodyPr>
          <a:lstStyle>
            <a:lvl1pPr defTabSz="903449">
              <a:defRPr sz="1200"/>
            </a:lvl1pPr>
          </a:lstStyle>
          <a:p>
            <a:endParaRPr lang="en-US" dirty="0"/>
          </a:p>
        </p:txBody>
      </p:sp>
      <p:sp>
        <p:nvSpPr>
          <p:cNvPr id="37893" name="Rectangle 5"/>
          <p:cNvSpPr>
            <a:spLocks noGrp="1" noChangeArrowheads="1"/>
          </p:cNvSpPr>
          <p:nvPr>
            <p:ph type="sldNum" sz="quarter" idx="3"/>
          </p:nvPr>
        </p:nvSpPr>
        <p:spPr bwMode="auto">
          <a:xfrm>
            <a:off x="3971172" y="8829824"/>
            <a:ext cx="3037627" cy="464980"/>
          </a:xfrm>
          <a:prstGeom prst="rect">
            <a:avLst/>
          </a:prstGeom>
          <a:noFill/>
          <a:ln w="9525">
            <a:noFill/>
            <a:miter lim="800000"/>
            <a:headEnd/>
            <a:tailEnd/>
          </a:ln>
          <a:effectLst/>
        </p:spPr>
        <p:txBody>
          <a:bodyPr vert="horz" wrap="square" lIns="90347" tIns="45175" rIns="90347" bIns="45175" numCol="1" anchor="b" anchorCtr="0" compatLnSpc="1">
            <a:prstTxWarp prst="textNoShape">
              <a:avLst/>
            </a:prstTxWarp>
          </a:bodyPr>
          <a:lstStyle>
            <a:lvl1pPr algn="r" defTabSz="903449">
              <a:defRPr sz="1200"/>
            </a:lvl1pPr>
          </a:lstStyle>
          <a:p>
            <a:fld id="{978B7951-2E45-4A87-ADEF-3C037BC6BE9E}" type="slidenum">
              <a:rPr lang="en-US"/>
              <a:pPr/>
              <a:t>‹#›</a:t>
            </a:fld>
            <a:endParaRPr lang="en-US" dirty="0"/>
          </a:p>
        </p:txBody>
      </p:sp>
    </p:spTree>
    <p:extLst>
      <p:ext uri="{BB962C8B-B14F-4D97-AF65-F5344CB8AC3E}">
        <p14:creationId xmlns:p14="http://schemas.microsoft.com/office/powerpoint/2010/main" val="13854600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hdr" sz="quarter"/>
          </p:nvPr>
        </p:nvSpPr>
        <p:spPr bwMode="auto">
          <a:xfrm>
            <a:off x="0" y="2"/>
            <a:ext cx="3037627" cy="46498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lvl1pPr defTabSz="932232">
              <a:defRPr sz="1200"/>
            </a:lvl1pPr>
          </a:lstStyle>
          <a:p>
            <a:endParaRPr lang="en-US" dirty="0"/>
          </a:p>
        </p:txBody>
      </p:sp>
      <p:sp>
        <p:nvSpPr>
          <p:cNvPr id="9219" name="Rectangle 3"/>
          <p:cNvSpPr>
            <a:spLocks noGrp="1" noChangeArrowheads="1"/>
          </p:cNvSpPr>
          <p:nvPr>
            <p:ph type="dt" idx="1"/>
          </p:nvPr>
        </p:nvSpPr>
        <p:spPr bwMode="auto">
          <a:xfrm>
            <a:off x="3971172" y="2"/>
            <a:ext cx="3037627" cy="46498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lvl1pPr algn="r" defTabSz="932232">
              <a:defRPr sz="1200"/>
            </a:lvl1pPr>
          </a:lstStyle>
          <a:p>
            <a:fld id="{97EDA5A0-DB3F-48FF-94A9-39590672A13B}" type="datetime1">
              <a:rPr lang="en-US"/>
              <a:pPr/>
              <a:t>6/20/2024</a:t>
            </a:fld>
            <a:endParaRPr lang="en-US" dirty="0"/>
          </a:p>
        </p:txBody>
      </p:sp>
      <p:sp>
        <p:nvSpPr>
          <p:cNvPr id="9220" name="Rectangle 4"/>
          <p:cNvSpPr>
            <a:spLocks noGrp="1" noRot="1" noChangeAspect="1" noChangeArrowheads="1" noTextEdit="1"/>
          </p:cNvSpPr>
          <p:nvPr>
            <p:ph type="sldImg" idx="2"/>
          </p:nvPr>
        </p:nvSpPr>
        <p:spPr bwMode="auto">
          <a:xfrm>
            <a:off x="827088" y="696913"/>
            <a:ext cx="5364162" cy="3486150"/>
          </a:xfrm>
          <a:prstGeom prst="rect">
            <a:avLst/>
          </a:prstGeom>
          <a:noFill/>
          <a:ln w="9525">
            <a:solidFill>
              <a:srgbClr val="000000"/>
            </a:solidFill>
            <a:miter lim="800000"/>
            <a:headEnd/>
            <a:tailEnd/>
          </a:ln>
          <a:effectLst/>
        </p:spPr>
      </p:sp>
      <p:sp>
        <p:nvSpPr>
          <p:cNvPr id="9221" name="Rectangle 5"/>
          <p:cNvSpPr>
            <a:spLocks noGrp="1" noChangeArrowheads="1"/>
          </p:cNvSpPr>
          <p:nvPr>
            <p:ph type="body" sz="quarter" idx="3"/>
          </p:nvPr>
        </p:nvSpPr>
        <p:spPr bwMode="auto">
          <a:xfrm>
            <a:off x="701368" y="4416517"/>
            <a:ext cx="5607679" cy="4183220"/>
          </a:xfrm>
          <a:prstGeom prst="rect">
            <a:avLst/>
          </a:prstGeom>
          <a:noFill/>
          <a:ln w="9525">
            <a:noFill/>
            <a:miter lim="800000"/>
            <a:headEnd/>
            <a:tailEnd/>
          </a:ln>
          <a:effectLst/>
        </p:spPr>
        <p:txBody>
          <a:bodyPr vert="horz" wrap="square" lIns="93140" tIns="46569" rIns="93140" bIns="4656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2" name="Rectangle 6"/>
          <p:cNvSpPr>
            <a:spLocks noGrp="1" noChangeArrowheads="1"/>
          </p:cNvSpPr>
          <p:nvPr>
            <p:ph type="ftr" sz="quarter" idx="4"/>
          </p:nvPr>
        </p:nvSpPr>
        <p:spPr bwMode="auto">
          <a:xfrm>
            <a:off x="0" y="8829824"/>
            <a:ext cx="3037627" cy="464980"/>
          </a:xfrm>
          <a:prstGeom prst="rect">
            <a:avLst/>
          </a:prstGeom>
          <a:noFill/>
          <a:ln w="9525">
            <a:noFill/>
            <a:miter lim="800000"/>
            <a:headEnd/>
            <a:tailEnd/>
          </a:ln>
          <a:effectLst/>
        </p:spPr>
        <p:txBody>
          <a:bodyPr vert="horz" wrap="square" lIns="93140" tIns="46569" rIns="93140" bIns="46569" numCol="1" anchor="b" anchorCtr="0" compatLnSpc="1">
            <a:prstTxWarp prst="textNoShape">
              <a:avLst/>
            </a:prstTxWarp>
          </a:bodyPr>
          <a:lstStyle>
            <a:lvl1pPr defTabSz="932232">
              <a:defRPr sz="1200"/>
            </a:lvl1pPr>
          </a:lstStyle>
          <a:p>
            <a:endParaRPr lang="en-US" dirty="0"/>
          </a:p>
        </p:txBody>
      </p:sp>
      <p:sp>
        <p:nvSpPr>
          <p:cNvPr id="9223" name="Rectangle 7"/>
          <p:cNvSpPr>
            <a:spLocks noGrp="1" noChangeArrowheads="1"/>
          </p:cNvSpPr>
          <p:nvPr>
            <p:ph type="sldNum" sz="quarter" idx="5"/>
          </p:nvPr>
        </p:nvSpPr>
        <p:spPr bwMode="auto">
          <a:xfrm>
            <a:off x="3971172" y="8829824"/>
            <a:ext cx="3037627" cy="464980"/>
          </a:xfrm>
          <a:prstGeom prst="rect">
            <a:avLst/>
          </a:prstGeom>
          <a:noFill/>
          <a:ln w="9525">
            <a:noFill/>
            <a:miter lim="800000"/>
            <a:headEnd/>
            <a:tailEnd/>
          </a:ln>
          <a:effectLst/>
        </p:spPr>
        <p:txBody>
          <a:bodyPr vert="horz" wrap="square" lIns="93140" tIns="46569" rIns="93140" bIns="46569" numCol="1" anchor="b" anchorCtr="0" compatLnSpc="1">
            <a:prstTxWarp prst="textNoShape">
              <a:avLst/>
            </a:prstTxWarp>
          </a:bodyPr>
          <a:lstStyle>
            <a:lvl1pPr algn="r" defTabSz="932232">
              <a:defRPr sz="1200"/>
            </a:lvl1pPr>
          </a:lstStyle>
          <a:p>
            <a:fld id="{16BAD3BA-5583-42AC-B3BF-E9D1F832D753}" type="slidenum">
              <a:rPr lang="en-US"/>
              <a:pPr/>
              <a:t>‹#›</a:t>
            </a:fld>
            <a:endParaRPr lang="en-US" dirty="0"/>
          </a:p>
        </p:txBody>
      </p:sp>
    </p:spTree>
    <p:extLst>
      <p:ext uri="{BB962C8B-B14F-4D97-AF65-F5344CB8AC3E}">
        <p14:creationId xmlns:p14="http://schemas.microsoft.com/office/powerpoint/2010/main" val="2932668693"/>
      </p:ext>
    </p:extLst>
  </p:cSld>
  <p:clrMap bg1="lt1" tx1="dk1" bg2="lt2" tx2="dk2" accent1="accent1" accent2="accent2" accent3="accent3" accent4="accent4" accent5="accent5" accent6="accent6" hlink="hlink" folHlink="folHlink"/>
  <p:hf hdr="0" ftr="0"/>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BF64E9EA-C4C7-4F2F-9A65-9C8D7B0C0950}"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7F668443-0F7F-48C0-AC84-76CF26DAC8EF}" type="slidenum">
              <a:rPr lang="en-US"/>
              <a:pPr/>
              <a:t>1</a:t>
            </a:fld>
            <a:endParaRPr lang="en-US" dirty="0"/>
          </a:p>
        </p:txBody>
      </p:sp>
      <p:sp>
        <p:nvSpPr>
          <p:cNvPr id="38914" name="Rectangle 2"/>
          <p:cNvSpPr>
            <a:spLocks noGrp="1" noRot="1" noChangeAspect="1" noChangeArrowheads="1" noTextEdit="1"/>
          </p:cNvSpPr>
          <p:nvPr>
            <p:ph type="sldImg"/>
          </p:nvPr>
        </p:nvSpPr>
        <p:spPr>
          <a:xfrm>
            <a:off x="827088" y="696913"/>
            <a:ext cx="5364162" cy="3486150"/>
          </a:xfrm>
          <a:ln/>
        </p:spPr>
      </p:sp>
      <p:sp>
        <p:nvSpPr>
          <p:cNvPr id="3891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F1E91DE-EB90-46DA-B7FA-F5ACF254AD70}"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8C4C71C3-FD14-4E04-8FBE-29CAAFD6ADAC}" type="slidenum">
              <a:rPr lang="en-US"/>
              <a:pPr/>
              <a:t>13</a:t>
            </a:fld>
            <a:endParaRPr lang="en-US" dirty="0"/>
          </a:p>
        </p:txBody>
      </p:sp>
      <p:sp>
        <p:nvSpPr>
          <p:cNvPr id="49154" name="Rectangle 2"/>
          <p:cNvSpPr>
            <a:spLocks noGrp="1" noRot="1" noChangeAspect="1" noChangeArrowheads="1" noTextEdit="1"/>
          </p:cNvSpPr>
          <p:nvPr>
            <p:ph type="sldImg"/>
          </p:nvPr>
        </p:nvSpPr>
        <p:spPr>
          <a:xfrm>
            <a:off x="827088" y="696913"/>
            <a:ext cx="5364162" cy="3486150"/>
          </a:xfrm>
          <a:ln/>
        </p:spPr>
      </p:sp>
      <p:sp>
        <p:nvSpPr>
          <p:cNvPr id="4915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0059EDE0-9481-414E-A28D-0F7209527D66}"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0280A0E6-899C-48AC-B3F7-1386474AE699}" type="slidenum">
              <a:rPr lang="en-US"/>
              <a:pPr/>
              <a:t>14</a:t>
            </a:fld>
            <a:endParaRPr lang="en-US" dirty="0"/>
          </a:p>
        </p:txBody>
      </p:sp>
      <p:sp>
        <p:nvSpPr>
          <p:cNvPr id="41986" name="Rectangle 2"/>
          <p:cNvSpPr>
            <a:spLocks noGrp="1" noRot="1" noChangeAspect="1" noChangeArrowheads="1" noTextEdit="1"/>
          </p:cNvSpPr>
          <p:nvPr>
            <p:ph type="sldImg"/>
          </p:nvPr>
        </p:nvSpPr>
        <p:spPr>
          <a:xfrm>
            <a:off x="827088" y="696913"/>
            <a:ext cx="5364162" cy="3486150"/>
          </a:xfrm>
          <a:ln/>
        </p:spPr>
      </p:sp>
      <p:sp>
        <p:nvSpPr>
          <p:cNvPr id="4198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6A5F80EA-9E22-42CC-9F80-C965AD31DE6B}"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54F7DEF0-4CFC-4396-A2DE-660F5AD408EF}" type="slidenum">
              <a:rPr lang="en-US"/>
              <a:pPr/>
              <a:t>15</a:t>
            </a:fld>
            <a:endParaRPr lang="en-US" dirty="0"/>
          </a:p>
        </p:txBody>
      </p:sp>
      <p:sp>
        <p:nvSpPr>
          <p:cNvPr id="51202" name="Rectangle 2"/>
          <p:cNvSpPr>
            <a:spLocks noGrp="1" noRot="1" noChangeAspect="1" noChangeArrowheads="1" noTextEdit="1"/>
          </p:cNvSpPr>
          <p:nvPr>
            <p:ph type="sldImg"/>
          </p:nvPr>
        </p:nvSpPr>
        <p:spPr>
          <a:xfrm>
            <a:off x="827088" y="696913"/>
            <a:ext cx="5364162" cy="3486150"/>
          </a:xfrm>
          <a:ln/>
        </p:spPr>
      </p:sp>
      <p:sp>
        <p:nvSpPr>
          <p:cNvPr id="5120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9D24B7D2-3B6B-4D8A-9925-DB7D6E37A8B1}"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484E25BA-234D-432C-AD91-B7F97B1873B3}" type="slidenum">
              <a:rPr lang="en-US"/>
              <a:pPr/>
              <a:t>2</a:t>
            </a:fld>
            <a:endParaRPr lang="en-US" dirty="0"/>
          </a:p>
        </p:txBody>
      </p:sp>
      <p:sp>
        <p:nvSpPr>
          <p:cNvPr id="43010" name="Rectangle 2"/>
          <p:cNvSpPr>
            <a:spLocks noGrp="1" noRot="1" noChangeAspect="1" noChangeArrowheads="1" noTextEdit="1"/>
          </p:cNvSpPr>
          <p:nvPr>
            <p:ph type="sldImg"/>
          </p:nvPr>
        </p:nvSpPr>
        <p:spPr>
          <a:xfrm>
            <a:off x="827088" y="696913"/>
            <a:ext cx="5364162" cy="3486150"/>
          </a:xfrm>
          <a:ln/>
        </p:spPr>
      </p:sp>
      <p:sp>
        <p:nvSpPr>
          <p:cNvPr id="43011"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DD7793AA-CF57-497C-8D11-2F430BD1E2E6}"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C47A1EAA-D807-4F3A-B8D1-77A170320655}" type="slidenum">
              <a:rPr lang="en-US"/>
              <a:pPr/>
              <a:t>3</a:t>
            </a:fld>
            <a:endParaRPr lang="en-US" dirty="0"/>
          </a:p>
        </p:txBody>
      </p:sp>
      <p:sp>
        <p:nvSpPr>
          <p:cNvPr id="39938" name="Rectangle 2"/>
          <p:cNvSpPr>
            <a:spLocks noGrp="1" noRot="1" noChangeAspect="1" noChangeArrowheads="1" noTextEdit="1"/>
          </p:cNvSpPr>
          <p:nvPr>
            <p:ph type="sldImg"/>
          </p:nvPr>
        </p:nvSpPr>
        <p:spPr>
          <a:xfrm>
            <a:off x="827088" y="696913"/>
            <a:ext cx="5364162" cy="3486150"/>
          </a:xfrm>
          <a:ln/>
        </p:spPr>
      </p:sp>
      <p:sp>
        <p:nvSpPr>
          <p:cNvPr id="3993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DC9C322-64F3-40DD-9468-1CCDE4EE0A91}"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0A13F3CB-546A-434A-90D7-D33390103D6F}" type="slidenum">
              <a:rPr lang="en-US"/>
              <a:pPr/>
              <a:t>6</a:t>
            </a:fld>
            <a:endParaRPr lang="en-US" dirty="0"/>
          </a:p>
        </p:txBody>
      </p:sp>
      <p:sp>
        <p:nvSpPr>
          <p:cNvPr id="10242" name="Rectangle 2"/>
          <p:cNvSpPr>
            <a:spLocks noGrp="1" noRot="1" noChangeAspect="1" noChangeArrowheads="1" noTextEdit="1"/>
          </p:cNvSpPr>
          <p:nvPr>
            <p:ph type="sldImg"/>
          </p:nvPr>
        </p:nvSpPr>
        <p:spPr>
          <a:xfrm>
            <a:off x="827088" y="696913"/>
            <a:ext cx="5364162" cy="3486150"/>
          </a:xfrm>
          <a:ln/>
        </p:spPr>
      </p:sp>
      <p:sp>
        <p:nvSpPr>
          <p:cNvPr id="1024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A832FBA-DA53-43E3-A1AD-B5B058580515}"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219C528E-6CB9-4C72-918B-3091C30837A7}" type="slidenum">
              <a:rPr lang="en-US"/>
              <a:pPr/>
              <a:t>8</a:t>
            </a:fld>
            <a:endParaRPr lang="en-US" dirty="0"/>
          </a:p>
        </p:txBody>
      </p:sp>
      <p:sp>
        <p:nvSpPr>
          <p:cNvPr id="44034" name="Rectangle 2"/>
          <p:cNvSpPr>
            <a:spLocks noGrp="1" noRot="1" noChangeAspect="1" noChangeArrowheads="1" noTextEdit="1"/>
          </p:cNvSpPr>
          <p:nvPr>
            <p:ph type="sldImg"/>
          </p:nvPr>
        </p:nvSpPr>
        <p:spPr>
          <a:xfrm>
            <a:off x="827088" y="696913"/>
            <a:ext cx="5364162" cy="3486150"/>
          </a:xfrm>
          <a:ln/>
        </p:spPr>
      </p:sp>
      <p:sp>
        <p:nvSpPr>
          <p:cNvPr id="44035"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F1F170F8-282F-4982-80BB-84B59297FBD6}"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8C43B1FF-747E-4E0D-9A50-A275684B9347}" type="slidenum">
              <a:rPr lang="en-US"/>
              <a:pPr/>
              <a:t>9</a:t>
            </a:fld>
            <a:endParaRPr lang="en-US" dirty="0"/>
          </a:p>
        </p:txBody>
      </p:sp>
      <p:sp>
        <p:nvSpPr>
          <p:cNvPr id="45058" name="Rectangle 2"/>
          <p:cNvSpPr>
            <a:spLocks noGrp="1" noRot="1" noChangeAspect="1" noChangeArrowheads="1" noTextEdit="1"/>
          </p:cNvSpPr>
          <p:nvPr>
            <p:ph type="sldImg"/>
          </p:nvPr>
        </p:nvSpPr>
        <p:spPr>
          <a:xfrm>
            <a:off x="827088" y="696913"/>
            <a:ext cx="5364162" cy="3486150"/>
          </a:xfrm>
          <a:ln/>
        </p:spPr>
      </p:sp>
      <p:sp>
        <p:nvSpPr>
          <p:cNvPr id="45059"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29DD4EC7-986A-4761-BE8B-A01E8FBAFAE1}"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8F3435F0-643C-45AD-AB7F-827664DDD307}" type="slidenum">
              <a:rPr lang="en-US"/>
              <a:pPr/>
              <a:t>10</a:t>
            </a:fld>
            <a:endParaRPr lang="en-US" dirty="0"/>
          </a:p>
        </p:txBody>
      </p:sp>
      <p:sp>
        <p:nvSpPr>
          <p:cNvPr id="46082" name="Rectangle 2"/>
          <p:cNvSpPr>
            <a:spLocks noGrp="1" noRot="1" noChangeAspect="1" noChangeArrowheads="1" noTextEdit="1"/>
          </p:cNvSpPr>
          <p:nvPr>
            <p:ph type="sldImg"/>
          </p:nvPr>
        </p:nvSpPr>
        <p:spPr>
          <a:xfrm>
            <a:off x="827088" y="696913"/>
            <a:ext cx="5364162" cy="3486150"/>
          </a:xfrm>
          <a:ln/>
        </p:spPr>
      </p:sp>
      <p:sp>
        <p:nvSpPr>
          <p:cNvPr id="46083"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5043BF45-3129-4551-8E56-22F15F60617D}"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A4779CF4-F19F-4E95-B45D-BD558DD39EED}" type="slidenum">
              <a:rPr lang="en-US"/>
              <a:pPr/>
              <a:t>11</a:t>
            </a:fld>
            <a:endParaRPr lang="en-US" dirty="0"/>
          </a:p>
        </p:txBody>
      </p:sp>
      <p:sp>
        <p:nvSpPr>
          <p:cNvPr id="47106" name="Rectangle 2"/>
          <p:cNvSpPr>
            <a:spLocks noGrp="1" noRot="1" noChangeAspect="1" noChangeArrowheads="1" noTextEdit="1"/>
          </p:cNvSpPr>
          <p:nvPr>
            <p:ph type="sldImg"/>
          </p:nvPr>
        </p:nvSpPr>
        <p:spPr>
          <a:xfrm>
            <a:off x="827088" y="696913"/>
            <a:ext cx="5364162" cy="3486150"/>
          </a:xfrm>
          <a:ln/>
        </p:spPr>
      </p:sp>
      <p:sp>
        <p:nvSpPr>
          <p:cNvPr id="47107" name="Rectangle 3"/>
          <p:cNvSpPr>
            <a:spLocks noGrp="1" noChangeArrowheads="1"/>
          </p:cNvSpPr>
          <p:nvPr>
            <p:ph type="body" idx="1"/>
          </p:nvPr>
        </p:nvSpPr>
        <p:spPr/>
        <p:txBody>
          <a:bodyPr/>
          <a:lstStyle/>
          <a:p>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type="dt" idx="1"/>
          </p:nvPr>
        </p:nvSpPr>
        <p:spPr>
          <a:ln/>
        </p:spPr>
        <p:txBody>
          <a:bodyPr/>
          <a:lstStyle/>
          <a:p>
            <a:fld id="{7C73815E-85C9-494C-9962-E5586990F231}" type="datetime1">
              <a:rPr lang="en-US"/>
              <a:pPr/>
              <a:t>6/20/2024</a:t>
            </a:fld>
            <a:endParaRPr lang="en-US" dirty="0"/>
          </a:p>
        </p:txBody>
      </p:sp>
      <p:sp>
        <p:nvSpPr>
          <p:cNvPr id="5" name="Rectangle 7"/>
          <p:cNvSpPr>
            <a:spLocks noGrp="1" noChangeArrowheads="1"/>
          </p:cNvSpPr>
          <p:nvPr>
            <p:ph type="sldNum" sz="quarter" idx="5"/>
          </p:nvPr>
        </p:nvSpPr>
        <p:spPr>
          <a:ln/>
        </p:spPr>
        <p:txBody>
          <a:bodyPr/>
          <a:lstStyle/>
          <a:p>
            <a:fld id="{BB680DCD-2A62-4382-8E84-C49B108DDF89}" type="slidenum">
              <a:rPr lang="en-US"/>
              <a:pPr/>
              <a:t>12</a:t>
            </a:fld>
            <a:endParaRPr lang="en-US" dirty="0"/>
          </a:p>
        </p:txBody>
      </p:sp>
      <p:sp>
        <p:nvSpPr>
          <p:cNvPr id="48130" name="Rectangle 2"/>
          <p:cNvSpPr>
            <a:spLocks noGrp="1" noRot="1" noChangeAspect="1" noChangeArrowheads="1" noTextEdit="1"/>
          </p:cNvSpPr>
          <p:nvPr>
            <p:ph type="sldImg"/>
          </p:nvPr>
        </p:nvSpPr>
        <p:spPr>
          <a:xfrm>
            <a:off x="827088" y="696913"/>
            <a:ext cx="5364162" cy="3486150"/>
          </a:xfrm>
          <a:ln/>
        </p:spPr>
      </p:sp>
      <p:sp>
        <p:nvSpPr>
          <p:cNvPr id="48131" name="Rectangle 3"/>
          <p:cNvSpPr>
            <a:spLocks noGrp="1" noChangeArrowheads="1"/>
          </p:cNvSpPr>
          <p:nvPr>
            <p:ph type="body" idx="1"/>
          </p:nvPr>
        </p:nvSpPr>
        <p:spPr/>
        <p:txBody>
          <a:bodyPr/>
          <a:lstStyle/>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6018" name="Rectangle 2"/>
          <p:cNvSpPr>
            <a:spLocks noGrp="1" noChangeArrowheads="1"/>
          </p:cNvSpPr>
          <p:nvPr>
            <p:ph type="ctrTitle"/>
          </p:nvPr>
        </p:nvSpPr>
        <p:spPr>
          <a:xfrm>
            <a:off x="1281113" y="1387476"/>
            <a:ext cx="7086600" cy="923925"/>
          </a:xfrm>
        </p:spPr>
        <p:txBody>
          <a:bodyPr/>
          <a:lstStyle>
            <a:lvl1pPr>
              <a:defRPr/>
            </a:lvl1pPr>
          </a:lstStyle>
          <a:p>
            <a:r>
              <a:rPr lang="en-US"/>
              <a:t>Click to edit Master title style</a:t>
            </a:r>
          </a:p>
        </p:txBody>
      </p:sp>
      <p:sp>
        <p:nvSpPr>
          <p:cNvPr id="86019" name="Rectangle 3"/>
          <p:cNvSpPr>
            <a:spLocks noGrp="1" noChangeArrowheads="1"/>
          </p:cNvSpPr>
          <p:nvPr>
            <p:ph type="subTitle" idx="1"/>
          </p:nvPr>
        </p:nvSpPr>
        <p:spPr>
          <a:xfrm>
            <a:off x="1281115" y="2443163"/>
            <a:ext cx="5254625" cy="990600"/>
          </a:xfrm>
        </p:spPr>
        <p:txBody>
          <a:bodyPr/>
          <a:lstStyle>
            <a:lvl1pPr marL="0" indent="0">
              <a:buFontTx/>
              <a:buNone/>
              <a:defRPr/>
            </a:lvl1pPr>
          </a:lstStyle>
          <a:p>
            <a:r>
              <a:rPr lang="en-US"/>
              <a:t>Click to edit Master subtitle style</a:t>
            </a:r>
          </a:p>
        </p:txBody>
      </p:sp>
      <p:sp>
        <p:nvSpPr>
          <p:cNvPr id="86020" name="Rectangle 4"/>
          <p:cNvSpPr>
            <a:spLocks noGrp="1" noChangeArrowheads="1"/>
          </p:cNvSpPr>
          <p:nvPr>
            <p:ph type="dt" sz="half" idx="2"/>
          </p:nvPr>
        </p:nvSpPr>
        <p:spPr/>
        <p:txBody>
          <a:bodyPr/>
          <a:lstStyle>
            <a:lvl1pPr>
              <a:defRPr/>
            </a:lvl1pPr>
          </a:lstStyle>
          <a:p>
            <a:fld id="{2F017BBF-F659-4D8A-A1EC-91933C1D0332}" type="datetime1">
              <a:rPr lang="en-US"/>
              <a:pPr/>
              <a:t>6/20/2024</a:t>
            </a:fld>
            <a:endParaRPr lang="en-US" dirty="0"/>
          </a:p>
        </p:txBody>
      </p:sp>
      <p:sp>
        <p:nvSpPr>
          <p:cNvPr id="86021" name="Rectangle 5"/>
          <p:cNvSpPr>
            <a:spLocks noGrp="1" noChangeArrowheads="1"/>
          </p:cNvSpPr>
          <p:nvPr>
            <p:ph type="ftr" sz="quarter" idx="3"/>
          </p:nvPr>
        </p:nvSpPr>
        <p:spPr/>
        <p:txBody>
          <a:bodyPr/>
          <a:lstStyle>
            <a:lvl1pPr>
              <a:defRPr/>
            </a:lvl1pPr>
          </a:lstStyle>
          <a:p>
            <a:endParaRPr lang="en-US" dirty="0"/>
          </a:p>
        </p:txBody>
      </p:sp>
      <p:sp>
        <p:nvSpPr>
          <p:cNvPr id="86022" name="Rectangle 6"/>
          <p:cNvSpPr>
            <a:spLocks noGrp="1" noChangeArrowheads="1"/>
          </p:cNvSpPr>
          <p:nvPr>
            <p:ph type="sldNum" sz="quarter" idx="4"/>
          </p:nvPr>
        </p:nvSpPr>
        <p:spPr/>
        <p:txBody>
          <a:bodyPr/>
          <a:lstStyle>
            <a:lvl1pPr>
              <a:defRPr/>
            </a:lvl1pPr>
          </a:lstStyle>
          <a:p>
            <a:fld id="{43F703FC-430A-4826-8018-26AF3C22FEE0}"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5D54E9BA-F35F-47DE-A91A-28FE57C87D48}"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4FED5B2-420B-450B-8CDE-CAE2F9C72A98}"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6063"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81113"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D592ABB3-2744-41EF-867D-19A90AE4C2F8}"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5AFB9ECB-CBF2-4C14-A8A2-9CE76321EB2B}"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6/20/2024</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6/20/2024</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6434" name="Rectangle 2"/>
          <p:cNvSpPr>
            <a:spLocks noGrp="1" noChangeArrowheads="1"/>
          </p:cNvSpPr>
          <p:nvPr>
            <p:ph type="ctrTitle"/>
          </p:nvPr>
        </p:nvSpPr>
        <p:spPr>
          <a:xfrm>
            <a:off x="1279527" y="1387476"/>
            <a:ext cx="7085013" cy="923925"/>
          </a:xfrm>
        </p:spPr>
        <p:txBody>
          <a:bodyPr/>
          <a:lstStyle>
            <a:lvl1pPr>
              <a:defRPr/>
            </a:lvl1pPr>
          </a:lstStyle>
          <a:p>
            <a:r>
              <a:rPr lang="en-US"/>
              <a:t>Click to edit Master title style</a:t>
            </a:r>
          </a:p>
        </p:txBody>
      </p:sp>
      <p:sp>
        <p:nvSpPr>
          <p:cNvPr id="146435" name="Rectangle 3"/>
          <p:cNvSpPr>
            <a:spLocks noGrp="1" noChangeArrowheads="1"/>
          </p:cNvSpPr>
          <p:nvPr>
            <p:ph type="subTitle" idx="1"/>
          </p:nvPr>
        </p:nvSpPr>
        <p:spPr>
          <a:xfrm>
            <a:off x="1279525" y="2443163"/>
            <a:ext cx="5256213" cy="990600"/>
          </a:xfrm>
        </p:spPr>
        <p:txBody>
          <a:bodyPr/>
          <a:lstStyle>
            <a:lvl1pPr marL="0" indent="0">
              <a:buFontTx/>
              <a:buNone/>
              <a:defRPr/>
            </a:lvl1pPr>
          </a:lstStyle>
          <a:p>
            <a:r>
              <a:rPr lang="en-US"/>
              <a:t>Click to edit Master subtitle style</a:t>
            </a:r>
          </a:p>
        </p:txBody>
      </p:sp>
      <p:sp>
        <p:nvSpPr>
          <p:cNvPr id="146436" name="Rectangle 4"/>
          <p:cNvSpPr>
            <a:spLocks noGrp="1" noChangeArrowheads="1"/>
          </p:cNvSpPr>
          <p:nvPr>
            <p:ph type="dt" sz="half" idx="2"/>
          </p:nvPr>
        </p:nvSpPr>
        <p:spPr/>
        <p:txBody>
          <a:bodyPr/>
          <a:lstStyle>
            <a:lvl1pPr>
              <a:defRPr/>
            </a:lvl1pPr>
          </a:lstStyle>
          <a:p>
            <a:fld id="{7EB3870B-A211-4CC2-9774-0E26DA726A92}" type="datetime1">
              <a:rPr lang="en-US"/>
              <a:pPr/>
              <a:t>6/20/2024</a:t>
            </a:fld>
            <a:endParaRPr lang="en-US" dirty="0"/>
          </a:p>
        </p:txBody>
      </p:sp>
      <p:sp>
        <p:nvSpPr>
          <p:cNvPr id="146437" name="Rectangle 5"/>
          <p:cNvSpPr>
            <a:spLocks noGrp="1" noChangeArrowheads="1"/>
          </p:cNvSpPr>
          <p:nvPr>
            <p:ph type="ftr" sz="quarter" idx="3"/>
          </p:nvPr>
        </p:nvSpPr>
        <p:spPr/>
        <p:txBody>
          <a:bodyPr/>
          <a:lstStyle>
            <a:lvl1pPr>
              <a:defRPr/>
            </a:lvl1pPr>
          </a:lstStyle>
          <a:p>
            <a:endParaRPr lang="en-US" dirty="0"/>
          </a:p>
        </p:txBody>
      </p:sp>
      <p:sp>
        <p:nvSpPr>
          <p:cNvPr id="146438" name="Rectangle 6"/>
          <p:cNvSpPr>
            <a:spLocks noGrp="1" noChangeArrowheads="1"/>
          </p:cNvSpPr>
          <p:nvPr>
            <p:ph type="sldNum" sz="quarter" idx="4"/>
          </p:nvPr>
        </p:nvSpPr>
        <p:spPr/>
        <p:txBody>
          <a:bodyPr/>
          <a:lstStyle>
            <a:lvl1pPr>
              <a:defRPr/>
            </a:lvl1pPr>
          </a:lstStyle>
          <a:p>
            <a:fld id="{1A861FE2-44DD-45C3-B92C-E7139BE88897}" type="slidenum">
              <a:rPr lang="en-US"/>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6C74530F-684F-4FEA-8242-C373DA23EC95}"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3CDCA19A-5C4E-47C9-944E-18AF7B04352A}" type="slidenum">
              <a:rPr lang="en-US"/>
              <a:pPr/>
              <a:t>‹#›</a:t>
            </a:fld>
            <a:endParaRPr lang="en-US" dirty="0"/>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2D336BDF-AE1F-432E-9F09-218C39638F7B}"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F3F2F282-A872-4F4A-BE32-3BD23F10431A}" type="slidenum">
              <a:rPr lang="en-US"/>
              <a:pPr/>
              <a:t>‹#›</a:t>
            </a:fld>
            <a:endParaRPr lang="en-US" dirty="0"/>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795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5" y="1387476"/>
            <a:ext cx="2552700"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51B24D3F-159F-4A52-96ED-A498EDC2A575}"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0D6D361-40B2-46CA-A113-A33EDA2A51D8}" type="slidenum">
              <a:rPr lang="en-US"/>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EF4A120-2FCB-4E0E-8928-35A1C645FF89}"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2AA9318E-AF3F-4804-BBDF-0B0F11932AED}"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92C7432D-BA10-4820-953F-BF44FBB05828}" type="datetime1">
              <a:rPr lang="en-US"/>
              <a:pPr/>
              <a:t>6/20/2024</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9CB73E9B-B3BA-42CB-9FE4-A7593E34C99B}" type="slidenum">
              <a:rPr lang="en-US"/>
              <a:pPr/>
              <a:t>‹#›</a:t>
            </a:fld>
            <a:endParaRPr lang="en-US" dirty="0"/>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7D189A90-0CAD-4BA4-86BB-5B1F05B645CE}" type="datetime1">
              <a:rPr lang="en-US"/>
              <a:pPr/>
              <a:t>6/20/2024</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A419B951-0C23-41E0-8F15-C516031C1EAE}" type="slidenum">
              <a:rPr lang="en-US"/>
              <a:pPr/>
              <a:t>‹#›</a:t>
            </a:fld>
            <a:endParaRPr lang="en-US" dirty="0"/>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B70641F-EA28-4D0A-8182-771C132705BA}" type="datetime1">
              <a:rPr lang="en-US"/>
              <a:pPr/>
              <a:t>6/20/2024</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FFA85EB5-6329-46D2-8F33-15882472430D}" type="slidenum">
              <a:rPr lang="en-US"/>
              <a:pPr/>
              <a:t>‹#›</a:t>
            </a:fld>
            <a:endParaRPr lang="en-US" dirty="0"/>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3DFD1B86-16B2-41DB-AB99-7C853600ECE3}"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B8A87812-6BED-402F-8B7D-20701C2A1790}" type="slidenum">
              <a:rPr lang="en-US"/>
              <a:pPr/>
              <a:t>‹#›</a:t>
            </a:fld>
            <a:endParaRPr lang="en-US"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4E664557-9B80-4C3B-BD58-62B47C8C8828}"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88AEC942-A68D-4B6D-A682-A0E3CDF34A22}" type="slidenum">
              <a:rPr lang="en-US"/>
              <a:pPr/>
              <a:t>‹#›</a:t>
            </a:fld>
            <a:endParaRPr lang="en-US"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04B0E779-CE62-405E-A51A-4908DBB40D23}"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BF483591-59AD-4193-88BC-F09095889E6B}" type="slidenum">
              <a:rPr lang="en-US"/>
              <a:pPr/>
              <a:t>‹#›</a:t>
            </a:fld>
            <a:endParaRPr lang="en-US" dirty="0"/>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94475" y="593725"/>
            <a:ext cx="1771650" cy="47148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279525" y="593725"/>
            <a:ext cx="5162550" cy="471487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965AC9EA-CE4A-43AF-8DC6-12607324A73E}"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08EF6463-DA01-444F-8484-22D85A06F8BD}" type="slidenum">
              <a:rPr lang="en-US"/>
              <a:pPr/>
              <a:t>‹#›</a:t>
            </a:fld>
            <a:endParaRPr lang="en-US" dirty="0"/>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1162050" y="5411789"/>
            <a:ext cx="1905000" cy="395287"/>
          </a:xfrm>
        </p:spPr>
        <p:txBody>
          <a:bodyPr/>
          <a:lstStyle>
            <a:lvl1pPr>
              <a:defRPr/>
            </a:lvl1pPr>
          </a:lstStyle>
          <a:p>
            <a:fld id="{005789A1-B625-4FDB-94BD-12D18AB067EC}" type="datetime1">
              <a:rPr lang="en-US"/>
              <a:pPr/>
              <a:t>6/20/2024</a:t>
            </a:fld>
            <a:endParaRPr lang="en-US" dirty="0"/>
          </a:p>
        </p:txBody>
      </p:sp>
      <p:sp>
        <p:nvSpPr>
          <p:cNvPr id="6" name="Footer Placeholder 5"/>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7" name="Slide Number Placeholder 6"/>
          <p:cNvSpPr>
            <a:spLocks noGrp="1"/>
          </p:cNvSpPr>
          <p:nvPr>
            <p:ph type="sldNum" sz="quarter" idx="12"/>
          </p:nvPr>
        </p:nvSpPr>
        <p:spPr>
          <a:xfrm>
            <a:off x="7042150" y="5411789"/>
            <a:ext cx="1905000" cy="395287"/>
          </a:xfrm>
        </p:spPr>
        <p:txBody>
          <a:bodyPr/>
          <a:lstStyle>
            <a:lvl1pPr>
              <a:defRPr/>
            </a:lvl1pPr>
          </a:lstStyle>
          <a:p>
            <a:fld id="{3D2A4278-4149-4DDA-8F3F-868DCDDA6808}" type="slidenum">
              <a:rPr lang="en-US"/>
              <a:pPr/>
              <a:t>‹#›</a:t>
            </a:fld>
            <a:endParaRPr lang="en-US" dirty="0"/>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6/20/2024</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819526"/>
            <a:ext cx="7772400" cy="1179513"/>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519363"/>
            <a:ext cx="7772400" cy="13001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84598721-09DC-4B3A-96A6-239BAE2E10B8}" type="datetime1">
              <a:rPr lang="en-US"/>
              <a:pPr/>
              <a:t>6/20/2024</a:t>
            </a:fld>
            <a:endParaRPr lang="en-US" dirty="0"/>
          </a:p>
        </p:txBody>
      </p:sp>
      <p:sp>
        <p:nvSpPr>
          <p:cNvPr id="5" name="Footer Placeholder 4"/>
          <p:cNvSpPr>
            <a:spLocks noGrp="1"/>
          </p:cNvSpPr>
          <p:nvPr>
            <p:ph type="ftr" sz="quarter" idx="11"/>
          </p:nvPr>
        </p:nvSpPr>
        <p:spPr/>
        <p:txBody>
          <a:bodyPr/>
          <a:lstStyle>
            <a:lvl1pPr>
              <a:defRPr/>
            </a:lvl1pPr>
          </a:lstStyle>
          <a:p>
            <a:endParaRPr lang="en-US" dirty="0"/>
          </a:p>
        </p:txBody>
      </p:sp>
      <p:sp>
        <p:nvSpPr>
          <p:cNvPr id="6" name="Slide Number Placeholder 5"/>
          <p:cNvSpPr>
            <a:spLocks noGrp="1"/>
          </p:cNvSpPr>
          <p:nvPr>
            <p:ph type="sldNum" sz="quarter" idx="12"/>
          </p:nvPr>
        </p:nvSpPr>
        <p:spPr/>
        <p:txBody>
          <a:bodyPr/>
          <a:lstStyle>
            <a:lvl1pPr>
              <a:defRPr/>
            </a:lvl1pPr>
          </a:lstStyle>
          <a:p>
            <a:fld id="{67E00147-0094-4D38-A295-028875F60AD2}" type="slidenum">
              <a:rPr lang="en-US"/>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651000"/>
            <a:ext cx="7543800" cy="2248112"/>
          </a:xfrm>
        </p:spPr>
        <p:txBody>
          <a:bodyPr anchor="b"/>
          <a:lstStyle>
            <a:lvl1pPr>
              <a:defRPr sz="6600">
                <a:ln>
                  <a:noFill/>
                </a:ln>
                <a:solidFill>
                  <a:schemeClr val="tx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685800" y="3962400"/>
            <a:ext cx="6461760" cy="924560"/>
          </a:xfrm>
        </p:spPr>
        <p:txBody>
          <a:bodyPr anchor="t">
            <a:normAutofit/>
          </a:bodyPr>
          <a:lstStyle>
            <a:lvl1pPr marL="0" indent="0" algn="l">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F017BBF-F659-4D8A-A1EC-91933C1D0332}" type="datetime1">
              <a:rPr lang="en-US" smtClean="0"/>
              <a:pPr/>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3F703FC-430A-4826-8018-26AF3C22FEE0}" type="slidenum">
              <a:rPr lang="en-US" smtClean="0"/>
              <a:pPr/>
              <a:t>‹#›</a:t>
            </a:fld>
            <a:endParaRPr lang="en-US" dirty="0"/>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EF4A120-2FCB-4E0E-8928-35A1C645FF89}" type="datetime1">
              <a:rPr lang="en-US" smtClean="0"/>
              <a:pPr/>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AA9318E-AF3F-4804-BBDF-0B0F11932AED}" type="slidenum">
              <a:rPr lang="en-US" smtClean="0"/>
              <a:pPr/>
              <a:t>‹#›</a:t>
            </a:fld>
            <a:endParaRPr lang="en-US" dirty="0"/>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754880"/>
            <a:ext cx="7659687" cy="1012613"/>
          </a:xfrm>
        </p:spPr>
        <p:txBody>
          <a:bodyPr anchor="t"/>
          <a:lstStyle>
            <a:lvl1pPr algn="l">
              <a:defRPr sz="36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22314" y="3339148"/>
            <a:ext cx="6135687" cy="141573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598721-09DC-4B3A-96A6-239BAE2E10B8}" type="datetime1">
              <a:rPr lang="en-US" smtClean="0"/>
              <a:pPr/>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7E00147-0094-4D38-A295-028875F60AD2}" type="slidenum">
              <a:rPr lang="en-US" smtClean="0"/>
              <a:pPr/>
              <a:t>‹#›</a:t>
            </a:fld>
            <a:endParaRPr lang="en-US" dirty="0"/>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419600" y="1331366"/>
            <a:ext cx="3657600" cy="39782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A234CAD5-7888-4446-8560-F27453B94140}" type="datetime1">
              <a:rPr lang="en-US" smtClean="0"/>
              <a:pPr/>
              <a:t>6/20/2024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7EA6F37-F5FC-4DF4-A87C-7D759627F958}" type="slidenum">
              <a:rPr lang="en-US" smtClean="0"/>
              <a:pPr/>
              <a:t>‹#›</a:t>
            </a:fld>
            <a:endParaRPr lang="en-US" dirty="0"/>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419600" y="1330431"/>
            <a:ext cx="3657600" cy="554460"/>
          </a:xfrm>
        </p:spPr>
        <p:txBody>
          <a:bodyPr anchor="b">
            <a:no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9600" y="1884891"/>
            <a:ext cx="3657600" cy="342445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4B98817-D059-4582-A500-94FD86AFA751}" type="datetime1">
              <a:rPr lang="en-US" smtClean="0"/>
              <a:pPr/>
              <a:t>6/20/2024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A70ACD7-1971-477B-BA75-E7E3AF602DAD}" type="slidenum">
              <a:rPr lang="en-US" smtClean="0"/>
              <a:pPr/>
              <a:t>‹#›</a:t>
            </a:fld>
            <a:endParaRPr lang="en-US" dirty="0"/>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AE5300-A0B9-4E03-AA37-BB71F146E67A}" type="datetime1">
              <a:rPr lang="en-US" smtClean="0"/>
              <a:pPr/>
              <a:t>6/20/2024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055AC5F-70A8-460D-AC63-CA8F560DE538}" type="slidenum">
              <a:rPr lang="en-US" smtClean="0"/>
              <a:pPr/>
              <a:t>‹#›</a:t>
            </a:fld>
            <a:endParaRPr lang="en-US" dirty="0"/>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2BAF5D8-95F4-45BA-8CD5-481CE08F36B7}" type="datetime1">
              <a:rPr lang="en-US" smtClean="0"/>
              <a:pPr/>
              <a:t>6/20/2024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DF7B6-3336-4701-9ABA-0AA2C9F4BD75}" type="slidenum">
              <a:rPr lang="en-US" smtClean="0"/>
              <a:pPr/>
              <a:t>‹#›</a:t>
            </a:fld>
            <a:endParaRPr lang="en-US" dirty="0"/>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762805"/>
            <a:ext cx="7772400" cy="515112"/>
          </a:xfrm>
        </p:spPr>
        <p:txBody>
          <a:bodyPr anchor="b"/>
          <a:lstStyle>
            <a:lvl1pPr algn="ctr">
              <a:defRPr sz="2200" b="1"/>
            </a:lvl1pPr>
          </a:lstStyle>
          <a:p>
            <a:r>
              <a:rPr lang="en-US" smtClean="0"/>
              <a:t>Click to edit Master title style</a:t>
            </a:r>
            <a:endParaRPr lang="en-US" dirty="0"/>
          </a:p>
        </p:txBody>
      </p:sp>
      <p:sp>
        <p:nvSpPr>
          <p:cNvPr id="4" name="Text Placeholder 3"/>
          <p:cNvSpPr>
            <a:spLocks noGrp="1"/>
          </p:cNvSpPr>
          <p:nvPr>
            <p:ph type="body" sz="half" idx="2"/>
          </p:nvPr>
        </p:nvSpPr>
        <p:spPr>
          <a:xfrm>
            <a:off x="304800" y="5283200"/>
            <a:ext cx="7772401" cy="5283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F4F5E3-2C2C-4AB2-B3CD-9FA3BBB3F182}" type="datetime1">
              <a:rPr lang="en-US" smtClean="0"/>
              <a:pPr/>
              <a:t>6/20/2024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65F01FF-A318-42D9-B5BE-C0B2A5E0680D}" type="slidenum">
              <a:rPr lang="en-US" smtClean="0"/>
              <a:pPr/>
              <a:t>‹#›</a:t>
            </a:fld>
            <a:endParaRPr lang="en-US" dirty="0"/>
          </a:p>
        </p:txBody>
      </p:sp>
      <p:sp>
        <p:nvSpPr>
          <p:cNvPr id="9" name="Content Placeholder 8"/>
          <p:cNvSpPr>
            <a:spLocks noGrp="1"/>
          </p:cNvSpPr>
          <p:nvPr>
            <p:ph sz="quarter" idx="13"/>
          </p:nvPr>
        </p:nvSpPr>
        <p:spPr>
          <a:xfrm>
            <a:off x="304800" y="330200"/>
            <a:ext cx="7772400" cy="42837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4762574"/>
            <a:ext cx="7772400" cy="515343"/>
          </a:xfrm>
        </p:spPr>
        <p:txBody>
          <a:bodyPr anchor="b"/>
          <a:lstStyle>
            <a:lvl1pPr algn="ctr">
              <a:defRPr sz="2200" b="1">
                <a:ln>
                  <a:noFill/>
                </a:ln>
                <a:solidFill>
                  <a:schemeClr val="tx2"/>
                </a:solidFill>
              </a:defRPr>
            </a:lvl1pPr>
          </a:lstStyle>
          <a:p>
            <a:r>
              <a:rPr lang="en-US" smtClean="0"/>
              <a:t>Click to edit Master title style</a:t>
            </a:r>
            <a:endParaRPr lang="en-US" dirty="0"/>
          </a:p>
        </p:txBody>
      </p:sp>
      <p:sp>
        <p:nvSpPr>
          <p:cNvPr id="3" name="Picture Placeholder 2"/>
          <p:cNvSpPr>
            <a:spLocks noGrp="1"/>
          </p:cNvSpPr>
          <p:nvPr>
            <p:ph type="pic" idx="1"/>
          </p:nvPr>
        </p:nvSpPr>
        <p:spPr>
          <a:xfrm>
            <a:off x="0" y="0"/>
            <a:ext cx="8458200" cy="475488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301752" y="5283200"/>
            <a:ext cx="7772400" cy="5309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fld id="{E60D4B2F-65C7-48EA-859C-7E087A9473E8}" type="datetime1">
              <a:rPr lang="en-US" smtClean="0"/>
              <a:pPr/>
              <a:t>6/20/2024</a:t>
            </a:fld>
            <a:endParaRPr lang="en-US" dirty="0"/>
          </a:p>
        </p:txBody>
      </p:sp>
      <p:sp>
        <p:nvSpPr>
          <p:cNvPr id="9" name="Slide Number Placeholder 8"/>
          <p:cNvSpPr>
            <a:spLocks noGrp="1"/>
          </p:cNvSpPr>
          <p:nvPr>
            <p:ph type="sldNum" sz="quarter" idx="11"/>
          </p:nvPr>
        </p:nvSpPr>
        <p:spPr/>
        <p:txBody>
          <a:bodyPr/>
          <a:lstStyle/>
          <a:p>
            <a:fld id="{615A81E8-D425-4FDF-93AB-8B5BB97349B6}" type="slidenum">
              <a:rPr lang="en-US" smtClean="0"/>
              <a:pPr/>
              <a:t>‹#›</a:t>
            </a:fld>
            <a:endParaRPr lang="en-US" dirty="0"/>
          </a:p>
        </p:txBody>
      </p:sp>
      <p:sp>
        <p:nvSpPr>
          <p:cNvPr id="10" name="Footer Placeholder 9"/>
          <p:cNvSpPr>
            <a:spLocks noGrp="1"/>
          </p:cNvSpPr>
          <p:nvPr>
            <p:ph type="ftr" sz="quarter" idx="12"/>
          </p:nvPr>
        </p:nvSpPr>
        <p:spPr/>
        <p:txBody>
          <a:body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81113" y="1387476"/>
            <a:ext cx="2551112"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3984627" y="1387476"/>
            <a:ext cx="2551113" cy="39211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A234CAD5-7888-4446-8560-F27453B94140}"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F7EA6F37-F5FC-4DF4-A87C-7D759627F958}" type="slidenum">
              <a:rPr lang="en-US"/>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D54E9BA-F35F-47DE-A91A-28FE57C87D48}" type="datetime1">
              <a:rPr lang="en-US" smtClean="0"/>
              <a:pPr/>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4FED5B2-420B-450B-8CDE-CAE2F9C72A98}" type="slidenum">
              <a:rPr lang="en-US" smtClean="0"/>
              <a:pPr/>
              <a:t>‹#›</a:t>
            </a:fld>
            <a:endParaRPr lang="en-US" dirty="0"/>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38020"/>
            <a:ext cx="1752600" cy="5071322"/>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38020"/>
            <a:ext cx="6019800" cy="507132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592ABB3-2744-41EF-867D-19A90AE4C2F8}" type="datetime1">
              <a:rPr lang="en-US" smtClean="0"/>
              <a:pPr/>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AFB9ECB-CBF2-4C14-A8A2-9CE76321EB2B}" type="slidenum">
              <a:rPr lang="en-US" smtClean="0"/>
              <a:pPr/>
              <a:t>‹#›</a:t>
            </a:fld>
            <a:endParaRPr lang="en-US" dirty="0"/>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AndObj">
  <p:cSld name="Title, 2 Conten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half" idx="3"/>
          </p:nvPr>
        </p:nvSpPr>
        <p:spPr>
          <a:xfrm>
            <a:off x="51450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B683D146-AE93-4240-AE2F-8E920828941D}"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946B7072-8982-480A-8E90-FC7CC623B4B3}" type="slidenum">
              <a:rPr lang="en-US"/>
              <a:pPr/>
              <a:t>‹#›</a:t>
            </a:fld>
            <a:endParaRPr lang="en-US" dirty="0"/>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11826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11826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1162050" y="5411789"/>
            <a:ext cx="1905000" cy="395287"/>
          </a:xfrm>
        </p:spPr>
        <p:txBody>
          <a:bodyPr/>
          <a:lstStyle>
            <a:lvl1pPr>
              <a:defRPr/>
            </a:lvl1pPr>
          </a:lstStyle>
          <a:p>
            <a:fld id="{C74DA899-4774-4ADC-9944-8246D3129AA4}" type="datetime1">
              <a:rPr lang="en-US"/>
              <a:pPr/>
              <a:t>6/20/2024</a:t>
            </a:fld>
            <a:endParaRPr lang="en-US" dirty="0"/>
          </a:p>
        </p:txBody>
      </p:sp>
      <p:sp>
        <p:nvSpPr>
          <p:cNvPr id="8" name="Footer Placeholder 7"/>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9" name="Slide Number Placeholder 8"/>
          <p:cNvSpPr>
            <a:spLocks noGrp="1"/>
          </p:cNvSpPr>
          <p:nvPr>
            <p:ph type="sldNum" sz="quarter" idx="12"/>
          </p:nvPr>
        </p:nvSpPr>
        <p:spPr>
          <a:xfrm>
            <a:off x="7042150" y="5411789"/>
            <a:ext cx="1905000" cy="395287"/>
          </a:xfrm>
        </p:spPr>
        <p:txBody>
          <a:bodyPr/>
          <a:lstStyle>
            <a:lvl1pPr>
              <a:defRPr/>
            </a:lvl1pPr>
          </a:lstStyle>
          <a:p>
            <a:fld id="{D7EDA7D0-A63C-427D-8F77-86934CDF0945}" type="slidenum">
              <a:rPr lang="en-US"/>
              <a:pPr/>
              <a:t>‹#›</a:t>
            </a:fld>
            <a:endParaRPr lang="en-US" dirty="0"/>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40" y="185739"/>
            <a:ext cx="7793037" cy="1266825"/>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1749426"/>
            <a:ext cx="3810000" cy="3565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5145088" y="1749426"/>
            <a:ext cx="3810000" cy="17065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5145088" y="3608388"/>
            <a:ext cx="3810000" cy="17065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Date Placeholder 5"/>
          <p:cNvSpPr>
            <a:spLocks noGrp="1"/>
          </p:cNvSpPr>
          <p:nvPr>
            <p:ph type="dt" sz="half" idx="10"/>
          </p:nvPr>
        </p:nvSpPr>
        <p:spPr>
          <a:xfrm>
            <a:off x="1162050" y="5411789"/>
            <a:ext cx="1905000" cy="395287"/>
          </a:xfrm>
        </p:spPr>
        <p:txBody>
          <a:bodyPr/>
          <a:lstStyle>
            <a:lvl1pPr>
              <a:defRPr/>
            </a:lvl1pPr>
          </a:lstStyle>
          <a:p>
            <a:fld id="{509E9862-A4D5-44D8-A3CC-A13DB719A3B5}" type="datetime1">
              <a:rPr lang="en-US"/>
              <a:pPr/>
              <a:t>6/20/2024</a:t>
            </a:fld>
            <a:endParaRPr lang="en-US" dirty="0"/>
          </a:p>
        </p:txBody>
      </p:sp>
      <p:sp>
        <p:nvSpPr>
          <p:cNvPr id="7" name="Footer Placeholder 6"/>
          <p:cNvSpPr>
            <a:spLocks noGrp="1"/>
          </p:cNvSpPr>
          <p:nvPr>
            <p:ph type="ftr" sz="quarter" idx="11"/>
          </p:nvPr>
        </p:nvSpPr>
        <p:spPr>
          <a:xfrm>
            <a:off x="3657600" y="5411789"/>
            <a:ext cx="2895600" cy="395287"/>
          </a:xfrm>
        </p:spPr>
        <p:txBody>
          <a:bodyPr/>
          <a:lstStyle>
            <a:lvl1pPr>
              <a:defRPr/>
            </a:lvl1pPr>
          </a:lstStyle>
          <a:p>
            <a:endParaRPr lang="en-US" dirty="0"/>
          </a:p>
        </p:txBody>
      </p:sp>
      <p:sp>
        <p:nvSpPr>
          <p:cNvPr id="8" name="Slide Number Placeholder 7"/>
          <p:cNvSpPr>
            <a:spLocks noGrp="1"/>
          </p:cNvSpPr>
          <p:nvPr>
            <p:ph type="sldNum" sz="quarter" idx="12"/>
          </p:nvPr>
        </p:nvSpPr>
        <p:spPr>
          <a:xfrm>
            <a:off x="7042150" y="5411789"/>
            <a:ext cx="1905000" cy="395287"/>
          </a:xfrm>
        </p:spPr>
        <p:txBody>
          <a:bodyPr/>
          <a:lstStyle>
            <a:lvl1pPr>
              <a:defRPr/>
            </a:lvl1pPr>
          </a:lstStyle>
          <a:p>
            <a:fld id="{77CA3FB8-4DA2-4608-BB93-6D4A5ECE5780}"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38125"/>
            <a:ext cx="8229600" cy="9906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330325"/>
            <a:ext cx="4040188"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884364"/>
            <a:ext cx="4040188"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330325"/>
            <a:ext cx="4041775" cy="55403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1884364"/>
            <a:ext cx="4041775" cy="342423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44B98817-D059-4582-A500-94FD86AFA751}" type="datetime1">
              <a:rPr lang="en-US"/>
              <a:pPr/>
              <a:t>6/20/2024</a:t>
            </a:fld>
            <a:endParaRPr lang="en-US" dirty="0"/>
          </a:p>
        </p:txBody>
      </p:sp>
      <p:sp>
        <p:nvSpPr>
          <p:cNvPr id="8" name="Footer Placeholder 7"/>
          <p:cNvSpPr>
            <a:spLocks noGrp="1"/>
          </p:cNvSpPr>
          <p:nvPr>
            <p:ph type="ftr" sz="quarter" idx="11"/>
          </p:nvPr>
        </p:nvSpPr>
        <p:spPr/>
        <p:txBody>
          <a:bodyPr/>
          <a:lstStyle>
            <a:lvl1pPr>
              <a:defRPr/>
            </a:lvl1pPr>
          </a:lstStyle>
          <a:p>
            <a:endParaRPr lang="en-US" dirty="0"/>
          </a:p>
        </p:txBody>
      </p:sp>
      <p:sp>
        <p:nvSpPr>
          <p:cNvPr id="9" name="Slide Number Placeholder 8"/>
          <p:cNvSpPr>
            <a:spLocks noGrp="1"/>
          </p:cNvSpPr>
          <p:nvPr>
            <p:ph type="sldNum" sz="quarter" idx="12"/>
          </p:nvPr>
        </p:nvSpPr>
        <p:spPr/>
        <p:txBody>
          <a:bodyPr/>
          <a:lstStyle>
            <a:lvl1pPr>
              <a:defRPr/>
            </a:lvl1pPr>
          </a:lstStyle>
          <a:p>
            <a:fld id="{CA70ACD7-1971-477B-BA75-E7E3AF602DAD}"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1DAE5300-A0B9-4E03-AA37-BB71F146E67A}" type="datetime1">
              <a:rPr lang="en-US"/>
              <a:pPr/>
              <a:t>6/20/2024</a:t>
            </a:fld>
            <a:endParaRPr lang="en-US" dirty="0"/>
          </a:p>
        </p:txBody>
      </p:sp>
      <p:sp>
        <p:nvSpPr>
          <p:cNvPr id="4" name="Footer Placeholder 3"/>
          <p:cNvSpPr>
            <a:spLocks noGrp="1"/>
          </p:cNvSpPr>
          <p:nvPr>
            <p:ph type="ftr" sz="quarter" idx="11"/>
          </p:nvPr>
        </p:nvSpPr>
        <p:spPr/>
        <p:txBody>
          <a:bodyPr/>
          <a:lstStyle>
            <a:lvl1pPr>
              <a:defRPr/>
            </a:lvl1pPr>
          </a:lstStyle>
          <a:p>
            <a:endParaRPr lang="en-US" dirty="0"/>
          </a:p>
        </p:txBody>
      </p:sp>
      <p:sp>
        <p:nvSpPr>
          <p:cNvPr id="5" name="Slide Number Placeholder 4"/>
          <p:cNvSpPr>
            <a:spLocks noGrp="1"/>
          </p:cNvSpPr>
          <p:nvPr>
            <p:ph type="sldNum" sz="quarter" idx="12"/>
          </p:nvPr>
        </p:nvSpPr>
        <p:spPr/>
        <p:txBody>
          <a:bodyPr/>
          <a:lstStyle>
            <a:lvl1pPr>
              <a:defRPr/>
            </a:lvl1pPr>
          </a:lstStyle>
          <a:p>
            <a:fld id="{7055AC5F-70A8-460D-AC63-CA8F560DE538}"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42BAF5D8-95F4-45BA-8CD5-481CE08F36B7}" type="datetime1">
              <a:rPr lang="en-US"/>
              <a:pPr/>
              <a:t>6/20/2024</a:t>
            </a:fld>
            <a:endParaRPr lang="en-US" dirty="0"/>
          </a:p>
        </p:txBody>
      </p:sp>
      <p:sp>
        <p:nvSpPr>
          <p:cNvPr id="3" name="Footer Placeholder 2"/>
          <p:cNvSpPr>
            <a:spLocks noGrp="1"/>
          </p:cNvSpPr>
          <p:nvPr>
            <p:ph type="ftr" sz="quarter" idx="11"/>
          </p:nvPr>
        </p:nvSpPr>
        <p:spPr/>
        <p:txBody>
          <a:bodyPr/>
          <a:lstStyle>
            <a:lvl1pPr>
              <a:defRPr/>
            </a:lvl1pPr>
          </a:lstStyle>
          <a:p>
            <a:endParaRPr lang="en-US" dirty="0"/>
          </a:p>
        </p:txBody>
      </p:sp>
      <p:sp>
        <p:nvSpPr>
          <p:cNvPr id="4" name="Slide Number Placeholder 3"/>
          <p:cNvSpPr>
            <a:spLocks noGrp="1"/>
          </p:cNvSpPr>
          <p:nvPr>
            <p:ph type="sldNum" sz="quarter" idx="12"/>
          </p:nvPr>
        </p:nvSpPr>
        <p:spPr/>
        <p:txBody>
          <a:bodyPr/>
          <a:lstStyle>
            <a:lvl1pPr>
              <a:defRPr/>
            </a:lvl1pPr>
          </a:lstStyle>
          <a:p>
            <a:fld id="{E17DF7B6-3336-4701-9ABA-0AA2C9F4BD75}"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36539"/>
            <a:ext cx="3008313" cy="1006475"/>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36539"/>
            <a:ext cx="5111750" cy="50720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243013"/>
            <a:ext cx="3008313" cy="40655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F9F4F5E3-2C2C-4AB2-B3CD-9FA3BBB3F182}"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E65F01FF-A318-42D9-B5BE-C0B2A5E0680D}" type="slidenum">
              <a:rPr lang="en-US"/>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160839"/>
            <a:ext cx="5486400" cy="490537"/>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531814"/>
            <a:ext cx="5486400" cy="35655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4651375"/>
            <a:ext cx="5486400" cy="6985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60D4B2F-65C7-48EA-859C-7E087A9473E8}" type="datetime1">
              <a:rPr lang="en-US"/>
              <a:pPr/>
              <a:t>6/20/2024</a:t>
            </a:fld>
            <a:endParaRPr lang="en-US" dirty="0"/>
          </a:p>
        </p:txBody>
      </p:sp>
      <p:sp>
        <p:nvSpPr>
          <p:cNvPr id="6" name="Footer Placeholder 5"/>
          <p:cNvSpPr>
            <a:spLocks noGrp="1"/>
          </p:cNvSpPr>
          <p:nvPr>
            <p:ph type="ftr" sz="quarter" idx="11"/>
          </p:nvPr>
        </p:nvSpPr>
        <p:spPr/>
        <p:txBody>
          <a:bodyPr/>
          <a:lstStyle>
            <a:lvl1pPr>
              <a:defRPr/>
            </a:lvl1pPr>
          </a:lstStyle>
          <a:p>
            <a:endParaRPr lang="en-US" dirty="0"/>
          </a:p>
        </p:txBody>
      </p:sp>
      <p:sp>
        <p:nvSpPr>
          <p:cNvPr id="7" name="Slide Number Placeholder 6"/>
          <p:cNvSpPr>
            <a:spLocks noGrp="1"/>
          </p:cNvSpPr>
          <p:nvPr>
            <p:ph type="sldNum" sz="quarter" idx="12"/>
          </p:nvPr>
        </p:nvSpPr>
        <p:spPr/>
        <p:txBody>
          <a:bodyPr/>
          <a:lstStyle>
            <a:lvl1pPr>
              <a:defRPr/>
            </a:lvl1pPr>
          </a:lstStyle>
          <a:p>
            <a:fld id="{615A81E8-D425-4FDF-93AB-8B5BB97349B6}"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17" Type="http://schemas.openxmlformats.org/officeDocument/2006/relationships/image" Target="../media/image1.png"/><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theme" Target="../theme/theme3.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bwMode="auto">
          <a:xfrm>
            <a:off x="1281113" y="593726"/>
            <a:ext cx="7086600" cy="633413"/>
          </a:xfrm>
          <a:prstGeom prst="rect">
            <a:avLst/>
          </a:prstGeom>
          <a:noFill/>
          <a:ln w="9525">
            <a:noFill/>
            <a:miter lim="800000"/>
            <a:headEnd/>
            <a:tailEnd/>
          </a:ln>
          <a:effectLst/>
        </p:spPr>
        <p:txBody>
          <a:bodyPr vert="horz" wrap="square" lIns="89814" tIns="44909" rIns="89814" bIns="44909" numCol="1" anchor="ctr" anchorCtr="0" compatLnSpc="1">
            <a:prstTxWarp prst="textNoShape">
              <a:avLst/>
            </a:prstTxWarp>
          </a:bodyPr>
          <a:lstStyle/>
          <a:p>
            <a:pPr lvl="0"/>
            <a:r>
              <a:rPr lang="en-US" smtClean="0"/>
              <a:t>Click to edit Master title style</a:t>
            </a:r>
          </a:p>
        </p:txBody>
      </p:sp>
      <p:sp>
        <p:nvSpPr>
          <p:cNvPr id="84995" name="Rectangle 3"/>
          <p:cNvSpPr>
            <a:spLocks noGrp="1" noChangeArrowheads="1"/>
          </p:cNvSpPr>
          <p:nvPr>
            <p:ph type="body" idx="1"/>
          </p:nvPr>
        </p:nvSpPr>
        <p:spPr bwMode="auto">
          <a:xfrm>
            <a:off x="1281115" y="1387476"/>
            <a:ext cx="5254625" cy="392112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84996" name="Rectangle 4"/>
          <p:cNvSpPr>
            <a:spLocks noGrp="1" noChangeArrowheads="1"/>
          </p:cNvSpPr>
          <p:nvPr>
            <p:ph type="dt" sz="half" idx="2"/>
          </p:nvPr>
        </p:nvSpPr>
        <p:spPr bwMode="auto">
          <a:xfrm>
            <a:off x="458788" y="5572126"/>
            <a:ext cx="2132012"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defTabSz="898525">
              <a:defRPr sz="1200">
                <a:latin typeface="+mn-lt"/>
              </a:defRPr>
            </a:lvl1pPr>
          </a:lstStyle>
          <a:p>
            <a:fld id="{AC90D091-F6CD-4752-8608-CA17A85967BC}" type="datetime1">
              <a:rPr lang="en-US"/>
              <a:pPr/>
              <a:t>6/20/2024</a:t>
            </a:fld>
            <a:endParaRPr lang="en-US" dirty="0"/>
          </a:p>
        </p:txBody>
      </p:sp>
      <p:sp>
        <p:nvSpPr>
          <p:cNvPr id="84997" name="Rectangle 5"/>
          <p:cNvSpPr>
            <a:spLocks noGrp="1" noChangeArrowheads="1"/>
          </p:cNvSpPr>
          <p:nvPr>
            <p:ph type="ftr" sz="quarter" idx="3"/>
          </p:nvPr>
        </p:nvSpPr>
        <p:spPr bwMode="auto">
          <a:xfrm>
            <a:off x="3125790" y="5572126"/>
            <a:ext cx="2892425"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ctr" defTabSz="898525">
              <a:defRPr sz="1200">
                <a:latin typeface="+mn-lt"/>
              </a:defRPr>
            </a:lvl1pPr>
          </a:lstStyle>
          <a:p>
            <a:endParaRPr lang="en-US" dirty="0"/>
          </a:p>
        </p:txBody>
      </p:sp>
      <p:sp>
        <p:nvSpPr>
          <p:cNvPr id="84998" name="Rectangle 6"/>
          <p:cNvSpPr>
            <a:spLocks noGrp="1" noChangeArrowheads="1"/>
          </p:cNvSpPr>
          <p:nvPr>
            <p:ph type="sldNum" sz="quarter" idx="4"/>
          </p:nvPr>
        </p:nvSpPr>
        <p:spPr bwMode="auto">
          <a:xfrm>
            <a:off x="6553202" y="5572126"/>
            <a:ext cx="2132013" cy="282575"/>
          </a:xfrm>
          <a:prstGeom prst="rect">
            <a:avLst/>
          </a:prstGeom>
          <a:noFill/>
          <a:ln w="9525">
            <a:noFill/>
            <a:miter lim="800000"/>
            <a:headEnd/>
            <a:tailEnd/>
          </a:ln>
          <a:effectLst/>
        </p:spPr>
        <p:txBody>
          <a:bodyPr vert="horz" wrap="square" lIns="89814" tIns="44909" rIns="89814" bIns="44909" numCol="1" anchor="t" anchorCtr="0" compatLnSpc="1">
            <a:prstTxWarp prst="textNoShape">
              <a:avLst/>
            </a:prstTxWarp>
          </a:bodyPr>
          <a:lstStyle>
            <a:lvl1pPr algn="r" defTabSz="898525">
              <a:defRPr sz="1200">
                <a:latin typeface="+mn-lt"/>
              </a:defRPr>
            </a:lvl1pPr>
          </a:lstStyle>
          <a:p>
            <a:fld id="{69F6FE19-A51D-47B7-8DE1-91695C47EEB0}"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54" r:id="rId1"/>
    <p:sldLayoutId id="2147483705" r:id="rId2"/>
    <p:sldLayoutId id="2147483706" r:id="rId3"/>
    <p:sldLayoutId id="2147483707" r:id="rId4"/>
    <p:sldLayoutId id="2147483708" r:id="rId5"/>
    <p:sldLayoutId id="2147483709" r:id="rId6"/>
    <p:sldLayoutId id="2147483710" r:id="rId7"/>
    <p:sldLayoutId id="2147483711" r:id="rId8"/>
    <p:sldLayoutId id="2147483712" r:id="rId9"/>
    <p:sldLayoutId id="2147483713" r:id="rId10"/>
    <p:sldLayoutId id="2147483714" r:id="rId11"/>
    <p:sldLayoutId id="2147483855" r:id="rId12"/>
    <p:sldLayoutId id="2147483856" r:id="rId13"/>
    <p:sldLayoutId id="2147483857" r:id="rId14"/>
    <p:sldLayoutId id="2147483858" r:id="rId15"/>
  </p:sldLayoutIdLst>
  <p:hf hdr="0" ftr="0" dt="0"/>
  <p:txStyles>
    <p:titleStyle>
      <a:lvl1pPr algn="l" defTabSz="898525" rtl="0" fontAlgn="base">
        <a:spcBef>
          <a:spcPct val="0"/>
        </a:spcBef>
        <a:spcAft>
          <a:spcPct val="0"/>
        </a:spcAft>
        <a:defRPr sz="3500">
          <a:solidFill>
            <a:schemeClr val="tx2"/>
          </a:solidFill>
          <a:latin typeface="+mj-lt"/>
          <a:ea typeface="+mj-ea"/>
          <a:cs typeface="+mj-cs"/>
        </a:defRPr>
      </a:lvl1pPr>
      <a:lvl2pPr algn="l" defTabSz="898525" rtl="0" fontAlgn="base">
        <a:spcBef>
          <a:spcPct val="0"/>
        </a:spcBef>
        <a:spcAft>
          <a:spcPct val="0"/>
        </a:spcAft>
        <a:defRPr sz="3500">
          <a:solidFill>
            <a:schemeClr val="tx2"/>
          </a:solidFill>
          <a:latin typeface="Century Gothic" pitchFamily="34" charset="0"/>
        </a:defRPr>
      </a:lvl2pPr>
      <a:lvl3pPr algn="l" defTabSz="898525" rtl="0" fontAlgn="base">
        <a:spcBef>
          <a:spcPct val="0"/>
        </a:spcBef>
        <a:spcAft>
          <a:spcPct val="0"/>
        </a:spcAft>
        <a:defRPr sz="3500">
          <a:solidFill>
            <a:schemeClr val="tx2"/>
          </a:solidFill>
          <a:latin typeface="Century Gothic" pitchFamily="34" charset="0"/>
        </a:defRPr>
      </a:lvl3pPr>
      <a:lvl4pPr algn="l" defTabSz="898525" rtl="0" fontAlgn="base">
        <a:spcBef>
          <a:spcPct val="0"/>
        </a:spcBef>
        <a:spcAft>
          <a:spcPct val="0"/>
        </a:spcAft>
        <a:defRPr sz="3500">
          <a:solidFill>
            <a:schemeClr val="tx2"/>
          </a:solidFill>
          <a:latin typeface="Century Gothic" pitchFamily="34" charset="0"/>
        </a:defRPr>
      </a:lvl4pPr>
      <a:lvl5pPr algn="l" defTabSz="898525" rtl="0" fontAlgn="base">
        <a:spcBef>
          <a:spcPct val="0"/>
        </a:spcBef>
        <a:spcAft>
          <a:spcPct val="0"/>
        </a:spcAft>
        <a:defRPr sz="3500">
          <a:solidFill>
            <a:schemeClr val="tx2"/>
          </a:solidFill>
          <a:latin typeface="Century Gothic" pitchFamily="34" charset="0"/>
        </a:defRPr>
      </a:lvl5pPr>
      <a:lvl6pPr marL="457200" algn="l" defTabSz="898525" rtl="0" fontAlgn="base">
        <a:spcBef>
          <a:spcPct val="0"/>
        </a:spcBef>
        <a:spcAft>
          <a:spcPct val="0"/>
        </a:spcAft>
        <a:defRPr sz="3500">
          <a:solidFill>
            <a:schemeClr val="tx2"/>
          </a:solidFill>
          <a:latin typeface="Century Gothic" pitchFamily="34" charset="0"/>
        </a:defRPr>
      </a:lvl6pPr>
      <a:lvl7pPr marL="914400" algn="l" defTabSz="898525" rtl="0" fontAlgn="base">
        <a:spcBef>
          <a:spcPct val="0"/>
        </a:spcBef>
        <a:spcAft>
          <a:spcPct val="0"/>
        </a:spcAft>
        <a:defRPr sz="3500">
          <a:solidFill>
            <a:schemeClr val="tx2"/>
          </a:solidFill>
          <a:latin typeface="Century Gothic" pitchFamily="34" charset="0"/>
        </a:defRPr>
      </a:lvl7pPr>
      <a:lvl8pPr marL="1371600" algn="l" defTabSz="898525" rtl="0" fontAlgn="base">
        <a:spcBef>
          <a:spcPct val="0"/>
        </a:spcBef>
        <a:spcAft>
          <a:spcPct val="0"/>
        </a:spcAft>
        <a:defRPr sz="3500">
          <a:solidFill>
            <a:schemeClr val="tx2"/>
          </a:solidFill>
          <a:latin typeface="Century Gothic" pitchFamily="34" charset="0"/>
        </a:defRPr>
      </a:lvl8pPr>
      <a:lvl9pPr marL="1828800" algn="l" defTabSz="898525" rtl="0" fontAlgn="base">
        <a:spcBef>
          <a:spcPct val="0"/>
        </a:spcBef>
        <a:spcAft>
          <a:spcPct val="0"/>
        </a:spcAft>
        <a:defRPr sz="3500">
          <a:solidFill>
            <a:schemeClr val="tx2"/>
          </a:solidFill>
          <a:latin typeface="Century Gothic" pitchFamily="34" charset="0"/>
        </a:defRPr>
      </a:lvl9pPr>
    </p:titleStyle>
    <p:bodyStyle>
      <a:lvl1pPr marL="336550" indent="-336550" algn="l" defTabSz="898525" rtl="0" fontAlgn="base">
        <a:spcBef>
          <a:spcPct val="20000"/>
        </a:spcBef>
        <a:spcAft>
          <a:spcPct val="0"/>
        </a:spcAft>
        <a:buChar char="•"/>
        <a:defRPr sz="2800">
          <a:solidFill>
            <a:schemeClr val="tx1"/>
          </a:solidFill>
          <a:latin typeface="+mn-lt"/>
          <a:ea typeface="+mn-ea"/>
          <a:cs typeface="+mn-cs"/>
        </a:defRPr>
      </a:lvl1pPr>
      <a:lvl2pPr marL="730250" indent="-279400" algn="l" defTabSz="898525" rtl="0" fontAlgn="base">
        <a:spcBef>
          <a:spcPct val="20000"/>
        </a:spcBef>
        <a:spcAft>
          <a:spcPct val="0"/>
        </a:spcAft>
        <a:buChar char="–"/>
        <a:defRPr sz="2500">
          <a:solidFill>
            <a:schemeClr val="tx1"/>
          </a:solidFill>
          <a:latin typeface="+mn-lt"/>
        </a:defRPr>
      </a:lvl2pPr>
      <a:lvl3pPr marL="1122363" indent="-223838" algn="l" defTabSz="898525" rtl="0" fontAlgn="base">
        <a:spcBef>
          <a:spcPct val="20000"/>
        </a:spcBef>
        <a:spcAft>
          <a:spcPct val="0"/>
        </a:spcAft>
        <a:buChar char="•"/>
        <a:defRPr sz="2000">
          <a:solidFill>
            <a:schemeClr val="tx1"/>
          </a:solidFill>
          <a:latin typeface="+mn-lt"/>
        </a:defRPr>
      </a:lvl3pPr>
      <a:lvl4pPr marL="1571625" indent="-222250" algn="l" defTabSz="898525" rtl="0" fontAlgn="base">
        <a:spcBef>
          <a:spcPct val="20000"/>
        </a:spcBef>
        <a:spcAft>
          <a:spcPct val="0"/>
        </a:spcAft>
        <a:buChar char="–"/>
        <a:defRPr sz="1700">
          <a:solidFill>
            <a:schemeClr val="tx1"/>
          </a:solidFill>
          <a:latin typeface="+mn-lt"/>
        </a:defRPr>
      </a:lvl4pPr>
      <a:lvl5pPr marL="2020888" indent="-223838" algn="l" defTabSz="898525" rtl="0" fontAlgn="base">
        <a:spcBef>
          <a:spcPct val="20000"/>
        </a:spcBef>
        <a:spcAft>
          <a:spcPct val="0"/>
        </a:spcAft>
        <a:buChar char="»"/>
        <a:defRPr sz="1600">
          <a:solidFill>
            <a:schemeClr val="tx1"/>
          </a:solidFill>
          <a:latin typeface="+mn-lt"/>
        </a:defRPr>
      </a:lvl5pPr>
      <a:lvl6pPr marL="2478088" indent="-223838" algn="l" defTabSz="898525" rtl="0" fontAlgn="base">
        <a:spcBef>
          <a:spcPct val="20000"/>
        </a:spcBef>
        <a:spcAft>
          <a:spcPct val="0"/>
        </a:spcAft>
        <a:buChar char="»"/>
        <a:defRPr sz="1600">
          <a:solidFill>
            <a:schemeClr val="tx1"/>
          </a:solidFill>
          <a:latin typeface="+mn-lt"/>
        </a:defRPr>
      </a:lvl6pPr>
      <a:lvl7pPr marL="2935288" indent="-223838" algn="l" defTabSz="898525" rtl="0" fontAlgn="base">
        <a:spcBef>
          <a:spcPct val="20000"/>
        </a:spcBef>
        <a:spcAft>
          <a:spcPct val="0"/>
        </a:spcAft>
        <a:buChar char="»"/>
        <a:defRPr sz="1600">
          <a:solidFill>
            <a:schemeClr val="tx1"/>
          </a:solidFill>
          <a:latin typeface="+mn-lt"/>
        </a:defRPr>
      </a:lvl7pPr>
      <a:lvl8pPr marL="3392488" indent="-223838" algn="l" defTabSz="898525" rtl="0" fontAlgn="base">
        <a:spcBef>
          <a:spcPct val="20000"/>
        </a:spcBef>
        <a:spcAft>
          <a:spcPct val="0"/>
        </a:spcAft>
        <a:buChar char="»"/>
        <a:defRPr sz="1600">
          <a:solidFill>
            <a:schemeClr val="tx1"/>
          </a:solidFill>
          <a:latin typeface="+mn-lt"/>
        </a:defRPr>
      </a:lvl8pPr>
      <a:lvl9pPr marL="3849688" indent="-223838" algn="l" defTabSz="898525"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7" cstate="print"/>
          <a:srcRect/>
          <a:stretch>
            <a:fillRect/>
          </a:stretch>
        </a:blipFill>
        <a:effectLst/>
      </p:bgPr>
    </p:bg>
    <p:spTree>
      <p:nvGrpSpPr>
        <p:cNvPr id="1" name=""/>
        <p:cNvGrpSpPr/>
        <p:nvPr/>
      </p:nvGrpSpPr>
      <p:grpSpPr>
        <a:xfrm>
          <a:off x="0" y="0"/>
          <a:ext cx="0" cy="0"/>
          <a:chOff x="0" y="0"/>
          <a:chExt cx="0" cy="0"/>
        </a:xfrm>
      </p:grpSpPr>
      <p:sp>
        <p:nvSpPr>
          <p:cNvPr id="145410" name="Rectangle 2"/>
          <p:cNvSpPr>
            <a:spLocks noGrp="1" noChangeArrowheads="1"/>
          </p:cNvSpPr>
          <p:nvPr>
            <p:ph type="title"/>
          </p:nvPr>
        </p:nvSpPr>
        <p:spPr bwMode="auto">
          <a:xfrm>
            <a:off x="1279525" y="593725"/>
            <a:ext cx="7086600" cy="635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45411" name="Rectangle 3"/>
          <p:cNvSpPr>
            <a:spLocks noGrp="1" noChangeArrowheads="1"/>
          </p:cNvSpPr>
          <p:nvPr>
            <p:ph type="body" idx="1"/>
          </p:nvPr>
        </p:nvSpPr>
        <p:spPr bwMode="auto">
          <a:xfrm>
            <a:off x="1279525" y="1387476"/>
            <a:ext cx="5257800" cy="39211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5412" name="Rectangle 4"/>
          <p:cNvSpPr>
            <a:spLocks noGrp="1" noChangeArrowheads="1"/>
          </p:cNvSpPr>
          <p:nvPr>
            <p:ph type="dt" sz="half" idx="2"/>
          </p:nvPr>
        </p:nvSpPr>
        <p:spPr bwMode="auto">
          <a:xfrm>
            <a:off x="457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mn-lt"/>
              </a:defRPr>
            </a:lvl1pPr>
          </a:lstStyle>
          <a:p>
            <a:fld id="{28B0E59A-D8B4-4B9D-99AC-5E2E563BDC53}" type="datetime1">
              <a:rPr lang="en-US"/>
              <a:pPr/>
              <a:t>6/20/2024</a:t>
            </a:fld>
            <a:endParaRPr lang="en-US" dirty="0"/>
          </a:p>
        </p:txBody>
      </p:sp>
      <p:sp>
        <p:nvSpPr>
          <p:cNvPr id="145413" name="Rectangle 5"/>
          <p:cNvSpPr>
            <a:spLocks noGrp="1" noChangeArrowheads="1"/>
          </p:cNvSpPr>
          <p:nvPr>
            <p:ph type="ftr" sz="quarter" idx="3"/>
          </p:nvPr>
        </p:nvSpPr>
        <p:spPr bwMode="auto">
          <a:xfrm>
            <a:off x="3124200" y="5572125"/>
            <a:ext cx="2895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200">
                <a:latin typeface="+mn-lt"/>
              </a:defRPr>
            </a:lvl1pPr>
          </a:lstStyle>
          <a:p>
            <a:endParaRPr lang="en-US" dirty="0"/>
          </a:p>
        </p:txBody>
      </p:sp>
      <p:sp>
        <p:nvSpPr>
          <p:cNvPr id="145414" name="Rectangle 6"/>
          <p:cNvSpPr>
            <a:spLocks noGrp="1" noChangeArrowheads="1"/>
          </p:cNvSpPr>
          <p:nvPr>
            <p:ph type="sldNum" sz="quarter" idx="4"/>
          </p:nvPr>
        </p:nvSpPr>
        <p:spPr bwMode="auto">
          <a:xfrm>
            <a:off x="6553200" y="5572125"/>
            <a:ext cx="2133600" cy="2809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mn-lt"/>
              </a:defRPr>
            </a:lvl1pPr>
          </a:lstStyle>
          <a:p>
            <a:fld id="{AA3A6F7D-A6E0-4ED1-B12C-B1D0AF5EB882}" type="slidenum">
              <a:rPr lang="en-US"/>
              <a:pPr/>
              <a:t>‹#›</a:t>
            </a:fld>
            <a:endParaRPr lang="en-US" dirty="0"/>
          </a:p>
        </p:txBody>
      </p:sp>
    </p:spTree>
  </p:cSld>
  <p:clrMap bg1="lt1" tx1="dk1" bg2="lt2" tx2="dk2" accent1="accent1" accent2="accent2" accent3="accent3" accent4="accent4" accent5="accent5" accent6="accent6" hlink="hlink" folHlink="folHlink"/>
  <p:sldLayoutIdLst>
    <p:sldLayoutId id="2147483668"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851" r:id="rId12"/>
    <p:sldLayoutId id="2147483852" r:id="rId13"/>
    <p:sldLayoutId id="2147483853" r:id="rId14"/>
    <p:sldLayoutId id="2147483854" r:id="rId15"/>
  </p:sldLayoutIdLst>
  <p:hf hdr="0" ftr="0" dt="0"/>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Century Gothic" pitchFamily="34" charset="0"/>
        </a:defRPr>
      </a:lvl2pPr>
      <a:lvl3pPr algn="l" rtl="0" fontAlgn="base">
        <a:spcBef>
          <a:spcPct val="0"/>
        </a:spcBef>
        <a:spcAft>
          <a:spcPct val="0"/>
        </a:spcAft>
        <a:defRPr sz="3600">
          <a:solidFill>
            <a:schemeClr val="tx2"/>
          </a:solidFill>
          <a:latin typeface="Century Gothic" pitchFamily="34" charset="0"/>
        </a:defRPr>
      </a:lvl3pPr>
      <a:lvl4pPr algn="l" rtl="0" fontAlgn="base">
        <a:spcBef>
          <a:spcPct val="0"/>
        </a:spcBef>
        <a:spcAft>
          <a:spcPct val="0"/>
        </a:spcAft>
        <a:defRPr sz="3600">
          <a:solidFill>
            <a:schemeClr val="tx2"/>
          </a:solidFill>
          <a:latin typeface="Century Gothic" pitchFamily="34" charset="0"/>
        </a:defRPr>
      </a:lvl4pPr>
      <a:lvl5pPr algn="l" rtl="0" fontAlgn="base">
        <a:spcBef>
          <a:spcPct val="0"/>
        </a:spcBef>
        <a:spcAft>
          <a:spcPct val="0"/>
        </a:spcAft>
        <a:defRPr sz="3600">
          <a:solidFill>
            <a:schemeClr val="tx2"/>
          </a:solidFill>
          <a:latin typeface="Century Gothic" pitchFamily="34" charset="0"/>
        </a:defRPr>
      </a:lvl5pPr>
      <a:lvl6pPr marL="457200" algn="l" rtl="0" fontAlgn="base">
        <a:spcBef>
          <a:spcPct val="0"/>
        </a:spcBef>
        <a:spcAft>
          <a:spcPct val="0"/>
        </a:spcAft>
        <a:defRPr sz="3600">
          <a:solidFill>
            <a:schemeClr val="tx2"/>
          </a:solidFill>
          <a:latin typeface="Century Gothic" pitchFamily="34" charset="0"/>
        </a:defRPr>
      </a:lvl6pPr>
      <a:lvl7pPr marL="914400" algn="l" rtl="0" fontAlgn="base">
        <a:spcBef>
          <a:spcPct val="0"/>
        </a:spcBef>
        <a:spcAft>
          <a:spcPct val="0"/>
        </a:spcAft>
        <a:defRPr sz="3600">
          <a:solidFill>
            <a:schemeClr val="tx2"/>
          </a:solidFill>
          <a:latin typeface="Century Gothic" pitchFamily="34" charset="0"/>
        </a:defRPr>
      </a:lvl7pPr>
      <a:lvl8pPr marL="1371600" algn="l" rtl="0" fontAlgn="base">
        <a:spcBef>
          <a:spcPct val="0"/>
        </a:spcBef>
        <a:spcAft>
          <a:spcPct val="0"/>
        </a:spcAft>
        <a:defRPr sz="3600">
          <a:solidFill>
            <a:schemeClr val="tx2"/>
          </a:solidFill>
          <a:latin typeface="Century Gothic" pitchFamily="34" charset="0"/>
        </a:defRPr>
      </a:lvl8pPr>
      <a:lvl9pPr marL="1828800" algn="l" rtl="0" fontAlgn="base">
        <a:spcBef>
          <a:spcPct val="0"/>
        </a:spcBef>
        <a:spcAft>
          <a:spcPct val="0"/>
        </a:spcAft>
        <a:defRPr sz="3600">
          <a:solidFill>
            <a:schemeClr val="tx2"/>
          </a:solidFill>
          <a:latin typeface="Century Gothic" pitchFamily="34" charset="0"/>
        </a:defRPr>
      </a:lvl9pPr>
    </p:titleStyle>
    <p:bodyStyle>
      <a:lvl1pPr marL="342900" indent="-342900" algn="l" rtl="0" fontAlgn="base">
        <a:spcBef>
          <a:spcPct val="20000"/>
        </a:spcBef>
        <a:spcAft>
          <a:spcPct val="0"/>
        </a:spcAft>
        <a:buChar char="•"/>
        <a:defRPr sz="2800">
          <a:solidFill>
            <a:schemeClr val="tx1"/>
          </a:solidFill>
          <a:latin typeface="+mn-lt"/>
          <a:ea typeface="+mn-ea"/>
          <a:cs typeface="+mn-cs"/>
        </a:defRPr>
      </a:lvl1pPr>
      <a:lvl2pPr marL="742950" indent="-285750" algn="l" rtl="0" fontAlgn="base">
        <a:spcBef>
          <a:spcPct val="20000"/>
        </a:spcBef>
        <a:spcAft>
          <a:spcPct val="0"/>
        </a:spcAft>
        <a:buChar char="–"/>
        <a:defRPr sz="2400">
          <a:solidFill>
            <a:schemeClr val="tx1"/>
          </a:solidFill>
          <a:latin typeface="+mn-lt"/>
        </a:defRPr>
      </a:lvl2pPr>
      <a:lvl3pPr marL="1143000" indent="-228600" algn="l" rtl="0" fontAlgn="base">
        <a:spcBef>
          <a:spcPct val="20000"/>
        </a:spcBef>
        <a:spcAft>
          <a:spcPct val="0"/>
        </a:spcAft>
        <a:buChar char="•"/>
        <a:defRPr sz="2000">
          <a:solidFill>
            <a:schemeClr val="tx1"/>
          </a:solidFill>
          <a:latin typeface="+mn-lt"/>
        </a:defRPr>
      </a:lvl3pPr>
      <a:lvl4pPr marL="1600200" indent="-228600" algn="l" rtl="0" fontAlgn="base">
        <a:spcBef>
          <a:spcPct val="20000"/>
        </a:spcBef>
        <a:spcAft>
          <a:spcPct val="0"/>
        </a:spcAft>
        <a:buChar char="–"/>
        <a:defRPr>
          <a:solidFill>
            <a:schemeClr val="tx1"/>
          </a:solidFill>
          <a:latin typeface="+mn-lt"/>
        </a:defRPr>
      </a:lvl4pPr>
      <a:lvl5pPr marL="2057400" indent="-228600" algn="l" rtl="0" fontAlgn="base">
        <a:spcBef>
          <a:spcPct val="20000"/>
        </a:spcBef>
        <a:spcAft>
          <a:spcPct val="0"/>
        </a:spcAft>
        <a:buChar char="»"/>
        <a:defRPr sz="1600">
          <a:solidFill>
            <a:schemeClr val="tx1"/>
          </a:solidFill>
          <a:latin typeface="+mn-lt"/>
        </a:defRPr>
      </a:lvl5pPr>
      <a:lvl6pPr marL="2514600" indent="-228600" algn="l" rtl="0" fontAlgn="base">
        <a:spcBef>
          <a:spcPct val="20000"/>
        </a:spcBef>
        <a:spcAft>
          <a:spcPct val="0"/>
        </a:spcAft>
        <a:buChar char="»"/>
        <a:defRPr sz="1600">
          <a:solidFill>
            <a:schemeClr val="tx1"/>
          </a:solidFill>
          <a:latin typeface="+mn-lt"/>
        </a:defRPr>
      </a:lvl6pPr>
      <a:lvl7pPr marL="2971800" indent="-228600" algn="l" rtl="0" fontAlgn="base">
        <a:spcBef>
          <a:spcPct val="20000"/>
        </a:spcBef>
        <a:spcAft>
          <a:spcPct val="0"/>
        </a:spcAft>
        <a:buChar char="»"/>
        <a:defRPr sz="1600">
          <a:solidFill>
            <a:schemeClr val="tx1"/>
          </a:solidFill>
          <a:latin typeface="+mn-lt"/>
        </a:defRPr>
      </a:lvl7pPr>
      <a:lvl8pPr marL="3429000" indent="-228600" algn="l" rtl="0" fontAlgn="base">
        <a:spcBef>
          <a:spcPct val="20000"/>
        </a:spcBef>
        <a:spcAft>
          <a:spcPct val="0"/>
        </a:spcAft>
        <a:buChar char="»"/>
        <a:defRPr sz="1600">
          <a:solidFill>
            <a:schemeClr val="tx1"/>
          </a:solidFill>
          <a:latin typeface="+mn-lt"/>
        </a:defRPr>
      </a:lvl8pPr>
      <a:lvl9pPr marL="3886200" indent="-228600" algn="l" rtl="0" fontAlgn="base">
        <a:spcBef>
          <a:spcPct val="20000"/>
        </a:spcBef>
        <a:spcAft>
          <a:spcPct val="0"/>
        </a:spcAft>
        <a:buChar char="»"/>
        <a:defRPr sz="16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38020"/>
            <a:ext cx="7620000" cy="990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386840"/>
            <a:ext cx="7620000" cy="41605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Rectangle 6"/>
          <p:cNvSpPr/>
          <p:nvPr/>
        </p:nvSpPr>
        <p:spPr>
          <a:xfrm>
            <a:off x="8458200" y="0"/>
            <a:ext cx="685800" cy="5943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8458200" y="4754880"/>
            <a:ext cx="685800" cy="5943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p:cNvSpPr>
            <a:spLocks noGrp="1"/>
          </p:cNvSpPr>
          <p:nvPr>
            <p:ph type="sldNum" sz="quarter" idx="4"/>
          </p:nvPr>
        </p:nvSpPr>
        <p:spPr>
          <a:xfrm>
            <a:off x="8531788" y="4895765"/>
            <a:ext cx="548640" cy="343408"/>
          </a:xfrm>
          <a:prstGeom prst="bracketPair">
            <a:avLst>
              <a:gd name="adj" fmla="val 17949"/>
            </a:avLst>
          </a:prstGeom>
          <a:ln w="19050">
            <a:solidFill>
              <a:srgbClr val="FFFFFF"/>
            </a:solidFill>
          </a:ln>
        </p:spPr>
        <p:txBody>
          <a:bodyPr vert="horz" lIns="0" tIns="0" rIns="0" bIns="0" rtlCol="0" anchor="ctr"/>
          <a:lstStyle>
            <a:lvl1pPr algn="ctr">
              <a:defRPr sz="1800">
                <a:solidFill>
                  <a:srgbClr val="FFFFFF"/>
                </a:solidFill>
              </a:defRPr>
            </a:lvl1pPr>
          </a:lstStyle>
          <a:p>
            <a:fld id="{69F6FE19-A51D-47B7-8DE1-91695C47EEB0}" type="slidenum">
              <a:rPr lang="en-US" smtClean="0"/>
              <a:pPr/>
              <a:t>‹#›</a:t>
            </a:fld>
            <a:endParaRPr lang="en-US" dirty="0"/>
          </a:p>
        </p:txBody>
      </p:sp>
      <p:sp>
        <p:nvSpPr>
          <p:cNvPr id="5" name="Footer Placeholder 4"/>
          <p:cNvSpPr>
            <a:spLocks noGrp="1"/>
          </p:cNvSpPr>
          <p:nvPr>
            <p:ph type="ftr" sz="quarter" idx="3"/>
          </p:nvPr>
        </p:nvSpPr>
        <p:spPr>
          <a:xfrm rot="16200000">
            <a:off x="7744729" y="3484541"/>
            <a:ext cx="2051644" cy="365760"/>
          </a:xfrm>
          <a:prstGeom prst="rect">
            <a:avLst/>
          </a:prstGeom>
        </p:spPr>
        <p:txBody>
          <a:bodyPr vert="horz" lIns="91440" tIns="45720" rIns="91440" bIns="45720" rtlCol="0" anchor="ctr"/>
          <a:lstStyle>
            <a:lvl1pPr algn="r">
              <a:defRPr sz="1200">
                <a:solidFill>
                  <a:schemeClr val="bg2"/>
                </a:solidFill>
              </a:defRPr>
            </a:lvl1pPr>
          </a:lstStyle>
          <a:p>
            <a:endParaRPr lang="en-US" dirty="0"/>
          </a:p>
        </p:txBody>
      </p:sp>
      <p:sp>
        <p:nvSpPr>
          <p:cNvPr id="4" name="Date Placeholder 3"/>
          <p:cNvSpPr>
            <a:spLocks noGrp="1"/>
          </p:cNvSpPr>
          <p:nvPr>
            <p:ph type="dt" sz="half" idx="2"/>
          </p:nvPr>
        </p:nvSpPr>
        <p:spPr>
          <a:xfrm rot="16200000">
            <a:off x="7713912" y="1402080"/>
            <a:ext cx="2113279" cy="365760"/>
          </a:xfrm>
          <a:prstGeom prst="rect">
            <a:avLst/>
          </a:prstGeom>
        </p:spPr>
        <p:txBody>
          <a:bodyPr vert="horz" lIns="91440" tIns="45720" rIns="91440" bIns="45720" rtlCol="0" anchor="ctr"/>
          <a:lstStyle>
            <a:lvl1pPr algn="l">
              <a:defRPr sz="1200">
                <a:solidFill>
                  <a:schemeClr val="bg2"/>
                </a:solidFill>
              </a:defRPr>
            </a:lvl1pPr>
          </a:lstStyle>
          <a:p>
            <a:fld id="{AC90D091-F6CD-4752-8608-CA17A85967BC}" type="datetime1">
              <a:rPr lang="en-US" smtClean="0"/>
              <a:pPr/>
              <a:t>6/20/2024</a:t>
            </a:fld>
            <a:endParaRPr lang="en-US" dirty="0"/>
          </a:p>
        </p:txBody>
      </p:sp>
    </p:spTree>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 id="2147484079" r:id="rId13"/>
    <p:sldLayoutId id="2147484080" r:id="rId14"/>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google.com/imgres?imgurl=http://www.rivalart.com/clipart-kits/mascot-clipart/panther-mascots/PANTHER-CLIPART-IMAGE.jpg&amp;imgrefurl=http://www.rivalart.com/clipart-kits/mascot-clipart/panther-mascots/&amp;h=329&amp;w=306&amp;sz=54&amp;tbnid=GNjiJ-XOEGQOVM:&amp;tbnh=119&amp;tbnw=111&amp;prev=/images?q=panther+clip+art&amp;hl=en&amp;usg=__kqsHIPILPqQS0pbFE3Qoq_yFqwo=&amp;sa=X&amp;ei=35AOTPimC4y-rAfQp7DHCQ&amp;ved=0CCEQ9QEwAw" TargetMode="External"/><Relationship Id="rId2" Type="http://schemas.openxmlformats.org/officeDocument/2006/relationships/notesSlide" Target="../notesSlides/notesSlide1.xml"/><Relationship Id="rId1" Type="http://schemas.openxmlformats.org/officeDocument/2006/relationships/slideLayout" Target="../slideLayouts/slideLayout3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2.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8.xml"/><Relationship Id="rId7" Type="http://schemas.openxmlformats.org/officeDocument/2006/relationships/image" Target="../media/image10.emf"/><Relationship Id="rId2" Type="http://schemas.openxmlformats.org/officeDocument/2006/relationships/slideLayout" Target="../slideLayouts/slideLayout44.xml"/><Relationship Id="rId1" Type="http://schemas.openxmlformats.org/officeDocument/2006/relationships/vmlDrawing" Target="../drawings/vmlDrawing3.vml"/><Relationship Id="rId6" Type="http://schemas.openxmlformats.org/officeDocument/2006/relationships/oleObject" Target="file:///\\skye\Business\Marianna\District%20Business%20Advisor\Districts\Winship-Robbins\2024-25\Budget%20Development\24-25%20%20W-R%20Budget%20Development%20Salaries%20with%20MYP.xlsx!Charts!%5b24-25%20%20W-R%20Budget%20Development%20Salaries%20with%20MYP.xlsx%5dCharts%20Chart%201" TargetMode="External"/><Relationship Id="rId5" Type="http://schemas.openxmlformats.org/officeDocument/2006/relationships/image" Target="../media/image9.emf"/><Relationship Id="rId4" Type="http://schemas.openxmlformats.org/officeDocument/2006/relationships/oleObject" Target="file:///\\skye\Business\Marianna\District%20Business%20Advisor\Districts\Winship-Robbins\2024-25\Budget%20Development\24-25%20%20W-R%20Budget%20Development%20Salaries%20with%20MYP.xlsx!Charts!R46C2:R51C5"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12.emf"/><Relationship Id="rId2" Type="http://schemas.openxmlformats.org/officeDocument/2006/relationships/slideLayout" Target="../slideLayouts/slideLayout32.xml"/><Relationship Id="rId1" Type="http://schemas.openxmlformats.org/officeDocument/2006/relationships/vmlDrawing" Target="../drawings/vmlDrawing4.vml"/><Relationship Id="rId6" Type="http://schemas.openxmlformats.org/officeDocument/2006/relationships/oleObject" Target="file:///\\skye\Business\Marianna\District%20Business%20Advisor\Districts\Winship-Robbins\2024-25\Budget%20Development\24-25%20%20W-R%20Budget%20Development%20Salaries%20with%20MYP.xlsx!Charts!%5b24-25%20%20W-R%20Budget%20Development%20Salaries%20with%20MYP.xlsx%5dCharts%20Chart%205" TargetMode="External"/><Relationship Id="rId5" Type="http://schemas.openxmlformats.org/officeDocument/2006/relationships/image" Target="../media/image11.emf"/><Relationship Id="rId4" Type="http://schemas.openxmlformats.org/officeDocument/2006/relationships/oleObject" Target="file:///\\skye\Business\Marianna\District%20Business%20Advisor\Districts\Winship-Robbins\2024-25\Budget%20Development\24-25%20%20W-R%20Budget%20Development%20Salaries%20with%20MYP.xlsx!Charts!R69C2:R74C4" TargetMode="Externa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2.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2.xml"/><Relationship Id="rId1" Type="http://schemas.openxmlformats.org/officeDocument/2006/relationships/vmlDrawing" Target="../drawings/vmlDrawing5.vml"/><Relationship Id="rId5" Type="http://schemas.openxmlformats.org/officeDocument/2006/relationships/image" Target="../media/image13.emf"/><Relationship Id="rId4" Type="http://schemas.openxmlformats.org/officeDocument/2006/relationships/oleObject" Target="file:///\\skye\Business\Marianna\District%20Business%20Advisor\Districts\Winship-Robbins\2024-25\Budget%20Development\24-25%20%20W-R%20Budget%20Development%20Salaries%20with%20MYP.xlsx!MYP!Print_Area" TargetMode="External"/></Relationships>
</file>

<file path=ppt/slides/_rels/slide16.xml.rels><?xml version="1.0" encoding="UTF-8" standalone="yes"?>
<Relationships xmlns="http://schemas.openxmlformats.org/package/2006/relationships"><Relationship Id="rId3" Type="http://schemas.openxmlformats.org/officeDocument/2006/relationships/oleObject" Target="file:///\\skye\Business\Marianna\District%20Business%20Advisor\Districts\Winship-Robbins\2024-25\Budget%20Development\24-25%20%20W-R%20Budget%20Development%20Salaries%20with%20MYP.xlsx!Charts!R86C2:R92C5" TargetMode="External"/><Relationship Id="rId2" Type="http://schemas.openxmlformats.org/officeDocument/2006/relationships/slideLayout" Target="../slideLayouts/slideLayout32.xml"/><Relationship Id="rId1" Type="http://schemas.openxmlformats.org/officeDocument/2006/relationships/vmlDrawing" Target="../drawings/vmlDrawing6.vml"/><Relationship Id="rId6" Type="http://schemas.openxmlformats.org/officeDocument/2006/relationships/image" Target="../media/image15.emf"/><Relationship Id="rId5" Type="http://schemas.openxmlformats.org/officeDocument/2006/relationships/oleObject" Target="file:///\\skye\Business\Marianna\District%20Business%20Advisor\Districts\Winship-Robbins\2024-25\Budget%20Development\24-25%20%20W-R%20Budget%20Development%20Salaries%20with%20MYP.xlsx!Charts!%5b24-25%20%20W-R%20Budget%20Development%20Salaries%20with%20MYP.xlsx%5dCharts%20Chart%2017" TargetMode="Externa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4.xml"/><Relationship Id="rId7" Type="http://schemas.openxmlformats.org/officeDocument/2006/relationships/image" Target="../media/image6.emf"/><Relationship Id="rId2" Type="http://schemas.openxmlformats.org/officeDocument/2006/relationships/slideLayout" Target="../slideLayouts/slideLayout42.xml"/><Relationship Id="rId1" Type="http://schemas.openxmlformats.org/officeDocument/2006/relationships/vmlDrawing" Target="../drawings/vmlDrawing1.vml"/><Relationship Id="rId6" Type="http://schemas.openxmlformats.org/officeDocument/2006/relationships/oleObject" Target="file:///\\skye\Business\Marianna\District%20Business%20Advisor\Districts\Winship-Robbins\2024-25\Budget%20Development\24-25%20%20W-R%20Budget%20Development%20Salaries%20with%20MYP.xlsx!Charts!%5b24-25%20%20W-R%20Budget%20Development%20Salaries%20with%20MYP.xlsx%5dCharts%20Chart%206" TargetMode="External"/><Relationship Id="rId5" Type="http://schemas.openxmlformats.org/officeDocument/2006/relationships/image" Target="../media/image5.emf"/><Relationship Id="rId4" Type="http://schemas.openxmlformats.org/officeDocument/2006/relationships/oleObject" Target="file:///\\skye\Business\Marianna\District%20Business%20Advisor\Districts\Winship-Robbins\2024-25\Budget%20Development\24-25%20%20W-R%20Budget%20Development%20Salaries%20with%20MYP.xlsx!Charts!R3C2:R7C3"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5.xml"/><Relationship Id="rId7" Type="http://schemas.openxmlformats.org/officeDocument/2006/relationships/image" Target="../media/image8.emf"/><Relationship Id="rId2" Type="http://schemas.openxmlformats.org/officeDocument/2006/relationships/slideLayout" Target="../slideLayouts/slideLayout43.xml"/><Relationship Id="rId1" Type="http://schemas.openxmlformats.org/officeDocument/2006/relationships/vmlDrawing" Target="../drawings/vmlDrawing2.vml"/><Relationship Id="rId6" Type="http://schemas.openxmlformats.org/officeDocument/2006/relationships/oleObject" Target="file:///\\skye\Business\Marianna\District%20Business%20Advisor\Districts\Winship-Robbins\2024-25\Budget%20Development\24-25%20%20W-R%20Budget%20Development%20Salaries%20with%20MYP.xlsx!Charts!%5b24-25%20%20W-R%20Budget%20Development%20Salaries%20with%20MYP.xlsx%5dCharts%20Chart%207" TargetMode="External"/><Relationship Id="rId5" Type="http://schemas.openxmlformats.org/officeDocument/2006/relationships/image" Target="../media/image7.emf"/><Relationship Id="rId4" Type="http://schemas.openxmlformats.org/officeDocument/2006/relationships/oleObject" Target="file:///\\skye\Business\Marianna\District%20Business%20Advisor\Districts\Winship-Robbins\2024-25\Budget%20Development\24-25%20%20W-R%20Budget%20Development%20Salaries%20with%20MYP.xlsx!Charts!R28C2:R35C3"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a:xfrm>
            <a:off x="581025" y="2105025"/>
            <a:ext cx="8320088" cy="619126"/>
          </a:xfrm>
        </p:spPr>
        <p:txBody>
          <a:bodyPr>
            <a:normAutofit/>
          </a:bodyPr>
          <a:lstStyle/>
          <a:p>
            <a:pPr algn="ctr"/>
            <a:r>
              <a:rPr lang="en-US" sz="3200" b="1" dirty="0" smtClean="0"/>
              <a:t>Winship-Robbins School District</a:t>
            </a:r>
            <a:endParaRPr lang="en-US" sz="3200" b="1" dirty="0"/>
          </a:p>
        </p:txBody>
      </p:sp>
      <p:sp>
        <p:nvSpPr>
          <p:cNvPr id="2051" name="Rectangle 3"/>
          <p:cNvSpPr>
            <a:spLocks noGrp="1" noChangeArrowheads="1"/>
          </p:cNvSpPr>
          <p:nvPr>
            <p:ph type="subTitle" idx="1"/>
          </p:nvPr>
        </p:nvSpPr>
        <p:spPr>
          <a:xfrm>
            <a:off x="1247047" y="2755107"/>
            <a:ext cx="7315199" cy="1531143"/>
          </a:xfrm>
        </p:spPr>
        <p:txBody>
          <a:bodyPr>
            <a:normAutofit/>
          </a:bodyPr>
          <a:lstStyle/>
          <a:p>
            <a:pPr algn="ctr"/>
            <a:r>
              <a:rPr lang="en-US" sz="2800" b="1" dirty="0" smtClean="0">
                <a:solidFill>
                  <a:schemeClr val="accent2"/>
                </a:solidFill>
              </a:rPr>
              <a:t>2024-2025 Adopted BUDGET REPORT</a:t>
            </a:r>
            <a:endParaRPr lang="en-US" sz="2800" b="1" dirty="0">
              <a:solidFill>
                <a:schemeClr val="accent2"/>
              </a:solidFill>
            </a:endParaRPr>
          </a:p>
          <a:p>
            <a:pPr algn="ctr"/>
            <a:endParaRPr lang="en-US" sz="1600" b="1" dirty="0"/>
          </a:p>
          <a:p>
            <a:r>
              <a:rPr lang="en-US" sz="1800" b="1" dirty="0" smtClean="0"/>
              <a:t>Dawn Carl</a:t>
            </a:r>
            <a:endParaRPr lang="en-US" sz="1800" b="1" dirty="0"/>
          </a:p>
          <a:p>
            <a:r>
              <a:rPr lang="en-US" sz="1800" b="1" dirty="0"/>
              <a:t>Superintendent/Principal</a:t>
            </a:r>
          </a:p>
        </p:txBody>
      </p:sp>
      <p:sp>
        <p:nvSpPr>
          <p:cNvPr id="2113" name="AutoShape 65"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sp>
        <p:nvSpPr>
          <p:cNvPr id="2115" name="AutoShape 67" descr="9k=">
            <a:hlinkClick r:id="rId3"/>
          </p:cNvPr>
          <p:cNvSpPr>
            <a:spLocks noChangeAspect="1" noChangeArrowheads="1"/>
          </p:cNvSpPr>
          <p:nvPr/>
        </p:nvSpPr>
        <p:spPr bwMode="auto">
          <a:xfrm>
            <a:off x="4157665" y="2584451"/>
            <a:ext cx="828675" cy="774700"/>
          </a:xfrm>
          <a:prstGeom prst="rect">
            <a:avLst/>
          </a:prstGeom>
          <a:noFill/>
        </p:spPr>
        <p:txBody>
          <a:bodyPr/>
          <a:lstStyle/>
          <a:p>
            <a:endParaRPr lang="en-US" dirty="0"/>
          </a:p>
        </p:txBody>
      </p:sp>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7250" y="347731"/>
            <a:ext cx="1676400" cy="16132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556591" y="176214"/>
            <a:ext cx="7634911" cy="1195387"/>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24579" name="Rectangle 3"/>
          <p:cNvSpPr>
            <a:spLocks noGrp="1" noChangeArrowheads="1"/>
          </p:cNvSpPr>
          <p:nvPr>
            <p:ph idx="1"/>
          </p:nvPr>
        </p:nvSpPr>
        <p:spPr>
          <a:xfrm>
            <a:off x="193969" y="1286776"/>
            <a:ext cx="7863839" cy="3952397"/>
          </a:xfrm>
        </p:spPr>
        <p:txBody>
          <a:bodyPr>
            <a:normAutofit fontScale="32500" lnSpcReduction="20000"/>
          </a:bodyPr>
          <a:lstStyle/>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CAPITAL </a:t>
            </a:r>
            <a:r>
              <a:rPr lang="en-US" sz="4400" b="1" u="sng" dirty="0">
                <a:latin typeface="Arial" panose="020B0604020202020204" pitchFamily="34" charset="0"/>
                <a:cs typeface="Arial" panose="020B0604020202020204" pitchFamily="34" charset="0"/>
              </a:rPr>
              <a:t>OUTLAY </a:t>
            </a:r>
            <a:r>
              <a:rPr lang="en-US" sz="4400" b="1" u="sng" dirty="0" smtClean="0">
                <a:latin typeface="Arial" panose="020B0604020202020204" pitchFamily="34" charset="0"/>
                <a:cs typeface="Arial" panose="020B0604020202020204" pitchFamily="34" charset="0"/>
              </a:rPr>
              <a:t>$10,000</a:t>
            </a:r>
          </a:p>
          <a:p>
            <a:pPr marL="0" lvl="2" indent="0" algn="just">
              <a:lnSpc>
                <a:spcPct val="140000"/>
              </a:lnSpc>
              <a:spcBef>
                <a:spcPts val="0"/>
              </a:spcBef>
              <a:buNone/>
            </a:pPr>
            <a:r>
              <a:rPr lang="en-US" sz="3700" dirty="0" smtClean="0">
                <a:latin typeface="Times New Roman" panose="02020603050405020304" pitchFamily="18" charset="0"/>
                <a:cs typeface="Times New Roman" panose="02020603050405020304" pitchFamily="18" charset="0"/>
              </a:rPr>
              <a:t>The $549,039 decrease is due </a:t>
            </a:r>
            <a:r>
              <a:rPr lang="en-US" sz="3700" dirty="0">
                <a:latin typeface="Times New Roman" panose="02020603050405020304" pitchFamily="18" charset="0"/>
                <a:cs typeface="Times New Roman" panose="02020603050405020304" pitchFamily="18" charset="0"/>
              </a:rPr>
              <a:t>the removal one-time equipment purchases along with </a:t>
            </a:r>
            <a:r>
              <a:rPr lang="en-US" sz="3700" dirty="0" smtClean="0">
                <a:latin typeface="Times New Roman" panose="02020603050405020304" pitchFamily="18" charset="0"/>
                <a:cs typeface="Times New Roman" panose="02020603050405020304" pitchFamily="18" charset="0"/>
              </a:rPr>
              <a:t>completion of </a:t>
            </a:r>
            <a:r>
              <a:rPr lang="en-US" sz="3700" dirty="0">
                <a:latin typeface="Times New Roman" panose="02020603050405020304" pitchFamily="18" charset="0"/>
                <a:cs typeface="Times New Roman" panose="02020603050405020304" pitchFamily="18" charset="0"/>
              </a:rPr>
              <a:t>tennis court, marquee, and fencing </a:t>
            </a:r>
            <a:r>
              <a:rPr lang="en-US" sz="3700" dirty="0" smtClean="0">
                <a:latin typeface="Times New Roman" panose="02020603050405020304" pitchFamily="18" charset="0"/>
                <a:cs typeface="Times New Roman" panose="02020603050405020304" pitchFamily="18" charset="0"/>
              </a:rPr>
              <a:t>projects </a:t>
            </a:r>
            <a:r>
              <a:rPr lang="en-US" sz="3700" dirty="0">
                <a:latin typeface="Times New Roman" panose="02020603050405020304" pitchFamily="18" charset="0"/>
                <a:cs typeface="Times New Roman" panose="02020603050405020304" pitchFamily="18" charset="0"/>
              </a:rPr>
              <a:t>in </a:t>
            </a:r>
            <a:r>
              <a:rPr lang="en-US" sz="3700" dirty="0" smtClean="0">
                <a:latin typeface="Times New Roman" panose="02020603050405020304" pitchFamily="18" charset="0"/>
                <a:cs typeface="Times New Roman" panose="02020603050405020304" pitchFamily="18" charset="0"/>
              </a:rPr>
              <a:t>23/24.  </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OTHER OUTGO $44,676</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3700" dirty="0" smtClean="0">
                <a:latin typeface="Times New Roman" panose="02020603050405020304" pitchFamily="18" charset="0"/>
                <a:cs typeface="Times New Roman" panose="02020603050405020304" pitchFamily="18" charset="0"/>
              </a:rPr>
              <a:t>The increase of $36,748 is directly related to the increase in Special Education Excess Costs.</a:t>
            </a:r>
          </a:p>
          <a:p>
            <a:pPr marL="0" lvl="2" indent="0" algn="just">
              <a:lnSpc>
                <a:spcPct val="140000"/>
              </a:lnSpc>
              <a:spcBef>
                <a:spcPts val="0"/>
              </a:spcBef>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smtClean="0">
                <a:latin typeface="Arial" panose="020B0604020202020204" pitchFamily="34" charset="0"/>
                <a:cs typeface="Arial" panose="020B0604020202020204" pitchFamily="34" charset="0"/>
              </a:rPr>
              <a:t>INTERFUND </a:t>
            </a:r>
            <a:r>
              <a:rPr lang="en-US" sz="4400" b="1" u="sng" dirty="0">
                <a:latin typeface="Arial" panose="020B0604020202020204" pitchFamily="34" charset="0"/>
                <a:cs typeface="Arial" panose="020B0604020202020204" pitchFamily="34" charset="0"/>
              </a:rPr>
              <a:t>TRANSFERS </a:t>
            </a:r>
            <a:r>
              <a:rPr lang="en-US" sz="4400" b="1" u="sng" dirty="0" smtClean="0">
                <a:latin typeface="Arial" panose="020B0604020202020204" pitchFamily="34" charset="0"/>
                <a:cs typeface="Arial" panose="020B0604020202020204" pitchFamily="34" charset="0"/>
              </a:rPr>
              <a:t>IN/OUT $0</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3700" dirty="0" smtClean="0">
                <a:latin typeface="Times New Roman" panose="02020603050405020304" pitchFamily="18" charset="0"/>
                <a:cs typeface="Times New Roman" panose="02020603050405020304" pitchFamily="18" charset="0"/>
              </a:rPr>
              <a:t>No change.</a:t>
            </a:r>
            <a:endParaRPr lang="en-US" sz="3700" dirty="0">
              <a:latin typeface="Times New Roman" panose="02020603050405020304" pitchFamily="18" charset="0"/>
              <a:cs typeface="Times New Roman" panose="02020603050405020304" pitchFamily="18" charset="0"/>
            </a:endParaRPr>
          </a:p>
          <a:p>
            <a:pPr marL="347472" algn="just">
              <a:buFont typeface="Wingdings" pitchFamily="2" charset="2"/>
              <a:buNone/>
            </a:pPr>
            <a:endParaRPr lang="en-US" sz="36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4400" b="1" u="sng" dirty="0">
                <a:latin typeface="Arial" panose="020B0604020202020204" pitchFamily="34" charset="0"/>
                <a:cs typeface="Arial" panose="020B0604020202020204" pitchFamily="34" charset="0"/>
              </a:rPr>
              <a:t>CONTRIBUTIONS TO RESTRICTED PROGRAMS </a:t>
            </a:r>
            <a:r>
              <a:rPr lang="en-US" sz="4400" b="1" u="sng" dirty="0" smtClean="0">
                <a:latin typeface="Arial" panose="020B0604020202020204" pitchFamily="34" charset="0"/>
                <a:cs typeface="Arial" panose="020B0604020202020204" pitchFamily="34" charset="0"/>
              </a:rPr>
              <a:t>$354,107</a:t>
            </a:r>
            <a:endParaRPr lang="en-US" sz="4400" b="1" u="sng" dirty="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3700" dirty="0">
                <a:latin typeface="Times New Roman" panose="02020603050405020304" pitchFamily="18" charset="0"/>
                <a:cs typeface="Times New Roman" panose="02020603050405020304" pitchFamily="18" charset="0"/>
              </a:rPr>
              <a:t>Contributions to restricted programs </a:t>
            </a:r>
            <a:r>
              <a:rPr lang="en-US" sz="3700" dirty="0" smtClean="0">
                <a:latin typeface="Times New Roman" panose="02020603050405020304" pitchFamily="18" charset="0"/>
                <a:cs typeface="Times New Roman" panose="02020603050405020304" pitchFamily="18" charset="0"/>
              </a:rPr>
              <a:t>include </a:t>
            </a:r>
            <a:r>
              <a:rPr lang="en-US" sz="3700" dirty="0">
                <a:latin typeface="Times New Roman" panose="02020603050405020304" pitchFamily="18" charset="0"/>
                <a:cs typeface="Times New Roman" panose="02020603050405020304" pitchFamily="18" charset="0"/>
              </a:rPr>
              <a:t>contributions </a:t>
            </a:r>
            <a:r>
              <a:rPr lang="en-US" sz="3700" dirty="0" smtClean="0">
                <a:latin typeface="Times New Roman" panose="02020603050405020304" pitchFamily="18" charset="0"/>
                <a:cs typeface="Times New Roman" panose="02020603050405020304" pitchFamily="18" charset="0"/>
              </a:rPr>
              <a:t>to </a:t>
            </a:r>
            <a:r>
              <a:rPr lang="en-US" sz="3700" dirty="0">
                <a:latin typeface="Times New Roman" panose="02020603050405020304" pitchFamily="18" charset="0"/>
                <a:cs typeface="Times New Roman" panose="02020603050405020304" pitchFamily="18" charset="0"/>
              </a:rPr>
              <a:t>Child Nutrition, Special </a:t>
            </a:r>
            <a:r>
              <a:rPr lang="en-US" sz="3700" dirty="0" smtClean="0">
                <a:latin typeface="Times New Roman" panose="02020603050405020304" pitchFamily="18" charset="0"/>
                <a:cs typeface="Times New Roman" panose="02020603050405020304" pitchFamily="18" charset="0"/>
              </a:rPr>
              <a:t>Education, Routine </a:t>
            </a:r>
            <a:r>
              <a:rPr lang="en-US" sz="3700" dirty="0">
                <a:latin typeface="Times New Roman" panose="02020603050405020304" pitchFamily="18" charset="0"/>
                <a:cs typeface="Times New Roman" panose="02020603050405020304" pitchFamily="18" charset="0"/>
              </a:rPr>
              <a:t>Restricted </a:t>
            </a:r>
            <a:r>
              <a:rPr lang="en-US" sz="3700" dirty="0" smtClean="0">
                <a:latin typeface="Times New Roman" panose="02020603050405020304" pitchFamily="18" charset="0"/>
                <a:cs typeface="Times New Roman" panose="02020603050405020304" pitchFamily="18" charset="0"/>
              </a:rPr>
              <a:t>Maintenance, California Community School Partnership Program and Preschool. </a:t>
            </a:r>
            <a:r>
              <a:rPr lang="en-US" sz="3400" dirty="0" smtClean="0">
                <a:latin typeface="Arial" panose="020B0604020202020204" pitchFamily="34" charset="0"/>
                <a:cs typeface="Arial" panose="020B0604020202020204" pitchFamily="34" charset="0"/>
              </a:rPr>
              <a:t>		</a:t>
            </a:r>
            <a:endParaRPr lang="en-US" sz="3400" i="1"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00" i="1" dirty="0" smtClean="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endParaRPr lang="en-US" sz="100" b="1" dirty="0">
              <a:solidFill>
                <a:schemeClr val="tx2"/>
              </a:solidFill>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endParaRPr lang="en-US" sz="100" i="1" dirty="0">
              <a:latin typeface="Times New Roman" pitchFamily="18" charset="0"/>
            </a:endParaRPr>
          </a:p>
          <a:p>
            <a:pPr>
              <a:lnSpc>
                <a:spcPct val="80000"/>
              </a:lnSpc>
              <a:buFont typeface="Wingdings" pitchFamily="2" charset="2"/>
              <a:buNone/>
            </a:pPr>
            <a:r>
              <a:rPr lang="en-US" sz="100" i="1" dirty="0">
                <a:latin typeface="Times New Roman" pitchFamily="18" charset="0"/>
              </a:rPr>
              <a:t> </a:t>
            </a:r>
          </a:p>
        </p:txBody>
      </p:sp>
      <p:sp>
        <p:nvSpPr>
          <p:cNvPr id="4" name="Slide Number Placeholder 5"/>
          <p:cNvSpPr>
            <a:spLocks noGrp="1"/>
          </p:cNvSpPr>
          <p:nvPr>
            <p:ph type="sldNum" sz="quarter" idx="12"/>
          </p:nvPr>
        </p:nvSpPr>
        <p:spPr/>
        <p:txBody>
          <a:bodyPr/>
          <a:lstStyle/>
          <a:p>
            <a:fld id="{D68D5A80-802D-4906-BC8C-DCE73E2DA6BF}" type="slidenum">
              <a:rPr lang="en-US"/>
              <a:pPr/>
              <a:t>10</a:t>
            </a:fld>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7" name="Rectangle 7"/>
          <p:cNvSpPr>
            <a:spLocks noGrp="1" noChangeArrowheads="1"/>
          </p:cNvSpPr>
          <p:nvPr>
            <p:ph type="title"/>
          </p:nvPr>
        </p:nvSpPr>
        <p:spPr>
          <a:xfrm>
            <a:off x="685801" y="135437"/>
            <a:ext cx="7200900" cy="823912"/>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BALANCE </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endParaRPr lang="en-US" sz="1600" b="1" dirty="0"/>
          </a:p>
        </p:txBody>
      </p:sp>
      <p:sp>
        <p:nvSpPr>
          <p:cNvPr id="11" name="Slide Number Placeholder 7"/>
          <p:cNvSpPr>
            <a:spLocks noGrp="1"/>
          </p:cNvSpPr>
          <p:nvPr>
            <p:ph type="sldNum" sz="quarter" idx="12"/>
          </p:nvPr>
        </p:nvSpPr>
        <p:spPr>
          <a:xfrm>
            <a:off x="8515350" y="4868864"/>
            <a:ext cx="485776" cy="341312"/>
          </a:xfrm>
        </p:spPr>
        <p:txBody>
          <a:bodyPr>
            <a:normAutofit/>
          </a:bodyPr>
          <a:lstStyle/>
          <a:p>
            <a:fld id="{99860FAA-454B-45A2-9E97-8DF9CDFEE6AE}" type="slidenum">
              <a:rPr lang="en-US"/>
              <a:pPr/>
              <a:t>11</a:t>
            </a:fld>
            <a:endParaRPr lang="en-US" dirty="0"/>
          </a:p>
        </p:txBody>
      </p:sp>
      <p:sp>
        <p:nvSpPr>
          <p:cNvPr id="25613" name="Rectangle 13"/>
          <p:cNvSpPr>
            <a:spLocks noChangeArrowheads="1"/>
          </p:cNvSpPr>
          <p:nvPr/>
        </p:nvSpPr>
        <p:spPr bwMode="auto">
          <a:xfrm>
            <a:off x="3321054" y="2840037"/>
            <a:ext cx="2562225"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25735" name="Rectangle 135"/>
          <p:cNvSpPr>
            <a:spLocks noChangeArrowheads="1"/>
          </p:cNvSpPr>
          <p:nvPr/>
        </p:nvSpPr>
        <p:spPr bwMode="auto">
          <a:xfrm rot="10696190" flipV="1">
            <a:off x="-6350" y="1760111"/>
            <a:ext cx="10480675" cy="321528"/>
          </a:xfrm>
          <a:prstGeom prst="rect">
            <a:avLst/>
          </a:prstGeom>
          <a:noFill/>
          <a:ln w="9525">
            <a:noFill/>
            <a:miter lim="800000"/>
            <a:headEnd/>
            <a:tailEnd/>
          </a:ln>
          <a:effectLst/>
        </p:spPr>
        <p:txBody>
          <a:bodyPr lIns="89814" tIns="44909" rIns="89814" bIns="44909" anchor="ctr">
            <a:spAutoFit/>
          </a:bodyPr>
          <a:lstStyle/>
          <a:p>
            <a:pPr defTabSz="898525"/>
            <a:endParaRPr lang="en-US" sz="1500" dirty="0">
              <a:latin typeface="Times New Roman" pitchFamily="18" charset="0"/>
            </a:endParaRPr>
          </a:p>
        </p:txBody>
      </p:sp>
      <p:sp>
        <p:nvSpPr>
          <p:cNvPr id="25807" name="Rectangle 207"/>
          <p:cNvSpPr>
            <a:spLocks noChangeArrowheads="1"/>
          </p:cNvSpPr>
          <p:nvPr/>
        </p:nvSpPr>
        <p:spPr bwMode="auto">
          <a:xfrm>
            <a:off x="-1350963" y="-3066980"/>
            <a:ext cx="184731" cy="353943"/>
          </a:xfrm>
          <a:prstGeom prst="rect">
            <a:avLst/>
          </a:prstGeom>
          <a:noFill/>
          <a:ln w="9525">
            <a:noFill/>
            <a:miter lim="800000"/>
            <a:headEnd/>
            <a:tailEnd/>
          </a:ln>
          <a:effectLst/>
        </p:spPr>
        <p:txBody>
          <a:bodyPr wrap="none" anchor="b">
            <a:spAutoFit/>
          </a:bodyPr>
          <a:lstStyle/>
          <a:p>
            <a:endParaRPr lang="en-US" dirty="0"/>
          </a:p>
        </p:txBody>
      </p:sp>
      <p:sp>
        <p:nvSpPr>
          <p:cNvPr id="26140" name="Rectangle 540"/>
          <p:cNvSpPr>
            <a:spLocks noChangeArrowheads="1"/>
          </p:cNvSpPr>
          <p:nvPr/>
        </p:nvSpPr>
        <p:spPr bwMode="auto">
          <a:xfrm>
            <a:off x="498475" y="1456278"/>
            <a:ext cx="8383588" cy="1014025"/>
          </a:xfrm>
          <a:prstGeom prst="rect">
            <a:avLst/>
          </a:prstGeom>
          <a:noFill/>
          <a:ln w="9525">
            <a:noFill/>
            <a:miter lim="800000"/>
            <a:headEnd/>
            <a:tailEnd/>
          </a:ln>
          <a:effectLst/>
        </p:spPr>
        <p:txBody>
          <a:bodyPr lIns="89814" tIns="44909" rIns="89814" bIns="44909" anchor="ctr">
            <a:spAutoFit/>
          </a:bodyPr>
          <a:lstStyle/>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a:p>
            <a:pPr defTabSz="898525"/>
            <a:endParaRPr lang="en-US" sz="1000" dirty="0">
              <a:latin typeface="Times New Roman" pitchFamily="18" charset="0"/>
            </a:endParaRPr>
          </a:p>
        </p:txBody>
      </p:sp>
      <p:sp>
        <p:nvSpPr>
          <p:cNvPr id="26143" name="Rectangle 543"/>
          <p:cNvSpPr>
            <a:spLocks noChangeArrowheads="1"/>
          </p:cNvSpPr>
          <p:nvPr/>
        </p:nvSpPr>
        <p:spPr bwMode="auto">
          <a:xfrm>
            <a:off x="190501" y="911948"/>
            <a:ext cx="8191500" cy="615553"/>
          </a:xfrm>
          <a:prstGeom prst="rect">
            <a:avLst/>
          </a:prstGeom>
          <a:noFill/>
          <a:ln w="9525">
            <a:noFill/>
            <a:miter lim="800000"/>
            <a:headEnd/>
            <a:tailEnd/>
          </a:ln>
          <a:effectLst/>
        </p:spPr>
        <p:txBody>
          <a:bodyPr wrap="square">
            <a:spAutoFit/>
          </a:bodyPr>
          <a:lstStyle/>
          <a:p>
            <a:pPr defTabSz="898525"/>
            <a:endParaRPr lang="en-US" sz="1000" dirty="0" smtClean="0">
              <a:latin typeface="Arial" panose="020B0604020202020204" pitchFamily="34" charset="0"/>
              <a:cs typeface="Arial" panose="020B0604020202020204" pitchFamily="34" charset="0"/>
            </a:endParaRPr>
          </a:p>
          <a:p>
            <a:pPr defTabSz="898525"/>
            <a:r>
              <a:rPr lang="en-US" sz="1200" dirty="0" smtClean="0">
                <a:latin typeface="Times New Roman" panose="02020603050405020304" pitchFamily="18" charset="0"/>
                <a:cs typeface="Times New Roman" panose="02020603050405020304" pitchFamily="18" charset="0"/>
              </a:rPr>
              <a:t>The </a:t>
            </a:r>
            <a:r>
              <a:rPr lang="en-US" sz="1200" b="1" dirty="0">
                <a:latin typeface="Times New Roman" panose="02020603050405020304" pitchFamily="18" charset="0"/>
                <a:cs typeface="Times New Roman" panose="02020603050405020304" pitchFamily="18" charset="0"/>
              </a:rPr>
              <a:t>estimated ending balance for the </a:t>
            </a:r>
            <a:r>
              <a:rPr lang="en-US" sz="1200" b="1" dirty="0" smtClean="0">
                <a:latin typeface="Times New Roman" panose="02020603050405020304" pitchFamily="18" charset="0"/>
                <a:cs typeface="Times New Roman" panose="02020603050405020304" pitchFamily="18" charset="0"/>
              </a:rPr>
              <a:t>2024-2025 year </a:t>
            </a:r>
            <a:r>
              <a:rPr lang="en-US" sz="1200" b="1" dirty="0">
                <a:latin typeface="Times New Roman" panose="02020603050405020304" pitchFamily="18" charset="0"/>
                <a:cs typeface="Times New Roman" panose="02020603050405020304" pitchFamily="18" charset="0"/>
              </a:rPr>
              <a:t>is </a:t>
            </a:r>
            <a:r>
              <a:rPr lang="en-US" sz="1200" b="1" i="1" dirty="0" smtClean="0">
                <a:latin typeface="Times New Roman" panose="02020603050405020304" pitchFamily="18" charset="0"/>
                <a:cs typeface="Times New Roman" panose="02020603050405020304" pitchFamily="18" charset="0"/>
              </a:rPr>
              <a:t>$3,493,939. </a:t>
            </a:r>
            <a:r>
              <a:rPr lang="en-US" sz="1200" dirty="0" smtClean="0">
                <a:latin typeface="Times New Roman" panose="02020603050405020304" pitchFamily="18" charset="0"/>
                <a:cs typeface="Times New Roman" panose="02020603050405020304" pitchFamily="18" charset="0"/>
              </a:rPr>
              <a:t>Of </a:t>
            </a:r>
            <a:r>
              <a:rPr lang="en-US" sz="1200" dirty="0">
                <a:latin typeface="Times New Roman" panose="02020603050405020304" pitchFamily="18" charset="0"/>
                <a:cs typeface="Times New Roman" panose="02020603050405020304" pitchFamily="18" charset="0"/>
              </a:rPr>
              <a:t>this amount, </a:t>
            </a:r>
            <a:r>
              <a:rPr lang="en-US" sz="1200" dirty="0" smtClean="0">
                <a:latin typeface="Times New Roman" panose="02020603050405020304" pitchFamily="18" charset="0"/>
                <a:cs typeface="Times New Roman" panose="02020603050405020304" pitchFamily="18" charset="0"/>
              </a:rPr>
              <a:t>$157,244 has </a:t>
            </a:r>
            <a:r>
              <a:rPr lang="en-US" sz="1200" dirty="0">
                <a:latin typeface="Times New Roman" panose="02020603050405020304" pitchFamily="18" charset="0"/>
                <a:cs typeface="Times New Roman" panose="02020603050405020304" pitchFamily="18" charset="0"/>
              </a:rPr>
              <a:t>been designated for economic uncertainties as required by the State of California</a:t>
            </a:r>
            <a:r>
              <a:rPr lang="en-US" sz="1200" dirty="0" smtClean="0">
                <a:latin typeface="Times New Roman" panose="02020603050405020304" pitchFamily="18" charset="0"/>
                <a:cs typeface="Times New Roman" panose="02020603050405020304" pitchFamily="18" charset="0"/>
              </a:rPr>
              <a:t>. </a:t>
            </a:r>
            <a:endParaRPr lang="en-US" sz="16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3827401727"/>
              </p:ext>
            </p:extLst>
          </p:nvPr>
        </p:nvGraphicFramePr>
        <p:xfrm>
          <a:off x="2154264" y="1503679"/>
          <a:ext cx="3898268" cy="1245838"/>
        </p:xfrm>
        <a:graphic>
          <a:graphicData uri="http://schemas.openxmlformats.org/presentationml/2006/ole">
            <mc:AlternateContent xmlns:mc="http://schemas.openxmlformats.org/markup-compatibility/2006">
              <mc:Choice xmlns:v="urn:schemas-microsoft-com:vml" Requires="v">
                <p:oleObj spid="_x0000_s3964" name="Worksheet" r:id="rId4" imgW="4619641" imgH="1476261" progId="Excel.Sheet.12">
                  <p:link updateAutomatic="1"/>
                </p:oleObj>
              </mc:Choice>
              <mc:Fallback>
                <p:oleObj name="Worksheet" r:id="rId4" imgW="4619641" imgH="1476261" progId="Excel.Sheet.12">
                  <p:link updateAutomatic="1"/>
                  <p:pic>
                    <p:nvPicPr>
                      <p:cNvPr id="0" name=""/>
                      <p:cNvPicPr/>
                      <p:nvPr/>
                    </p:nvPicPr>
                    <p:blipFill>
                      <a:blip r:embed="rId5"/>
                      <a:stretch>
                        <a:fillRect/>
                      </a:stretch>
                    </p:blipFill>
                    <p:spPr>
                      <a:xfrm>
                        <a:off x="2154264" y="1503679"/>
                        <a:ext cx="3898268" cy="1245838"/>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718198055"/>
              </p:ext>
            </p:extLst>
          </p:nvPr>
        </p:nvGraphicFramePr>
        <p:xfrm>
          <a:off x="1906291" y="2840037"/>
          <a:ext cx="4386021" cy="3016024"/>
        </p:xfrm>
        <a:graphic>
          <a:graphicData uri="http://schemas.openxmlformats.org/presentationml/2006/ole">
            <mc:AlternateContent xmlns:mc="http://schemas.openxmlformats.org/markup-compatibility/2006">
              <mc:Choice xmlns:v="urn:schemas-microsoft-com:vml" Requires="v">
                <p:oleObj spid="_x0000_s3965" name="Worksheet" r:id="rId6" imgW="6180138" imgH="4249043" progId="Excel.Sheet.12">
                  <p:link updateAutomatic="1"/>
                </p:oleObj>
              </mc:Choice>
              <mc:Fallback>
                <p:oleObj name="Worksheet" r:id="rId6" imgW="6180138" imgH="4249043" progId="Excel.Sheet.12">
                  <p:link updateAutomatic="1"/>
                  <p:pic>
                    <p:nvPicPr>
                      <p:cNvPr id="0" name=""/>
                      <p:cNvPicPr/>
                      <p:nvPr/>
                    </p:nvPicPr>
                    <p:blipFill>
                      <a:blip r:embed="rId7"/>
                      <a:stretch>
                        <a:fillRect/>
                      </a:stretch>
                    </p:blipFill>
                    <p:spPr>
                      <a:xfrm>
                        <a:off x="1906291" y="2840037"/>
                        <a:ext cx="4386021" cy="3016024"/>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893763" y="233365"/>
            <a:ext cx="7173912" cy="919161"/>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a:solidFill>
                  <a:schemeClr val="accent2"/>
                </a:solidFill>
              </a:rPr>
              <a:t>REVENUES &amp; TRANSFERS IN vs. EXPENDITURES &amp; TRANSFERS OUT</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endParaRPr lang="en-US" sz="1600" b="1" dirty="0"/>
          </a:p>
        </p:txBody>
      </p:sp>
      <p:sp>
        <p:nvSpPr>
          <p:cNvPr id="4" name="Slide Number Placeholder 5"/>
          <p:cNvSpPr>
            <a:spLocks noGrp="1"/>
          </p:cNvSpPr>
          <p:nvPr>
            <p:ph type="sldNum" sz="quarter" idx="12"/>
          </p:nvPr>
        </p:nvSpPr>
        <p:spPr/>
        <p:txBody>
          <a:bodyPr/>
          <a:lstStyle/>
          <a:p>
            <a:fld id="{F21D8CA8-93AF-43A7-B1E3-4C4D03B19324}" type="slidenum">
              <a:rPr lang="en-US"/>
              <a:pPr/>
              <a:t>12</a:t>
            </a:fld>
            <a:endParaRPr lang="en-US" dirty="0"/>
          </a:p>
        </p:txBody>
      </p:sp>
      <p:graphicFrame>
        <p:nvGraphicFramePr>
          <p:cNvPr id="2" name="Object 1"/>
          <p:cNvGraphicFramePr>
            <a:graphicFrameLocks noChangeAspect="1"/>
          </p:cNvGraphicFramePr>
          <p:nvPr>
            <p:extLst>
              <p:ext uri="{D42A27DB-BD31-4B8C-83A1-F6EECF244321}">
                <p14:modId xmlns:p14="http://schemas.microsoft.com/office/powerpoint/2010/main" val="2819589888"/>
              </p:ext>
            </p:extLst>
          </p:nvPr>
        </p:nvGraphicFramePr>
        <p:xfrm>
          <a:off x="2739540" y="1152526"/>
          <a:ext cx="3482357" cy="1400217"/>
        </p:xfrm>
        <a:graphic>
          <a:graphicData uri="http://schemas.openxmlformats.org/presentationml/2006/ole">
            <mc:AlternateContent xmlns:mc="http://schemas.openxmlformats.org/markup-compatibility/2006">
              <mc:Choice xmlns:v="urn:schemas-microsoft-com:vml" Requires="v">
                <p:oleObj spid="_x0000_s4989" name="Worksheet" r:id="rId4" imgW="3647995" imgH="1466665" progId="Excel.Sheet.12">
                  <p:link updateAutomatic="1"/>
                </p:oleObj>
              </mc:Choice>
              <mc:Fallback>
                <p:oleObj name="Worksheet" r:id="rId4" imgW="3647995" imgH="1466665" progId="Excel.Sheet.12">
                  <p:link updateAutomatic="1"/>
                  <p:pic>
                    <p:nvPicPr>
                      <p:cNvPr id="0" name=""/>
                      <p:cNvPicPr/>
                      <p:nvPr/>
                    </p:nvPicPr>
                    <p:blipFill>
                      <a:blip r:embed="rId5"/>
                      <a:stretch>
                        <a:fillRect/>
                      </a:stretch>
                    </p:blipFill>
                    <p:spPr>
                      <a:xfrm>
                        <a:off x="2739540" y="1152526"/>
                        <a:ext cx="3482357" cy="1400217"/>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969267643"/>
              </p:ext>
            </p:extLst>
          </p:nvPr>
        </p:nvGraphicFramePr>
        <p:xfrm>
          <a:off x="1962150" y="2667000"/>
          <a:ext cx="5092700" cy="2870200"/>
        </p:xfrm>
        <a:graphic>
          <a:graphicData uri="http://schemas.openxmlformats.org/presentationml/2006/ole">
            <mc:AlternateContent xmlns:mc="http://schemas.openxmlformats.org/markup-compatibility/2006">
              <mc:Choice xmlns:v="urn:schemas-microsoft-com:vml" Requires="v">
                <p:oleObj spid="_x0000_s4990" name="Worksheet" r:id="rId6" imgW="4953128" imgH="2790925" progId="Excel.Sheet.12">
                  <p:link updateAutomatic="1"/>
                </p:oleObj>
              </mc:Choice>
              <mc:Fallback>
                <p:oleObj name="Worksheet" r:id="rId6" imgW="4953128" imgH="2790925" progId="Excel.Sheet.12">
                  <p:link updateAutomatic="1"/>
                  <p:pic>
                    <p:nvPicPr>
                      <p:cNvPr id="0" name=""/>
                      <p:cNvPicPr/>
                      <p:nvPr/>
                    </p:nvPicPr>
                    <p:blipFill>
                      <a:blip r:embed="rId7"/>
                      <a:stretch>
                        <a:fillRect/>
                      </a:stretch>
                    </p:blipFill>
                    <p:spPr>
                      <a:xfrm>
                        <a:off x="1962150" y="2667000"/>
                        <a:ext cx="5092700" cy="28702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809627" y="133349"/>
            <a:ext cx="7477125" cy="1343026"/>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OTHER FUNDS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endParaRPr lang="en-US" sz="1600" b="1" dirty="0"/>
          </a:p>
        </p:txBody>
      </p:sp>
      <p:sp>
        <p:nvSpPr>
          <p:cNvPr id="32774" name="Rectangle 6"/>
          <p:cNvSpPr>
            <a:spLocks noGrp="1" noChangeArrowheads="1"/>
          </p:cNvSpPr>
          <p:nvPr>
            <p:ph idx="1"/>
          </p:nvPr>
        </p:nvSpPr>
        <p:spPr>
          <a:xfrm>
            <a:off x="173038" y="1800225"/>
            <a:ext cx="8172450" cy="3724275"/>
          </a:xfrm>
        </p:spPr>
        <p:txBody>
          <a:bodyPr/>
          <a:lstStyle/>
          <a:p>
            <a:r>
              <a:rPr lang="en-US" sz="1400" b="1" dirty="0" smtClean="0">
                <a:latin typeface="Arial" panose="020B0604020202020204" pitchFamily="34" charset="0"/>
                <a:cs typeface="Arial" panose="020B0604020202020204" pitchFamily="34" charset="0"/>
              </a:rPr>
              <a:t>Student Activities Fund – </a:t>
            </a:r>
            <a:r>
              <a:rPr lang="en-US" sz="1400" dirty="0" smtClean="0">
                <a:latin typeface="Arial" panose="020B0604020202020204" pitchFamily="34" charset="0"/>
                <a:cs typeface="Arial" panose="020B0604020202020204" pitchFamily="34" charset="0"/>
              </a:rPr>
              <a:t>2024-2025 ending fund balance is projected to be </a:t>
            </a:r>
            <a:r>
              <a:rPr lang="en-US" sz="1400" b="1" dirty="0" smtClean="0">
                <a:latin typeface="Arial" panose="020B0604020202020204" pitchFamily="34" charset="0"/>
                <a:cs typeface="Arial" panose="020B0604020202020204" pitchFamily="34" charset="0"/>
              </a:rPr>
              <a:t>$1,329.</a:t>
            </a:r>
          </a:p>
          <a:p>
            <a:pPr marL="114300" indent="0">
              <a:buNone/>
            </a:pPr>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Child Development </a:t>
            </a:r>
            <a:r>
              <a:rPr lang="en-US" sz="1400" b="1" dirty="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 </a:t>
            </a:r>
            <a:r>
              <a:rPr lang="en-US" sz="1400" dirty="0" smtClean="0">
                <a:latin typeface="Arial" panose="020B0604020202020204" pitchFamily="34" charset="0"/>
                <a:cs typeface="Arial" panose="020B0604020202020204" pitchFamily="34" charset="0"/>
              </a:rPr>
              <a:t>2024-2025 </a:t>
            </a:r>
            <a:r>
              <a:rPr lang="en-US" sz="1400" dirty="0">
                <a:latin typeface="Arial" panose="020B0604020202020204" pitchFamily="34" charset="0"/>
                <a:cs typeface="Arial" panose="020B0604020202020204" pitchFamily="34" charset="0"/>
              </a:rPr>
              <a:t>ending fund balance is projected to be </a:t>
            </a:r>
            <a:r>
              <a:rPr lang="en-US" sz="1400" b="1" dirty="0" smtClean="0">
                <a:latin typeface="Arial" panose="020B0604020202020204" pitchFamily="34" charset="0"/>
                <a:cs typeface="Arial" panose="020B0604020202020204" pitchFamily="34" charset="0"/>
              </a:rPr>
              <a:t>$3,883.</a:t>
            </a:r>
            <a:endParaRPr lang="en-US" sz="1400" b="1" dirty="0">
              <a:latin typeface="Arial" panose="020B0604020202020204" pitchFamily="34" charset="0"/>
              <a:cs typeface="Arial" panose="020B0604020202020204" pitchFamily="34" charset="0"/>
            </a:endParaRPr>
          </a:p>
          <a:p>
            <a:pPr marL="114300" indent="0">
              <a:buNone/>
            </a:pPr>
            <a:endParaRPr lang="en-US" sz="1400" b="1" dirty="0" smtClean="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Deferred </a:t>
            </a:r>
            <a:r>
              <a:rPr lang="en-US" sz="1400" b="1" dirty="0">
                <a:latin typeface="Arial" panose="020B0604020202020204" pitchFamily="34" charset="0"/>
                <a:cs typeface="Arial" panose="020B0604020202020204" pitchFamily="34" charset="0"/>
              </a:rPr>
              <a:t>Maintenance </a:t>
            </a:r>
            <a:r>
              <a:rPr lang="en-US" sz="1400" b="1" dirty="0" smtClean="0">
                <a:latin typeface="Arial" panose="020B0604020202020204" pitchFamily="34" charset="0"/>
                <a:cs typeface="Arial" panose="020B0604020202020204" pitchFamily="34" charset="0"/>
              </a:rPr>
              <a:t>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2024-2025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$20,227.</a:t>
            </a:r>
            <a:endParaRPr lang="en-US" sz="1400" b="1" dirty="0">
              <a:latin typeface="Arial" panose="020B0604020202020204" pitchFamily="34" charset="0"/>
              <a:cs typeface="Arial" panose="020B0604020202020204" pitchFamily="34" charset="0"/>
            </a:endParaRPr>
          </a:p>
          <a:p>
            <a:pPr>
              <a:buFont typeface="Wingdings" pitchFamily="2" charset="2"/>
              <a:buNone/>
            </a:pPr>
            <a:r>
              <a:rPr lang="en-US" sz="1400" dirty="0">
                <a:latin typeface="Arial" panose="020B0604020202020204" pitchFamily="34" charset="0"/>
                <a:cs typeface="Arial" panose="020B0604020202020204" pitchFamily="34" charset="0"/>
              </a:rPr>
              <a:t>	</a:t>
            </a:r>
          </a:p>
          <a:p>
            <a:r>
              <a:rPr lang="en-US" sz="1400" b="1" dirty="0">
                <a:latin typeface="Arial" panose="020B0604020202020204" pitchFamily="34" charset="0"/>
                <a:cs typeface="Arial" panose="020B0604020202020204" pitchFamily="34" charset="0"/>
              </a:rPr>
              <a:t>Special Reserve </a:t>
            </a:r>
            <a:r>
              <a:rPr lang="en-US" sz="1400" b="1" dirty="0" smtClean="0">
                <a:latin typeface="Arial" panose="020B0604020202020204" pitchFamily="34" charset="0"/>
                <a:cs typeface="Arial" panose="020B0604020202020204" pitchFamily="34" charset="0"/>
              </a:rPr>
              <a:t>Fund </a:t>
            </a:r>
            <a:r>
              <a:rPr lang="en-US" sz="1400" dirty="0" smtClean="0">
                <a:latin typeface="Arial" panose="020B0604020202020204" pitchFamily="34" charset="0"/>
                <a:cs typeface="Arial" panose="020B0604020202020204" pitchFamily="34" charset="0"/>
              </a:rPr>
              <a:t>- 2024-2025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$427,201.</a:t>
            </a:r>
            <a:endParaRPr lang="en-US" sz="1400" dirty="0">
              <a:latin typeface="Arial" panose="020B0604020202020204" pitchFamily="34" charset="0"/>
              <a:cs typeface="Arial" panose="020B0604020202020204" pitchFamily="34" charset="0"/>
            </a:endParaRPr>
          </a:p>
          <a:p>
            <a:endParaRPr lang="en-US" sz="1400" dirty="0">
              <a:latin typeface="Arial" panose="020B0604020202020204" pitchFamily="34" charset="0"/>
              <a:cs typeface="Arial" panose="020B0604020202020204" pitchFamily="34" charset="0"/>
            </a:endParaRPr>
          </a:p>
          <a:p>
            <a:r>
              <a:rPr lang="en-US" sz="1400" b="1" dirty="0">
                <a:latin typeface="Arial" panose="020B0604020202020204" pitchFamily="34" charset="0"/>
                <a:cs typeface="Arial" panose="020B0604020202020204" pitchFamily="34" charset="0"/>
              </a:rPr>
              <a:t>Capital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(Developer Fees) - 2024-2025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$13,684.</a:t>
            </a:r>
          </a:p>
          <a:p>
            <a:pPr marL="114300" indent="0">
              <a:buNone/>
            </a:pPr>
            <a:endParaRPr lang="en-US" sz="1400" dirty="0">
              <a:latin typeface="Arial" panose="020B0604020202020204" pitchFamily="34" charset="0"/>
              <a:cs typeface="Arial" panose="020B0604020202020204" pitchFamily="34" charset="0"/>
            </a:endParaRPr>
          </a:p>
          <a:p>
            <a:r>
              <a:rPr lang="en-US" sz="1400" b="1" dirty="0" smtClean="0">
                <a:latin typeface="Arial" panose="020B0604020202020204" pitchFamily="34" charset="0"/>
                <a:cs typeface="Arial" panose="020B0604020202020204" pitchFamily="34" charset="0"/>
              </a:rPr>
              <a:t>County Schools Facilities Fund</a:t>
            </a:r>
            <a:r>
              <a:rPr lang="en-US" sz="1400" dirty="0">
                <a:latin typeface="Arial" panose="020B0604020202020204" pitchFamily="34" charset="0"/>
                <a:cs typeface="Arial" panose="020B0604020202020204" pitchFamily="34" charset="0"/>
              </a:rPr>
              <a:t> </a:t>
            </a:r>
            <a:r>
              <a:rPr lang="en-US" sz="1400" dirty="0" smtClean="0">
                <a:latin typeface="Arial" panose="020B0604020202020204" pitchFamily="34" charset="0"/>
                <a:cs typeface="Arial" panose="020B0604020202020204" pitchFamily="34" charset="0"/>
              </a:rPr>
              <a:t>- 2024-2025 </a:t>
            </a:r>
            <a:r>
              <a:rPr lang="en-US" sz="1400" dirty="0">
                <a:latin typeface="Arial" panose="020B0604020202020204" pitchFamily="34" charset="0"/>
                <a:cs typeface="Arial" panose="020B0604020202020204" pitchFamily="34" charset="0"/>
              </a:rPr>
              <a:t>ending fund balance is projected </a:t>
            </a:r>
            <a:r>
              <a:rPr lang="en-US" sz="1400" dirty="0" smtClean="0">
                <a:latin typeface="Arial" panose="020B0604020202020204" pitchFamily="34" charset="0"/>
                <a:cs typeface="Arial" panose="020B0604020202020204" pitchFamily="34" charset="0"/>
              </a:rPr>
              <a:t>to be </a:t>
            </a:r>
            <a:r>
              <a:rPr lang="en-US" sz="1400" b="1" dirty="0" smtClean="0">
                <a:latin typeface="Arial" panose="020B0604020202020204" pitchFamily="34" charset="0"/>
                <a:cs typeface="Arial" panose="020B0604020202020204" pitchFamily="34" charset="0"/>
              </a:rPr>
              <a:t>$0</a:t>
            </a: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smtClean="0">
              <a:latin typeface="Arial" panose="020B0604020202020204" pitchFamily="34" charset="0"/>
              <a:cs typeface="Arial" panose="020B0604020202020204" pitchFamily="34" charset="0"/>
            </a:endParaRPr>
          </a:p>
          <a:p>
            <a:pPr>
              <a:lnSpc>
                <a:spcPct val="80000"/>
              </a:lnSpc>
              <a:buFont typeface="Wingdings" pitchFamily="2" charset="2"/>
              <a:buNone/>
            </a:pPr>
            <a:endParaRPr lang="en-US" sz="1400" dirty="0">
              <a:latin typeface="Arial" panose="020B0604020202020204" pitchFamily="34" charset="0"/>
              <a:cs typeface="Arial" panose="020B0604020202020204" pitchFamily="34" charset="0"/>
            </a:endParaRPr>
          </a:p>
          <a:p>
            <a:pPr>
              <a:lnSpc>
                <a:spcPct val="80000"/>
              </a:lnSpc>
              <a:buFont typeface="Wingdings" pitchFamily="2" charset="2"/>
              <a:buNone/>
            </a:pPr>
            <a:endParaRPr lang="en-US" sz="600" dirty="0"/>
          </a:p>
        </p:txBody>
      </p:sp>
      <p:sp>
        <p:nvSpPr>
          <p:cNvPr id="4" name="Slide Number Placeholder 5"/>
          <p:cNvSpPr>
            <a:spLocks noGrp="1"/>
          </p:cNvSpPr>
          <p:nvPr>
            <p:ph type="sldNum" sz="quarter" idx="12"/>
          </p:nvPr>
        </p:nvSpPr>
        <p:spPr/>
        <p:txBody>
          <a:bodyPr/>
          <a:lstStyle/>
          <a:p>
            <a:fld id="{27E6FC7C-95B1-4B66-980C-AD899B1EA465}" type="slidenum">
              <a:rPr lang="en-US"/>
              <a:pPr/>
              <a:t>13</a:t>
            </a:fld>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704850" y="76201"/>
            <a:ext cx="8077200" cy="1304925"/>
          </a:xfrm>
        </p:spPr>
        <p:txBody>
          <a:bodyPr>
            <a:no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MULTI-YEAR PROJECTION (MYP) ASSUMPTIONS</a:t>
            </a:r>
            <a:br>
              <a:rPr lang="en-US" sz="1600" b="1" dirty="0" smtClean="0">
                <a:solidFill>
                  <a:schemeClr val="accent2"/>
                </a:solidFill>
              </a:rPr>
            </a:br>
            <a:r>
              <a:rPr lang="en-US" sz="1600" b="1" dirty="0" smtClean="0">
                <a:solidFill>
                  <a:schemeClr val="accent2"/>
                </a:solidFill>
              </a:rPr>
              <a:t>2024-2025 </a:t>
            </a:r>
            <a:r>
              <a:rPr lang="en-US" sz="1600" b="1" dirty="0">
                <a:solidFill>
                  <a:schemeClr val="accent2"/>
                </a:solidFill>
              </a:rPr>
              <a:t>Adopted  Budget  Report</a:t>
            </a:r>
            <a:r>
              <a:rPr lang="en-US" sz="2000" b="1" dirty="0">
                <a:solidFill>
                  <a:schemeClr val="accent2"/>
                </a:solidFill>
              </a:rPr>
              <a:t/>
            </a:r>
            <a:br>
              <a:rPr lang="en-US" sz="2000" b="1" dirty="0">
                <a:solidFill>
                  <a:schemeClr val="accent2"/>
                </a:solidFill>
              </a:rPr>
            </a:br>
            <a:endParaRPr lang="en-US" sz="2000" b="1" dirty="0">
              <a:solidFill>
                <a:schemeClr val="accent2"/>
              </a:solidFill>
            </a:endParaRPr>
          </a:p>
        </p:txBody>
      </p:sp>
      <p:sp>
        <p:nvSpPr>
          <p:cNvPr id="4" name="Slide Number Placeholder 5"/>
          <p:cNvSpPr>
            <a:spLocks noGrp="1"/>
          </p:cNvSpPr>
          <p:nvPr>
            <p:ph type="sldNum" sz="quarter" idx="12"/>
          </p:nvPr>
        </p:nvSpPr>
        <p:spPr/>
        <p:txBody>
          <a:bodyPr/>
          <a:lstStyle/>
          <a:p>
            <a:fld id="{01C89F82-B362-400C-BFED-04F1AF0E9857}" type="slidenum">
              <a:rPr lang="en-US"/>
              <a:pPr/>
              <a:t>14</a:t>
            </a:fld>
            <a:endParaRPr lang="en-US" dirty="0"/>
          </a:p>
        </p:txBody>
      </p:sp>
      <p:sp>
        <p:nvSpPr>
          <p:cNvPr id="6" name="Rectangle 5"/>
          <p:cNvSpPr/>
          <p:nvPr/>
        </p:nvSpPr>
        <p:spPr>
          <a:xfrm>
            <a:off x="117238" y="976086"/>
            <a:ext cx="8248650" cy="5115246"/>
          </a:xfrm>
          <a:prstGeom prst="rect">
            <a:avLst/>
          </a:prstGeom>
        </p:spPr>
        <p:txBody>
          <a:bodyPr wrap="square">
            <a:spAutoFit/>
          </a:bodyPr>
          <a:lstStyle/>
          <a:p>
            <a:pPr>
              <a:lnSpc>
                <a:spcPct val="80000"/>
              </a:lnSpc>
              <a:buFont typeface="Wingdings" pitchFamily="2" charset="2"/>
              <a:buChar char="Ø"/>
            </a:pPr>
            <a:r>
              <a:rPr lang="en-US" sz="1200" dirty="0" smtClean="0">
                <a:latin typeface="Times New Roman" panose="02020603050405020304" pitchFamily="18" charset="0"/>
                <a:cs typeface="Times New Roman" panose="02020603050405020304" pitchFamily="18" charset="0"/>
              </a:rPr>
              <a:t>Winship-Robbins Local Control Funding for the future two years has been calculated </a:t>
            </a:r>
            <a:r>
              <a:rPr lang="en-US" sz="1200" dirty="0">
                <a:latin typeface="Times New Roman" panose="02020603050405020304" pitchFamily="18" charset="0"/>
                <a:cs typeface="Times New Roman" panose="02020603050405020304" pitchFamily="18" charset="0"/>
              </a:rPr>
              <a:t>using </a:t>
            </a:r>
            <a:r>
              <a:rPr lang="en-US" sz="1200" dirty="0" smtClean="0">
                <a:latin typeface="Times New Roman" panose="02020603050405020304" pitchFamily="18" charset="0"/>
                <a:cs typeface="Times New Roman" panose="02020603050405020304" pitchFamily="18" charset="0"/>
              </a:rPr>
              <a:t>Current Year ADA of 97.76 in 25/26 </a:t>
            </a:r>
            <a:r>
              <a:rPr lang="en-US" sz="1200" dirty="0">
                <a:latin typeface="Times New Roman" panose="02020603050405020304" pitchFamily="18" charset="0"/>
                <a:cs typeface="Times New Roman" panose="02020603050405020304" pitchFamily="18" charset="0"/>
              </a:rPr>
              <a:t>and </a:t>
            </a:r>
            <a:r>
              <a:rPr lang="en-US" sz="1200" dirty="0" smtClean="0">
                <a:latin typeface="Times New Roman" panose="02020603050405020304" pitchFamily="18" charset="0"/>
                <a:cs typeface="Times New Roman" panose="02020603050405020304" pitchFamily="18" charset="0"/>
              </a:rPr>
              <a:t>97.76 in 26/27. No changes in Federal ,State, and Local revenues as all one-time funds were removed in 23/24.</a:t>
            </a:r>
          </a:p>
          <a:p>
            <a:pPr>
              <a:lnSpc>
                <a:spcPct val="80000"/>
              </a:lnSpc>
            </a:pPr>
            <a:endParaRPr lang="en-US" sz="1200" dirty="0" smtClean="0">
              <a:latin typeface="Times New Roman" panose="02020603050405020304" pitchFamily="18" charset="0"/>
              <a:cs typeface="Times New Roman" panose="02020603050405020304" pitchFamily="18" charset="0"/>
            </a:endParaRPr>
          </a:p>
          <a:p>
            <a:pPr>
              <a:lnSpc>
                <a:spcPct val="80000"/>
              </a:lnSpc>
            </a:pPr>
            <a:r>
              <a:rPr lang="en-US" sz="1200" dirty="0" smtClean="0">
                <a:latin typeface="Times New Roman" panose="02020603050405020304" pitchFamily="18" charset="0"/>
                <a:cs typeface="Times New Roman" panose="02020603050405020304" pitchFamily="18" charset="0"/>
              </a:rPr>
              <a:t>Expenditure adjustments are as follows:</a:t>
            </a:r>
          </a:p>
          <a:p>
            <a:pPr>
              <a:lnSpc>
                <a:spcPct val="80000"/>
              </a:lnSpc>
            </a:pPr>
            <a:endParaRPr lang="en-US" sz="1200" dirty="0" smtClean="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Certificated 	Increase in 25/26 due to the addition of longevity stipends for 3 eligible certificated staff Step &amp; 		Column increases. </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Step and Column increase are projected for 26/27.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Classified		Step &amp; </a:t>
            </a:r>
            <a:r>
              <a:rPr lang="en-US" sz="1200" dirty="0">
                <a:latin typeface="Times New Roman" panose="02020603050405020304" pitchFamily="18" charset="0"/>
                <a:cs typeface="Times New Roman" panose="02020603050405020304" pitchFamily="18" charset="0"/>
              </a:rPr>
              <a:t>Column </a:t>
            </a:r>
            <a:r>
              <a:rPr lang="en-US" sz="1200" dirty="0" smtClean="0">
                <a:latin typeface="Times New Roman" panose="02020603050405020304" pitchFamily="18" charset="0"/>
                <a:cs typeface="Times New Roman" panose="02020603050405020304" pitchFamily="18" charset="0"/>
              </a:rPr>
              <a:t>increases are </a:t>
            </a:r>
            <a:r>
              <a:rPr lang="en-US" sz="1200" dirty="0">
                <a:latin typeface="Times New Roman" panose="02020603050405020304" pitchFamily="18" charset="0"/>
                <a:cs typeface="Times New Roman" panose="02020603050405020304" pitchFamily="18" charset="0"/>
              </a:rPr>
              <a:t>projected for </a:t>
            </a:r>
            <a:r>
              <a:rPr lang="en-US" sz="1200" dirty="0" smtClean="0">
                <a:latin typeface="Times New Roman" panose="02020603050405020304" pitchFamily="18" charset="0"/>
                <a:cs typeface="Times New Roman" panose="02020603050405020304" pitchFamily="18" charset="0"/>
              </a:rPr>
              <a:t>25/26 &amp; 26/27.</a:t>
            </a:r>
          </a:p>
          <a:p>
            <a:pPr marL="171450" indent="-171450">
              <a:lnSpc>
                <a:spcPct val="80000"/>
              </a:lnSpc>
              <a:buFont typeface="Arial" panose="020B0604020202020204" pitchFamily="34" charset="0"/>
              <a:buChar char="•"/>
            </a:pPr>
            <a:endParaRPr lang="en-US" sz="1200" dirty="0" smtClean="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Benefits		Increased to cover the changes listed above along with increases in PERS 				in 25/26 &amp; 26/27. STRS rates are projected to be 19.10% in 25/26 &amp; 26/27. PERS rates are 		projected to be 27.60% and 28.00% in 25/26 &amp; 26/27, respectively.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Supplies		Decreased supplies related to one-time AMIM funds and removed one-time curriculum expenditures 		related to restricted Lottery While applying a </a:t>
            </a:r>
            <a:r>
              <a:rPr lang="en-US" sz="1200" dirty="0">
                <a:latin typeface="Times New Roman" panose="02020603050405020304" pitchFamily="18" charset="0"/>
                <a:cs typeface="Times New Roman" panose="02020603050405020304" pitchFamily="18" charset="0"/>
              </a:rPr>
              <a:t>CPI rate of </a:t>
            </a:r>
            <a:r>
              <a:rPr lang="en-US" sz="1200" dirty="0" smtClean="0">
                <a:latin typeface="Times New Roman" panose="02020603050405020304" pitchFamily="18" charset="0"/>
                <a:cs typeface="Times New Roman" panose="02020603050405020304" pitchFamily="18" charset="0"/>
              </a:rPr>
              <a:t>2.86% to unrestricted supplies in 25/26. 		Decreased supplies related to one-time Educator Effectiveness Block Grant funds while applying a 		CPI rate </a:t>
            </a:r>
            <a:r>
              <a:rPr lang="en-US" sz="1200" dirty="0">
                <a:latin typeface="Times New Roman" panose="02020603050405020304" pitchFamily="18" charset="0"/>
                <a:cs typeface="Times New Roman" panose="02020603050405020304" pitchFamily="18" charset="0"/>
              </a:rPr>
              <a:t>of </a:t>
            </a:r>
            <a:r>
              <a:rPr lang="en-US" sz="1200" dirty="0" smtClean="0">
                <a:latin typeface="Times New Roman" panose="02020603050405020304" pitchFamily="18" charset="0"/>
                <a:cs typeface="Times New Roman" panose="02020603050405020304" pitchFamily="18" charset="0"/>
              </a:rPr>
              <a:t>2.87% </a:t>
            </a:r>
            <a:r>
              <a:rPr lang="en-US" sz="1200" dirty="0">
                <a:latin typeface="Times New Roman" panose="02020603050405020304" pitchFamily="18" charset="0"/>
                <a:cs typeface="Times New Roman" panose="02020603050405020304" pitchFamily="18" charset="0"/>
              </a:rPr>
              <a:t>to Unrestricted </a:t>
            </a:r>
            <a:r>
              <a:rPr lang="en-US" sz="1200" dirty="0" smtClean="0">
                <a:latin typeface="Times New Roman" panose="02020603050405020304" pitchFamily="18" charset="0"/>
                <a:cs typeface="Times New Roman" panose="02020603050405020304" pitchFamily="18" charset="0"/>
              </a:rPr>
              <a:t>supplies </a:t>
            </a:r>
            <a:r>
              <a:rPr lang="en-US" sz="1200" dirty="0">
                <a:latin typeface="Times New Roman" panose="02020603050405020304" pitchFamily="18" charset="0"/>
                <a:cs typeface="Times New Roman" panose="02020603050405020304" pitchFamily="18" charset="0"/>
              </a:rPr>
              <a:t>and kept </a:t>
            </a:r>
            <a:r>
              <a:rPr lang="en-US" sz="1200" dirty="0" smtClean="0">
                <a:latin typeface="Times New Roman" panose="02020603050405020304" pitchFamily="18" charset="0"/>
                <a:cs typeface="Times New Roman" panose="02020603050405020304" pitchFamily="18" charset="0"/>
              </a:rPr>
              <a:t>restricted </a:t>
            </a:r>
            <a:r>
              <a:rPr lang="en-US" sz="1200" dirty="0">
                <a:latin typeface="Times New Roman" panose="02020603050405020304" pitchFamily="18" charset="0"/>
                <a:cs typeface="Times New Roman" panose="02020603050405020304" pitchFamily="18" charset="0"/>
              </a:rPr>
              <a:t>supplies </a:t>
            </a:r>
            <a:r>
              <a:rPr lang="en-US" sz="1200" dirty="0" smtClean="0">
                <a:latin typeface="Times New Roman" panose="02020603050405020304" pitchFamily="18" charset="0"/>
                <a:cs typeface="Times New Roman" panose="02020603050405020304" pitchFamily="18" charset="0"/>
              </a:rPr>
              <a:t>flat in 26/27.</a:t>
            </a:r>
            <a:endParaRPr lang="en-US" sz="1200" dirty="0">
              <a:latin typeface="Times New Roman" panose="02020603050405020304" pitchFamily="18" charset="0"/>
              <a:cs typeface="Times New Roman" panose="02020603050405020304" pitchFamily="18" charset="0"/>
            </a:endParaRPr>
          </a:p>
          <a:p>
            <a:pPr>
              <a:lnSpc>
                <a:spcPct val="80000"/>
              </a:lnSpc>
            </a:pPr>
            <a:r>
              <a:rPr lang="en-US" sz="1200" dirty="0" smtClean="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Services		Increased services in 25/26 by applied CPI rate of 2.86% along with the removal of 			Title II related service. Increased services in	26/27 by applied CPI rate of 2.87% and removed 		services related to one-time Educator Effectiveness Block Grant funds.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Capital Outlay	No adjustments.</a:t>
            </a:r>
          </a:p>
          <a:p>
            <a:pPr marL="171450" indent="-171450">
              <a:lnSpc>
                <a:spcPct val="80000"/>
              </a:lnSpc>
              <a:buFont typeface="Arial" panose="020B0604020202020204" pitchFamily="34" charset="0"/>
              <a:buChar char="•"/>
            </a:pPr>
            <a:endParaRPr lang="en-US" sz="1200" dirty="0" smtClean="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Other Outgo</a:t>
            </a:r>
            <a:r>
              <a:rPr lang="en-US" sz="1200" dirty="0">
                <a:latin typeface="Times New Roman" panose="02020603050405020304" pitchFamily="18" charset="0"/>
                <a:cs typeface="Times New Roman" panose="02020603050405020304" pitchFamily="18" charset="0"/>
              </a:rPr>
              <a:t>	</a:t>
            </a:r>
            <a:r>
              <a:rPr lang="en-US" sz="1200" dirty="0" smtClean="0">
                <a:latin typeface="Times New Roman" panose="02020603050405020304" pitchFamily="18" charset="0"/>
                <a:cs typeface="Times New Roman" panose="02020603050405020304" pitchFamily="18" charset="0"/>
              </a:rPr>
              <a:t>No adjustments.</a:t>
            </a:r>
          </a:p>
          <a:p>
            <a:pPr>
              <a:lnSpc>
                <a:spcPct val="80000"/>
              </a:lnSpc>
            </a:pPr>
            <a:r>
              <a:rPr lang="en-US" sz="1200" dirty="0" smtClean="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Transfers-Out	No adjustments.</a:t>
            </a:r>
          </a:p>
          <a:p>
            <a:pPr marL="171450" indent="-171450">
              <a:lnSpc>
                <a:spcPct val="80000"/>
              </a:lnSpc>
              <a:buFont typeface="Arial" panose="020B0604020202020204" pitchFamily="34" charset="0"/>
              <a:buChar char="•"/>
            </a:pPr>
            <a:endParaRPr lang="en-US" sz="1200" dirty="0">
              <a:latin typeface="Times New Roman" panose="02020603050405020304" pitchFamily="18" charset="0"/>
              <a:cs typeface="Times New Roman" panose="02020603050405020304" pitchFamily="18" charset="0"/>
            </a:endParaRP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Contributions	</a:t>
            </a:r>
            <a:r>
              <a:rPr lang="en-US" sz="1200" dirty="0">
                <a:latin typeface="Times New Roman" panose="02020603050405020304" pitchFamily="18" charset="0"/>
                <a:cs typeface="Times New Roman" panose="02020603050405020304" pitchFamily="18" charset="0"/>
              </a:rPr>
              <a:t>C</a:t>
            </a:r>
            <a:r>
              <a:rPr lang="en-US" sz="1200" dirty="0" smtClean="0">
                <a:latin typeface="Times New Roman" panose="02020603050405020304" pitchFamily="18" charset="0"/>
                <a:cs typeface="Times New Roman" panose="02020603050405020304" pitchFamily="18" charset="0"/>
              </a:rPr>
              <a:t>ontribution to Routine Restrict Maintenance; contribution to balance special education; 			contribution to balance child nutrition services; contribution to balance Preschool; and contribution to 		California Community Schools Partnership Program by required 1/3 match requirement.</a:t>
            </a:r>
          </a:p>
          <a:p>
            <a:pPr>
              <a:lnSpc>
                <a:spcPct val="80000"/>
              </a:lnSpc>
            </a:pPr>
            <a:r>
              <a:rPr lang="en-US" sz="1200" dirty="0" smtClean="0">
                <a:latin typeface="Times New Roman" panose="02020603050405020304" pitchFamily="18" charset="0"/>
                <a:cs typeface="Times New Roman" panose="02020603050405020304" pitchFamily="18" charset="0"/>
              </a:rPr>
              <a:t>	 </a:t>
            </a:r>
          </a:p>
          <a:p>
            <a:pPr marL="171450" indent="-171450">
              <a:lnSpc>
                <a:spcPct val="80000"/>
              </a:lnSpc>
              <a:buFont typeface="Arial" panose="020B0604020202020204" pitchFamily="34" charset="0"/>
              <a:buChar char="•"/>
            </a:pPr>
            <a:r>
              <a:rPr lang="en-US" sz="1200" dirty="0" smtClean="0">
                <a:latin typeface="Times New Roman" panose="02020603050405020304" pitchFamily="18" charset="0"/>
                <a:cs typeface="Times New Roman" panose="02020603050405020304" pitchFamily="18" charset="0"/>
              </a:rPr>
              <a:t>Other Sources/Uses	No adjustments.</a:t>
            </a:r>
            <a:endParaRPr lang="en-US" sz="12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3" name="Object 2"/>
          <p:cNvGraphicFramePr>
            <a:graphicFrameLocks noChangeAspect="1"/>
          </p:cNvGraphicFramePr>
          <p:nvPr>
            <p:extLst>
              <p:ext uri="{D42A27DB-BD31-4B8C-83A1-F6EECF244321}">
                <p14:modId xmlns:p14="http://schemas.microsoft.com/office/powerpoint/2010/main" val="1810795673"/>
              </p:ext>
            </p:extLst>
          </p:nvPr>
        </p:nvGraphicFramePr>
        <p:xfrm>
          <a:off x="-1" y="0"/>
          <a:ext cx="9152907" cy="5943600"/>
        </p:xfrm>
        <a:graphic>
          <a:graphicData uri="http://schemas.openxmlformats.org/presentationml/2006/ole">
            <mc:AlternateContent xmlns:mc="http://schemas.openxmlformats.org/markup-compatibility/2006">
              <mc:Choice xmlns:v="urn:schemas-microsoft-com:vml" Requires="v">
                <p:oleObj spid="_x0000_s5568" name="Worksheet" r:id="rId4" imgW="16287846" imgH="9667861" progId="Excel.Sheet.12">
                  <p:link updateAutomatic="1"/>
                </p:oleObj>
              </mc:Choice>
              <mc:Fallback>
                <p:oleObj name="Worksheet" r:id="rId4" imgW="16287846" imgH="9667861" progId="Excel.Sheet.12">
                  <p:link updateAutomatic="1"/>
                  <p:pic>
                    <p:nvPicPr>
                      <p:cNvPr id="0" name=""/>
                      <p:cNvPicPr/>
                      <p:nvPr/>
                    </p:nvPicPr>
                    <p:blipFill>
                      <a:blip r:embed="rId5"/>
                      <a:stretch>
                        <a:fillRect/>
                      </a:stretch>
                    </p:blipFill>
                    <p:spPr>
                      <a:xfrm>
                        <a:off x="-1" y="0"/>
                        <a:ext cx="9152907" cy="594360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2AA9318E-AF3F-4804-BBDF-0B0F11932AED}" type="slidenum">
              <a:rPr lang="en-US" smtClean="0"/>
              <a:pPr/>
              <a:t>16</a:t>
            </a:fld>
            <a:endParaRPr lang="en-US" dirty="0"/>
          </a:p>
        </p:txBody>
      </p:sp>
      <p:sp>
        <p:nvSpPr>
          <p:cNvPr id="4" name="Rectangle 3"/>
          <p:cNvSpPr/>
          <p:nvPr/>
        </p:nvSpPr>
        <p:spPr>
          <a:xfrm>
            <a:off x="200025" y="115982"/>
            <a:ext cx="8001000" cy="830997"/>
          </a:xfrm>
          <a:prstGeom prst="rect">
            <a:avLst/>
          </a:prstGeom>
        </p:spPr>
        <p:txBody>
          <a:bodyPr wrap="square">
            <a:spAutoFit/>
          </a:bodyPr>
          <a:lstStyle/>
          <a:p>
            <a:pPr algn="ctr"/>
            <a:r>
              <a:rPr lang="en-US" sz="1600" b="1" dirty="0" smtClean="0">
                <a:solidFill>
                  <a:schemeClr val="accent2"/>
                </a:solidFill>
                <a:latin typeface="+mj-lt"/>
              </a:rPr>
              <a:t>Winship-Robbins Elementary </a:t>
            </a:r>
            <a:r>
              <a:rPr lang="en-US" sz="1600" b="1" dirty="0">
                <a:solidFill>
                  <a:schemeClr val="accent2"/>
                </a:solidFill>
                <a:latin typeface="+mj-lt"/>
              </a:rPr>
              <a:t>School District</a:t>
            </a:r>
            <a:br>
              <a:rPr lang="en-US" sz="1600" b="1" dirty="0">
                <a:solidFill>
                  <a:schemeClr val="accent2"/>
                </a:solidFill>
                <a:latin typeface="+mj-lt"/>
              </a:rPr>
            </a:br>
            <a:r>
              <a:rPr lang="en-US" sz="1600" b="1" dirty="0" smtClean="0">
                <a:solidFill>
                  <a:schemeClr val="accent2"/>
                </a:solidFill>
                <a:latin typeface="+mj-lt"/>
              </a:rPr>
              <a:t>Enrollment – ADA TRENDS</a:t>
            </a:r>
          </a:p>
          <a:p>
            <a:pPr algn="ctr"/>
            <a:r>
              <a:rPr lang="en-US" sz="1600" b="1" dirty="0" smtClean="0">
                <a:solidFill>
                  <a:schemeClr val="accent2"/>
                </a:solidFill>
                <a:latin typeface="+mj-lt"/>
              </a:rPr>
              <a:t>2024-2025 </a:t>
            </a:r>
            <a:r>
              <a:rPr lang="en-US" sz="1600" b="1" dirty="0">
                <a:solidFill>
                  <a:schemeClr val="accent2"/>
                </a:solidFill>
                <a:latin typeface="+mj-lt"/>
              </a:rPr>
              <a:t>Adopted  Budget  Report</a:t>
            </a:r>
            <a:endParaRPr lang="en-US" sz="1600" b="1" dirty="0">
              <a:latin typeface="+mj-lt"/>
            </a:endParaRPr>
          </a:p>
        </p:txBody>
      </p:sp>
      <p:sp>
        <p:nvSpPr>
          <p:cNvPr id="2" name="TextBox 1"/>
          <p:cNvSpPr txBox="1"/>
          <p:nvPr/>
        </p:nvSpPr>
        <p:spPr>
          <a:xfrm>
            <a:off x="1038386" y="5439905"/>
            <a:ext cx="7043980" cy="276999"/>
          </a:xfrm>
          <a:prstGeom prst="rect">
            <a:avLst/>
          </a:prstGeom>
          <a:noFill/>
        </p:spPr>
        <p:txBody>
          <a:bodyPr wrap="square" rtlCol="0">
            <a:spAutoFit/>
          </a:bodyPr>
          <a:lstStyle/>
          <a:p>
            <a:r>
              <a:rPr lang="en-US" sz="1200" dirty="0" smtClean="0"/>
              <a:t>*For first 4 years, CBEDS enrollment used. For the current year, projected enrollment used.</a:t>
            </a:r>
            <a:endParaRPr lang="en-US" sz="1200" dirty="0"/>
          </a:p>
        </p:txBody>
      </p:sp>
      <p:graphicFrame>
        <p:nvGraphicFramePr>
          <p:cNvPr id="5" name="Object 4"/>
          <p:cNvGraphicFramePr>
            <a:graphicFrameLocks noChangeAspect="1"/>
          </p:cNvGraphicFramePr>
          <p:nvPr>
            <p:extLst>
              <p:ext uri="{D42A27DB-BD31-4B8C-83A1-F6EECF244321}">
                <p14:modId xmlns:p14="http://schemas.microsoft.com/office/powerpoint/2010/main" val="3432667132"/>
              </p:ext>
            </p:extLst>
          </p:nvPr>
        </p:nvGraphicFramePr>
        <p:xfrm>
          <a:off x="1890711" y="962095"/>
          <a:ext cx="4619625" cy="1343025"/>
        </p:xfrm>
        <a:graphic>
          <a:graphicData uri="http://schemas.openxmlformats.org/presentationml/2006/ole">
            <mc:AlternateContent xmlns:mc="http://schemas.openxmlformats.org/markup-compatibility/2006">
              <mc:Choice xmlns:v="urn:schemas-microsoft-com:vml" Requires="v">
                <p:oleObj spid="_x0000_s6977" name="Worksheet" r:id="rId3" imgW="4619641" imgH="1343068" progId="Excel.Sheet.12">
                  <p:link updateAutomatic="1"/>
                </p:oleObj>
              </mc:Choice>
              <mc:Fallback>
                <p:oleObj name="Worksheet" r:id="rId3" imgW="4619641" imgH="1343068" progId="Excel.Sheet.12">
                  <p:link updateAutomatic="1"/>
                  <p:pic>
                    <p:nvPicPr>
                      <p:cNvPr id="0" name=""/>
                      <p:cNvPicPr/>
                      <p:nvPr/>
                    </p:nvPicPr>
                    <p:blipFill>
                      <a:blip r:embed="rId4"/>
                      <a:stretch>
                        <a:fillRect/>
                      </a:stretch>
                    </p:blipFill>
                    <p:spPr>
                      <a:xfrm>
                        <a:off x="1890711" y="962095"/>
                        <a:ext cx="4619625" cy="1343025"/>
                      </a:xfrm>
                      <a:prstGeom prst="rect">
                        <a:avLst/>
                      </a:prstGeom>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3483937418"/>
              </p:ext>
            </p:extLst>
          </p:nvPr>
        </p:nvGraphicFramePr>
        <p:xfrm>
          <a:off x="1423985" y="2405486"/>
          <a:ext cx="5553075" cy="2833687"/>
        </p:xfrm>
        <a:graphic>
          <a:graphicData uri="http://schemas.openxmlformats.org/presentationml/2006/ole">
            <mc:AlternateContent xmlns:mc="http://schemas.openxmlformats.org/markup-compatibility/2006">
              <mc:Choice xmlns:v="urn:schemas-microsoft-com:vml" Requires="v">
                <p:oleObj spid="_x0000_s6978" name="Worksheet" r:id="rId5" imgW="5553668" imgH="2833296" progId="Excel.Sheet.12">
                  <p:link updateAutomatic="1"/>
                </p:oleObj>
              </mc:Choice>
              <mc:Fallback>
                <p:oleObj name="Worksheet" r:id="rId5" imgW="5553668" imgH="2833296" progId="Excel.Sheet.12">
                  <p:link updateAutomatic="1"/>
                  <p:pic>
                    <p:nvPicPr>
                      <p:cNvPr id="0" name=""/>
                      <p:cNvPicPr/>
                      <p:nvPr/>
                    </p:nvPicPr>
                    <p:blipFill>
                      <a:blip r:embed="rId6"/>
                      <a:stretch>
                        <a:fillRect/>
                      </a:stretch>
                    </p:blipFill>
                    <p:spPr>
                      <a:xfrm>
                        <a:off x="1423985" y="2405486"/>
                        <a:ext cx="5553075" cy="2833687"/>
                      </a:xfrm>
                      <a:prstGeom prst="rect">
                        <a:avLst/>
                      </a:prstGeom>
                    </p:spPr>
                  </p:pic>
                </p:oleObj>
              </mc:Fallback>
            </mc:AlternateContent>
          </a:graphicData>
        </a:graphic>
      </p:graphicFrame>
    </p:spTree>
    <p:extLst>
      <p:ext uri="{BB962C8B-B14F-4D97-AF65-F5344CB8AC3E}">
        <p14:creationId xmlns:p14="http://schemas.microsoft.com/office/powerpoint/2010/main" val="33890011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533400" y="228600"/>
            <a:ext cx="7887031" cy="895350"/>
          </a:xfrm>
        </p:spPr>
        <p:txBody>
          <a:bodyPr>
            <a:no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TABLE OF CONTENTS</a:t>
            </a:r>
            <a:br>
              <a:rPr lang="en-US" sz="1600" b="1" dirty="0">
                <a:solidFill>
                  <a:schemeClr val="accent2"/>
                </a:solidFill>
              </a:rPr>
            </a:br>
            <a:r>
              <a:rPr lang="en-US" sz="1600" b="1" dirty="0" smtClean="0">
                <a:solidFill>
                  <a:schemeClr val="accent2"/>
                </a:solidFill>
              </a:rPr>
              <a:t>2024-25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A809E8B-EA53-43D4-B4C9-775C386DD1D1}" type="slidenum">
              <a:rPr lang="en-US"/>
              <a:pPr/>
              <a:t>2</a:t>
            </a:fld>
            <a:endParaRPr lang="en-US" dirty="0"/>
          </a:p>
        </p:txBody>
      </p:sp>
      <p:sp>
        <p:nvSpPr>
          <p:cNvPr id="39937" name="Rectangle 1"/>
          <p:cNvSpPr>
            <a:spLocks noChangeArrowheads="1"/>
          </p:cNvSpPr>
          <p:nvPr/>
        </p:nvSpPr>
        <p:spPr bwMode="auto">
          <a:xfrm>
            <a:off x="294468" y="1238250"/>
            <a:ext cx="8020857" cy="432434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500" b="1" i="0" u="none" strike="noStrike" cap="none" normalizeH="0" baseline="0" dirty="0" smtClean="0">
              <a:ln>
                <a:noFill/>
              </a:ln>
              <a:solidFill>
                <a:schemeClr val="tx1"/>
              </a:solidFill>
              <a:effectLst/>
              <a:latin typeface="Times New Roman" pitchFamily="18" charset="0"/>
            </a:endParaRPr>
          </a:p>
          <a:p>
            <a:pPr>
              <a:lnSpc>
                <a:spcPct val="80000"/>
              </a:lnSpc>
            </a:pPr>
            <a:endParaRPr lang="en-US" sz="1200" b="1" dirty="0">
              <a:latin typeface="Times New Roman" pitchFamily="18" charset="0"/>
            </a:endParaRPr>
          </a:p>
          <a:p>
            <a:pPr>
              <a:lnSpc>
                <a:spcPct val="80000"/>
              </a:lnSpc>
            </a:pPr>
            <a:r>
              <a:rPr lang="en-US" sz="1600" dirty="0" smtClean="0"/>
              <a:t>Budget </a:t>
            </a:r>
            <a:r>
              <a:rPr lang="en-US" sz="1600" dirty="0"/>
              <a:t>Introduction				</a:t>
            </a:r>
            <a:r>
              <a:rPr lang="en-US" sz="1600" dirty="0" smtClean="0"/>
              <a:t>		Page 3</a:t>
            </a:r>
            <a:endParaRPr lang="en-US" sz="1600" dirty="0"/>
          </a:p>
          <a:p>
            <a:pPr>
              <a:lnSpc>
                <a:spcPct val="80000"/>
              </a:lnSpc>
            </a:pPr>
            <a:endParaRPr lang="en-US" sz="1600" dirty="0"/>
          </a:p>
          <a:p>
            <a:pPr>
              <a:lnSpc>
                <a:spcPct val="80000"/>
              </a:lnSpc>
            </a:pPr>
            <a:r>
              <a:rPr lang="en-US" sz="1600" dirty="0" smtClean="0"/>
              <a:t>General Fund Revenue Assumptions	</a:t>
            </a:r>
            <a:r>
              <a:rPr lang="en-US" sz="1600" dirty="0"/>
              <a:t>		</a:t>
            </a:r>
            <a:r>
              <a:rPr lang="en-US" sz="1600" dirty="0" smtClean="0"/>
              <a:t>	Page 4</a:t>
            </a:r>
          </a:p>
          <a:p>
            <a:pPr>
              <a:lnSpc>
                <a:spcPct val="80000"/>
              </a:lnSpc>
            </a:pPr>
            <a:endParaRPr lang="en-US" sz="1600" dirty="0"/>
          </a:p>
          <a:p>
            <a:pPr>
              <a:lnSpc>
                <a:spcPct val="80000"/>
              </a:lnSpc>
            </a:pPr>
            <a:r>
              <a:rPr lang="en-US" sz="1600" dirty="0" smtClean="0"/>
              <a:t>State Priorities						Page 5</a:t>
            </a:r>
            <a:endParaRPr lang="en-US" sz="1600" dirty="0"/>
          </a:p>
          <a:p>
            <a:pPr>
              <a:lnSpc>
                <a:spcPct val="80000"/>
              </a:lnSpc>
            </a:pPr>
            <a:endParaRPr lang="en-US" sz="1600" dirty="0"/>
          </a:p>
          <a:p>
            <a:pPr>
              <a:lnSpc>
                <a:spcPct val="80000"/>
              </a:lnSpc>
            </a:pPr>
            <a:r>
              <a:rPr lang="en-US" sz="1600" dirty="0"/>
              <a:t>General Fund </a:t>
            </a:r>
            <a:r>
              <a:rPr lang="en-US" sz="1600" dirty="0" smtClean="0"/>
              <a:t>Revenues </a:t>
            </a:r>
            <a:r>
              <a:rPr lang="en-US" sz="1600" dirty="0"/>
              <a:t>			</a:t>
            </a:r>
            <a:r>
              <a:rPr lang="en-US" sz="1600" dirty="0" smtClean="0"/>
              <a:t>		Pages 6 - 7</a:t>
            </a:r>
            <a:endParaRPr lang="en-US" sz="1600" dirty="0"/>
          </a:p>
          <a:p>
            <a:pPr>
              <a:lnSpc>
                <a:spcPct val="80000"/>
              </a:lnSpc>
            </a:pPr>
            <a:endParaRPr lang="en-US" sz="1600" dirty="0"/>
          </a:p>
          <a:p>
            <a:pPr>
              <a:lnSpc>
                <a:spcPct val="80000"/>
              </a:lnSpc>
            </a:pPr>
            <a:r>
              <a:rPr lang="en-US" sz="1600" dirty="0"/>
              <a:t>General Fund Expenditures		</a:t>
            </a:r>
            <a:r>
              <a:rPr lang="en-US" sz="1600" dirty="0" smtClean="0"/>
              <a:t>	</a:t>
            </a:r>
            <a:r>
              <a:rPr lang="en-US" sz="1600" dirty="0"/>
              <a:t>	</a:t>
            </a:r>
            <a:r>
              <a:rPr lang="en-US" sz="1600" dirty="0" smtClean="0"/>
              <a:t>	Pages 8 </a:t>
            </a:r>
            <a:r>
              <a:rPr lang="en-US" sz="1600" dirty="0"/>
              <a:t>- </a:t>
            </a:r>
            <a:r>
              <a:rPr lang="en-US" sz="1600" dirty="0" smtClean="0"/>
              <a:t>10</a:t>
            </a:r>
            <a:endParaRPr lang="en-US" sz="1600" dirty="0"/>
          </a:p>
          <a:p>
            <a:pPr>
              <a:lnSpc>
                <a:spcPct val="80000"/>
              </a:lnSpc>
            </a:pPr>
            <a:endParaRPr lang="en-US" sz="1600" dirty="0"/>
          </a:p>
          <a:p>
            <a:pPr>
              <a:lnSpc>
                <a:spcPct val="80000"/>
              </a:lnSpc>
            </a:pPr>
            <a:r>
              <a:rPr lang="en-US" sz="1600" dirty="0"/>
              <a:t>General Fund Balance		</a:t>
            </a:r>
            <a:r>
              <a:rPr lang="en-US" sz="1600" dirty="0" smtClean="0"/>
              <a:t>	</a:t>
            </a:r>
            <a:r>
              <a:rPr lang="en-US" sz="1600" dirty="0"/>
              <a:t>	</a:t>
            </a:r>
            <a:r>
              <a:rPr lang="en-US" sz="1600" dirty="0" smtClean="0"/>
              <a:t>	Page 11</a:t>
            </a:r>
            <a:endParaRPr lang="en-US" sz="1600" dirty="0"/>
          </a:p>
          <a:p>
            <a:pPr>
              <a:lnSpc>
                <a:spcPct val="80000"/>
              </a:lnSpc>
              <a:buNone/>
            </a:pPr>
            <a:endParaRPr lang="en-US" sz="1600" dirty="0"/>
          </a:p>
          <a:p>
            <a:pPr>
              <a:lnSpc>
                <a:spcPct val="80000"/>
              </a:lnSpc>
            </a:pPr>
            <a:r>
              <a:rPr lang="en-US" sz="1600" dirty="0" smtClean="0"/>
              <a:t>Revenues &amp; Transfers In </a:t>
            </a:r>
            <a:r>
              <a:rPr lang="en-US" sz="1600" dirty="0"/>
              <a:t>Versus </a:t>
            </a:r>
            <a:r>
              <a:rPr lang="en-US" sz="1600" dirty="0" smtClean="0"/>
              <a:t>Expenditures &amp; Transfers Out</a:t>
            </a:r>
            <a:r>
              <a:rPr lang="en-US" sz="1600" dirty="0"/>
              <a:t>	</a:t>
            </a:r>
            <a:r>
              <a:rPr lang="en-US" sz="1600" dirty="0" smtClean="0"/>
              <a:t>Page 12</a:t>
            </a:r>
            <a:endParaRPr lang="en-US" sz="1600" dirty="0"/>
          </a:p>
          <a:p>
            <a:pPr>
              <a:lnSpc>
                <a:spcPct val="80000"/>
              </a:lnSpc>
            </a:pPr>
            <a:endParaRPr lang="en-US" sz="1600" dirty="0"/>
          </a:p>
          <a:p>
            <a:pPr>
              <a:lnSpc>
                <a:spcPct val="80000"/>
              </a:lnSpc>
            </a:pPr>
            <a:r>
              <a:rPr lang="en-US" sz="1600" dirty="0"/>
              <a:t>Other Funds			</a:t>
            </a:r>
            <a:r>
              <a:rPr lang="en-US" sz="1600" dirty="0" smtClean="0"/>
              <a:t>	</a:t>
            </a:r>
            <a:r>
              <a:rPr lang="en-US" sz="1600" dirty="0"/>
              <a:t>	</a:t>
            </a:r>
            <a:r>
              <a:rPr lang="en-US" sz="1600" dirty="0" smtClean="0"/>
              <a:t>	Page 13</a:t>
            </a:r>
            <a:endParaRPr lang="en-US" sz="1600" dirty="0"/>
          </a:p>
          <a:p>
            <a:pPr>
              <a:lnSpc>
                <a:spcPct val="80000"/>
              </a:lnSpc>
            </a:pPr>
            <a:endParaRPr lang="en-US" sz="1600" dirty="0"/>
          </a:p>
          <a:p>
            <a:pPr>
              <a:lnSpc>
                <a:spcPct val="80000"/>
              </a:lnSpc>
            </a:pPr>
            <a:r>
              <a:rPr lang="en-US" sz="1600" dirty="0"/>
              <a:t>Multi-Year </a:t>
            </a:r>
            <a:r>
              <a:rPr lang="en-US" sz="1600" dirty="0" smtClean="0"/>
              <a:t>Projection	</a:t>
            </a:r>
            <a:r>
              <a:rPr lang="en-US" sz="1600" dirty="0"/>
              <a:t>		</a:t>
            </a:r>
            <a:r>
              <a:rPr lang="en-US" sz="1600" dirty="0" smtClean="0"/>
              <a:t>		Pages 14 - 15</a:t>
            </a:r>
            <a:endParaRPr lang="en-US" sz="1600" dirty="0"/>
          </a:p>
          <a:p>
            <a:pPr>
              <a:lnSpc>
                <a:spcPct val="80000"/>
              </a:lnSpc>
            </a:pPr>
            <a:endParaRPr lang="en-US" sz="1600" dirty="0"/>
          </a:p>
          <a:p>
            <a:pPr>
              <a:lnSpc>
                <a:spcPct val="80000"/>
              </a:lnSpc>
            </a:pPr>
            <a:r>
              <a:rPr lang="en-US" sz="1600" dirty="0" smtClean="0"/>
              <a:t>Enrollment- </a:t>
            </a:r>
            <a:r>
              <a:rPr lang="en-US" sz="1600" dirty="0"/>
              <a:t>ADA Trend			</a:t>
            </a:r>
            <a:r>
              <a:rPr lang="en-US" sz="1600" dirty="0" smtClean="0"/>
              <a:t>		Page 16</a:t>
            </a:r>
            <a:endParaRPr lang="en-US" sz="1600" dirty="0"/>
          </a:p>
          <a:p>
            <a:pPr marL="342900" marR="0" lvl="0" indent="-342900" algn="ctr"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00050" y="371475"/>
            <a:ext cx="8044235" cy="857250"/>
          </a:xfrm>
        </p:spPr>
        <p:txBody>
          <a:bodyPr>
            <a:normAutofit/>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INTRODUCTION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4" name="Slide Number Placeholder 5"/>
          <p:cNvSpPr>
            <a:spLocks noGrp="1"/>
          </p:cNvSpPr>
          <p:nvPr>
            <p:ph type="sldNum" sz="quarter" idx="12"/>
          </p:nvPr>
        </p:nvSpPr>
        <p:spPr/>
        <p:txBody>
          <a:bodyPr/>
          <a:lstStyle/>
          <a:p>
            <a:fld id="{E7C1CD50-3388-49FE-8DDB-7A47DD9A938B}" type="slidenum">
              <a:rPr lang="en-US"/>
              <a:pPr/>
              <a:t>3</a:t>
            </a:fld>
            <a:endParaRPr lang="en-US" dirty="0"/>
          </a:p>
        </p:txBody>
      </p:sp>
      <p:sp>
        <p:nvSpPr>
          <p:cNvPr id="37889" name="Rectangle 1"/>
          <p:cNvSpPr>
            <a:spLocks noChangeArrowheads="1"/>
          </p:cNvSpPr>
          <p:nvPr/>
        </p:nvSpPr>
        <p:spPr bwMode="auto">
          <a:xfrm>
            <a:off x="532737" y="1478943"/>
            <a:ext cx="7426520" cy="400745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a:lnSpc>
                <a:spcPct val="80000"/>
              </a:lnSpc>
              <a:buFontTx/>
              <a:buNone/>
            </a:pPr>
            <a:endParaRPr lang="en-US" sz="1200" dirty="0">
              <a:latin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County Office, under AB1200, requires districts to document and include written budget assumptions in the budget package submitted for approval to the district Board of Trustees.  Each district should advise the Board, by way of budget documents, accompanied by a brief narrative, of the financial condition of the district.  This report will provide the required information for the Board to certify the district’s ability to meet its financial obligations</a:t>
            </a:r>
            <a:r>
              <a:rPr lang="en-US" sz="1200" dirty="0" smtClean="0">
                <a:latin typeface="Arial" panose="020B0604020202020204" pitchFamily="34" charset="0"/>
                <a:cs typeface="Arial" panose="020B0604020202020204" pitchFamily="34" charset="0"/>
              </a:rPr>
              <a:t>.</a:t>
            </a:r>
          </a:p>
          <a:p>
            <a:pPr marL="342900" lvl="0" indent="-342900" eaLnBrk="0" hangingPunct="0">
              <a:spcBef>
                <a:spcPct val="20000"/>
              </a:spcBef>
              <a:buClr>
                <a:schemeClr val="folHlink"/>
              </a:buClr>
              <a:buSzPts val="1300"/>
              <a:buFont typeface="Wingdings" pitchFamily="2" charset="2"/>
              <a:buChar char="n"/>
            </a:pPr>
            <a:endParaRPr lang="en-US" sz="1200" dirty="0" smtClean="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endParaRPr lang="en-US" sz="1200" dirty="0">
              <a:latin typeface="Arial" panose="020B0604020202020204" pitchFamily="34" charset="0"/>
              <a:cs typeface="Arial" panose="020B0604020202020204" pitchFamily="34"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The Adopted Budget Report is presented by fund and major object account classification, reflecting </a:t>
            </a:r>
            <a:r>
              <a:rPr lang="en-US" sz="1200" dirty="0" smtClean="0">
                <a:latin typeface="Arial" panose="020B0604020202020204" pitchFamily="34" charset="0"/>
                <a:cs typeface="Arial" panose="020B0604020202020204" pitchFamily="34" charset="0"/>
              </a:rPr>
              <a:t>2023-2024 </a:t>
            </a:r>
            <a:r>
              <a:rPr lang="en-US" sz="1200" i="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in columns A-C and the </a:t>
            </a:r>
            <a:r>
              <a:rPr lang="en-US" sz="1200" dirty="0" smtClean="0">
                <a:latin typeface="Arial" panose="020B0604020202020204" pitchFamily="34" charset="0"/>
                <a:cs typeface="Arial" panose="020B0604020202020204" pitchFamily="34" charset="0"/>
              </a:rPr>
              <a:t>Proposed 2024-2025</a:t>
            </a:r>
            <a:r>
              <a:rPr lang="en-US" sz="1200" i="1" dirty="0" smtClean="0">
                <a:latin typeface="Arial" panose="020B0604020202020204" pitchFamily="34" charset="0"/>
                <a:cs typeface="Arial" panose="020B0604020202020204" pitchFamily="34" charset="0"/>
              </a:rPr>
              <a:t> “Budget”</a:t>
            </a:r>
            <a:r>
              <a:rPr lang="en-US" sz="1200" dirty="0" smtClean="0">
                <a:latin typeface="Arial" panose="020B0604020202020204" pitchFamily="34" charset="0"/>
                <a:cs typeface="Arial" panose="020B0604020202020204" pitchFamily="34" charset="0"/>
              </a:rPr>
              <a:t> </a:t>
            </a:r>
            <a:r>
              <a:rPr lang="en-US" sz="1200" dirty="0">
                <a:latin typeface="Arial" panose="020B0604020202020204" pitchFamily="34" charset="0"/>
                <a:cs typeface="Arial" panose="020B0604020202020204" pitchFamily="34" charset="0"/>
              </a:rPr>
              <a:t>in columns D-F. The final column reflects the percentage of variance between the </a:t>
            </a:r>
            <a:r>
              <a:rPr lang="en-US" sz="1200" b="1" dirty="0" smtClean="0">
                <a:latin typeface="Arial" panose="020B0604020202020204" pitchFamily="34" charset="0"/>
                <a:cs typeface="Arial" panose="020B0604020202020204" pitchFamily="34" charset="0"/>
              </a:rPr>
              <a:t>2023-2024 </a:t>
            </a:r>
            <a:r>
              <a:rPr lang="en-US" sz="1200" b="1" dirty="0">
                <a:latin typeface="Arial" panose="020B0604020202020204" pitchFamily="34" charset="0"/>
                <a:cs typeface="Arial" panose="020B0604020202020204" pitchFamily="34" charset="0"/>
              </a:rPr>
              <a:t>Estimated Actuals </a:t>
            </a:r>
            <a:r>
              <a:rPr lang="en-US" sz="1200" dirty="0">
                <a:latin typeface="Arial" panose="020B0604020202020204" pitchFamily="34" charset="0"/>
                <a:cs typeface="Arial" panose="020B0604020202020204" pitchFamily="34" charset="0"/>
              </a:rPr>
              <a:t>and the </a:t>
            </a:r>
            <a:r>
              <a:rPr lang="en-US" sz="1200" b="1" i="1" dirty="0">
                <a:latin typeface="Arial" panose="020B0604020202020204" pitchFamily="34" charset="0"/>
                <a:cs typeface="Arial" panose="020B0604020202020204" pitchFamily="34" charset="0"/>
              </a:rPr>
              <a:t>proposed</a:t>
            </a:r>
            <a:r>
              <a:rPr lang="en-US" sz="1200" b="1" dirty="0">
                <a:latin typeface="Arial" panose="020B0604020202020204" pitchFamily="34" charset="0"/>
                <a:cs typeface="Arial" panose="020B0604020202020204" pitchFamily="34" charset="0"/>
              </a:rPr>
              <a:t> </a:t>
            </a:r>
            <a:r>
              <a:rPr lang="en-US" sz="1200" b="1" dirty="0" smtClean="0">
                <a:latin typeface="Arial" panose="020B0604020202020204" pitchFamily="34" charset="0"/>
                <a:cs typeface="Arial" panose="020B0604020202020204" pitchFamily="34" charset="0"/>
              </a:rPr>
              <a:t>2024-2025 Budget</a:t>
            </a:r>
            <a:r>
              <a:rPr lang="en-US" sz="1200" b="1"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endParaRPr lang="en-US" sz="1200" dirty="0" smtClean="0">
              <a:latin typeface="Times New Roman" pitchFamily="18" charset="0"/>
              <a:cs typeface="Times New Roman" pitchFamily="18" charset="0"/>
            </a:endParaRP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L="342900" lvl="0" indent="-342900" eaLnBrk="0" hangingPunct="0">
              <a:spcBef>
                <a:spcPct val="20000"/>
              </a:spcBef>
              <a:buClr>
                <a:schemeClr val="folHlink"/>
              </a:buClr>
              <a:buSzPts val="1300"/>
              <a:buFont typeface="Wingdings" pitchFamily="2" charset="2"/>
              <a:buChar char="n"/>
            </a:pPr>
            <a:r>
              <a:rPr lang="en-US" sz="1200" dirty="0">
                <a:latin typeface="Arial" panose="020B0604020202020204" pitchFamily="34" charset="0"/>
                <a:cs typeface="Arial" panose="020B0604020202020204" pitchFamily="34" charset="0"/>
              </a:rPr>
              <a:t>This report contains information and estimates that reflect the information contained in the Governor’s May Revision State Budget proposal. </a:t>
            </a:r>
          </a:p>
          <a:p>
            <a:pPr marL="171450" indent="-171450">
              <a:buFont typeface="Arial" panose="020B0604020202020204" pitchFamily="34" charset="0"/>
              <a:buChar char="•"/>
            </a:pPr>
            <a:endParaRPr lang="en-US" sz="1200" dirty="0">
              <a:latin typeface="Times New Roman" pitchFamily="18" charset="0"/>
              <a:cs typeface="Times New Roman" pitchFamily="18" charset="0"/>
            </a:endParaRPr>
          </a:p>
          <a:p>
            <a:pPr marR="0" lvl="0" algn="l" defTabSz="914400" rtl="0" eaLnBrk="0" fontAlgn="base" latinLnBrk="0" hangingPunct="0">
              <a:lnSpc>
                <a:spcPct val="100000"/>
              </a:lnSpc>
              <a:spcBef>
                <a:spcPct val="20000"/>
              </a:spcBef>
              <a:spcAft>
                <a:spcPct val="0"/>
              </a:spcAft>
              <a:buClrTx/>
              <a:buSzTx/>
              <a:tabLst/>
            </a:pPr>
            <a:endParaRPr kumimoji="0" lang="en-US" sz="1400" b="0" i="0" u="none" strike="noStrike" cap="none" normalizeH="0" baseline="0" dirty="0" smtClean="0">
              <a:ln>
                <a:noFill/>
              </a:ln>
              <a:solidFill>
                <a:schemeClr val="tx1"/>
              </a:solidFill>
              <a:effectLst/>
              <a:latin typeface="Times New Roman" pitchFamily="18" charset="0"/>
            </a:endParaRPr>
          </a:p>
          <a:p>
            <a:pPr marL="742950" marR="0" lvl="1" indent="-285750" algn="ctr" defTabSz="914400" rtl="0" eaLnBrk="0" fontAlgn="base" latinLnBrk="0" hangingPunct="0">
              <a:lnSpc>
                <a:spcPct val="100000"/>
              </a:lnSpc>
              <a:spcBef>
                <a:spcPct val="20000"/>
              </a:spcBef>
              <a:spcAft>
                <a:spcPct val="0"/>
              </a:spcAft>
              <a:buClrTx/>
              <a:buSzTx/>
              <a:buFontTx/>
              <a:buChar char="–"/>
              <a:tabLst/>
            </a:pPr>
            <a:endParaRPr kumimoji="0" lang="en-US" sz="1200" b="1" i="0" u="none" strike="noStrike" cap="none" normalizeH="0" baseline="0" dirty="0" smtClean="0">
              <a:ln>
                <a:noFill/>
              </a:ln>
              <a:solidFill>
                <a:schemeClr val="tx1"/>
              </a:solidFill>
              <a:effectLst/>
              <a:latin typeface="Times New Roman" pitchFamily="18" charset="0"/>
            </a:endParaRPr>
          </a:p>
          <a:p>
            <a:pPr marL="342900" marR="0" lvl="0" indent="-342900" algn="l" defTabSz="914400" rtl="0" eaLnBrk="0" fontAlgn="base" latinLnBrk="0" hangingPunct="0">
              <a:lnSpc>
                <a:spcPct val="100000"/>
              </a:lnSpc>
              <a:spcBef>
                <a:spcPct val="20000"/>
              </a:spcBef>
              <a:spcAft>
                <a:spcPct val="0"/>
              </a:spcAft>
              <a:buClrTx/>
              <a:buSzTx/>
              <a:buFontTx/>
              <a:buChar char="•"/>
              <a:tabLst/>
            </a:pPr>
            <a:endParaRPr kumimoji="0" lang="en-US" sz="3200" b="0" i="0" u="none" strike="noStrike" cap="none" normalizeH="0" baseline="0" dirty="0" smtClean="0">
              <a:ln>
                <a:noFill/>
              </a:ln>
              <a:solidFill>
                <a:schemeClr val="tx1"/>
              </a:solidFill>
              <a:effectLst/>
              <a:latin typeface="Arial" pitchFamily="34" charset="0"/>
            </a:endParaRPr>
          </a:p>
        </p:txBody>
      </p:sp>
    </p:spTree>
    <p:extLst>
      <p:ext uri="{BB962C8B-B14F-4D97-AF65-F5344CB8AC3E}">
        <p14:creationId xmlns:p14="http://schemas.microsoft.com/office/powerpoint/2010/main" val="4016648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1600" b="1" dirty="0">
                <a:solidFill>
                  <a:schemeClr val="accent2"/>
                </a:solidFill>
              </a:rPr>
              <a:t>Winship-Robbins Elementary School District</a:t>
            </a:r>
            <a:br>
              <a:rPr lang="en-US" sz="1600" b="1" dirty="0">
                <a:solidFill>
                  <a:schemeClr val="accent2"/>
                </a:solidFill>
              </a:rPr>
            </a:br>
            <a:r>
              <a:rPr lang="en-US" sz="1600" b="1" dirty="0">
                <a:solidFill>
                  <a:schemeClr val="accent2"/>
                </a:solidFill>
              </a:rPr>
              <a:t>General Fund Revenue Assumptions</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4" name="Slide Number Placeholder 3"/>
          <p:cNvSpPr>
            <a:spLocks noGrp="1"/>
          </p:cNvSpPr>
          <p:nvPr>
            <p:ph type="sldNum" sz="quarter" idx="12"/>
          </p:nvPr>
        </p:nvSpPr>
        <p:spPr/>
        <p:txBody>
          <a:bodyPr/>
          <a:lstStyle/>
          <a:p>
            <a:fld id="{2AA9318E-AF3F-4804-BBDF-0B0F11932AED}" type="slidenum">
              <a:rPr lang="en-US" smtClean="0"/>
              <a:pPr/>
              <a:t>4</a:t>
            </a:fld>
            <a:endParaRPr lang="en-US" dirty="0"/>
          </a:p>
        </p:txBody>
      </p:sp>
      <p:sp>
        <p:nvSpPr>
          <p:cNvPr id="5" name="Content Placeholder 4"/>
          <p:cNvSpPr>
            <a:spLocks noGrp="1"/>
          </p:cNvSpPr>
          <p:nvPr>
            <p:ph idx="1"/>
          </p:nvPr>
        </p:nvSpPr>
        <p:spPr/>
        <p:txBody>
          <a:bodyPr>
            <a:normAutofit/>
          </a:bodyPr>
          <a:lstStyle/>
          <a:p>
            <a:pPr marL="0" indent="0">
              <a:spcBef>
                <a:spcPts val="400"/>
              </a:spcBef>
              <a:buNone/>
            </a:pPr>
            <a:r>
              <a:rPr lang="en-US" sz="1600" b="1" i="1" u="sng" dirty="0">
                <a:latin typeface="Arial" panose="020B0604020202020204" pitchFamily="34" charset="0"/>
                <a:cs typeface="Arial" panose="020B0604020202020204" pitchFamily="34" charset="0"/>
              </a:rPr>
              <a:t>Local Control Funding Formula </a:t>
            </a:r>
            <a:endParaRPr lang="en-US" sz="1600" b="1" i="1" u="sng" dirty="0" smtClean="0">
              <a:latin typeface="Arial" panose="020B0604020202020204" pitchFamily="34" charset="0"/>
              <a:cs typeface="Arial" panose="020B0604020202020204" pitchFamily="34" charset="0"/>
            </a:endParaRPr>
          </a:p>
          <a:p>
            <a:pPr marL="457200" indent="-457200">
              <a:spcBef>
                <a:spcPts val="600"/>
              </a:spcBef>
            </a:pPr>
            <a:r>
              <a:rPr lang="en-US" sz="1600" dirty="0" smtClean="0">
                <a:latin typeface="Arial" panose="020B0604020202020204" pitchFamily="34" charset="0"/>
                <a:cs typeface="Arial" panose="020B0604020202020204" pitchFamily="34" charset="0"/>
              </a:rPr>
              <a:t>Based </a:t>
            </a:r>
            <a:r>
              <a:rPr lang="en-US" sz="1600" dirty="0">
                <a:latin typeface="Arial" panose="020B0604020202020204" pitchFamily="34" charset="0"/>
                <a:cs typeface="Arial" panose="020B0604020202020204" pitchFamily="34" charset="0"/>
              </a:rPr>
              <a:t>on </a:t>
            </a:r>
            <a:r>
              <a:rPr lang="en-US" sz="1600" dirty="0" smtClean="0">
                <a:latin typeface="Arial" panose="020B0604020202020204" pitchFamily="34" charset="0"/>
                <a:cs typeface="Arial" panose="020B0604020202020204" pitchFamily="34" charset="0"/>
              </a:rPr>
              <a:t>3-Prior Year Average ADA of 99.34 for 24/25</a:t>
            </a:r>
          </a:p>
          <a:p>
            <a:pPr marL="457200" indent="-457200">
              <a:spcBef>
                <a:spcPts val="600"/>
              </a:spcBef>
            </a:pPr>
            <a:r>
              <a:rPr lang="en-US" sz="1600" dirty="0" smtClean="0">
                <a:latin typeface="Arial" panose="020B0604020202020204" pitchFamily="34" charset="0"/>
                <a:cs typeface="Arial" panose="020B0604020202020204" pitchFamily="34" charset="0"/>
              </a:rPr>
              <a:t>Property Taxes = $1,087,373– $1,046,235 In-Lieu = </a:t>
            </a:r>
            <a:r>
              <a:rPr lang="en-US" sz="1600" u="dbl" dirty="0" smtClean="0">
                <a:latin typeface="Arial" panose="020B0604020202020204" pitchFamily="34" charset="0"/>
                <a:cs typeface="Arial" panose="020B0604020202020204" pitchFamily="34" charset="0"/>
              </a:rPr>
              <a:t>$41,138</a:t>
            </a:r>
          </a:p>
          <a:p>
            <a:pPr marL="457200" indent="-457200">
              <a:spcBef>
                <a:spcPts val="600"/>
              </a:spcBef>
            </a:pPr>
            <a:r>
              <a:rPr lang="en-US" sz="1600" dirty="0" smtClean="0">
                <a:latin typeface="Arial" panose="020B0604020202020204" pitchFamily="34" charset="0"/>
                <a:cs typeface="Arial" panose="020B0604020202020204" pitchFamily="34" charset="0"/>
              </a:rPr>
              <a:t>State Aid = $1,041,767</a:t>
            </a:r>
          </a:p>
          <a:p>
            <a:pPr marL="0" indent="0">
              <a:spcBef>
                <a:spcPts val="600"/>
              </a:spcBef>
              <a:buNone/>
            </a:pPr>
            <a:endParaRPr lang="en-US" sz="1600" dirty="0" smtClean="0">
              <a:latin typeface="Arial" panose="020B0604020202020204" pitchFamily="34" charset="0"/>
              <a:cs typeface="Arial" panose="020B0604020202020204" pitchFamily="34" charset="0"/>
            </a:endParaRPr>
          </a:p>
          <a:p>
            <a:pPr marL="0" indent="0">
              <a:spcBef>
                <a:spcPts val="400"/>
              </a:spcBef>
              <a:buNone/>
            </a:pPr>
            <a:r>
              <a:rPr lang="en-US" sz="1600" b="1" i="1" u="sng" dirty="0" smtClean="0">
                <a:latin typeface="Arial" panose="020B0604020202020204" pitchFamily="34" charset="0"/>
                <a:cs typeface="Arial" panose="020B0604020202020204" pitchFamily="34" charset="0"/>
              </a:rPr>
              <a:t>Other State  and Federal Funding</a:t>
            </a:r>
            <a:endParaRPr lang="en-US" sz="1600" dirty="0" smtClean="0">
              <a:latin typeface="Arial" panose="020B0604020202020204" pitchFamily="34" charset="0"/>
              <a:cs typeface="Arial" panose="020B0604020202020204" pitchFamily="34" charset="0"/>
            </a:endParaRPr>
          </a:p>
          <a:p>
            <a:pPr>
              <a:spcBef>
                <a:spcPts val="600"/>
              </a:spcBef>
            </a:pPr>
            <a:r>
              <a:rPr lang="en-US" sz="1600" dirty="0" smtClean="0">
                <a:latin typeface="Arial" panose="020B0604020202020204" pitchFamily="34" charset="0"/>
                <a:cs typeface="Arial" panose="020B0604020202020204" pitchFamily="34" charset="0"/>
              </a:rPr>
              <a:t>Unrestricted Lottery = $177 per Annual ADA</a:t>
            </a:r>
          </a:p>
          <a:p>
            <a:pPr>
              <a:spcBef>
                <a:spcPts val="600"/>
              </a:spcBef>
            </a:pPr>
            <a:r>
              <a:rPr lang="en-US" sz="1600" dirty="0" smtClean="0">
                <a:latin typeface="Arial" panose="020B0604020202020204" pitchFamily="34" charset="0"/>
                <a:cs typeface="Arial" panose="020B0604020202020204" pitchFamily="34" charset="0"/>
              </a:rPr>
              <a:t>Restricted Lottery = $72 per Annual ADA</a:t>
            </a:r>
          </a:p>
          <a:p>
            <a:pPr>
              <a:spcBef>
                <a:spcPts val="600"/>
              </a:spcBef>
            </a:pPr>
            <a:r>
              <a:rPr lang="en-US" sz="1600" dirty="0" smtClean="0">
                <a:latin typeface="Arial" panose="020B0604020202020204" pitchFamily="34" charset="0"/>
                <a:cs typeface="Arial" panose="020B0604020202020204" pitchFamily="34" charset="0"/>
              </a:rPr>
              <a:t>Federal No Child Left Behind (Title I $23,582 &amp; Title II $3,388)</a:t>
            </a:r>
          </a:p>
          <a:p>
            <a:pPr>
              <a:spcBef>
                <a:spcPts val="600"/>
              </a:spcBef>
            </a:pPr>
            <a:r>
              <a:rPr lang="en-US" sz="1600" dirty="0" smtClean="0">
                <a:latin typeface="Arial" panose="020B0604020202020204" pitchFamily="34" charset="0"/>
                <a:cs typeface="Arial" panose="020B0604020202020204" pitchFamily="34" charset="0"/>
              </a:rPr>
              <a:t>REAP funding is projected at $17,030</a:t>
            </a:r>
            <a:endParaRPr lang="en-US" sz="1600" dirty="0">
              <a:latin typeface="Arial" panose="020B0604020202020204" pitchFamily="34" charset="0"/>
              <a:cs typeface="Arial" panose="020B0604020202020204" pitchFamily="34" charset="0"/>
            </a:endParaRPr>
          </a:p>
          <a:p>
            <a:pPr marL="0" indent="0">
              <a:spcBef>
                <a:spcPts val="600"/>
              </a:spcBef>
              <a:buNone/>
            </a:pPr>
            <a:endParaRPr lang="en-US" sz="1800" dirty="0"/>
          </a:p>
        </p:txBody>
      </p:sp>
    </p:spTree>
    <p:extLst>
      <p:ext uri="{BB962C8B-B14F-4D97-AF65-F5344CB8AC3E}">
        <p14:creationId xmlns:p14="http://schemas.microsoft.com/office/powerpoint/2010/main" val="4072768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B3547CB7-40B6-4F94-AFC4-12F088F32715}" type="slidenum">
              <a:rPr lang="en-US" smtClean="0"/>
              <a:pPr/>
              <a:t>5</a:t>
            </a:fld>
            <a:endParaRPr lang="en-US" dirty="0"/>
          </a:p>
        </p:txBody>
      </p:sp>
      <p:pic>
        <p:nvPicPr>
          <p:cNvPr id="3" name="Picture 2"/>
          <p:cNvPicPr>
            <a:picLocks noChangeAspect="1" noChangeArrowheads="1"/>
          </p:cNvPicPr>
          <p:nvPr/>
        </p:nvPicPr>
        <p:blipFill>
          <a:blip r:embed="rId2" cstate="print"/>
          <a:srcRect/>
          <a:stretch>
            <a:fillRect/>
          </a:stretch>
        </p:blipFill>
        <p:spPr bwMode="auto">
          <a:xfrm>
            <a:off x="561563" y="1317115"/>
            <a:ext cx="6937909" cy="3886200"/>
          </a:xfrm>
          <a:prstGeom prst="rect">
            <a:avLst/>
          </a:prstGeom>
          <a:noFill/>
          <a:ln w="9525">
            <a:noFill/>
            <a:miter lim="800000"/>
            <a:headEnd/>
            <a:tailEnd/>
          </a:ln>
        </p:spPr>
      </p:pic>
      <p:sp>
        <p:nvSpPr>
          <p:cNvPr id="4" name="Rectangle 3"/>
          <p:cNvSpPr/>
          <p:nvPr/>
        </p:nvSpPr>
        <p:spPr>
          <a:xfrm>
            <a:off x="561563" y="193731"/>
            <a:ext cx="7248937" cy="1123384"/>
          </a:xfrm>
          <a:prstGeom prst="rect">
            <a:avLst/>
          </a:prstGeom>
        </p:spPr>
        <p:txBody>
          <a:bodyPr wrap="square">
            <a:spAutoFit/>
          </a:bodyPr>
          <a:lstStyle/>
          <a:p>
            <a:r>
              <a:rPr lang="en-US" sz="2500" b="1" dirty="0">
                <a:solidFill>
                  <a:srgbClr val="002060"/>
                </a:solidFill>
              </a:rPr>
              <a:t>Eight State Priorities</a:t>
            </a:r>
            <a:br>
              <a:rPr lang="en-US" sz="2500" b="1" dirty="0">
                <a:solidFill>
                  <a:srgbClr val="002060"/>
                </a:solidFill>
              </a:rPr>
            </a:br>
            <a:r>
              <a:rPr lang="en-US" sz="2500" b="1" dirty="0" smtClean="0">
                <a:solidFill>
                  <a:srgbClr val="002060"/>
                </a:solidFill>
              </a:rPr>
              <a:t>2024-2025 </a:t>
            </a:r>
            <a:r>
              <a:rPr lang="en-US" sz="2500" b="1" dirty="0">
                <a:solidFill>
                  <a:srgbClr val="002060"/>
                </a:solidFill>
              </a:rPr>
              <a:t>ADOPTED BUDGET REPORT</a:t>
            </a:r>
            <a:r>
              <a:rPr lang="en-US" sz="2000" b="1" dirty="0" smtClean="0">
                <a:solidFill>
                  <a:schemeClr val="accent2"/>
                </a:solidFill>
              </a:rPr>
              <a:t/>
            </a:r>
            <a:br>
              <a:rPr lang="en-US" sz="2000" b="1" dirty="0" smtClean="0">
                <a:solidFill>
                  <a:schemeClr val="accent2"/>
                </a:solidFill>
              </a:rPr>
            </a:br>
            <a:endParaRPr lang="en-US" dirty="0"/>
          </a:p>
        </p:txBody>
      </p:sp>
      <p:sp>
        <p:nvSpPr>
          <p:cNvPr id="5" name="TextBox 4"/>
          <p:cNvSpPr txBox="1"/>
          <p:nvPr/>
        </p:nvSpPr>
        <p:spPr>
          <a:xfrm>
            <a:off x="6454140" y="5379721"/>
            <a:ext cx="1744980" cy="246221"/>
          </a:xfrm>
          <a:prstGeom prst="rect">
            <a:avLst/>
          </a:prstGeom>
          <a:noFill/>
        </p:spPr>
        <p:txBody>
          <a:bodyPr wrap="square" rtlCol="0">
            <a:spAutoFit/>
          </a:bodyPr>
          <a:lstStyle/>
          <a:p>
            <a:r>
              <a:rPr lang="en-US" sz="1000" dirty="0" smtClean="0">
                <a:latin typeface="Times New Roman" pitchFamily="18" charset="0"/>
                <a:cs typeface="Times New Roman" pitchFamily="18" charset="0"/>
              </a:rPr>
              <a:t>Schools Services of California</a:t>
            </a:r>
            <a:endParaRPr lang="en-US" sz="1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4"/>
          <p:cNvSpPr>
            <a:spLocks noGrp="1" noChangeArrowheads="1"/>
          </p:cNvSpPr>
          <p:nvPr>
            <p:ph type="title"/>
          </p:nvPr>
        </p:nvSpPr>
        <p:spPr>
          <a:xfrm>
            <a:off x="819150" y="276226"/>
            <a:ext cx="7386596" cy="1028700"/>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REVENUE SOURCES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8" name="Slide Number Placeholder 7"/>
          <p:cNvSpPr>
            <a:spLocks noGrp="1"/>
          </p:cNvSpPr>
          <p:nvPr>
            <p:ph type="sldNum" sz="quarter" idx="12"/>
          </p:nvPr>
        </p:nvSpPr>
        <p:spPr>
          <a:xfrm>
            <a:off x="8477252" y="4876920"/>
            <a:ext cx="571500" cy="395287"/>
          </a:xfrm>
        </p:spPr>
        <p:txBody>
          <a:bodyPr/>
          <a:lstStyle/>
          <a:p>
            <a:fld id="{CACEE455-83EF-4794-8230-B3E7F3F557C1}" type="slidenum">
              <a:rPr lang="en-US"/>
              <a:pPr/>
              <a:t>6</a:t>
            </a:fld>
            <a:endParaRPr lang="en-US" dirty="0"/>
          </a:p>
        </p:txBody>
      </p:sp>
      <p:sp>
        <p:nvSpPr>
          <p:cNvPr id="4111" name="Text Box 15"/>
          <p:cNvSpPr txBox="1">
            <a:spLocks noChangeArrowheads="1"/>
          </p:cNvSpPr>
          <p:nvPr/>
        </p:nvSpPr>
        <p:spPr bwMode="auto">
          <a:xfrm>
            <a:off x="5624515" y="1420814"/>
            <a:ext cx="3138487" cy="352305"/>
          </a:xfrm>
          <a:prstGeom prst="rect">
            <a:avLst/>
          </a:prstGeom>
          <a:noFill/>
          <a:ln w="9525">
            <a:noFill/>
            <a:miter lim="800000"/>
            <a:headEnd/>
            <a:tailEnd/>
          </a:ln>
          <a:effectLst/>
        </p:spPr>
        <p:txBody>
          <a:bodyPr lIns="89814" tIns="44909" rIns="89814" bIns="44909">
            <a:spAutoFit/>
          </a:bodyPr>
          <a:lstStyle/>
          <a:p>
            <a:pPr defTabSz="898525"/>
            <a:endParaRPr lang="en-US" dirty="0"/>
          </a:p>
        </p:txBody>
      </p:sp>
      <p:sp>
        <p:nvSpPr>
          <p:cNvPr id="9" name="Rectangle 8"/>
          <p:cNvSpPr/>
          <p:nvPr/>
        </p:nvSpPr>
        <p:spPr>
          <a:xfrm>
            <a:off x="4439009" y="1304926"/>
            <a:ext cx="3924300" cy="4185761"/>
          </a:xfrm>
          <a:prstGeom prst="rect">
            <a:avLst/>
          </a:prstGeom>
        </p:spPr>
        <p:txBody>
          <a:bodyPr wrap="square">
            <a:spAutoFit/>
          </a:bodyPr>
          <a:lstStyle/>
          <a:p>
            <a:r>
              <a:rPr lang="en-US" sz="1400" dirty="0" smtClean="0">
                <a:latin typeface="Times New Roman" panose="02020603050405020304" pitchFamily="18" charset="0"/>
                <a:cs typeface="Times New Roman" panose="02020603050405020304" pitchFamily="18" charset="0"/>
              </a:rPr>
              <a:t>The largest part of the revenue (47%) comes from Local Control Funding and is to be aligned to meet the eight state priorities. These priorities are on the previous slide. </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The district will continue to receive federal funds for specific purposes and must continue to follow federal regulations. Federal funds consist of Title I, Title II, Child Nutrition, and REAP.</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Other state funds consist of Mandated Costs, Lottery, Expanded Learning Opportunity Program (ELOP), Child Nutrition</a:t>
            </a:r>
            <a:r>
              <a:rPr lang="en-US" sz="1400" dirty="0">
                <a:latin typeface="Times New Roman" panose="02020603050405020304" pitchFamily="18" charset="0"/>
                <a:cs typeface="Times New Roman" panose="02020603050405020304" pitchFamily="18" charset="0"/>
              </a:rPr>
              <a:t>, Prop 28, Special Education Mental </a:t>
            </a:r>
            <a:r>
              <a:rPr lang="en-US" sz="1400" dirty="0" smtClean="0">
                <a:latin typeface="Times New Roman" panose="02020603050405020304" pitchFamily="18" charset="0"/>
                <a:cs typeface="Times New Roman" panose="02020603050405020304" pitchFamily="18" charset="0"/>
              </a:rPr>
              <a:t>Health, </a:t>
            </a:r>
            <a:r>
              <a:rPr lang="en-US" sz="1400" dirty="0">
                <a:latin typeface="Times New Roman" panose="02020603050405020304" pitchFamily="18" charset="0"/>
                <a:cs typeface="Times New Roman" panose="02020603050405020304" pitchFamily="18" charset="0"/>
              </a:rPr>
              <a:t>Special Education Early Intervention </a:t>
            </a:r>
            <a:r>
              <a:rPr lang="en-US" sz="1400" dirty="0" smtClean="0">
                <a:latin typeface="Times New Roman" panose="02020603050405020304" pitchFamily="18" charset="0"/>
                <a:cs typeface="Times New Roman" panose="02020603050405020304" pitchFamily="18" charset="0"/>
              </a:rPr>
              <a:t>Preschool, and California Community Schools Partnership Program (CCSPP). </a:t>
            </a:r>
          </a:p>
          <a:p>
            <a:endParaRPr lang="en-US" sz="1400" dirty="0" smtClean="0">
              <a:latin typeface="Times New Roman" panose="02020603050405020304" pitchFamily="18" charset="0"/>
              <a:cs typeface="Times New Roman" panose="02020603050405020304" pitchFamily="18" charset="0"/>
            </a:endParaRPr>
          </a:p>
          <a:p>
            <a:r>
              <a:rPr lang="en-US" sz="1400" dirty="0" smtClean="0">
                <a:latin typeface="Times New Roman" panose="02020603050405020304" pitchFamily="18" charset="0"/>
                <a:cs typeface="Times New Roman" panose="02020603050405020304" pitchFamily="18" charset="0"/>
              </a:rPr>
              <a:t>Local resources include leases, interest, donations, local grants, and charter fiscal oversight fees. </a:t>
            </a:r>
            <a:endParaRPr lang="en-US" sz="14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918287866"/>
              </p:ext>
            </p:extLst>
          </p:nvPr>
        </p:nvGraphicFramePr>
        <p:xfrm>
          <a:off x="391492" y="1420814"/>
          <a:ext cx="3219611" cy="1199929"/>
        </p:xfrm>
        <a:graphic>
          <a:graphicData uri="http://schemas.openxmlformats.org/presentationml/2006/ole">
            <mc:AlternateContent xmlns:mc="http://schemas.openxmlformats.org/markup-compatibility/2006">
              <mc:Choice xmlns:v="urn:schemas-microsoft-com:vml" Requires="v">
                <p:oleObj spid="_x0000_s1892" name="Worksheet" r:id="rId4" imgW="2581451" imgH="961911" progId="Excel.Sheet.12">
                  <p:link updateAutomatic="1"/>
                </p:oleObj>
              </mc:Choice>
              <mc:Fallback>
                <p:oleObj name="Worksheet" r:id="rId4" imgW="2581451" imgH="961911" progId="Excel.Sheet.12">
                  <p:link updateAutomatic="1"/>
                  <p:pic>
                    <p:nvPicPr>
                      <p:cNvPr id="0" name=""/>
                      <p:cNvPicPr/>
                      <p:nvPr/>
                    </p:nvPicPr>
                    <p:blipFill>
                      <a:blip r:embed="rId5"/>
                      <a:stretch>
                        <a:fillRect/>
                      </a:stretch>
                    </p:blipFill>
                    <p:spPr>
                      <a:xfrm>
                        <a:off x="391492" y="1420814"/>
                        <a:ext cx="3219611" cy="1199929"/>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4068019171"/>
              </p:ext>
            </p:extLst>
          </p:nvPr>
        </p:nvGraphicFramePr>
        <p:xfrm>
          <a:off x="391492" y="2736631"/>
          <a:ext cx="3839545" cy="2651256"/>
        </p:xfrm>
        <a:graphic>
          <a:graphicData uri="http://schemas.openxmlformats.org/presentationml/2006/ole">
            <mc:AlternateContent xmlns:mc="http://schemas.openxmlformats.org/markup-compatibility/2006">
              <mc:Choice xmlns:v="urn:schemas-microsoft-com:vml" Requires="v">
                <p:oleObj spid="_x0000_s1893" name="Worksheet" r:id="rId6" imgW="5534041" imgH="3819625" progId="Excel.Sheet.12">
                  <p:link updateAutomatic="1"/>
                </p:oleObj>
              </mc:Choice>
              <mc:Fallback>
                <p:oleObj name="Worksheet" r:id="rId6" imgW="5534041" imgH="3819625" progId="Excel.Sheet.12">
                  <p:link updateAutomatic="1"/>
                  <p:pic>
                    <p:nvPicPr>
                      <p:cNvPr id="0" name=""/>
                      <p:cNvPicPr/>
                      <p:nvPr/>
                    </p:nvPicPr>
                    <p:blipFill>
                      <a:blip r:embed="rId7"/>
                      <a:stretch>
                        <a:fillRect/>
                      </a:stretch>
                    </p:blipFill>
                    <p:spPr>
                      <a:xfrm>
                        <a:off x="391492" y="2736631"/>
                        <a:ext cx="3839545" cy="2651256"/>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a:xfrm>
            <a:off x="42862" y="69652"/>
            <a:ext cx="8353425" cy="1266825"/>
          </a:xfrm>
        </p:spPr>
        <p:txBody>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a:solidFill>
                  <a:schemeClr val="accent2"/>
                </a:solidFill>
              </a:rPr>
              <a:t>GENERAL FUND REVENUE SOURCES</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endParaRPr lang="en-US" sz="1600" b="1" dirty="0"/>
          </a:p>
        </p:txBody>
      </p:sp>
      <p:sp>
        <p:nvSpPr>
          <p:cNvPr id="7" name="Slide Number Placeholder 6"/>
          <p:cNvSpPr>
            <a:spLocks noGrp="1"/>
          </p:cNvSpPr>
          <p:nvPr>
            <p:ph type="sldNum" sz="quarter" idx="12"/>
          </p:nvPr>
        </p:nvSpPr>
        <p:spPr>
          <a:xfrm>
            <a:off x="8648700" y="4933712"/>
            <a:ext cx="412750" cy="395287"/>
          </a:xfrm>
        </p:spPr>
        <p:txBody>
          <a:bodyPr/>
          <a:lstStyle/>
          <a:p>
            <a:fld id="{D7EDA7D0-A63C-427D-8F77-86934CDF0945}" type="slidenum">
              <a:rPr lang="en-US" smtClean="0"/>
              <a:pPr/>
              <a:t>7</a:t>
            </a:fld>
            <a:endParaRPr lang="en-US" dirty="0"/>
          </a:p>
        </p:txBody>
      </p:sp>
      <p:sp>
        <p:nvSpPr>
          <p:cNvPr id="10" name="TextBox 9"/>
          <p:cNvSpPr txBox="1"/>
          <p:nvPr/>
        </p:nvSpPr>
        <p:spPr>
          <a:xfrm>
            <a:off x="371475" y="1336477"/>
            <a:ext cx="7696200" cy="4056495"/>
          </a:xfrm>
          <a:prstGeom prst="rect">
            <a:avLst/>
          </a:prstGeom>
          <a:noFill/>
        </p:spPr>
        <p:txBody>
          <a:bodyPr wrap="square" rtlCol="0">
            <a:spAutoFit/>
          </a:bodyPr>
          <a:lstStyle/>
          <a:p>
            <a:r>
              <a:rPr lang="en-US" sz="1400" b="1" u="sng" dirty="0" smtClean="0"/>
              <a:t>Local Control Funding Formula $1,476,461</a:t>
            </a:r>
          </a:p>
          <a:p>
            <a:pPr lvl="0" defTabSz="898525" fontAlgn="auto">
              <a:spcBef>
                <a:spcPct val="20000"/>
              </a:spcBef>
              <a:spcAft>
                <a:spcPts val="0"/>
              </a:spcAft>
              <a:buClr>
                <a:srgbClr val="6076B4"/>
              </a:buClr>
            </a:pPr>
            <a:r>
              <a:rPr lang="en-US" sz="1400" dirty="0">
                <a:solidFill>
                  <a:prstClr val="black"/>
                </a:solidFill>
                <a:latin typeface="Times New Roman" panose="02020603050405020304" pitchFamily="18" charset="0"/>
                <a:cs typeface="Times New Roman" panose="02020603050405020304" pitchFamily="18" charset="0"/>
              </a:rPr>
              <a:t>This budget source is based </a:t>
            </a:r>
            <a:r>
              <a:rPr lang="en-US" sz="1400" dirty="0" smtClean="0">
                <a:solidFill>
                  <a:prstClr val="black"/>
                </a:solidFill>
                <a:latin typeface="Times New Roman" panose="02020603050405020304" pitchFamily="18" charset="0"/>
                <a:cs typeface="Times New Roman" panose="02020603050405020304" pitchFamily="18" charset="0"/>
              </a:rPr>
              <a:t>on the 3-Prior Year Average ADA of 99.34 for 24/25. The LCFF calculator reflects a 1.07% COLA.</a:t>
            </a:r>
          </a:p>
          <a:p>
            <a:pPr lvl="0" defTabSz="898525" fontAlgn="auto">
              <a:spcBef>
                <a:spcPct val="20000"/>
              </a:spcBef>
              <a:spcAft>
                <a:spcPts val="0"/>
              </a:spcAft>
              <a:buClr>
                <a:srgbClr val="6076B4"/>
              </a:buClr>
            </a:pPr>
            <a:endParaRPr lang="en-US" sz="1400" b="1" u="sng" dirty="0"/>
          </a:p>
          <a:p>
            <a:r>
              <a:rPr lang="en-US" sz="1400" b="1" u="sng" dirty="0" smtClean="0"/>
              <a:t>Federal Revenues $154,000</a:t>
            </a:r>
          </a:p>
          <a:p>
            <a:r>
              <a:rPr lang="en-US" sz="1400" dirty="0" smtClean="0">
                <a:latin typeface="Times New Roman" panose="02020603050405020304" pitchFamily="18" charset="0"/>
                <a:cs typeface="Times New Roman" panose="02020603050405020304" pitchFamily="18" charset="0"/>
              </a:rPr>
              <a:t>This revenue source includes Title I, Title II, Child Nutrition and REAP. The $33,813 reduction in revenue is due to removal of carryover for REAP, Title I, and Title II.</a:t>
            </a:r>
          </a:p>
          <a:p>
            <a:endParaRPr lang="en-US" sz="1400" b="1" u="sng" dirty="0"/>
          </a:p>
          <a:p>
            <a:r>
              <a:rPr lang="en-US" sz="1400" b="1" u="sng" dirty="0" smtClean="0"/>
              <a:t>Other State Revenues $510,390</a:t>
            </a:r>
          </a:p>
          <a:p>
            <a:r>
              <a:rPr lang="en-US" sz="1400" dirty="0" smtClean="0">
                <a:latin typeface="Times New Roman" panose="02020603050405020304" pitchFamily="18" charset="0"/>
                <a:cs typeface="Times New Roman" panose="02020603050405020304" pitchFamily="18" charset="0"/>
              </a:rPr>
              <a:t>This revenue includes Unrestricted and Restricted </a:t>
            </a:r>
            <a:r>
              <a:rPr lang="en-US" sz="1400" dirty="0">
                <a:latin typeface="Times New Roman" panose="02020603050405020304" pitchFamily="18" charset="0"/>
                <a:cs typeface="Times New Roman" panose="02020603050405020304" pitchFamily="18" charset="0"/>
              </a:rPr>
              <a:t>L</a:t>
            </a:r>
            <a:r>
              <a:rPr lang="en-US" sz="1400" dirty="0" smtClean="0">
                <a:latin typeface="Times New Roman" panose="02020603050405020304" pitchFamily="18" charset="0"/>
                <a:cs typeface="Times New Roman" panose="02020603050405020304" pitchFamily="18" charset="0"/>
              </a:rPr>
              <a:t>ottery, Mandated Costs, ELOP, Child Nutrition, Prop 28, Special Education Mental Health, Special Education Early Intervention Preschool and CCSPP. The $84,549 net increase in revenue is due to the addition of CCSPP revenue and the removal of one-time UPK Planning and Implementation, CalSHAPE grant funds and Lottery carryover.</a:t>
            </a:r>
          </a:p>
          <a:p>
            <a:endParaRPr lang="en-US" sz="1400" b="1" u="sng" dirty="0">
              <a:latin typeface="Times New Roman" panose="02020603050405020304" pitchFamily="18" charset="0"/>
              <a:cs typeface="Times New Roman" panose="02020603050405020304" pitchFamily="18" charset="0"/>
            </a:endParaRPr>
          </a:p>
          <a:p>
            <a:r>
              <a:rPr lang="en-US" sz="1400" b="1" u="sng" dirty="0" smtClean="0"/>
              <a:t>Other Local Revenue	$999,510</a:t>
            </a:r>
            <a:endParaRPr lang="en-US" sz="1400" u="sng" dirty="0" smtClean="0"/>
          </a:p>
          <a:p>
            <a:r>
              <a:rPr lang="en-US" sz="1400" dirty="0" smtClean="0">
                <a:latin typeface="Times New Roman" panose="02020603050405020304" pitchFamily="18" charset="0"/>
                <a:cs typeface="Times New Roman" panose="02020603050405020304" pitchFamily="18" charset="0"/>
              </a:rPr>
              <a:t>This revenue includes Interest, Rental Income</a:t>
            </a:r>
            <a:r>
              <a:rPr lang="en-US" sz="1400" dirty="0">
                <a:latin typeface="Times New Roman" panose="02020603050405020304" pitchFamily="18" charset="0"/>
                <a:cs typeface="Times New Roman" panose="02020603050405020304" pitchFamily="18" charset="0"/>
              </a:rPr>
              <a:t>,</a:t>
            </a:r>
            <a:r>
              <a:rPr lang="en-US" sz="1400" dirty="0" smtClean="0">
                <a:latin typeface="Times New Roman" panose="02020603050405020304" pitchFamily="18" charset="0"/>
                <a:cs typeface="Times New Roman" panose="02020603050405020304" pitchFamily="18" charset="0"/>
              </a:rPr>
              <a:t> and Charter Fiscal Oversight revenue. The $207,980 decrease in revenue is due to the removal of </a:t>
            </a:r>
            <a:r>
              <a:rPr lang="en-US" sz="1400" dirty="0">
                <a:latin typeface="Times New Roman" panose="02020603050405020304" pitchFamily="18" charset="0"/>
                <a:cs typeface="Times New Roman" panose="02020603050405020304" pitchFamily="18" charset="0"/>
              </a:rPr>
              <a:t>Local Revenue Reimbursements from the County </a:t>
            </a:r>
            <a:r>
              <a:rPr lang="en-US" sz="1400" dirty="0" smtClean="0">
                <a:latin typeface="Times New Roman" panose="02020603050405020304" pitchFamily="18" charset="0"/>
                <a:cs typeface="Times New Roman" panose="02020603050405020304" pitchFamily="18" charset="0"/>
              </a:rPr>
              <a:t>Office, Preschool fees, and Medi-Cal Mini Grant funds.</a:t>
            </a:r>
            <a:endParaRPr lang="en-US" sz="1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26650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sz="quarter"/>
          </p:nvPr>
        </p:nvSpPr>
        <p:spPr>
          <a:xfrm>
            <a:off x="752474" y="111126"/>
            <a:ext cx="6984145" cy="1266825"/>
          </a:xfrm>
        </p:spPr>
        <p:txBody>
          <a:bodyPr>
            <a:normAutofit/>
          </a:bodyPr>
          <a:lstStyle/>
          <a:p>
            <a:pPr algn="ct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25" name="Slide Number Placeholder 8"/>
          <p:cNvSpPr>
            <a:spLocks noGrp="1"/>
          </p:cNvSpPr>
          <p:nvPr>
            <p:ph type="sldNum" sz="quarter" idx="12"/>
          </p:nvPr>
        </p:nvSpPr>
        <p:spPr>
          <a:xfrm>
            <a:off x="8620125" y="4906964"/>
            <a:ext cx="371477" cy="395287"/>
          </a:xfrm>
        </p:spPr>
        <p:txBody>
          <a:bodyPr/>
          <a:lstStyle/>
          <a:p>
            <a:fld id="{625ABDF0-489B-4B53-81D7-C299A946DD69}" type="slidenum">
              <a:rPr lang="en-US"/>
              <a:pPr/>
              <a:t>8</a:t>
            </a:fld>
            <a:endParaRPr lang="en-US" dirty="0"/>
          </a:p>
        </p:txBody>
      </p:sp>
      <p:sp>
        <p:nvSpPr>
          <p:cNvPr id="3" name="TextBox 2"/>
          <p:cNvSpPr txBox="1"/>
          <p:nvPr/>
        </p:nvSpPr>
        <p:spPr>
          <a:xfrm>
            <a:off x="4552200" y="1601267"/>
            <a:ext cx="1789299" cy="738664"/>
          </a:xfrm>
          <a:prstGeom prst="rect">
            <a:avLst/>
          </a:prstGeom>
          <a:noFill/>
        </p:spPr>
        <p:txBody>
          <a:bodyPr wrap="square" rtlCol="0">
            <a:spAutoFit/>
          </a:bodyPr>
          <a:lstStyle/>
          <a:p>
            <a:r>
              <a:rPr lang="en-US" sz="1400" dirty="0" smtClean="0">
                <a:latin typeface="Times New Roman" panose="02020603050405020304" pitchFamily="18" charset="0"/>
                <a:cs typeface="Times New Roman" panose="02020603050405020304" pitchFamily="18" charset="0"/>
              </a:rPr>
              <a:t>Salaries and benefits represent 69% of the District’s total budget.</a:t>
            </a:r>
            <a:endParaRPr lang="en-US" sz="1400" dirty="0">
              <a:latin typeface="Times New Roman" panose="02020603050405020304" pitchFamily="18" charset="0"/>
              <a:cs typeface="Times New Roman" panose="02020603050405020304" pitchFamily="18" charset="0"/>
            </a:endParaRPr>
          </a:p>
        </p:txBody>
      </p:sp>
      <p:graphicFrame>
        <p:nvGraphicFramePr>
          <p:cNvPr id="4" name="Object 3"/>
          <p:cNvGraphicFramePr>
            <a:graphicFrameLocks noChangeAspect="1"/>
          </p:cNvGraphicFramePr>
          <p:nvPr>
            <p:extLst>
              <p:ext uri="{D42A27DB-BD31-4B8C-83A1-F6EECF244321}">
                <p14:modId xmlns:p14="http://schemas.microsoft.com/office/powerpoint/2010/main" val="1736830324"/>
              </p:ext>
            </p:extLst>
          </p:nvPr>
        </p:nvGraphicFramePr>
        <p:xfrm>
          <a:off x="1663272" y="1223963"/>
          <a:ext cx="2513522" cy="1493273"/>
        </p:xfrm>
        <a:graphic>
          <a:graphicData uri="http://schemas.openxmlformats.org/presentationml/2006/ole">
            <mc:AlternateContent xmlns:mc="http://schemas.openxmlformats.org/markup-compatibility/2006">
              <mc:Choice xmlns:v="urn:schemas-microsoft-com:vml" Requires="v">
                <p:oleObj spid="_x0000_s2934" name="Worksheet" r:id="rId4" imgW="2581451" imgH="1533454" progId="Excel.Sheet.12">
                  <p:link updateAutomatic="1"/>
                </p:oleObj>
              </mc:Choice>
              <mc:Fallback>
                <p:oleObj name="Worksheet" r:id="rId4" imgW="2581451" imgH="1533454" progId="Excel.Sheet.12">
                  <p:link updateAutomatic="1"/>
                  <p:pic>
                    <p:nvPicPr>
                      <p:cNvPr id="0" name=""/>
                      <p:cNvPicPr/>
                      <p:nvPr/>
                    </p:nvPicPr>
                    <p:blipFill>
                      <a:blip r:embed="rId5"/>
                      <a:stretch>
                        <a:fillRect/>
                      </a:stretch>
                    </p:blipFill>
                    <p:spPr>
                      <a:xfrm>
                        <a:off x="1663272" y="1223963"/>
                        <a:ext cx="2513522" cy="1493273"/>
                      </a:xfrm>
                      <a:prstGeom prst="rect">
                        <a:avLst/>
                      </a:prstGeom>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1489755529"/>
              </p:ext>
            </p:extLst>
          </p:nvPr>
        </p:nvGraphicFramePr>
        <p:xfrm>
          <a:off x="1663271" y="2827149"/>
          <a:ext cx="4933950" cy="3046413"/>
        </p:xfrm>
        <a:graphic>
          <a:graphicData uri="http://schemas.openxmlformats.org/presentationml/2006/ole">
            <mc:AlternateContent xmlns:mc="http://schemas.openxmlformats.org/markup-compatibility/2006">
              <mc:Choice xmlns:v="urn:schemas-microsoft-com:vml" Requires="v">
                <p:oleObj spid="_x0000_s2935" name="Worksheet" r:id="rId6" imgW="4933315" imgH="3046722" progId="Excel.Sheet.12">
                  <p:link updateAutomatic="1"/>
                </p:oleObj>
              </mc:Choice>
              <mc:Fallback>
                <p:oleObj name="Worksheet" r:id="rId6" imgW="4933315" imgH="3046722" progId="Excel.Sheet.12">
                  <p:link updateAutomatic="1"/>
                  <p:pic>
                    <p:nvPicPr>
                      <p:cNvPr id="0" name=""/>
                      <p:cNvPicPr/>
                      <p:nvPr/>
                    </p:nvPicPr>
                    <p:blipFill>
                      <a:blip r:embed="rId7"/>
                      <a:stretch>
                        <a:fillRect/>
                      </a:stretch>
                    </p:blipFill>
                    <p:spPr>
                      <a:xfrm>
                        <a:off x="1663271" y="2827149"/>
                        <a:ext cx="4933950" cy="3046413"/>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09550" y="95251"/>
            <a:ext cx="8059807" cy="1323975"/>
          </a:xfrm>
        </p:spPr>
        <p:txBody>
          <a:bodyPr>
            <a:normAutofit/>
          </a:bodyPr>
          <a:lstStyle/>
          <a:p>
            <a:pPr algn="ctr">
              <a:lnSpc>
                <a:spcPct val="95000"/>
              </a:lnSpc>
            </a:pPr>
            <a:r>
              <a:rPr lang="en-US" sz="1600" b="1" dirty="0" smtClean="0">
                <a:solidFill>
                  <a:schemeClr val="accent2"/>
                </a:solidFill>
              </a:rPr>
              <a:t>Winship-Robbins Elementary </a:t>
            </a:r>
            <a:r>
              <a:rPr lang="en-US" sz="1600" b="1" dirty="0">
                <a:solidFill>
                  <a:schemeClr val="accent2"/>
                </a:solidFill>
              </a:rPr>
              <a:t>School District</a:t>
            </a:r>
            <a:br>
              <a:rPr lang="en-US" sz="1600" b="1" dirty="0">
                <a:solidFill>
                  <a:schemeClr val="accent2"/>
                </a:solidFill>
              </a:rPr>
            </a:br>
            <a:r>
              <a:rPr lang="en-US" sz="1600" b="1" dirty="0" smtClean="0">
                <a:solidFill>
                  <a:schemeClr val="accent2"/>
                </a:solidFill>
              </a:rPr>
              <a:t>GENERAL FUND EXPENDITURES</a:t>
            </a:r>
            <a:r>
              <a:rPr lang="en-US" sz="1600" b="1" dirty="0">
                <a:solidFill>
                  <a:schemeClr val="accent2"/>
                </a:solidFill>
              </a:rPr>
              <a:t/>
            </a:r>
            <a:br>
              <a:rPr lang="en-US" sz="1600" b="1" dirty="0">
                <a:solidFill>
                  <a:schemeClr val="accent2"/>
                </a:solidFill>
              </a:rPr>
            </a:br>
            <a:r>
              <a:rPr lang="en-US" sz="1600" b="1" dirty="0" smtClean="0">
                <a:solidFill>
                  <a:schemeClr val="accent2"/>
                </a:solidFill>
              </a:rPr>
              <a:t>2024-2025 </a:t>
            </a:r>
            <a:r>
              <a:rPr lang="en-US" sz="1600" b="1" dirty="0">
                <a:solidFill>
                  <a:schemeClr val="accent2"/>
                </a:solidFill>
              </a:rPr>
              <a:t>Adopted  Budget  Report</a:t>
            </a:r>
          </a:p>
        </p:txBody>
      </p:sp>
      <p:sp>
        <p:nvSpPr>
          <p:cNvPr id="23555" name="Rectangle 3"/>
          <p:cNvSpPr>
            <a:spLocks noGrp="1" noChangeArrowheads="1"/>
          </p:cNvSpPr>
          <p:nvPr>
            <p:ph idx="1"/>
          </p:nvPr>
        </p:nvSpPr>
        <p:spPr>
          <a:xfrm>
            <a:off x="287655" y="1194729"/>
            <a:ext cx="7903596" cy="4617135"/>
          </a:xfrm>
        </p:spPr>
        <p:txBody>
          <a:bodyPr>
            <a:noAutofit/>
          </a:bodyPr>
          <a:lstStyle/>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CERTIFICATED SALARIES $834,181</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50" dirty="0" smtClean="0">
                <a:latin typeface="Times New Roman" panose="02020603050405020304" pitchFamily="18" charset="0"/>
                <a:cs typeface="Times New Roman" panose="02020603050405020304" pitchFamily="18" charset="0"/>
              </a:rPr>
              <a:t>Salary projections are based on 9 certificated FTE; and 1 management FTE, (.7 FTE Principal; .3 FTE Superintendent). The expenditure has an increase of $68,593 due to the addition of 1 certificated FTE and step and column increases.</a:t>
            </a:r>
          </a:p>
          <a:p>
            <a:pPr marL="0" lvl="5" indent="0">
              <a:lnSpc>
                <a:spcPct val="120000"/>
              </a:lnSpc>
              <a:spcBef>
                <a:spcPts val="0"/>
              </a:spcBef>
              <a:buNone/>
            </a:pPr>
            <a:endParaRPr lang="en-US" sz="800"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CLASSIFIED SALARIES $709,997</a:t>
            </a:r>
            <a:endParaRPr lang="en-US" sz="11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050" dirty="0" smtClean="0">
                <a:latin typeface="Times New Roman" panose="02020603050405020304" pitchFamily="18" charset="0"/>
                <a:cs typeface="Times New Roman" panose="02020603050405020304" pitchFamily="18" charset="0"/>
              </a:rPr>
              <a:t>Salary projections are based on 13.1 FTEs and known staffing needs, including extra-duty and overtime. The expenditure has an increase of $65,537 due to the addition of 0.97 classified FTE, step and column increases and an increase in days for the new Community Liaison position filled mid-year of 23/24.</a:t>
            </a:r>
          </a:p>
          <a:p>
            <a:pPr marL="0" lvl="5" indent="0">
              <a:lnSpc>
                <a:spcPct val="120000"/>
              </a:lnSpc>
              <a:spcBef>
                <a:spcPts val="0"/>
              </a:spcBef>
              <a:buNone/>
            </a:pPr>
            <a:endParaRPr lang="en-US" sz="1000" b="1" u="sng" dirty="0">
              <a:latin typeface="Arial" panose="020B0604020202020204" pitchFamily="34" charset="0"/>
              <a:cs typeface="Arial" panose="020B0604020202020204" pitchFamily="34" charset="0"/>
            </a:endParaRPr>
          </a:p>
          <a:p>
            <a:pPr marL="0" lvl="5" indent="0">
              <a:lnSpc>
                <a:spcPct val="120000"/>
              </a:lnSpc>
              <a:spcBef>
                <a:spcPts val="0"/>
              </a:spcBef>
              <a:buNone/>
            </a:pPr>
            <a:r>
              <a:rPr lang="en-US" sz="1100" b="1" u="sng" dirty="0" smtClean="0">
                <a:latin typeface="Arial" panose="020B0604020202020204" pitchFamily="34" charset="0"/>
                <a:cs typeface="Arial" panose="020B0604020202020204" pitchFamily="34" charset="0"/>
              </a:rPr>
              <a:t>EMPLOYEE BENEFITS $610,227</a:t>
            </a:r>
            <a:endParaRPr lang="en-US" sz="1100" b="1" u="sng" dirty="0">
              <a:latin typeface="Arial" panose="020B0604020202020204" pitchFamily="34" charset="0"/>
              <a:cs typeface="Arial" panose="020B0604020202020204" pitchFamily="34" charset="0"/>
            </a:endParaRPr>
          </a:p>
          <a:p>
            <a:pPr marL="0" lvl="5" indent="0" algn="just">
              <a:lnSpc>
                <a:spcPct val="120000"/>
              </a:lnSpc>
              <a:spcBef>
                <a:spcPts val="0"/>
              </a:spcBef>
              <a:buNone/>
            </a:pPr>
            <a:r>
              <a:rPr lang="en-US" sz="1050" dirty="0" smtClean="0">
                <a:latin typeface="Times New Roman" panose="02020603050405020304" pitchFamily="18" charset="0"/>
                <a:cs typeface="Times New Roman" panose="02020603050405020304" pitchFamily="18" charset="0"/>
              </a:rPr>
              <a:t>Benefits are based on projections that reflect the changes in the above salary expenditures. 24-25 STRS rate is 19.10% &amp; 24-25 PERS rate is 27.05%. The increase of $61,235 mainly due to changes listed in the above salary expenditures along with the PERS rate increase from 26.68% in 23-24 to 27.05% in 24-25.</a:t>
            </a:r>
          </a:p>
          <a:p>
            <a:pPr marL="0" lvl="5" indent="0" algn="just">
              <a:lnSpc>
                <a:spcPct val="120000"/>
              </a:lnSpc>
              <a:spcBef>
                <a:spcPts val="0"/>
              </a:spcBef>
              <a:buNone/>
            </a:pPr>
            <a:endParaRPr lang="en-US" sz="700" dirty="0" smtClean="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100" b="1" u="sng" dirty="0" smtClean="0">
                <a:latin typeface="Arial" panose="020B0604020202020204" pitchFamily="34" charset="0"/>
                <a:cs typeface="Arial" panose="020B0604020202020204" pitchFamily="34" charset="0"/>
              </a:rPr>
              <a:t>BOOKS </a:t>
            </a:r>
            <a:r>
              <a:rPr lang="en-US" sz="1100" b="1" u="sng" dirty="0">
                <a:latin typeface="Arial" panose="020B0604020202020204" pitchFamily="34" charset="0"/>
                <a:cs typeface="Arial" panose="020B0604020202020204" pitchFamily="34" charset="0"/>
              </a:rPr>
              <a:t>AND </a:t>
            </a:r>
            <a:r>
              <a:rPr lang="en-US" sz="1100" b="1" u="sng" dirty="0" smtClean="0">
                <a:latin typeface="Arial" panose="020B0604020202020204" pitchFamily="34" charset="0"/>
                <a:cs typeface="Arial" panose="020B0604020202020204" pitchFamily="34" charset="0"/>
              </a:rPr>
              <a:t>SUPPLIES $173,835</a:t>
            </a:r>
            <a:endParaRPr lang="en-US" sz="1100" b="1" u="sng" dirty="0">
              <a:latin typeface="Arial" panose="020B0604020202020204" pitchFamily="34" charset="0"/>
              <a:cs typeface="Arial" panose="020B0604020202020204" pitchFamily="34" charset="0"/>
            </a:endParaRPr>
          </a:p>
          <a:p>
            <a:pPr marL="0" lvl="2" indent="0" algn="just">
              <a:lnSpc>
                <a:spcPct val="120000"/>
              </a:lnSpc>
              <a:spcBef>
                <a:spcPts val="0"/>
              </a:spcBef>
              <a:buFont typeface="Wingdings" pitchFamily="2" charset="2"/>
              <a:buNone/>
            </a:pPr>
            <a:r>
              <a:rPr lang="en-US" sz="1050" dirty="0" smtClean="0">
                <a:latin typeface="Times New Roman" panose="02020603050405020304" pitchFamily="18" charset="0"/>
                <a:cs typeface="Times New Roman" panose="02020603050405020304" pitchFamily="18" charset="0"/>
              </a:rPr>
              <a:t>Projected instructional materials and supplies expenses include core and supplemental instructional materials, custodial and maintenance supplies, and technology related expenditures. This expenditure is reduced by $55,136 due </a:t>
            </a:r>
            <a:r>
              <a:rPr lang="en-US" sz="1050" dirty="0">
                <a:latin typeface="Times New Roman" panose="02020603050405020304" pitchFamily="18" charset="0"/>
                <a:cs typeface="Times New Roman" panose="02020603050405020304" pitchFamily="18" charset="0"/>
              </a:rPr>
              <a:t>to the </a:t>
            </a:r>
            <a:r>
              <a:rPr lang="en-US" sz="1050" dirty="0" smtClean="0">
                <a:latin typeface="Times New Roman" panose="02020603050405020304" pitchFamily="18" charset="0"/>
                <a:cs typeface="Times New Roman" panose="02020603050405020304" pitchFamily="18" charset="0"/>
              </a:rPr>
              <a:t>removal expenditures related to one-time funds for UPK P&amp;I &amp; AMIM. Additionally, carryover for Lottery and REAP was removed.</a:t>
            </a:r>
          </a:p>
          <a:p>
            <a:pPr marL="0" lvl="2" indent="0" algn="just">
              <a:lnSpc>
                <a:spcPct val="120000"/>
              </a:lnSpc>
              <a:spcBef>
                <a:spcPts val="0"/>
              </a:spcBef>
              <a:buFont typeface="Wingdings" pitchFamily="2" charset="2"/>
              <a:buNone/>
            </a:pPr>
            <a:endParaRPr lang="en-US" sz="700" b="1" u="sng" dirty="0" smtClean="0">
              <a:latin typeface="Arial" panose="020B0604020202020204" pitchFamily="34" charset="0"/>
              <a:cs typeface="Arial" panose="020B0604020202020204" pitchFamily="34" charset="0"/>
            </a:endParaRPr>
          </a:p>
          <a:p>
            <a:pPr marL="0" lvl="2" indent="0" algn="just">
              <a:lnSpc>
                <a:spcPct val="140000"/>
              </a:lnSpc>
              <a:spcBef>
                <a:spcPts val="0"/>
              </a:spcBef>
              <a:buNone/>
            </a:pPr>
            <a:r>
              <a:rPr lang="en-US" sz="1050" b="1" u="sng" dirty="0" smtClean="0">
                <a:latin typeface="Arial" panose="020B0604020202020204" pitchFamily="34" charset="0"/>
                <a:cs typeface="Arial" panose="020B0604020202020204" pitchFamily="34" charset="0"/>
              </a:rPr>
              <a:t>SERVICES</a:t>
            </a:r>
            <a:r>
              <a:rPr lang="en-US" sz="1050" b="1" u="sng" dirty="0">
                <a:latin typeface="Arial" panose="020B0604020202020204" pitchFamily="34" charset="0"/>
                <a:cs typeface="Arial" panose="020B0604020202020204" pitchFamily="34" charset="0"/>
              </a:rPr>
              <a:t>, OTHER OPERATING EXPENSES </a:t>
            </a:r>
            <a:r>
              <a:rPr lang="en-US" sz="1050" b="1" u="sng" dirty="0" smtClean="0">
                <a:latin typeface="Arial" panose="020B0604020202020204" pitchFamily="34" charset="0"/>
                <a:cs typeface="Arial" panose="020B0604020202020204" pitchFamily="34" charset="0"/>
              </a:rPr>
              <a:t>$761,960</a:t>
            </a:r>
            <a:endParaRPr lang="en-US" sz="1050" b="1" u="sng" dirty="0">
              <a:latin typeface="Arial" panose="020B0604020202020204" pitchFamily="34" charset="0"/>
              <a:cs typeface="Arial" panose="020B0604020202020204" pitchFamily="34" charset="0"/>
            </a:endParaRPr>
          </a:p>
          <a:p>
            <a:pPr marL="0" lvl="2" indent="0" algn="just">
              <a:lnSpc>
                <a:spcPct val="120000"/>
              </a:lnSpc>
              <a:spcBef>
                <a:spcPts val="0"/>
              </a:spcBef>
              <a:buNone/>
            </a:pPr>
            <a:r>
              <a:rPr lang="en-US" sz="1050" dirty="0">
                <a:latin typeface="Times New Roman" panose="02020603050405020304" pitchFamily="18" charset="0"/>
                <a:cs typeface="Times New Roman" panose="02020603050405020304" pitchFamily="18" charset="0"/>
              </a:rPr>
              <a:t>Projected services and other operating expenses include professional development for classroom staff, classroom on-line instructional and intervention programs, </a:t>
            </a:r>
            <a:r>
              <a:rPr lang="en-US" sz="1050" dirty="0" smtClean="0">
                <a:latin typeface="Times New Roman" panose="02020603050405020304" pitchFamily="18" charset="0"/>
                <a:cs typeface="Times New Roman" panose="02020603050405020304" pitchFamily="18" charset="0"/>
              </a:rPr>
              <a:t>Expanded Learning Opportunity Program services, maintenance</a:t>
            </a:r>
            <a:r>
              <a:rPr lang="en-US" sz="1050" dirty="0">
                <a:latin typeface="Times New Roman" panose="02020603050405020304" pitchFamily="18" charset="0"/>
                <a:cs typeface="Times New Roman" panose="02020603050405020304" pitchFamily="18" charset="0"/>
              </a:rPr>
              <a:t>, custodial repair, </a:t>
            </a:r>
            <a:r>
              <a:rPr lang="en-US" sz="1050" dirty="0" smtClean="0">
                <a:latin typeface="Times New Roman" panose="02020603050405020304" pitchFamily="18" charset="0"/>
                <a:cs typeface="Times New Roman" panose="02020603050405020304" pitchFamily="18" charset="0"/>
              </a:rPr>
              <a:t>nutrition, drinking </a:t>
            </a:r>
            <a:r>
              <a:rPr lang="en-US" sz="1050" dirty="0">
                <a:latin typeface="Times New Roman" panose="02020603050405020304" pitchFamily="18" charset="0"/>
                <a:cs typeface="Times New Roman" panose="02020603050405020304" pitchFamily="18" charset="0"/>
              </a:rPr>
              <a:t>water delivery, </a:t>
            </a:r>
            <a:r>
              <a:rPr lang="en-US" sz="1050" dirty="0" smtClean="0">
                <a:latin typeface="Times New Roman" panose="02020603050405020304" pitchFamily="18" charset="0"/>
                <a:cs typeface="Times New Roman" panose="02020603050405020304" pitchFamily="18" charset="0"/>
              </a:rPr>
              <a:t>and </a:t>
            </a:r>
            <a:r>
              <a:rPr lang="en-US" sz="1050" dirty="0">
                <a:latin typeface="Times New Roman" panose="02020603050405020304" pitchFamily="18" charset="0"/>
                <a:cs typeface="Times New Roman" panose="02020603050405020304" pitchFamily="18" charset="0"/>
              </a:rPr>
              <a:t>utilities. This expenditure </a:t>
            </a:r>
            <a:r>
              <a:rPr lang="en-US" sz="1050" dirty="0" smtClean="0">
                <a:latin typeface="Times New Roman" panose="02020603050405020304" pitchFamily="18" charset="0"/>
                <a:cs typeface="Times New Roman" panose="02020603050405020304" pitchFamily="18" charset="0"/>
              </a:rPr>
              <a:t>has a decrease of $107,328 </a:t>
            </a:r>
            <a:r>
              <a:rPr lang="en-US" sz="1050" dirty="0">
                <a:latin typeface="Times New Roman" panose="02020603050405020304" pitchFamily="18" charset="0"/>
                <a:cs typeface="Times New Roman" panose="02020603050405020304" pitchFamily="18" charset="0"/>
              </a:rPr>
              <a:t>primarily due </a:t>
            </a:r>
            <a:r>
              <a:rPr lang="en-US" sz="1050" dirty="0" smtClean="0">
                <a:latin typeface="Times New Roman" panose="02020603050405020304" pitchFamily="18" charset="0"/>
                <a:cs typeface="Times New Roman" panose="02020603050405020304" pitchFamily="18" charset="0"/>
              </a:rPr>
              <a:t>to the removal of one-time joint use lease expenditure for the community hall parking lot and reduction in supplemental and concentration related services.</a:t>
            </a:r>
            <a:endParaRPr lang="en-US" sz="1050" b="1" dirty="0">
              <a:latin typeface="Times New Roman" panose="02020603050405020304" pitchFamily="18" charset="0"/>
              <a:cs typeface="Times New Roman" panose="02020603050405020304" pitchFamily="18" charset="0"/>
            </a:endParaRPr>
          </a:p>
        </p:txBody>
      </p:sp>
      <p:sp>
        <p:nvSpPr>
          <p:cNvPr id="5" name="Slide Number Placeholder 5"/>
          <p:cNvSpPr>
            <a:spLocks noGrp="1"/>
          </p:cNvSpPr>
          <p:nvPr>
            <p:ph type="sldNum" sz="quarter" idx="12"/>
          </p:nvPr>
        </p:nvSpPr>
        <p:spPr/>
        <p:txBody>
          <a:bodyPr/>
          <a:lstStyle/>
          <a:p>
            <a:fld id="{0321431F-9010-44B6-9035-0CACFCAADBD7}" type="slidenum">
              <a:rPr lang="en-US"/>
              <a:pPr/>
              <a:t>9</a:t>
            </a:fld>
            <a:endParaRPr lang="en-US" dirty="0"/>
          </a:p>
        </p:txBody>
      </p:sp>
    </p:spTree>
  </p:cSld>
  <p:clrMapOvr>
    <a:masterClrMapping/>
  </p:clrMapOvr>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Stack of books design template">
  <a:themeElements>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Stack of books design template">
  <a:themeElements>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Stack of books design template">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898525" rtl="0" eaLnBrk="1" fontAlgn="base" latinLnBrk="0" hangingPunct="1">
          <a:lnSpc>
            <a:spcPct val="100000"/>
          </a:lnSpc>
          <a:spcBef>
            <a:spcPct val="0"/>
          </a:spcBef>
          <a:spcAft>
            <a:spcPct val="0"/>
          </a:spcAft>
          <a:buClrTx/>
          <a:buSzTx/>
          <a:buFontTx/>
          <a:buNone/>
          <a:tabLst/>
          <a:defRPr kumimoji="0" lang="en-US" sz="1700" b="0" i="0" u="none" strike="noStrike" cap="none" normalizeH="0" baseline="0" smtClean="0">
            <a:ln>
              <a:noFill/>
            </a:ln>
            <a:solidFill>
              <a:schemeClr val="tx1"/>
            </a:solidFill>
            <a:effectLst/>
            <a:latin typeface="Arial" charset="0"/>
          </a:defRPr>
        </a:defPPr>
      </a:lstStyle>
    </a:lnDef>
  </a:objectDefaults>
  <a:extraClrSchemeLst>
    <a:extraClrScheme>
      <a:clrScheme name="1_Stack of books desig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Stack of books desig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Stack of books desig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Stack of books desig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Stack of books desig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Stack of books desig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Stack of books desig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Stack of books desig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Stack of books desig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Stack of books desig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Stack of books desig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Stack of books desig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1_Stack of books design template 13">
        <a:dk1>
          <a:srgbClr val="000000"/>
        </a:dk1>
        <a:lt1>
          <a:srgbClr val="FFFFCC"/>
        </a:lt1>
        <a:dk2>
          <a:srgbClr val="330066"/>
        </a:dk2>
        <a:lt2>
          <a:srgbClr val="808080"/>
        </a:lt2>
        <a:accent1>
          <a:srgbClr val="CCCC00"/>
        </a:accent1>
        <a:accent2>
          <a:srgbClr val="669999"/>
        </a:accent2>
        <a:accent3>
          <a:srgbClr val="FF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4">
        <a:dk1>
          <a:srgbClr val="000000"/>
        </a:dk1>
        <a:lt1>
          <a:srgbClr val="CCFFCC"/>
        </a:lt1>
        <a:dk2>
          <a:srgbClr val="330066"/>
        </a:dk2>
        <a:lt2>
          <a:srgbClr val="808080"/>
        </a:lt2>
        <a:accent1>
          <a:srgbClr val="CCCC00"/>
        </a:accent1>
        <a:accent2>
          <a:srgbClr val="669999"/>
        </a:accent2>
        <a:accent3>
          <a:srgbClr val="E2FFE2"/>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5">
        <a:dk1>
          <a:srgbClr val="000000"/>
        </a:dk1>
        <a:lt1>
          <a:srgbClr val="F9EBD3"/>
        </a:lt1>
        <a:dk2>
          <a:srgbClr val="330066"/>
        </a:dk2>
        <a:lt2>
          <a:srgbClr val="808080"/>
        </a:lt2>
        <a:accent1>
          <a:srgbClr val="CCCC00"/>
        </a:accent1>
        <a:accent2>
          <a:srgbClr val="669999"/>
        </a:accent2>
        <a:accent3>
          <a:srgbClr val="FBF3E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
      <a:clrScheme name="1_Stack of books design template 16">
        <a:dk1>
          <a:srgbClr val="000000"/>
        </a:dk1>
        <a:lt1>
          <a:srgbClr val="D3F9EF"/>
        </a:lt1>
        <a:dk2>
          <a:srgbClr val="330066"/>
        </a:dk2>
        <a:lt2>
          <a:srgbClr val="808080"/>
        </a:lt2>
        <a:accent1>
          <a:srgbClr val="CCCC00"/>
        </a:accent1>
        <a:accent2>
          <a:srgbClr val="669999"/>
        </a:accent2>
        <a:accent3>
          <a:srgbClr val="E6FBF6"/>
        </a:accent3>
        <a:accent4>
          <a:srgbClr val="000000"/>
        </a:accent4>
        <a:accent5>
          <a:srgbClr val="E2E2AA"/>
        </a:accent5>
        <a:accent6>
          <a:srgbClr val="5C8A8A"/>
        </a:accent6>
        <a:hlink>
          <a:srgbClr val="7E9CE8"/>
        </a:hlink>
        <a:folHlink>
          <a:srgbClr val="D8D8EC"/>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Adjacency">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19229</TotalTime>
  <Words>1171</Words>
  <Application>Microsoft Office PowerPoint</Application>
  <PresentationFormat>Custom</PresentationFormat>
  <Paragraphs>190</Paragraphs>
  <Slides>16</Slides>
  <Notes>12</Notes>
  <HiddenSlides>0</HiddenSlides>
  <MMClips>0</MMClips>
  <ScaleCrop>false</ScaleCrop>
  <HeadingPairs>
    <vt:vector size="8" baseType="variant">
      <vt:variant>
        <vt:lpstr>Fonts Used</vt:lpstr>
      </vt:variant>
      <vt:variant>
        <vt:i4>6</vt:i4>
      </vt:variant>
      <vt:variant>
        <vt:lpstr>Theme</vt:lpstr>
      </vt:variant>
      <vt:variant>
        <vt:i4>3</vt:i4>
      </vt:variant>
      <vt:variant>
        <vt:lpstr>Links</vt:lpstr>
      </vt:variant>
      <vt:variant>
        <vt:i4>11</vt:i4>
      </vt:variant>
      <vt:variant>
        <vt:lpstr>Slide Titles</vt:lpstr>
      </vt:variant>
      <vt:variant>
        <vt:i4>16</vt:i4>
      </vt:variant>
    </vt:vector>
  </HeadingPairs>
  <TitlesOfParts>
    <vt:vector size="36" baseType="lpstr">
      <vt:lpstr>Arial</vt:lpstr>
      <vt:lpstr>Calibri</vt:lpstr>
      <vt:lpstr>Cambria</vt:lpstr>
      <vt:lpstr>Century Gothic</vt:lpstr>
      <vt:lpstr>Times New Roman</vt:lpstr>
      <vt:lpstr>Wingdings</vt:lpstr>
      <vt:lpstr>Stack of books design template</vt:lpstr>
      <vt:lpstr>1_Stack of books design template</vt:lpstr>
      <vt:lpstr>Adjacency</vt:lpstr>
      <vt:lpstr>file:///\\skye\Business\Marianna\District%20Business%20Advisor\Districts\Winship-Robbins\2024-25\Budget%20Development\24-25%20%20W-R%20Budget%20Development%20Salaries%20with%20MYP.xlsx!Charts!R3C2:R7C3</vt:lpstr>
      <vt:lpstr>file:///\\skye\Business\Marianna\District%20Business%20Advisor\Districts\Winship-Robbins\2024-25\Budget%20Development\24-25%20%20W-R%20Budget%20Development%20Salaries%20with%20MYP.xlsx!Charts!%5b24-25%20%20W-R%20Budget%20Development%20Salaries%20with%20MYP.xlsx%5dCharts%20Chart%206</vt:lpstr>
      <vt:lpstr>file:///\\skye\Business\Marianna\District%20Business%20Advisor\Districts\Winship-Robbins\2024-25\Budget%20Development\24-25%20%20W-R%20Budget%20Development%20Salaries%20with%20MYP.xlsx!Charts!R28C2:R35C3</vt:lpstr>
      <vt:lpstr>file:///\\skye\Business\Marianna\District%20Business%20Advisor\Districts\Winship-Robbins\2024-25\Budget%20Development\24-25%20%20W-R%20Budget%20Development%20Salaries%20with%20MYP.xlsx!Charts!%5b24-25%20%20W-R%20Budget%20Development%20Salaries%20with%20MYP.xlsx%5dCharts%20Chart%207</vt:lpstr>
      <vt:lpstr>file:///\\skye\Business\Marianna\District%20Business%20Advisor\Districts\Winship-Robbins\2024-25\Budget%20Development\24-25%20%20W-R%20Budget%20Development%20Salaries%20with%20MYP.xlsx!Charts!R46C2:R51C5</vt:lpstr>
      <vt:lpstr>file:///\\skye\Business\Marianna\District%20Business%20Advisor\Districts\Winship-Robbins\2024-25\Budget%20Development\24-25%20%20W-R%20Budget%20Development%20Salaries%20with%20MYP.xlsx!Charts!%5b24-25%20%20W-R%20Budget%20Development%20Salaries%20with%20MYP.xlsx%5dCharts%20Chart%201</vt:lpstr>
      <vt:lpstr>file:///\\skye\Business\Marianna\District%20Business%20Advisor\Districts\Winship-Robbins\2024-25\Budget%20Development\24-25%20%20W-R%20Budget%20Development%20Salaries%20with%20MYP.xlsx!Charts!R69C2:R74C4</vt:lpstr>
      <vt:lpstr>file:///\\skye\Business\Marianna\District%20Business%20Advisor\Districts\Winship-Robbins\2024-25\Budget%20Development\24-25%20%20W-R%20Budget%20Development%20Salaries%20with%20MYP.xlsx!Charts!%5b24-25%20%20W-R%20Budget%20Development%20Salaries%20with%20MYP.xlsx%5dCharts%20Chart%205</vt:lpstr>
      <vt:lpstr>file:///\\skye\Business\Marianna\District%20Business%20Advisor\Districts\Winship-Robbins\2024-25\Budget%20Development\24-25%20%20W-R%20Budget%20Development%20Salaries%20with%20MYP.xlsx!MYP!Print_Area</vt:lpstr>
      <vt:lpstr>file:///\\skye\Business\Marianna\District%20Business%20Advisor\Districts\Winship-Robbins\2024-25\Budget%20Development\24-25%20%20W-R%20Budget%20Development%20Salaries%20with%20MYP.xlsx!Charts!R86C2:R92C5</vt:lpstr>
      <vt:lpstr>file:///\\skye\Business\Marianna\District%20Business%20Advisor\Districts\Winship-Robbins\2024-25\Budget%20Development\24-25%20%20W-R%20Budget%20Development%20Salaries%20with%20MYP.xlsx!Charts!%5b24-25%20%20W-R%20Budget%20Development%20Salaries%20with%20MYP.xlsx%5dCharts%20Chart%2017</vt:lpstr>
      <vt:lpstr>Winship-Robbins School District</vt:lpstr>
      <vt:lpstr>Winship-Robbins Elementary School District TABLE OF CONTENTS 2024-25 Adopted  Budget  Report</vt:lpstr>
      <vt:lpstr>Winship-Robbins Elementary School District INTRODUCTION  2024-2025 Adopted  Budget  Report</vt:lpstr>
      <vt:lpstr>Winship-Robbins Elementary School District General Fund Revenue Assumptions 2024-2025 Adopted  Budget  Report</vt:lpstr>
      <vt:lpstr>PowerPoint Presentation</vt:lpstr>
      <vt:lpstr>Winship-Robbins Elementary School District GENERAL FUND REVENUE SOURCES 2024-2025 Adopted  Budget  Report</vt:lpstr>
      <vt:lpstr>Winship-Robbins Elementary School District GENERAL FUND REVENUE SOURCES 2024-2025 Adopted  Budget  Report</vt:lpstr>
      <vt:lpstr>Winship-Robbins Elementary School District GENERAL FUND EXPENDITURES 2024-2025 Adopted  Budget  Report</vt:lpstr>
      <vt:lpstr>Winship-Robbins Elementary School District GENERAL FUND EXPENDITURES 2024-2025 Adopted  Budget  Report</vt:lpstr>
      <vt:lpstr>Winship-Robbins Elementary School District GENERAL FUND EXPENDITURES 2024-2025 Adopted  Budget  Report</vt:lpstr>
      <vt:lpstr>Winship-Robbins Elementary School District GENERAL FUND BALANCE  2024-2025 Adopted  Budget  Report</vt:lpstr>
      <vt:lpstr>Winship-Robbins Elementary School District REVENUES &amp; TRANSFERS IN vs. EXPENDITURES &amp; TRANSFERS OUT 2024-2025 Adopted  Budget  Report</vt:lpstr>
      <vt:lpstr>Winship-Robbins Elementary School District OTHER FUNDS 2024-2025 Adopted  Budget  Report</vt:lpstr>
      <vt:lpstr>Winship-Robbins Elementary School District MULTI-YEAR PROJECTION (MYP) ASSUMPTIONS 2024-2025 Adopted  Budget  Report </vt:lpstr>
      <vt:lpstr>PowerPoint Presentation</vt:lpstr>
      <vt:lpstr>PowerPoint Presentation</vt:lpstr>
    </vt:vector>
  </TitlesOfParts>
  <Company>Sutter County Schools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Meridian Elementary School District</dc:title>
  <dc:creator>Susan Patrick</dc:creator>
  <cp:lastModifiedBy>Cynthia Ramirez</cp:lastModifiedBy>
  <cp:revision>1153</cp:revision>
  <cp:lastPrinted>2024-06-10T14:49:46Z</cp:lastPrinted>
  <dcterms:created xsi:type="dcterms:W3CDTF">2005-12-14T17:38:34Z</dcterms:created>
  <dcterms:modified xsi:type="dcterms:W3CDTF">2024-06-20T16:22:11Z</dcterms:modified>
</cp:coreProperties>
</file>