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 id="2147483667" r:id="rId2"/>
    <p:sldMasterId id="2147484066" r:id="rId3"/>
  </p:sldMasterIdLst>
  <p:notesMasterIdLst>
    <p:notesMasterId r:id="rId20"/>
  </p:notesMasterIdLst>
  <p:handoutMasterIdLst>
    <p:handoutMasterId r:id="rId21"/>
  </p:handoutMasterIdLst>
  <p:sldIdLst>
    <p:sldId id="256" r:id="rId4"/>
    <p:sldId id="261" r:id="rId5"/>
    <p:sldId id="281" r:id="rId6"/>
    <p:sldId id="286" r:id="rId7"/>
    <p:sldId id="279" r:id="rId8"/>
    <p:sldId id="258" r:id="rId9"/>
    <p:sldId id="285" r:id="rId10"/>
    <p:sldId id="262" r:id="rId11"/>
    <p:sldId id="263" r:id="rId12"/>
    <p:sldId id="264" r:id="rId13"/>
    <p:sldId id="265" r:id="rId14"/>
    <p:sldId id="266" r:id="rId15"/>
    <p:sldId id="267" r:id="rId16"/>
    <p:sldId id="260" r:id="rId17"/>
    <p:sldId id="269" r:id="rId18"/>
    <p:sldId id="284" r:id="rId19"/>
  </p:sldIdLst>
  <p:sldSz cx="9144000" cy="5943600"/>
  <p:notesSz cx="7010400" cy="9296400"/>
  <p:defaultTextStyle>
    <a:defPPr>
      <a:defRPr lang="en-US"/>
    </a:defPPr>
    <a:lvl1pPr algn="l" rtl="0" fontAlgn="base">
      <a:spcBef>
        <a:spcPct val="0"/>
      </a:spcBef>
      <a:spcAft>
        <a:spcPct val="0"/>
      </a:spcAft>
      <a:defRPr sz="1700" kern="1200">
        <a:solidFill>
          <a:schemeClr val="tx1"/>
        </a:solidFill>
        <a:latin typeface="Arial" charset="0"/>
        <a:ea typeface="+mn-ea"/>
        <a:cs typeface="+mn-cs"/>
      </a:defRPr>
    </a:lvl1pPr>
    <a:lvl2pPr marL="457200" algn="l" rtl="0" fontAlgn="base">
      <a:spcBef>
        <a:spcPct val="0"/>
      </a:spcBef>
      <a:spcAft>
        <a:spcPct val="0"/>
      </a:spcAft>
      <a:defRPr sz="1700" kern="1200">
        <a:solidFill>
          <a:schemeClr val="tx1"/>
        </a:solidFill>
        <a:latin typeface="Arial" charset="0"/>
        <a:ea typeface="+mn-ea"/>
        <a:cs typeface="+mn-cs"/>
      </a:defRPr>
    </a:lvl2pPr>
    <a:lvl3pPr marL="914400" algn="l" rtl="0" fontAlgn="base">
      <a:spcBef>
        <a:spcPct val="0"/>
      </a:spcBef>
      <a:spcAft>
        <a:spcPct val="0"/>
      </a:spcAft>
      <a:defRPr sz="1700" kern="1200">
        <a:solidFill>
          <a:schemeClr val="tx1"/>
        </a:solidFill>
        <a:latin typeface="Arial" charset="0"/>
        <a:ea typeface="+mn-ea"/>
        <a:cs typeface="+mn-cs"/>
      </a:defRPr>
    </a:lvl3pPr>
    <a:lvl4pPr marL="1371600" algn="l" rtl="0" fontAlgn="base">
      <a:spcBef>
        <a:spcPct val="0"/>
      </a:spcBef>
      <a:spcAft>
        <a:spcPct val="0"/>
      </a:spcAft>
      <a:defRPr sz="1700" kern="1200">
        <a:solidFill>
          <a:schemeClr val="tx1"/>
        </a:solidFill>
        <a:latin typeface="Arial" charset="0"/>
        <a:ea typeface="+mn-ea"/>
        <a:cs typeface="+mn-cs"/>
      </a:defRPr>
    </a:lvl4pPr>
    <a:lvl5pPr marL="1828800" algn="l" rtl="0" fontAlgn="base">
      <a:spcBef>
        <a:spcPct val="0"/>
      </a:spcBef>
      <a:spcAft>
        <a:spcPct val="0"/>
      </a:spcAft>
      <a:defRPr sz="1700" kern="1200">
        <a:solidFill>
          <a:schemeClr val="tx1"/>
        </a:solidFill>
        <a:latin typeface="Arial" charset="0"/>
        <a:ea typeface="+mn-ea"/>
        <a:cs typeface="+mn-cs"/>
      </a:defRPr>
    </a:lvl5pPr>
    <a:lvl6pPr marL="2286000" algn="l" defTabSz="914400" rtl="0" eaLnBrk="1" latinLnBrk="0" hangingPunct="1">
      <a:defRPr sz="1700" kern="1200">
        <a:solidFill>
          <a:schemeClr val="tx1"/>
        </a:solidFill>
        <a:latin typeface="Arial" charset="0"/>
        <a:ea typeface="+mn-ea"/>
        <a:cs typeface="+mn-cs"/>
      </a:defRPr>
    </a:lvl6pPr>
    <a:lvl7pPr marL="2743200" algn="l" defTabSz="914400" rtl="0" eaLnBrk="1" latinLnBrk="0" hangingPunct="1">
      <a:defRPr sz="1700" kern="1200">
        <a:solidFill>
          <a:schemeClr val="tx1"/>
        </a:solidFill>
        <a:latin typeface="Arial" charset="0"/>
        <a:ea typeface="+mn-ea"/>
        <a:cs typeface="+mn-cs"/>
      </a:defRPr>
    </a:lvl7pPr>
    <a:lvl8pPr marL="3200400" algn="l" defTabSz="914400" rtl="0" eaLnBrk="1" latinLnBrk="0" hangingPunct="1">
      <a:defRPr sz="1700" kern="1200">
        <a:solidFill>
          <a:schemeClr val="tx1"/>
        </a:solidFill>
        <a:latin typeface="Arial" charset="0"/>
        <a:ea typeface="+mn-ea"/>
        <a:cs typeface="+mn-cs"/>
      </a:defRPr>
    </a:lvl8pPr>
    <a:lvl9pPr marL="3657600" algn="l" defTabSz="914400" rtl="0" eaLnBrk="1" latinLnBrk="0" hangingPunct="1">
      <a:defRPr sz="17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87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0102"/>
    <a:srgbClr val="013865"/>
    <a:srgbClr val="5E0165"/>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52" autoAdjust="0"/>
    <p:restoredTop sz="92781" autoAdjust="0"/>
  </p:normalViewPr>
  <p:slideViewPr>
    <p:cSldViewPr snapToGrid="0">
      <p:cViewPr varScale="1">
        <p:scale>
          <a:sx n="119" d="100"/>
          <a:sy n="119" d="100"/>
        </p:scale>
        <p:origin x="1308" y="96"/>
      </p:cViewPr>
      <p:guideLst>
        <p:guide orient="horz" pos="1872"/>
        <p:guide pos="2880"/>
      </p:guideLst>
    </p:cSldViewPr>
  </p:slideViewPr>
  <p:outlineViewPr>
    <p:cViewPr>
      <p:scale>
        <a:sx n="33" d="100"/>
        <a:sy n="33" d="100"/>
      </p:scale>
      <p:origin x="0" y="719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2"/>
            <a:ext cx="3037627" cy="464980"/>
          </a:xfrm>
          <a:prstGeom prst="rect">
            <a:avLst/>
          </a:prstGeom>
          <a:noFill/>
          <a:ln w="9525">
            <a:noFill/>
            <a:miter lim="800000"/>
            <a:headEnd/>
            <a:tailEnd/>
          </a:ln>
          <a:effectLst/>
        </p:spPr>
        <p:txBody>
          <a:bodyPr vert="horz" wrap="square" lIns="90347" tIns="45175" rIns="90347" bIns="45175" numCol="1" anchor="t" anchorCtr="0" compatLnSpc="1">
            <a:prstTxWarp prst="textNoShape">
              <a:avLst/>
            </a:prstTxWarp>
          </a:bodyPr>
          <a:lstStyle>
            <a:lvl1pPr defTabSz="903449">
              <a:defRPr sz="1200"/>
            </a:lvl1pPr>
          </a:lstStyle>
          <a:p>
            <a:endParaRPr lang="en-US" dirty="0"/>
          </a:p>
        </p:txBody>
      </p:sp>
      <p:sp>
        <p:nvSpPr>
          <p:cNvPr id="37891" name="Rectangle 3"/>
          <p:cNvSpPr>
            <a:spLocks noGrp="1" noChangeArrowheads="1"/>
          </p:cNvSpPr>
          <p:nvPr>
            <p:ph type="dt" sz="quarter" idx="1"/>
          </p:nvPr>
        </p:nvSpPr>
        <p:spPr bwMode="auto">
          <a:xfrm>
            <a:off x="3971172" y="2"/>
            <a:ext cx="3037627" cy="464980"/>
          </a:xfrm>
          <a:prstGeom prst="rect">
            <a:avLst/>
          </a:prstGeom>
          <a:noFill/>
          <a:ln w="9525">
            <a:noFill/>
            <a:miter lim="800000"/>
            <a:headEnd/>
            <a:tailEnd/>
          </a:ln>
          <a:effectLst/>
        </p:spPr>
        <p:txBody>
          <a:bodyPr vert="horz" wrap="square" lIns="90347" tIns="45175" rIns="90347" bIns="45175" numCol="1" anchor="t" anchorCtr="0" compatLnSpc="1">
            <a:prstTxWarp prst="textNoShape">
              <a:avLst/>
            </a:prstTxWarp>
          </a:bodyPr>
          <a:lstStyle>
            <a:lvl1pPr algn="r" defTabSz="903449">
              <a:defRPr sz="1200"/>
            </a:lvl1pPr>
          </a:lstStyle>
          <a:p>
            <a:fld id="{01B4FAC0-7DD3-4E1A-973A-34BE6ECF809A}" type="datetime1">
              <a:rPr lang="en-US"/>
              <a:pPr/>
              <a:t>12/7/2021</a:t>
            </a:fld>
            <a:endParaRPr lang="en-US" dirty="0"/>
          </a:p>
        </p:txBody>
      </p:sp>
      <p:sp>
        <p:nvSpPr>
          <p:cNvPr id="37892" name="Rectangle 4"/>
          <p:cNvSpPr>
            <a:spLocks noGrp="1" noChangeArrowheads="1"/>
          </p:cNvSpPr>
          <p:nvPr>
            <p:ph type="ftr" sz="quarter" idx="2"/>
          </p:nvPr>
        </p:nvSpPr>
        <p:spPr bwMode="auto">
          <a:xfrm>
            <a:off x="0" y="8829824"/>
            <a:ext cx="3037627" cy="464980"/>
          </a:xfrm>
          <a:prstGeom prst="rect">
            <a:avLst/>
          </a:prstGeom>
          <a:noFill/>
          <a:ln w="9525">
            <a:noFill/>
            <a:miter lim="800000"/>
            <a:headEnd/>
            <a:tailEnd/>
          </a:ln>
          <a:effectLst/>
        </p:spPr>
        <p:txBody>
          <a:bodyPr vert="horz" wrap="square" lIns="90347" tIns="45175" rIns="90347" bIns="45175" numCol="1" anchor="b" anchorCtr="0" compatLnSpc="1">
            <a:prstTxWarp prst="textNoShape">
              <a:avLst/>
            </a:prstTxWarp>
          </a:bodyPr>
          <a:lstStyle>
            <a:lvl1pPr defTabSz="903449">
              <a:defRPr sz="1200"/>
            </a:lvl1pPr>
          </a:lstStyle>
          <a:p>
            <a:endParaRPr lang="en-US" dirty="0"/>
          </a:p>
        </p:txBody>
      </p:sp>
      <p:sp>
        <p:nvSpPr>
          <p:cNvPr id="37893" name="Rectangle 5"/>
          <p:cNvSpPr>
            <a:spLocks noGrp="1" noChangeArrowheads="1"/>
          </p:cNvSpPr>
          <p:nvPr>
            <p:ph type="sldNum" sz="quarter" idx="3"/>
          </p:nvPr>
        </p:nvSpPr>
        <p:spPr bwMode="auto">
          <a:xfrm>
            <a:off x="3971172" y="8829824"/>
            <a:ext cx="3037627" cy="464980"/>
          </a:xfrm>
          <a:prstGeom prst="rect">
            <a:avLst/>
          </a:prstGeom>
          <a:noFill/>
          <a:ln w="9525">
            <a:noFill/>
            <a:miter lim="800000"/>
            <a:headEnd/>
            <a:tailEnd/>
          </a:ln>
          <a:effectLst/>
        </p:spPr>
        <p:txBody>
          <a:bodyPr vert="horz" wrap="square" lIns="90347" tIns="45175" rIns="90347" bIns="45175" numCol="1" anchor="b" anchorCtr="0" compatLnSpc="1">
            <a:prstTxWarp prst="textNoShape">
              <a:avLst/>
            </a:prstTxWarp>
          </a:bodyPr>
          <a:lstStyle>
            <a:lvl1pPr algn="r" defTabSz="903449">
              <a:defRPr sz="1200"/>
            </a:lvl1pPr>
          </a:lstStyle>
          <a:p>
            <a:fld id="{978B7951-2E45-4A87-ADEF-3C037BC6BE9E}" type="slidenum">
              <a:rPr lang="en-US"/>
              <a:pPr/>
              <a:t>‹#›</a:t>
            </a:fld>
            <a:endParaRPr lang="en-US" dirty="0"/>
          </a:p>
        </p:txBody>
      </p:sp>
    </p:spTree>
    <p:extLst>
      <p:ext uri="{BB962C8B-B14F-4D97-AF65-F5344CB8AC3E}">
        <p14:creationId xmlns:p14="http://schemas.microsoft.com/office/powerpoint/2010/main" val="1385460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2"/>
            <a:ext cx="3037627" cy="464980"/>
          </a:xfrm>
          <a:prstGeom prst="rect">
            <a:avLst/>
          </a:prstGeom>
          <a:noFill/>
          <a:ln w="9525">
            <a:noFill/>
            <a:miter lim="800000"/>
            <a:headEnd/>
            <a:tailEnd/>
          </a:ln>
          <a:effectLst/>
        </p:spPr>
        <p:txBody>
          <a:bodyPr vert="horz" wrap="square" lIns="93140" tIns="46569" rIns="93140" bIns="46569" numCol="1" anchor="t" anchorCtr="0" compatLnSpc="1">
            <a:prstTxWarp prst="textNoShape">
              <a:avLst/>
            </a:prstTxWarp>
          </a:bodyPr>
          <a:lstStyle>
            <a:lvl1pPr defTabSz="932232">
              <a:defRPr sz="1200"/>
            </a:lvl1pPr>
          </a:lstStyle>
          <a:p>
            <a:endParaRPr lang="en-US" dirty="0"/>
          </a:p>
        </p:txBody>
      </p:sp>
      <p:sp>
        <p:nvSpPr>
          <p:cNvPr id="9219" name="Rectangle 3"/>
          <p:cNvSpPr>
            <a:spLocks noGrp="1" noChangeArrowheads="1"/>
          </p:cNvSpPr>
          <p:nvPr>
            <p:ph type="dt" idx="1"/>
          </p:nvPr>
        </p:nvSpPr>
        <p:spPr bwMode="auto">
          <a:xfrm>
            <a:off x="3971172" y="2"/>
            <a:ext cx="3037627" cy="464980"/>
          </a:xfrm>
          <a:prstGeom prst="rect">
            <a:avLst/>
          </a:prstGeom>
          <a:noFill/>
          <a:ln w="9525">
            <a:noFill/>
            <a:miter lim="800000"/>
            <a:headEnd/>
            <a:tailEnd/>
          </a:ln>
          <a:effectLst/>
        </p:spPr>
        <p:txBody>
          <a:bodyPr vert="horz" wrap="square" lIns="93140" tIns="46569" rIns="93140" bIns="46569" numCol="1" anchor="t" anchorCtr="0" compatLnSpc="1">
            <a:prstTxWarp prst="textNoShape">
              <a:avLst/>
            </a:prstTxWarp>
          </a:bodyPr>
          <a:lstStyle>
            <a:lvl1pPr algn="r" defTabSz="932232">
              <a:defRPr sz="1200"/>
            </a:lvl1pPr>
          </a:lstStyle>
          <a:p>
            <a:fld id="{97EDA5A0-DB3F-48FF-94A9-39590672A13B}" type="datetime1">
              <a:rPr lang="en-US"/>
              <a:pPr/>
              <a:t>12/7/2021</a:t>
            </a:fld>
            <a:endParaRPr lang="en-US" dirty="0"/>
          </a:p>
        </p:txBody>
      </p:sp>
      <p:sp>
        <p:nvSpPr>
          <p:cNvPr id="9220" name="Rectangle 4"/>
          <p:cNvSpPr>
            <a:spLocks noGrp="1" noRot="1" noChangeAspect="1" noChangeArrowheads="1" noTextEdit="1"/>
          </p:cNvSpPr>
          <p:nvPr>
            <p:ph type="sldImg" idx="2"/>
          </p:nvPr>
        </p:nvSpPr>
        <p:spPr bwMode="auto">
          <a:xfrm>
            <a:off x="827088" y="696913"/>
            <a:ext cx="5364162" cy="3486150"/>
          </a:xfrm>
          <a:prstGeom prst="rect">
            <a:avLst/>
          </a:prstGeom>
          <a:noFill/>
          <a:ln w="9525">
            <a:solidFill>
              <a:srgbClr val="000000"/>
            </a:solidFill>
            <a:miter lim="800000"/>
            <a:headEnd/>
            <a:tailEnd/>
          </a:ln>
          <a:effectLst/>
        </p:spPr>
      </p:sp>
      <p:sp>
        <p:nvSpPr>
          <p:cNvPr id="9221" name="Rectangle 5"/>
          <p:cNvSpPr>
            <a:spLocks noGrp="1" noChangeArrowheads="1"/>
          </p:cNvSpPr>
          <p:nvPr>
            <p:ph type="body" sz="quarter" idx="3"/>
          </p:nvPr>
        </p:nvSpPr>
        <p:spPr bwMode="auto">
          <a:xfrm>
            <a:off x="701368" y="4416517"/>
            <a:ext cx="5607679" cy="4183220"/>
          </a:xfrm>
          <a:prstGeom prst="rect">
            <a:avLst/>
          </a:prstGeom>
          <a:noFill/>
          <a:ln w="9525">
            <a:noFill/>
            <a:miter lim="800000"/>
            <a:headEnd/>
            <a:tailEnd/>
          </a:ln>
          <a:effectLst/>
        </p:spPr>
        <p:txBody>
          <a:bodyPr vert="horz" wrap="square" lIns="93140" tIns="46569" rIns="93140" bIns="4656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2" name="Rectangle 6"/>
          <p:cNvSpPr>
            <a:spLocks noGrp="1" noChangeArrowheads="1"/>
          </p:cNvSpPr>
          <p:nvPr>
            <p:ph type="ftr" sz="quarter" idx="4"/>
          </p:nvPr>
        </p:nvSpPr>
        <p:spPr bwMode="auto">
          <a:xfrm>
            <a:off x="0" y="8829824"/>
            <a:ext cx="3037627" cy="464980"/>
          </a:xfrm>
          <a:prstGeom prst="rect">
            <a:avLst/>
          </a:prstGeom>
          <a:noFill/>
          <a:ln w="9525">
            <a:noFill/>
            <a:miter lim="800000"/>
            <a:headEnd/>
            <a:tailEnd/>
          </a:ln>
          <a:effectLst/>
        </p:spPr>
        <p:txBody>
          <a:bodyPr vert="horz" wrap="square" lIns="93140" tIns="46569" rIns="93140" bIns="46569" numCol="1" anchor="b" anchorCtr="0" compatLnSpc="1">
            <a:prstTxWarp prst="textNoShape">
              <a:avLst/>
            </a:prstTxWarp>
          </a:bodyPr>
          <a:lstStyle>
            <a:lvl1pPr defTabSz="932232">
              <a:defRPr sz="1200"/>
            </a:lvl1pPr>
          </a:lstStyle>
          <a:p>
            <a:endParaRPr lang="en-US" dirty="0"/>
          </a:p>
        </p:txBody>
      </p:sp>
      <p:sp>
        <p:nvSpPr>
          <p:cNvPr id="9223" name="Rectangle 7"/>
          <p:cNvSpPr>
            <a:spLocks noGrp="1" noChangeArrowheads="1"/>
          </p:cNvSpPr>
          <p:nvPr>
            <p:ph type="sldNum" sz="quarter" idx="5"/>
          </p:nvPr>
        </p:nvSpPr>
        <p:spPr bwMode="auto">
          <a:xfrm>
            <a:off x="3971172" y="8829824"/>
            <a:ext cx="3037627" cy="464980"/>
          </a:xfrm>
          <a:prstGeom prst="rect">
            <a:avLst/>
          </a:prstGeom>
          <a:noFill/>
          <a:ln w="9525">
            <a:noFill/>
            <a:miter lim="800000"/>
            <a:headEnd/>
            <a:tailEnd/>
          </a:ln>
          <a:effectLst/>
        </p:spPr>
        <p:txBody>
          <a:bodyPr vert="horz" wrap="square" lIns="93140" tIns="46569" rIns="93140" bIns="46569" numCol="1" anchor="b" anchorCtr="0" compatLnSpc="1">
            <a:prstTxWarp prst="textNoShape">
              <a:avLst/>
            </a:prstTxWarp>
          </a:bodyPr>
          <a:lstStyle>
            <a:lvl1pPr algn="r" defTabSz="932232">
              <a:defRPr sz="1200"/>
            </a:lvl1pPr>
          </a:lstStyle>
          <a:p>
            <a:fld id="{16BAD3BA-5583-42AC-B3BF-E9D1F832D753}" type="slidenum">
              <a:rPr lang="en-US"/>
              <a:pPr/>
              <a:t>‹#›</a:t>
            </a:fld>
            <a:endParaRPr lang="en-US" dirty="0"/>
          </a:p>
        </p:txBody>
      </p:sp>
    </p:spTree>
    <p:extLst>
      <p:ext uri="{BB962C8B-B14F-4D97-AF65-F5344CB8AC3E}">
        <p14:creationId xmlns:p14="http://schemas.microsoft.com/office/powerpoint/2010/main" val="2932668693"/>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BF64E9EA-C4C7-4F2F-9A65-9C8D7B0C0950}"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7F668443-0F7F-48C0-AC84-76CF26DAC8EF}" type="slidenum">
              <a:rPr lang="en-US"/>
              <a:pPr/>
              <a:t>1</a:t>
            </a:fld>
            <a:endParaRPr lang="en-US" dirty="0"/>
          </a:p>
        </p:txBody>
      </p:sp>
      <p:sp>
        <p:nvSpPr>
          <p:cNvPr id="38914" name="Rectangle 2"/>
          <p:cNvSpPr>
            <a:spLocks noGrp="1" noRot="1" noChangeAspect="1" noChangeArrowheads="1" noTextEdit="1"/>
          </p:cNvSpPr>
          <p:nvPr>
            <p:ph type="sldImg"/>
          </p:nvPr>
        </p:nvSpPr>
        <p:spPr>
          <a:xfrm>
            <a:off x="827088" y="696913"/>
            <a:ext cx="5364162" cy="3486150"/>
          </a:xfrm>
          <a:ln/>
        </p:spPr>
      </p:sp>
      <p:sp>
        <p:nvSpPr>
          <p:cNvPr id="389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5F1E91DE-EB90-46DA-B7FA-F5ACF254AD70}"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8C4C71C3-FD14-4E04-8FBE-29CAAFD6ADAC}" type="slidenum">
              <a:rPr lang="en-US"/>
              <a:pPr/>
              <a:t>13</a:t>
            </a:fld>
            <a:endParaRPr lang="en-US" dirty="0"/>
          </a:p>
        </p:txBody>
      </p:sp>
      <p:sp>
        <p:nvSpPr>
          <p:cNvPr id="49154" name="Rectangle 2"/>
          <p:cNvSpPr>
            <a:spLocks noGrp="1" noRot="1" noChangeAspect="1" noChangeArrowheads="1" noTextEdit="1"/>
          </p:cNvSpPr>
          <p:nvPr>
            <p:ph type="sldImg"/>
          </p:nvPr>
        </p:nvSpPr>
        <p:spPr>
          <a:xfrm>
            <a:off x="827088" y="696913"/>
            <a:ext cx="5364162" cy="3486150"/>
          </a:xfrm>
          <a:ln/>
        </p:spPr>
      </p:sp>
      <p:sp>
        <p:nvSpPr>
          <p:cNvPr id="4915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059EDE0-9481-414E-A28D-0F7209527D66}"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0280A0E6-899C-48AC-B3F7-1386474AE699}" type="slidenum">
              <a:rPr lang="en-US"/>
              <a:pPr/>
              <a:t>14</a:t>
            </a:fld>
            <a:endParaRPr lang="en-US" dirty="0"/>
          </a:p>
        </p:txBody>
      </p:sp>
      <p:sp>
        <p:nvSpPr>
          <p:cNvPr id="41986" name="Rectangle 2"/>
          <p:cNvSpPr>
            <a:spLocks noGrp="1" noRot="1" noChangeAspect="1" noChangeArrowheads="1" noTextEdit="1"/>
          </p:cNvSpPr>
          <p:nvPr>
            <p:ph type="sldImg"/>
          </p:nvPr>
        </p:nvSpPr>
        <p:spPr>
          <a:xfrm>
            <a:off x="827088" y="696913"/>
            <a:ext cx="5364162" cy="3486150"/>
          </a:xfrm>
          <a:ln/>
        </p:spPr>
      </p:sp>
      <p:sp>
        <p:nvSpPr>
          <p:cNvPr id="419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6A5F80EA-9E22-42CC-9F80-C965AD31DE6B}"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54F7DEF0-4CFC-4396-A2DE-660F5AD408EF}" type="slidenum">
              <a:rPr lang="en-US"/>
              <a:pPr/>
              <a:t>15</a:t>
            </a:fld>
            <a:endParaRPr lang="en-US" dirty="0"/>
          </a:p>
        </p:txBody>
      </p:sp>
      <p:sp>
        <p:nvSpPr>
          <p:cNvPr id="51202" name="Rectangle 2"/>
          <p:cNvSpPr>
            <a:spLocks noGrp="1" noRot="1" noChangeAspect="1" noChangeArrowheads="1" noTextEdit="1"/>
          </p:cNvSpPr>
          <p:nvPr>
            <p:ph type="sldImg"/>
          </p:nvPr>
        </p:nvSpPr>
        <p:spPr>
          <a:xfrm>
            <a:off x="827088" y="696913"/>
            <a:ext cx="5364162" cy="3486150"/>
          </a:xfrm>
          <a:ln/>
        </p:spPr>
      </p:sp>
      <p:sp>
        <p:nvSpPr>
          <p:cNvPr id="512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9D24B7D2-3B6B-4D8A-9925-DB7D6E37A8B1}"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484E25BA-234D-432C-AD91-B7F97B1873B3}" type="slidenum">
              <a:rPr lang="en-US"/>
              <a:pPr/>
              <a:t>2</a:t>
            </a:fld>
            <a:endParaRPr lang="en-US" dirty="0"/>
          </a:p>
        </p:txBody>
      </p:sp>
      <p:sp>
        <p:nvSpPr>
          <p:cNvPr id="43010" name="Rectangle 2"/>
          <p:cNvSpPr>
            <a:spLocks noGrp="1" noRot="1" noChangeAspect="1" noChangeArrowheads="1" noTextEdit="1"/>
          </p:cNvSpPr>
          <p:nvPr>
            <p:ph type="sldImg"/>
          </p:nvPr>
        </p:nvSpPr>
        <p:spPr>
          <a:xfrm>
            <a:off x="827088" y="696913"/>
            <a:ext cx="5364162" cy="3486150"/>
          </a:xfrm>
          <a:ln/>
        </p:spPr>
      </p:sp>
      <p:sp>
        <p:nvSpPr>
          <p:cNvPr id="430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DD7793AA-CF57-497C-8D11-2F430BD1E2E6}"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C47A1EAA-D807-4F3A-B8D1-77A170320655}" type="slidenum">
              <a:rPr lang="en-US"/>
              <a:pPr/>
              <a:t>3</a:t>
            </a:fld>
            <a:endParaRPr lang="en-US" dirty="0"/>
          </a:p>
        </p:txBody>
      </p:sp>
      <p:sp>
        <p:nvSpPr>
          <p:cNvPr id="39938" name="Rectangle 2"/>
          <p:cNvSpPr>
            <a:spLocks noGrp="1" noRot="1" noChangeAspect="1" noChangeArrowheads="1" noTextEdit="1"/>
          </p:cNvSpPr>
          <p:nvPr>
            <p:ph type="sldImg"/>
          </p:nvPr>
        </p:nvSpPr>
        <p:spPr>
          <a:xfrm>
            <a:off x="827088" y="696913"/>
            <a:ext cx="5364162" cy="3486150"/>
          </a:xfrm>
          <a:ln/>
        </p:spPr>
      </p:sp>
      <p:sp>
        <p:nvSpPr>
          <p:cNvPr id="399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FDC9C322-64F3-40DD-9468-1CCDE4EE0A91}"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0A13F3CB-546A-434A-90D7-D33390103D6F}" type="slidenum">
              <a:rPr lang="en-US"/>
              <a:pPr/>
              <a:t>6</a:t>
            </a:fld>
            <a:endParaRPr lang="en-US" dirty="0"/>
          </a:p>
        </p:txBody>
      </p:sp>
      <p:sp>
        <p:nvSpPr>
          <p:cNvPr id="10242" name="Rectangle 2"/>
          <p:cNvSpPr>
            <a:spLocks noGrp="1" noRot="1" noChangeAspect="1" noChangeArrowheads="1" noTextEdit="1"/>
          </p:cNvSpPr>
          <p:nvPr>
            <p:ph type="sldImg"/>
          </p:nvPr>
        </p:nvSpPr>
        <p:spPr>
          <a:xfrm>
            <a:off x="827088" y="696913"/>
            <a:ext cx="5364162" cy="3486150"/>
          </a:xfrm>
          <a:ln/>
        </p:spPr>
      </p:sp>
      <p:sp>
        <p:nvSpPr>
          <p:cNvPr id="10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A832FBA-DA53-43E3-A1AD-B5B058580515}"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219C528E-6CB9-4C72-918B-3091C30837A7}" type="slidenum">
              <a:rPr lang="en-US"/>
              <a:pPr/>
              <a:t>8</a:t>
            </a:fld>
            <a:endParaRPr lang="en-US" dirty="0"/>
          </a:p>
        </p:txBody>
      </p:sp>
      <p:sp>
        <p:nvSpPr>
          <p:cNvPr id="44034" name="Rectangle 2"/>
          <p:cNvSpPr>
            <a:spLocks noGrp="1" noRot="1" noChangeAspect="1" noChangeArrowheads="1" noTextEdit="1"/>
          </p:cNvSpPr>
          <p:nvPr>
            <p:ph type="sldImg"/>
          </p:nvPr>
        </p:nvSpPr>
        <p:spPr>
          <a:xfrm>
            <a:off x="827088" y="696913"/>
            <a:ext cx="5364162" cy="3486150"/>
          </a:xfrm>
          <a:ln/>
        </p:spPr>
      </p:sp>
      <p:sp>
        <p:nvSpPr>
          <p:cNvPr id="440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F1F170F8-282F-4982-80BB-84B59297FBD6}"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8C43B1FF-747E-4E0D-9A50-A275684B9347}" type="slidenum">
              <a:rPr lang="en-US"/>
              <a:pPr/>
              <a:t>9</a:t>
            </a:fld>
            <a:endParaRPr lang="en-US" dirty="0"/>
          </a:p>
        </p:txBody>
      </p:sp>
      <p:sp>
        <p:nvSpPr>
          <p:cNvPr id="45058" name="Rectangle 2"/>
          <p:cNvSpPr>
            <a:spLocks noGrp="1" noRot="1" noChangeAspect="1" noChangeArrowheads="1" noTextEdit="1"/>
          </p:cNvSpPr>
          <p:nvPr>
            <p:ph type="sldImg"/>
          </p:nvPr>
        </p:nvSpPr>
        <p:spPr>
          <a:xfrm>
            <a:off x="827088" y="696913"/>
            <a:ext cx="5364162" cy="3486150"/>
          </a:xfrm>
          <a:ln/>
        </p:spPr>
      </p:sp>
      <p:sp>
        <p:nvSpPr>
          <p:cNvPr id="450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9DD4EC7-986A-4761-BE8B-A01E8FBAFAE1}"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8F3435F0-643C-45AD-AB7F-827664DDD307}" type="slidenum">
              <a:rPr lang="en-US"/>
              <a:pPr/>
              <a:t>10</a:t>
            </a:fld>
            <a:endParaRPr lang="en-US" dirty="0"/>
          </a:p>
        </p:txBody>
      </p:sp>
      <p:sp>
        <p:nvSpPr>
          <p:cNvPr id="46082" name="Rectangle 2"/>
          <p:cNvSpPr>
            <a:spLocks noGrp="1" noRot="1" noChangeAspect="1" noChangeArrowheads="1" noTextEdit="1"/>
          </p:cNvSpPr>
          <p:nvPr>
            <p:ph type="sldImg"/>
          </p:nvPr>
        </p:nvSpPr>
        <p:spPr>
          <a:xfrm>
            <a:off x="827088" y="696913"/>
            <a:ext cx="5364162" cy="3486150"/>
          </a:xfrm>
          <a:ln/>
        </p:spPr>
      </p:sp>
      <p:sp>
        <p:nvSpPr>
          <p:cNvPr id="460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5043BF45-3129-4551-8E56-22F15F60617D}"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A4779CF4-F19F-4E95-B45D-BD558DD39EED}" type="slidenum">
              <a:rPr lang="en-US"/>
              <a:pPr/>
              <a:t>11</a:t>
            </a:fld>
            <a:endParaRPr lang="en-US" dirty="0"/>
          </a:p>
        </p:txBody>
      </p:sp>
      <p:sp>
        <p:nvSpPr>
          <p:cNvPr id="47106" name="Rectangle 2"/>
          <p:cNvSpPr>
            <a:spLocks noGrp="1" noRot="1" noChangeAspect="1" noChangeArrowheads="1" noTextEdit="1"/>
          </p:cNvSpPr>
          <p:nvPr>
            <p:ph type="sldImg"/>
          </p:nvPr>
        </p:nvSpPr>
        <p:spPr>
          <a:xfrm>
            <a:off x="827088" y="696913"/>
            <a:ext cx="5364162" cy="3486150"/>
          </a:xfrm>
          <a:ln/>
        </p:spPr>
      </p:sp>
      <p:sp>
        <p:nvSpPr>
          <p:cNvPr id="471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7C73815E-85C9-494C-9962-E5586990F231}" type="datetime1">
              <a:rPr lang="en-US"/>
              <a:pPr/>
              <a:t>12/7/2021</a:t>
            </a:fld>
            <a:endParaRPr lang="en-US" dirty="0"/>
          </a:p>
        </p:txBody>
      </p:sp>
      <p:sp>
        <p:nvSpPr>
          <p:cNvPr id="5" name="Rectangle 7"/>
          <p:cNvSpPr>
            <a:spLocks noGrp="1" noChangeArrowheads="1"/>
          </p:cNvSpPr>
          <p:nvPr>
            <p:ph type="sldNum" sz="quarter" idx="5"/>
          </p:nvPr>
        </p:nvSpPr>
        <p:spPr>
          <a:ln/>
        </p:spPr>
        <p:txBody>
          <a:bodyPr/>
          <a:lstStyle/>
          <a:p>
            <a:fld id="{BB680DCD-2A62-4382-8E84-C49B108DDF89}" type="slidenum">
              <a:rPr lang="en-US"/>
              <a:pPr/>
              <a:t>12</a:t>
            </a:fld>
            <a:endParaRPr lang="en-US" dirty="0"/>
          </a:p>
        </p:txBody>
      </p:sp>
      <p:sp>
        <p:nvSpPr>
          <p:cNvPr id="48130" name="Rectangle 2"/>
          <p:cNvSpPr>
            <a:spLocks noGrp="1" noRot="1" noChangeAspect="1" noChangeArrowheads="1" noTextEdit="1"/>
          </p:cNvSpPr>
          <p:nvPr>
            <p:ph type="sldImg"/>
          </p:nvPr>
        </p:nvSpPr>
        <p:spPr>
          <a:xfrm>
            <a:off x="827088" y="696913"/>
            <a:ext cx="5364162" cy="3486150"/>
          </a:xfrm>
          <a:ln/>
        </p:spPr>
      </p:sp>
      <p:sp>
        <p:nvSpPr>
          <p:cNvPr id="48131"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6018" name="Rectangle 2"/>
          <p:cNvSpPr>
            <a:spLocks noGrp="1" noChangeArrowheads="1"/>
          </p:cNvSpPr>
          <p:nvPr>
            <p:ph type="ctrTitle"/>
          </p:nvPr>
        </p:nvSpPr>
        <p:spPr>
          <a:xfrm>
            <a:off x="1281113" y="1387476"/>
            <a:ext cx="7086600" cy="923925"/>
          </a:xfrm>
        </p:spPr>
        <p:txBody>
          <a:bodyPr/>
          <a:lstStyle>
            <a:lvl1pPr>
              <a:defRPr/>
            </a:lvl1pPr>
          </a:lstStyle>
          <a:p>
            <a:r>
              <a:rPr lang="en-US"/>
              <a:t>Click to edit Master title style</a:t>
            </a:r>
          </a:p>
        </p:txBody>
      </p:sp>
      <p:sp>
        <p:nvSpPr>
          <p:cNvPr id="86019" name="Rectangle 3"/>
          <p:cNvSpPr>
            <a:spLocks noGrp="1" noChangeArrowheads="1"/>
          </p:cNvSpPr>
          <p:nvPr>
            <p:ph type="subTitle" idx="1"/>
          </p:nvPr>
        </p:nvSpPr>
        <p:spPr>
          <a:xfrm>
            <a:off x="1281115" y="2443163"/>
            <a:ext cx="5254625" cy="990600"/>
          </a:xfrm>
        </p:spPr>
        <p:txBody>
          <a:bodyPr/>
          <a:lstStyle>
            <a:lvl1pPr marL="0" indent="0">
              <a:buFontTx/>
              <a:buNone/>
              <a:defRPr/>
            </a:lvl1pPr>
          </a:lstStyle>
          <a:p>
            <a:r>
              <a:rPr lang="en-US"/>
              <a:t>Click to edit Master subtitle style</a:t>
            </a:r>
          </a:p>
        </p:txBody>
      </p:sp>
      <p:sp>
        <p:nvSpPr>
          <p:cNvPr id="86020" name="Rectangle 4"/>
          <p:cNvSpPr>
            <a:spLocks noGrp="1" noChangeArrowheads="1"/>
          </p:cNvSpPr>
          <p:nvPr>
            <p:ph type="dt" sz="half" idx="2"/>
          </p:nvPr>
        </p:nvSpPr>
        <p:spPr/>
        <p:txBody>
          <a:bodyPr/>
          <a:lstStyle>
            <a:lvl1pPr>
              <a:defRPr/>
            </a:lvl1pPr>
          </a:lstStyle>
          <a:p>
            <a:fld id="{2F017BBF-F659-4D8A-A1EC-91933C1D0332}" type="datetime1">
              <a:rPr lang="en-US"/>
              <a:pPr/>
              <a:t>12/7/2021</a:t>
            </a:fld>
            <a:endParaRPr lang="en-US" dirty="0"/>
          </a:p>
        </p:txBody>
      </p:sp>
      <p:sp>
        <p:nvSpPr>
          <p:cNvPr id="86021" name="Rectangle 5"/>
          <p:cNvSpPr>
            <a:spLocks noGrp="1" noChangeArrowheads="1"/>
          </p:cNvSpPr>
          <p:nvPr>
            <p:ph type="ftr" sz="quarter" idx="3"/>
          </p:nvPr>
        </p:nvSpPr>
        <p:spPr/>
        <p:txBody>
          <a:bodyPr/>
          <a:lstStyle>
            <a:lvl1pPr>
              <a:defRPr/>
            </a:lvl1pPr>
          </a:lstStyle>
          <a:p>
            <a:endParaRPr lang="en-US" dirty="0"/>
          </a:p>
        </p:txBody>
      </p:sp>
      <p:sp>
        <p:nvSpPr>
          <p:cNvPr id="86022" name="Rectangle 6"/>
          <p:cNvSpPr>
            <a:spLocks noGrp="1" noChangeArrowheads="1"/>
          </p:cNvSpPr>
          <p:nvPr>
            <p:ph type="sldNum" sz="quarter" idx="4"/>
          </p:nvPr>
        </p:nvSpPr>
        <p:spPr/>
        <p:txBody>
          <a:bodyPr/>
          <a:lstStyle>
            <a:lvl1pPr>
              <a:defRPr/>
            </a:lvl1pPr>
          </a:lstStyle>
          <a:p>
            <a:fld id="{43F703FC-430A-4826-8018-26AF3C22FEE0}"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D54E9BA-F35F-47DE-A91A-28FE57C87D48}" type="datetime1">
              <a:rPr lang="en-US"/>
              <a:pPr/>
              <a:t>12/7/2021</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4FED5B2-420B-450B-8CDE-CAE2F9C72A98}"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6063" y="593725"/>
            <a:ext cx="1771650" cy="4714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81113" y="593725"/>
            <a:ext cx="5162550" cy="4714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592ABB3-2744-41EF-867D-19A90AE4C2F8}" type="datetime1">
              <a:rPr lang="en-US"/>
              <a:pPr/>
              <a:t>12/7/2021</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5AFB9ECB-CBF2-4C14-A8A2-9CE76321EB2B}"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half" idx="3"/>
          </p:nvPr>
        </p:nvSpPr>
        <p:spPr>
          <a:xfrm>
            <a:off x="51450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B683D146-AE93-4240-AE2F-8E920828941D}" type="datetime1">
              <a:rPr lang="en-US"/>
              <a:pPr/>
              <a:t>12/7/2021</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946B7072-8982-480A-8E90-FC7CC623B4B3}" type="slidenum">
              <a:rPr lang="en-US"/>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5411789"/>
            <a:ext cx="1905000" cy="395287"/>
          </a:xfrm>
        </p:spPr>
        <p:txBody>
          <a:bodyPr/>
          <a:lstStyle>
            <a:lvl1pPr>
              <a:defRPr/>
            </a:lvl1pPr>
          </a:lstStyle>
          <a:p>
            <a:fld id="{005789A1-B625-4FDB-94BD-12D18AB067EC}" type="datetime1">
              <a:rPr lang="en-US"/>
              <a:pPr/>
              <a:t>12/7/2021</a:t>
            </a:fld>
            <a:endParaRPr lang="en-US" dirty="0"/>
          </a:p>
        </p:txBody>
      </p:sp>
      <p:sp>
        <p:nvSpPr>
          <p:cNvPr id="6" name="Footer Placeholder 5"/>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7" name="Slide Number Placeholder 6"/>
          <p:cNvSpPr>
            <a:spLocks noGrp="1"/>
          </p:cNvSpPr>
          <p:nvPr>
            <p:ph type="sldNum" sz="quarter" idx="12"/>
          </p:nvPr>
        </p:nvSpPr>
        <p:spPr>
          <a:xfrm>
            <a:off x="7042150" y="5411789"/>
            <a:ext cx="1905000" cy="395287"/>
          </a:xfrm>
        </p:spPr>
        <p:txBody>
          <a:bodyPr/>
          <a:lstStyle>
            <a:lvl1pPr>
              <a:defRPr/>
            </a:lvl1pPr>
          </a:lstStyle>
          <a:p>
            <a:fld id="{3D2A4278-4149-4DDA-8F3F-868DCDDA6808}" type="slidenum">
              <a:rPr lang="en-US"/>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162050" y="5411789"/>
            <a:ext cx="1905000" cy="395287"/>
          </a:xfrm>
        </p:spPr>
        <p:txBody>
          <a:bodyPr/>
          <a:lstStyle>
            <a:lvl1pPr>
              <a:defRPr/>
            </a:lvl1pPr>
          </a:lstStyle>
          <a:p>
            <a:fld id="{C74DA899-4774-4ADC-9944-8246D3129AA4}" type="datetime1">
              <a:rPr lang="en-US"/>
              <a:pPr/>
              <a:t>12/7/2021</a:t>
            </a:fld>
            <a:endParaRPr lang="en-US" dirty="0"/>
          </a:p>
        </p:txBody>
      </p:sp>
      <p:sp>
        <p:nvSpPr>
          <p:cNvPr id="8" name="Footer Placeholder 7"/>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9" name="Slide Number Placeholder 8"/>
          <p:cNvSpPr>
            <a:spLocks noGrp="1"/>
          </p:cNvSpPr>
          <p:nvPr>
            <p:ph type="sldNum" sz="quarter" idx="12"/>
          </p:nvPr>
        </p:nvSpPr>
        <p:spPr>
          <a:xfrm>
            <a:off x="7042150" y="5411789"/>
            <a:ext cx="1905000" cy="395287"/>
          </a:xfrm>
        </p:spPr>
        <p:txBody>
          <a:bodyPr/>
          <a:lstStyle>
            <a:lvl1pPr>
              <a:defRPr/>
            </a:lvl1pPr>
          </a:lstStyle>
          <a:p>
            <a:fld id="{D7EDA7D0-A63C-427D-8F77-86934CDF0945}" type="slidenum">
              <a:rPr lang="en-US"/>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509E9862-A4D5-44D8-A3CC-A13DB719A3B5}" type="datetime1">
              <a:rPr lang="en-US"/>
              <a:pPr/>
              <a:t>12/7/2021</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77CA3FB8-4DA2-4608-BB93-6D4A5ECE5780}" type="slidenum">
              <a:rPr lang="en-US"/>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6434" name="Rectangle 2"/>
          <p:cNvSpPr>
            <a:spLocks noGrp="1" noChangeArrowheads="1"/>
          </p:cNvSpPr>
          <p:nvPr>
            <p:ph type="ctrTitle"/>
          </p:nvPr>
        </p:nvSpPr>
        <p:spPr>
          <a:xfrm>
            <a:off x="1279527" y="1387476"/>
            <a:ext cx="7085013" cy="923925"/>
          </a:xfrm>
        </p:spPr>
        <p:txBody>
          <a:bodyPr/>
          <a:lstStyle>
            <a:lvl1pPr>
              <a:defRPr/>
            </a:lvl1pPr>
          </a:lstStyle>
          <a:p>
            <a:r>
              <a:rPr lang="en-US"/>
              <a:t>Click to edit Master title style</a:t>
            </a:r>
          </a:p>
        </p:txBody>
      </p:sp>
      <p:sp>
        <p:nvSpPr>
          <p:cNvPr id="146435" name="Rectangle 3"/>
          <p:cNvSpPr>
            <a:spLocks noGrp="1" noChangeArrowheads="1"/>
          </p:cNvSpPr>
          <p:nvPr>
            <p:ph type="subTitle" idx="1"/>
          </p:nvPr>
        </p:nvSpPr>
        <p:spPr>
          <a:xfrm>
            <a:off x="1279525" y="2443163"/>
            <a:ext cx="5256213" cy="990600"/>
          </a:xfrm>
        </p:spPr>
        <p:txBody>
          <a:bodyPr/>
          <a:lstStyle>
            <a:lvl1pPr marL="0" indent="0">
              <a:buFontTx/>
              <a:buNone/>
              <a:defRPr/>
            </a:lvl1pPr>
          </a:lstStyle>
          <a:p>
            <a:r>
              <a:rPr lang="en-US"/>
              <a:t>Click to edit Master subtitle style</a:t>
            </a:r>
          </a:p>
        </p:txBody>
      </p:sp>
      <p:sp>
        <p:nvSpPr>
          <p:cNvPr id="146436" name="Rectangle 4"/>
          <p:cNvSpPr>
            <a:spLocks noGrp="1" noChangeArrowheads="1"/>
          </p:cNvSpPr>
          <p:nvPr>
            <p:ph type="dt" sz="half" idx="2"/>
          </p:nvPr>
        </p:nvSpPr>
        <p:spPr/>
        <p:txBody>
          <a:bodyPr/>
          <a:lstStyle>
            <a:lvl1pPr>
              <a:defRPr/>
            </a:lvl1pPr>
          </a:lstStyle>
          <a:p>
            <a:fld id="{7EB3870B-A211-4CC2-9774-0E26DA726A92}" type="datetime1">
              <a:rPr lang="en-US"/>
              <a:pPr/>
              <a:t>12/7/2021</a:t>
            </a:fld>
            <a:endParaRPr lang="en-US" dirty="0"/>
          </a:p>
        </p:txBody>
      </p:sp>
      <p:sp>
        <p:nvSpPr>
          <p:cNvPr id="146437" name="Rectangle 5"/>
          <p:cNvSpPr>
            <a:spLocks noGrp="1" noChangeArrowheads="1"/>
          </p:cNvSpPr>
          <p:nvPr>
            <p:ph type="ftr" sz="quarter" idx="3"/>
          </p:nvPr>
        </p:nvSpPr>
        <p:spPr/>
        <p:txBody>
          <a:bodyPr/>
          <a:lstStyle>
            <a:lvl1pPr>
              <a:defRPr/>
            </a:lvl1pPr>
          </a:lstStyle>
          <a:p>
            <a:endParaRPr lang="en-US" dirty="0"/>
          </a:p>
        </p:txBody>
      </p:sp>
      <p:sp>
        <p:nvSpPr>
          <p:cNvPr id="146438" name="Rectangle 6"/>
          <p:cNvSpPr>
            <a:spLocks noGrp="1" noChangeArrowheads="1"/>
          </p:cNvSpPr>
          <p:nvPr>
            <p:ph type="sldNum" sz="quarter" idx="4"/>
          </p:nvPr>
        </p:nvSpPr>
        <p:spPr/>
        <p:txBody>
          <a:bodyPr/>
          <a:lstStyle>
            <a:lvl1pPr>
              <a:defRPr/>
            </a:lvl1pPr>
          </a:lstStyle>
          <a:p>
            <a:fld id="{1A861FE2-44DD-45C3-B92C-E7139BE88897}" type="slidenum">
              <a:rPr lang="en-US"/>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C74530F-684F-4FEA-8242-C373DA23EC95}" type="datetime1">
              <a:rPr lang="en-US"/>
              <a:pPr/>
              <a:t>12/7/2021</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3CDCA19A-5C4E-47C9-944E-18AF7B04352A}" type="slidenum">
              <a:rPr lang="en-US"/>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19526"/>
            <a:ext cx="7772400" cy="1179513"/>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519363"/>
            <a:ext cx="7772400" cy="13001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D336BDF-AE1F-432E-9F09-218C39638F7B}" type="datetime1">
              <a:rPr lang="en-US"/>
              <a:pPr/>
              <a:t>12/7/2021</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F3F2F282-A872-4F4A-BE32-3BD23F10431A}" type="slidenum">
              <a:rPr lang="en-US"/>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1387476"/>
            <a:ext cx="2552700"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984625" y="1387476"/>
            <a:ext cx="2552700"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51B24D3F-159F-4A52-96ED-A498EDC2A575}" type="datetime1">
              <a:rPr lang="en-US"/>
              <a:pPr/>
              <a:t>12/7/2021</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60D6D361-40B2-46CA-A113-A33EDA2A51D8}"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EF4A120-2FCB-4E0E-8928-35A1C645FF89}" type="datetime1">
              <a:rPr lang="en-US"/>
              <a:pPr/>
              <a:t>12/7/2021</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AA9318E-AF3F-4804-BBDF-0B0F11932AED}" type="slidenum">
              <a:rPr lang="en-US"/>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38125"/>
            <a:ext cx="8229600" cy="990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330325"/>
            <a:ext cx="4040188"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84364"/>
            <a:ext cx="4040188"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330325"/>
            <a:ext cx="4041775"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1884364"/>
            <a:ext cx="4041775"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92C7432D-BA10-4820-953F-BF44FBB05828}" type="datetime1">
              <a:rPr lang="en-US"/>
              <a:pPr/>
              <a:t>12/7/2021</a:t>
            </a:fld>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9CB73E9B-B3BA-42CB-9FE4-A7593E34C99B}" type="slidenum">
              <a:rPr lang="en-US"/>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D189A90-0CAD-4BA4-86BB-5B1F05B645CE}" type="datetime1">
              <a:rPr lang="en-US"/>
              <a:pPr/>
              <a:t>12/7/2021</a:t>
            </a:fld>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A419B951-0C23-41E0-8F15-C516031C1EAE}" type="slidenum">
              <a:rPr lang="en-US"/>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B70641F-EA28-4D0A-8182-771C132705BA}" type="datetime1">
              <a:rPr lang="en-US"/>
              <a:pPr/>
              <a:t>12/7/2021</a:t>
            </a:fld>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FFA85EB5-6329-46D2-8F33-15882472430D}" type="slidenum">
              <a:rPr lang="en-US"/>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36539"/>
            <a:ext cx="3008313" cy="10064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36539"/>
            <a:ext cx="5111750" cy="50720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243013"/>
            <a:ext cx="3008313" cy="4065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DFD1B86-16B2-41DB-AB99-7C853600ECE3}" type="datetime1">
              <a:rPr lang="en-US"/>
              <a:pPr/>
              <a:t>12/7/2021</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B8A87812-6BED-402F-8B7D-20701C2A1790}" type="slidenum">
              <a:rPr lang="en-US"/>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160839"/>
            <a:ext cx="5486400" cy="49053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31814"/>
            <a:ext cx="5486400" cy="3565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651375"/>
            <a:ext cx="5486400" cy="6985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E664557-9B80-4C3B-BD58-62B47C8C8828}" type="datetime1">
              <a:rPr lang="en-US"/>
              <a:pPr/>
              <a:t>12/7/2021</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88AEC942-A68D-4B6D-A682-A0E3CDF34A22}" type="slidenum">
              <a:rPr lang="en-US"/>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4B0E779-CE62-405E-A51A-4908DBB40D23}" type="datetime1">
              <a:rPr lang="en-US"/>
              <a:pPr/>
              <a:t>12/7/2021</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BF483591-59AD-4193-88BC-F09095889E6B}" type="slidenum">
              <a:rPr lang="en-US"/>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593725"/>
            <a:ext cx="1771650" cy="4714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593725"/>
            <a:ext cx="5162550" cy="4714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65AC9EA-CE4A-43AF-8DC6-12607324A73E}" type="datetime1">
              <a:rPr lang="en-US"/>
              <a:pPr/>
              <a:t>12/7/2021</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08EF6463-DA01-444F-8484-22D85A06F8BD}" type="slidenum">
              <a:rPr lang="en-US"/>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half" idx="3"/>
          </p:nvPr>
        </p:nvSpPr>
        <p:spPr>
          <a:xfrm>
            <a:off x="51450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B683D146-AE93-4240-AE2F-8E920828941D}" type="datetime1">
              <a:rPr lang="en-US"/>
              <a:pPr/>
              <a:t>12/7/2021</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946B7072-8982-480A-8E90-FC7CC623B4B3}" type="slidenum">
              <a:rPr lang="en-US"/>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5411789"/>
            <a:ext cx="1905000" cy="395287"/>
          </a:xfrm>
        </p:spPr>
        <p:txBody>
          <a:bodyPr/>
          <a:lstStyle>
            <a:lvl1pPr>
              <a:defRPr/>
            </a:lvl1pPr>
          </a:lstStyle>
          <a:p>
            <a:fld id="{005789A1-B625-4FDB-94BD-12D18AB067EC}" type="datetime1">
              <a:rPr lang="en-US"/>
              <a:pPr/>
              <a:t>12/7/2021</a:t>
            </a:fld>
            <a:endParaRPr lang="en-US" dirty="0"/>
          </a:p>
        </p:txBody>
      </p:sp>
      <p:sp>
        <p:nvSpPr>
          <p:cNvPr id="6" name="Footer Placeholder 5"/>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7" name="Slide Number Placeholder 6"/>
          <p:cNvSpPr>
            <a:spLocks noGrp="1"/>
          </p:cNvSpPr>
          <p:nvPr>
            <p:ph type="sldNum" sz="quarter" idx="12"/>
          </p:nvPr>
        </p:nvSpPr>
        <p:spPr>
          <a:xfrm>
            <a:off x="7042150" y="5411789"/>
            <a:ext cx="1905000" cy="395287"/>
          </a:xfrm>
        </p:spPr>
        <p:txBody>
          <a:bodyPr/>
          <a:lstStyle>
            <a:lvl1pPr>
              <a:defRPr/>
            </a:lvl1pPr>
          </a:lstStyle>
          <a:p>
            <a:fld id="{3D2A4278-4149-4DDA-8F3F-868DCDDA6808}" type="slidenum">
              <a:rPr lang="en-US"/>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162050" y="5411789"/>
            <a:ext cx="1905000" cy="395287"/>
          </a:xfrm>
        </p:spPr>
        <p:txBody>
          <a:bodyPr/>
          <a:lstStyle>
            <a:lvl1pPr>
              <a:defRPr/>
            </a:lvl1pPr>
          </a:lstStyle>
          <a:p>
            <a:fld id="{C74DA899-4774-4ADC-9944-8246D3129AA4}" type="datetime1">
              <a:rPr lang="en-US"/>
              <a:pPr/>
              <a:t>12/7/2021</a:t>
            </a:fld>
            <a:endParaRPr lang="en-US" dirty="0"/>
          </a:p>
        </p:txBody>
      </p:sp>
      <p:sp>
        <p:nvSpPr>
          <p:cNvPr id="8" name="Footer Placeholder 7"/>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9" name="Slide Number Placeholder 8"/>
          <p:cNvSpPr>
            <a:spLocks noGrp="1"/>
          </p:cNvSpPr>
          <p:nvPr>
            <p:ph type="sldNum" sz="quarter" idx="12"/>
          </p:nvPr>
        </p:nvSpPr>
        <p:spPr>
          <a:xfrm>
            <a:off x="7042150" y="5411789"/>
            <a:ext cx="1905000" cy="395287"/>
          </a:xfrm>
        </p:spPr>
        <p:txBody>
          <a:bodyPr/>
          <a:lstStyle>
            <a:lvl1pPr>
              <a:defRPr/>
            </a:lvl1pPr>
          </a:lstStyle>
          <a:p>
            <a:fld id="{D7EDA7D0-A63C-427D-8F77-86934CDF0945}"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19526"/>
            <a:ext cx="7772400" cy="1179513"/>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519363"/>
            <a:ext cx="7772400" cy="13001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84598721-09DC-4B3A-96A6-239BAE2E10B8}" type="datetime1">
              <a:rPr lang="en-US"/>
              <a:pPr/>
              <a:t>12/7/2021</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67E00147-0094-4D38-A295-028875F60AD2}" type="slidenum">
              <a:rPr lang="en-US"/>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509E9862-A4D5-44D8-A3CC-A13DB719A3B5}" type="datetime1">
              <a:rPr lang="en-US"/>
              <a:pPr/>
              <a:t>12/7/2021</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77CA3FB8-4DA2-4608-BB93-6D4A5ECE5780}" type="slidenum">
              <a:rPr lang="en-US"/>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51000"/>
            <a:ext cx="7543800" cy="2248112"/>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3962400"/>
            <a:ext cx="6461760" cy="92456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F017BBF-F659-4D8A-A1EC-91933C1D0332}" type="datetime1">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F703FC-430A-4826-8018-26AF3C22FEE0}" type="slidenum">
              <a:rPr lang="en-US" smtClean="0"/>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F4A120-2FCB-4E0E-8928-35A1C645FF89}" type="datetime1">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AA9318E-AF3F-4804-BBDF-0B0F11932AED}" type="slidenum">
              <a:rPr lang="en-US" smtClean="0"/>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754880"/>
            <a:ext cx="7659687" cy="1012613"/>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4" y="3339148"/>
            <a:ext cx="6135687" cy="141573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8721-09DC-4B3A-96A6-239BAE2E10B8}" type="datetime1">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E00147-0094-4D38-A295-028875F60AD2}" type="slidenum">
              <a:rPr lang="en-US" smtClean="0"/>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31366"/>
            <a:ext cx="3657600" cy="3978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331366"/>
            <a:ext cx="3657600" cy="3978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234CAD5-7888-4446-8560-F27453B94140}" type="datetime1">
              <a:rPr lang="en-US" smtClean="0"/>
              <a:pPr/>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7EA6F37-F5FC-4DF4-A87C-7D759627F958}" type="slidenum">
              <a:rPr lang="en-US" smtClean="0"/>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330431"/>
            <a:ext cx="3657600" cy="554460"/>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84891"/>
            <a:ext cx="3657600" cy="342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330431"/>
            <a:ext cx="3657600" cy="554460"/>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1884891"/>
            <a:ext cx="3657600" cy="342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4B98817-D059-4582-A500-94FD86AFA751}" type="datetime1">
              <a:rPr lang="en-US" smtClean="0"/>
              <a:pPr/>
              <a:t>12/7/2021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A70ACD7-1971-477B-BA75-E7E3AF602DAD}" type="slidenum">
              <a:rPr lang="en-US" smtClean="0"/>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AE5300-A0B9-4E03-AA37-BB71F146E67A}" type="datetime1">
              <a:rPr lang="en-US" smtClean="0"/>
              <a:pPr/>
              <a:t>12/7/2021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55AC5F-70A8-460D-AC63-CA8F560DE538}" type="slidenum">
              <a:rPr lang="en-US" smtClean="0"/>
              <a:pPr/>
              <a:t>‹#›</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BAF5D8-95F4-45BA-8CD5-481CE08F36B7}" type="datetime1">
              <a:rPr lang="en-US" smtClean="0"/>
              <a:pPr/>
              <a:t>12/7/2021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17DF7B6-3336-4701-9ABA-0AA2C9F4BD75}" type="slidenum">
              <a:rPr lang="en-US" smtClean="0"/>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762805"/>
            <a:ext cx="7772400" cy="515112"/>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800" y="5283200"/>
            <a:ext cx="7772401" cy="5283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F4F5E3-2C2C-4AB2-B3CD-9FA3BBB3F182}" type="datetime1">
              <a:rPr lang="en-US" smtClean="0"/>
              <a:pPr/>
              <a:t>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65F01FF-A318-42D9-B5BE-C0B2A5E0680D}" type="slidenum">
              <a:rPr lang="en-US" smtClean="0"/>
              <a:pPr/>
              <a:t>‹#›</a:t>
            </a:fld>
            <a:endParaRPr lang="en-US" dirty="0"/>
          </a:p>
        </p:txBody>
      </p:sp>
      <p:sp>
        <p:nvSpPr>
          <p:cNvPr id="9" name="Content Placeholder 8"/>
          <p:cNvSpPr>
            <a:spLocks noGrp="1"/>
          </p:cNvSpPr>
          <p:nvPr>
            <p:ph sz="quarter" idx="13"/>
          </p:nvPr>
        </p:nvSpPr>
        <p:spPr>
          <a:xfrm>
            <a:off x="304800" y="330200"/>
            <a:ext cx="7772400" cy="428379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4762574"/>
            <a:ext cx="7772400" cy="515343"/>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47548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301752" y="5283200"/>
            <a:ext cx="7772400" cy="5309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E60D4B2F-65C7-48EA-859C-7E087A9473E8}" type="datetime1">
              <a:rPr lang="en-US" smtClean="0"/>
              <a:pPr/>
              <a:t>12/7/2021</a:t>
            </a:fld>
            <a:endParaRPr lang="en-US" dirty="0"/>
          </a:p>
        </p:txBody>
      </p:sp>
      <p:sp>
        <p:nvSpPr>
          <p:cNvPr id="9" name="Slide Number Placeholder 8"/>
          <p:cNvSpPr>
            <a:spLocks noGrp="1"/>
          </p:cNvSpPr>
          <p:nvPr>
            <p:ph type="sldNum" sz="quarter" idx="11"/>
          </p:nvPr>
        </p:nvSpPr>
        <p:spPr/>
        <p:txBody>
          <a:bodyPr/>
          <a:lstStyle/>
          <a:p>
            <a:fld id="{615A81E8-D425-4FDF-93AB-8B5BB97349B6}"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81113" y="1387476"/>
            <a:ext cx="2551112"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984627" y="1387476"/>
            <a:ext cx="2551113"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A234CAD5-7888-4446-8560-F27453B94140}" type="datetime1">
              <a:rPr lang="en-US"/>
              <a:pPr/>
              <a:t>12/7/2021</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F7EA6F37-F5FC-4DF4-A87C-7D759627F958}" type="slidenum">
              <a:rPr lang="en-US"/>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54E9BA-F35F-47DE-A91A-28FE57C87D48}" type="datetime1">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FED5B2-420B-450B-8CDE-CAE2F9C72A98}" type="slidenum">
              <a:rPr lang="en-US" smtClean="0"/>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38020"/>
            <a:ext cx="1752600" cy="5071322"/>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38020"/>
            <a:ext cx="6019800" cy="507132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2ABB3-2744-41EF-867D-19A90AE4C2F8}" type="datetime1">
              <a:rPr lang="en-US" smtClean="0"/>
              <a:pPr/>
              <a:t>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FB9ECB-CBF2-4C14-A8A2-9CE76321EB2B}" type="slidenum">
              <a:rPr lang="en-US" smtClean="0"/>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half" idx="3"/>
          </p:nvPr>
        </p:nvSpPr>
        <p:spPr>
          <a:xfrm>
            <a:off x="51450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B683D146-AE93-4240-AE2F-8E920828941D}" type="datetime1">
              <a:rPr lang="en-US"/>
              <a:pPr/>
              <a:t>12/7/2021</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946B7072-8982-480A-8E90-FC7CC623B4B3}" type="slidenum">
              <a:rPr lang="en-US"/>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162050" y="5411789"/>
            <a:ext cx="1905000" cy="395287"/>
          </a:xfrm>
        </p:spPr>
        <p:txBody>
          <a:bodyPr/>
          <a:lstStyle>
            <a:lvl1pPr>
              <a:defRPr/>
            </a:lvl1pPr>
          </a:lstStyle>
          <a:p>
            <a:fld id="{C74DA899-4774-4ADC-9944-8246D3129AA4}" type="datetime1">
              <a:rPr lang="en-US"/>
              <a:pPr/>
              <a:t>12/7/2021</a:t>
            </a:fld>
            <a:endParaRPr lang="en-US" dirty="0"/>
          </a:p>
        </p:txBody>
      </p:sp>
      <p:sp>
        <p:nvSpPr>
          <p:cNvPr id="8" name="Footer Placeholder 7"/>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9" name="Slide Number Placeholder 8"/>
          <p:cNvSpPr>
            <a:spLocks noGrp="1"/>
          </p:cNvSpPr>
          <p:nvPr>
            <p:ph type="sldNum" sz="quarter" idx="12"/>
          </p:nvPr>
        </p:nvSpPr>
        <p:spPr>
          <a:xfrm>
            <a:off x="7042150" y="5411789"/>
            <a:ext cx="1905000" cy="395287"/>
          </a:xfrm>
        </p:spPr>
        <p:txBody>
          <a:bodyPr/>
          <a:lstStyle>
            <a:lvl1pPr>
              <a:defRPr/>
            </a:lvl1pPr>
          </a:lstStyle>
          <a:p>
            <a:fld id="{D7EDA7D0-A63C-427D-8F77-86934CDF0945}" type="slidenum">
              <a:rPr lang="en-US"/>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509E9862-A4D5-44D8-A3CC-A13DB719A3B5}" type="datetime1">
              <a:rPr lang="en-US"/>
              <a:pPr/>
              <a:t>12/7/2021</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77CA3FB8-4DA2-4608-BB93-6D4A5ECE5780}"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38125"/>
            <a:ext cx="8229600" cy="990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330325"/>
            <a:ext cx="4040188"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84364"/>
            <a:ext cx="4040188"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330325"/>
            <a:ext cx="4041775"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1884364"/>
            <a:ext cx="4041775"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4B98817-D059-4582-A500-94FD86AFA751}" type="datetime1">
              <a:rPr lang="en-US"/>
              <a:pPr/>
              <a:t>12/7/2021</a:t>
            </a:fld>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CA70ACD7-1971-477B-BA75-E7E3AF602DAD}"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1DAE5300-A0B9-4E03-AA37-BB71F146E67A}" type="datetime1">
              <a:rPr lang="en-US"/>
              <a:pPr/>
              <a:t>12/7/2021</a:t>
            </a:fld>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7055AC5F-70A8-460D-AC63-CA8F560DE538}"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2BAF5D8-95F4-45BA-8CD5-481CE08F36B7}" type="datetime1">
              <a:rPr lang="en-US"/>
              <a:pPr/>
              <a:t>12/7/2021</a:t>
            </a:fld>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E17DF7B6-3336-4701-9ABA-0AA2C9F4BD75}"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36539"/>
            <a:ext cx="3008313" cy="10064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36539"/>
            <a:ext cx="5111750" cy="50720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243013"/>
            <a:ext cx="3008313" cy="4065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9F4F5E3-2C2C-4AB2-B3CD-9FA3BBB3F182}" type="datetime1">
              <a:rPr lang="en-US"/>
              <a:pPr/>
              <a:t>12/7/2021</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E65F01FF-A318-42D9-B5BE-C0B2A5E0680D}"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160839"/>
            <a:ext cx="5486400" cy="49053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31814"/>
            <a:ext cx="5486400" cy="3565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651375"/>
            <a:ext cx="5486400" cy="6985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60D4B2F-65C7-48EA-859C-7E087A9473E8}" type="datetime1">
              <a:rPr lang="en-US"/>
              <a:pPr/>
              <a:t>12/7/2021</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615A81E8-D425-4FDF-93AB-8B5BB97349B6}"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pn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3.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bwMode="auto">
          <a:xfrm>
            <a:off x="1281113" y="593726"/>
            <a:ext cx="7086600" cy="633413"/>
          </a:xfrm>
          <a:prstGeom prst="rect">
            <a:avLst/>
          </a:prstGeom>
          <a:noFill/>
          <a:ln w="9525">
            <a:noFill/>
            <a:miter lim="800000"/>
            <a:headEnd/>
            <a:tailEnd/>
          </a:ln>
          <a:effectLst/>
        </p:spPr>
        <p:txBody>
          <a:bodyPr vert="horz" wrap="square" lIns="89814" tIns="44909" rIns="89814" bIns="44909" numCol="1" anchor="ctr" anchorCtr="0" compatLnSpc="1">
            <a:prstTxWarp prst="textNoShape">
              <a:avLst/>
            </a:prstTxWarp>
          </a:bodyPr>
          <a:lstStyle/>
          <a:p>
            <a:pPr lvl="0"/>
            <a:r>
              <a:rPr lang="en-US" smtClean="0"/>
              <a:t>Click to edit Master title style</a:t>
            </a:r>
          </a:p>
        </p:txBody>
      </p:sp>
      <p:sp>
        <p:nvSpPr>
          <p:cNvPr id="84995" name="Rectangle 3"/>
          <p:cNvSpPr>
            <a:spLocks noGrp="1" noChangeArrowheads="1"/>
          </p:cNvSpPr>
          <p:nvPr>
            <p:ph type="body" idx="1"/>
          </p:nvPr>
        </p:nvSpPr>
        <p:spPr bwMode="auto">
          <a:xfrm>
            <a:off x="1281115" y="1387476"/>
            <a:ext cx="5254625" cy="392112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4996" name="Rectangle 4"/>
          <p:cNvSpPr>
            <a:spLocks noGrp="1" noChangeArrowheads="1"/>
          </p:cNvSpPr>
          <p:nvPr>
            <p:ph type="dt" sz="half" idx="2"/>
          </p:nvPr>
        </p:nvSpPr>
        <p:spPr bwMode="auto">
          <a:xfrm>
            <a:off x="458788" y="5572126"/>
            <a:ext cx="2132012" cy="28257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lvl1pPr defTabSz="898525">
              <a:defRPr sz="1200">
                <a:latin typeface="+mn-lt"/>
              </a:defRPr>
            </a:lvl1pPr>
          </a:lstStyle>
          <a:p>
            <a:fld id="{AC90D091-F6CD-4752-8608-CA17A85967BC}" type="datetime1">
              <a:rPr lang="en-US"/>
              <a:pPr/>
              <a:t>12/7/2021</a:t>
            </a:fld>
            <a:endParaRPr lang="en-US" dirty="0"/>
          </a:p>
        </p:txBody>
      </p:sp>
      <p:sp>
        <p:nvSpPr>
          <p:cNvPr id="84997" name="Rectangle 5"/>
          <p:cNvSpPr>
            <a:spLocks noGrp="1" noChangeArrowheads="1"/>
          </p:cNvSpPr>
          <p:nvPr>
            <p:ph type="ftr" sz="quarter" idx="3"/>
          </p:nvPr>
        </p:nvSpPr>
        <p:spPr bwMode="auto">
          <a:xfrm>
            <a:off x="3125790" y="5572126"/>
            <a:ext cx="2892425" cy="28257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lvl1pPr algn="ctr" defTabSz="898525">
              <a:defRPr sz="1200">
                <a:latin typeface="+mn-lt"/>
              </a:defRPr>
            </a:lvl1pPr>
          </a:lstStyle>
          <a:p>
            <a:endParaRPr lang="en-US" dirty="0"/>
          </a:p>
        </p:txBody>
      </p:sp>
      <p:sp>
        <p:nvSpPr>
          <p:cNvPr id="84998" name="Rectangle 6"/>
          <p:cNvSpPr>
            <a:spLocks noGrp="1" noChangeArrowheads="1"/>
          </p:cNvSpPr>
          <p:nvPr>
            <p:ph type="sldNum" sz="quarter" idx="4"/>
          </p:nvPr>
        </p:nvSpPr>
        <p:spPr bwMode="auto">
          <a:xfrm>
            <a:off x="6553202" y="5572126"/>
            <a:ext cx="2132013" cy="28257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lvl1pPr algn="r" defTabSz="898525">
              <a:defRPr sz="1200">
                <a:latin typeface="+mn-lt"/>
              </a:defRPr>
            </a:lvl1pPr>
          </a:lstStyle>
          <a:p>
            <a:fld id="{69F6FE19-A51D-47B7-8DE1-91695C47EEB0}"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5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855" r:id="rId12"/>
    <p:sldLayoutId id="2147483856" r:id="rId13"/>
    <p:sldLayoutId id="2147483857" r:id="rId14"/>
    <p:sldLayoutId id="2147483858" r:id="rId15"/>
  </p:sldLayoutIdLst>
  <p:hf hdr="0" ftr="0" dt="0"/>
  <p:txStyles>
    <p:titleStyle>
      <a:lvl1pPr algn="l" defTabSz="898525" rtl="0" fontAlgn="base">
        <a:spcBef>
          <a:spcPct val="0"/>
        </a:spcBef>
        <a:spcAft>
          <a:spcPct val="0"/>
        </a:spcAft>
        <a:defRPr sz="3500">
          <a:solidFill>
            <a:schemeClr val="tx2"/>
          </a:solidFill>
          <a:latin typeface="+mj-lt"/>
          <a:ea typeface="+mj-ea"/>
          <a:cs typeface="+mj-cs"/>
        </a:defRPr>
      </a:lvl1pPr>
      <a:lvl2pPr algn="l" defTabSz="898525" rtl="0" fontAlgn="base">
        <a:spcBef>
          <a:spcPct val="0"/>
        </a:spcBef>
        <a:spcAft>
          <a:spcPct val="0"/>
        </a:spcAft>
        <a:defRPr sz="3500">
          <a:solidFill>
            <a:schemeClr val="tx2"/>
          </a:solidFill>
          <a:latin typeface="Century Gothic" pitchFamily="34" charset="0"/>
        </a:defRPr>
      </a:lvl2pPr>
      <a:lvl3pPr algn="l" defTabSz="898525" rtl="0" fontAlgn="base">
        <a:spcBef>
          <a:spcPct val="0"/>
        </a:spcBef>
        <a:spcAft>
          <a:spcPct val="0"/>
        </a:spcAft>
        <a:defRPr sz="3500">
          <a:solidFill>
            <a:schemeClr val="tx2"/>
          </a:solidFill>
          <a:latin typeface="Century Gothic" pitchFamily="34" charset="0"/>
        </a:defRPr>
      </a:lvl3pPr>
      <a:lvl4pPr algn="l" defTabSz="898525" rtl="0" fontAlgn="base">
        <a:spcBef>
          <a:spcPct val="0"/>
        </a:spcBef>
        <a:spcAft>
          <a:spcPct val="0"/>
        </a:spcAft>
        <a:defRPr sz="3500">
          <a:solidFill>
            <a:schemeClr val="tx2"/>
          </a:solidFill>
          <a:latin typeface="Century Gothic" pitchFamily="34" charset="0"/>
        </a:defRPr>
      </a:lvl4pPr>
      <a:lvl5pPr algn="l" defTabSz="898525" rtl="0" fontAlgn="base">
        <a:spcBef>
          <a:spcPct val="0"/>
        </a:spcBef>
        <a:spcAft>
          <a:spcPct val="0"/>
        </a:spcAft>
        <a:defRPr sz="3500">
          <a:solidFill>
            <a:schemeClr val="tx2"/>
          </a:solidFill>
          <a:latin typeface="Century Gothic" pitchFamily="34" charset="0"/>
        </a:defRPr>
      </a:lvl5pPr>
      <a:lvl6pPr marL="457200" algn="l" defTabSz="898525" rtl="0" fontAlgn="base">
        <a:spcBef>
          <a:spcPct val="0"/>
        </a:spcBef>
        <a:spcAft>
          <a:spcPct val="0"/>
        </a:spcAft>
        <a:defRPr sz="3500">
          <a:solidFill>
            <a:schemeClr val="tx2"/>
          </a:solidFill>
          <a:latin typeface="Century Gothic" pitchFamily="34" charset="0"/>
        </a:defRPr>
      </a:lvl6pPr>
      <a:lvl7pPr marL="914400" algn="l" defTabSz="898525" rtl="0" fontAlgn="base">
        <a:spcBef>
          <a:spcPct val="0"/>
        </a:spcBef>
        <a:spcAft>
          <a:spcPct val="0"/>
        </a:spcAft>
        <a:defRPr sz="3500">
          <a:solidFill>
            <a:schemeClr val="tx2"/>
          </a:solidFill>
          <a:latin typeface="Century Gothic" pitchFamily="34" charset="0"/>
        </a:defRPr>
      </a:lvl7pPr>
      <a:lvl8pPr marL="1371600" algn="l" defTabSz="898525" rtl="0" fontAlgn="base">
        <a:spcBef>
          <a:spcPct val="0"/>
        </a:spcBef>
        <a:spcAft>
          <a:spcPct val="0"/>
        </a:spcAft>
        <a:defRPr sz="3500">
          <a:solidFill>
            <a:schemeClr val="tx2"/>
          </a:solidFill>
          <a:latin typeface="Century Gothic" pitchFamily="34" charset="0"/>
        </a:defRPr>
      </a:lvl8pPr>
      <a:lvl9pPr marL="1828800" algn="l" defTabSz="898525" rtl="0" fontAlgn="base">
        <a:spcBef>
          <a:spcPct val="0"/>
        </a:spcBef>
        <a:spcAft>
          <a:spcPct val="0"/>
        </a:spcAft>
        <a:defRPr sz="3500">
          <a:solidFill>
            <a:schemeClr val="tx2"/>
          </a:solidFill>
          <a:latin typeface="Century Gothic" pitchFamily="34" charset="0"/>
        </a:defRPr>
      </a:lvl9pPr>
    </p:titleStyle>
    <p:bodyStyle>
      <a:lvl1pPr marL="336550" indent="-336550" algn="l" defTabSz="898525" rtl="0" fontAlgn="base">
        <a:spcBef>
          <a:spcPct val="20000"/>
        </a:spcBef>
        <a:spcAft>
          <a:spcPct val="0"/>
        </a:spcAft>
        <a:buChar char="•"/>
        <a:defRPr sz="2800">
          <a:solidFill>
            <a:schemeClr val="tx1"/>
          </a:solidFill>
          <a:latin typeface="+mn-lt"/>
          <a:ea typeface="+mn-ea"/>
          <a:cs typeface="+mn-cs"/>
        </a:defRPr>
      </a:lvl1pPr>
      <a:lvl2pPr marL="730250" indent="-279400" algn="l" defTabSz="898525" rtl="0" fontAlgn="base">
        <a:spcBef>
          <a:spcPct val="20000"/>
        </a:spcBef>
        <a:spcAft>
          <a:spcPct val="0"/>
        </a:spcAft>
        <a:buChar char="–"/>
        <a:defRPr sz="2500">
          <a:solidFill>
            <a:schemeClr val="tx1"/>
          </a:solidFill>
          <a:latin typeface="+mn-lt"/>
        </a:defRPr>
      </a:lvl2pPr>
      <a:lvl3pPr marL="1122363" indent="-223838" algn="l" defTabSz="898525" rtl="0" fontAlgn="base">
        <a:spcBef>
          <a:spcPct val="20000"/>
        </a:spcBef>
        <a:spcAft>
          <a:spcPct val="0"/>
        </a:spcAft>
        <a:buChar char="•"/>
        <a:defRPr sz="2000">
          <a:solidFill>
            <a:schemeClr val="tx1"/>
          </a:solidFill>
          <a:latin typeface="+mn-lt"/>
        </a:defRPr>
      </a:lvl3pPr>
      <a:lvl4pPr marL="1571625" indent="-222250" algn="l" defTabSz="898525" rtl="0" fontAlgn="base">
        <a:spcBef>
          <a:spcPct val="20000"/>
        </a:spcBef>
        <a:spcAft>
          <a:spcPct val="0"/>
        </a:spcAft>
        <a:buChar char="–"/>
        <a:defRPr sz="1700">
          <a:solidFill>
            <a:schemeClr val="tx1"/>
          </a:solidFill>
          <a:latin typeface="+mn-lt"/>
        </a:defRPr>
      </a:lvl4pPr>
      <a:lvl5pPr marL="2020888" indent="-223838" algn="l" defTabSz="898525" rtl="0" fontAlgn="base">
        <a:spcBef>
          <a:spcPct val="20000"/>
        </a:spcBef>
        <a:spcAft>
          <a:spcPct val="0"/>
        </a:spcAft>
        <a:buChar char="»"/>
        <a:defRPr sz="1600">
          <a:solidFill>
            <a:schemeClr val="tx1"/>
          </a:solidFill>
          <a:latin typeface="+mn-lt"/>
        </a:defRPr>
      </a:lvl5pPr>
      <a:lvl6pPr marL="2478088" indent="-223838" algn="l" defTabSz="898525" rtl="0" fontAlgn="base">
        <a:spcBef>
          <a:spcPct val="20000"/>
        </a:spcBef>
        <a:spcAft>
          <a:spcPct val="0"/>
        </a:spcAft>
        <a:buChar char="»"/>
        <a:defRPr sz="1600">
          <a:solidFill>
            <a:schemeClr val="tx1"/>
          </a:solidFill>
          <a:latin typeface="+mn-lt"/>
        </a:defRPr>
      </a:lvl6pPr>
      <a:lvl7pPr marL="2935288" indent="-223838" algn="l" defTabSz="898525" rtl="0" fontAlgn="base">
        <a:spcBef>
          <a:spcPct val="20000"/>
        </a:spcBef>
        <a:spcAft>
          <a:spcPct val="0"/>
        </a:spcAft>
        <a:buChar char="»"/>
        <a:defRPr sz="1600">
          <a:solidFill>
            <a:schemeClr val="tx1"/>
          </a:solidFill>
          <a:latin typeface="+mn-lt"/>
        </a:defRPr>
      </a:lvl7pPr>
      <a:lvl8pPr marL="3392488" indent="-223838" algn="l" defTabSz="898525" rtl="0" fontAlgn="base">
        <a:spcBef>
          <a:spcPct val="20000"/>
        </a:spcBef>
        <a:spcAft>
          <a:spcPct val="0"/>
        </a:spcAft>
        <a:buChar char="»"/>
        <a:defRPr sz="1600">
          <a:solidFill>
            <a:schemeClr val="tx1"/>
          </a:solidFill>
          <a:latin typeface="+mn-lt"/>
        </a:defRPr>
      </a:lvl8pPr>
      <a:lvl9pPr marL="3849688" indent="-223838" algn="l" defTabSz="898525"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bwMode="auto">
          <a:xfrm>
            <a:off x="1279525" y="593725"/>
            <a:ext cx="7086600" cy="635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5411" name="Rectangle 3"/>
          <p:cNvSpPr>
            <a:spLocks noGrp="1" noChangeArrowheads="1"/>
          </p:cNvSpPr>
          <p:nvPr>
            <p:ph type="body" idx="1"/>
          </p:nvPr>
        </p:nvSpPr>
        <p:spPr bwMode="auto">
          <a:xfrm>
            <a:off x="1279525" y="1387476"/>
            <a:ext cx="5257800" cy="3921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5412" name="Rectangle 4"/>
          <p:cNvSpPr>
            <a:spLocks noGrp="1" noChangeArrowheads="1"/>
          </p:cNvSpPr>
          <p:nvPr>
            <p:ph type="dt" sz="half" idx="2"/>
          </p:nvPr>
        </p:nvSpPr>
        <p:spPr bwMode="auto">
          <a:xfrm>
            <a:off x="457200" y="5572125"/>
            <a:ext cx="2133600" cy="280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mn-lt"/>
              </a:defRPr>
            </a:lvl1pPr>
          </a:lstStyle>
          <a:p>
            <a:fld id="{28B0E59A-D8B4-4B9D-99AC-5E2E563BDC53}" type="datetime1">
              <a:rPr lang="en-US"/>
              <a:pPr/>
              <a:t>12/7/2021</a:t>
            </a:fld>
            <a:endParaRPr lang="en-US" dirty="0"/>
          </a:p>
        </p:txBody>
      </p:sp>
      <p:sp>
        <p:nvSpPr>
          <p:cNvPr id="145413" name="Rectangle 5"/>
          <p:cNvSpPr>
            <a:spLocks noGrp="1" noChangeArrowheads="1"/>
          </p:cNvSpPr>
          <p:nvPr>
            <p:ph type="ftr" sz="quarter" idx="3"/>
          </p:nvPr>
        </p:nvSpPr>
        <p:spPr bwMode="auto">
          <a:xfrm>
            <a:off x="3124200" y="5572125"/>
            <a:ext cx="2895600" cy="280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n-lt"/>
              </a:defRPr>
            </a:lvl1pPr>
          </a:lstStyle>
          <a:p>
            <a:endParaRPr lang="en-US" dirty="0"/>
          </a:p>
        </p:txBody>
      </p:sp>
      <p:sp>
        <p:nvSpPr>
          <p:cNvPr id="145414" name="Rectangle 6"/>
          <p:cNvSpPr>
            <a:spLocks noGrp="1" noChangeArrowheads="1"/>
          </p:cNvSpPr>
          <p:nvPr>
            <p:ph type="sldNum" sz="quarter" idx="4"/>
          </p:nvPr>
        </p:nvSpPr>
        <p:spPr bwMode="auto">
          <a:xfrm>
            <a:off x="6553200" y="5572125"/>
            <a:ext cx="2133600" cy="280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defRPr>
            </a:lvl1pPr>
          </a:lstStyle>
          <a:p>
            <a:fld id="{AA3A6F7D-A6E0-4ED1-B12C-B1D0AF5EB882}"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68"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851" r:id="rId12"/>
    <p:sldLayoutId id="2147483852" r:id="rId13"/>
    <p:sldLayoutId id="2147483853" r:id="rId14"/>
    <p:sldLayoutId id="2147483854" r:id="rId15"/>
  </p:sldLayoutIdLst>
  <p:hf hdr="0" ftr="0" dt="0"/>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Century Gothic" pitchFamily="34" charset="0"/>
        </a:defRPr>
      </a:lvl2pPr>
      <a:lvl3pPr algn="l" rtl="0" fontAlgn="base">
        <a:spcBef>
          <a:spcPct val="0"/>
        </a:spcBef>
        <a:spcAft>
          <a:spcPct val="0"/>
        </a:spcAft>
        <a:defRPr sz="3600">
          <a:solidFill>
            <a:schemeClr val="tx2"/>
          </a:solidFill>
          <a:latin typeface="Century Gothic" pitchFamily="34" charset="0"/>
        </a:defRPr>
      </a:lvl3pPr>
      <a:lvl4pPr algn="l" rtl="0" fontAlgn="base">
        <a:spcBef>
          <a:spcPct val="0"/>
        </a:spcBef>
        <a:spcAft>
          <a:spcPct val="0"/>
        </a:spcAft>
        <a:defRPr sz="3600">
          <a:solidFill>
            <a:schemeClr val="tx2"/>
          </a:solidFill>
          <a:latin typeface="Century Gothic" pitchFamily="34" charset="0"/>
        </a:defRPr>
      </a:lvl4pPr>
      <a:lvl5pPr algn="l" rtl="0" fontAlgn="base">
        <a:spcBef>
          <a:spcPct val="0"/>
        </a:spcBef>
        <a:spcAft>
          <a:spcPct val="0"/>
        </a:spcAft>
        <a:defRPr sz="3600">
          <a:solidFill>
            <a:schemeClr val="tx2"/>
          </a:solidFill>
          <a:latin typeface="Century Gothic" pitchFamily="34" charset="0"/>
        </a:defRPr>
      </a:lvl5pPr>
      <a:lvl6pPr marL="457200" algn="l" rtl="0" fontAlgn="base">
        <a:spcBef>
          <a:spcPct val="0"/>
        </a:spcBef>
        <a:spcAft>
          <a:spcPct val="0"/>
        </a:spcAft>
        <a:defRPr sz="3600">
          <a:solidFill>
            <a:schemeClr val="tx2"/>
          </a:solidFill>
          <a:latin typeface="Century Gothic" pitchFamily="34" charset="0"/>
        </a:defRPr>
      </a:lvl6pPr>
      <a:lvl7pPr marL="914400" algn="l" rtl="0" fontAlgn="base">
        <a:spcBef>
          <a:spcPct val="0"/>
        </a:spcBef>
        <a:spcAft>
          <a:spcPct val="0"/>
        </a:spcAft>
        <a:defRPr sz="3600">
          <a:solidFill>
            <a:schemeClr val="tx2"/>
          </a:solidFill>
          <a:latin typeface="Century Gothic" pitchFamily="34" charset="0"/>
        </a:defRPr>
      </a:lvl7pPr>
      <a:lvl8pPr marL="1371600" algn="l" rtl="0" fontAlgn="base">
        <a:spcBef>
          <a:spcPct val="0"/>
        </a:spcBef>
        <a:spcAft>
          <a:spcPct val="0"/>
        </a:spcAft>
        <a:defRPr sz="3600">
          <a:solidFill>
            <a:schemeClr val="tx2"/>
          </a:solidFill>
          <a:latin typeface="Century Gothic" pitchFamily="34" charset="0"/>
        </a:defRPr>
      </a:lvl8pPr>
      <a:lvl9pPr marL="1828800" algn="l" rtl="0" fontAlgn="base">
        <a:spcBef>
          <a:spcPct val="0"/>
        </a:spcBef>
        <a:spcAft>
          <a:spcPct val="0"/>
        </a:spcAft>
        <a:defRPr sz="3600">
          <a:solidFill>
            <a:schemeClr val="tx2"/>
          </a:solidFill>
          <a:latin typeface="Century Gothic" pitchFamily="34"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38020"/>
            <a:ext cx="7620000" cy="9906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386840"/>
            <a:ext cx="7620000" cy="41605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5943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4754880"/>
            <a:ext cx="685800" cy="594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4895765"/>
            <a:ext cx="548640" cy="343408"/>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9F6FE19-A51D-47B7-8DE1-91695C47EEB0}" type="slidenum">
              <a:rPr lang="en-US" smtClean="0"/>
              <a:pPr/>
              <a:t>‹#›</a:t>
            </a:fld>
            <a:endParaRPr lang="en-US" dirty="0"/>
          </a:p>
        </p:txBody>
      </p:sp>
      <p:sp>
        <p:nvSpPr>
          <p:cNvPr id="5" name="Footer Placeholder 4"/>
          <p:cNvSpPr>
            <a:spLocks noGrp="1"/>
          </p:cNvSpPr>
          <p:nvPr>
            <p:ph type="ftr" sz="quarter" idx="3"/>
          </p:nvPr>
        </p:nvSpPr>
        <p:spPr>
          <a:xfrm rot="16200000">
            <a:off x="7744729" y="3484541"/>
            <a:ext cx="2051644"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713912" y="1402080"/>
            <a:ext cx="2113279" cy="365760"/>
          </a:xfrm>
          <a:prstGeom prst="rect">
            <a:avLst/>
          </a:prstGeom>
        </p:spPr>
        <p:txBody>
          <a:bodyPr vert="horz" lIns="91440" tIns="45720" rIns="91440" bIns="45720" rtlCol="0" anchor="ctr"/>
          <a:lstStyle>
            <a:lvl1pPr algn="l">
              <a:defRPr sz="1200">
                <a:solidFill>
                  <a:schemeClr val="bg2"/>
                </a:solidFill>
              </a:defRPr>
            </a:lvl1pPr>
          </a:lstStyle>
          <a:p>
            <a:fld id="{AC90D091-F6CD-4752-8608-CA17A85967BC}" type="datetime1">
              <a:rPr lang="en-US" smtClean="0"/>
              <a:pPr/>
              <a:t>12/7/2021</a:t>
            </a:fld>
            <a:endParaRPr lang="en-US" dirty="0"/>
          </a:p>
        </p:txBody>
      </p:sp>
    </p:spTree>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 id="2147484078" r:id="rId12"/>
    <p:sldLayoutId id="2147484079" r:id="rId13"/>
    <p:sldLayoutId id="2147484080" r:id="rId14"/>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m/imgres?imgurl=http://www.rivalart.com/clipart-kits/mascot-clipart/panther-mascots/PANTHER-CLIPART-IMAGE.jpg&amp;imgrefurl=http://www.rivalart.com/clipart-kits/mascot-clipart/panther-mascots/&amp;h=329&amp;w=306&amp;sz=54&amp;tbnid=GNjiJ-XOEGQOVM:&amp;tbnh=119&amp;tbnw=111&amp;prev=/images?q=panther+clip+art&amp;hl=en&amp;usg=__kqsHIPILPqQS0pbFE3Qoq_yFqwo=&amp;sa=X&amp;ei=35AOTPimC4y-rAfQp7DHCQ&amp;ved=0CCEQ9QEwAw" TargetMode="External"/><Relationship Id="rId2" Type="http://schemas.openxmlformats.org/officeDocument/2006/relationships/notesSlide" Target="../notesSlides/notesSlide1.xml"/><Relationship Id="rId1" Type="http://schemas.openxmlformats.org/officeDocument/2006/relationships/slideLayout" Target="../slideLayouts/slideLayout3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0.emf"/><Relationship Id="rId2" Type="http://schemas.openxmlformats.org/officeDocument/2006/relationships/slideLayout" Target="../slideLayouts/slideLayout44.xml"/><Relationship Id="rId1" Type="http://schemas.openxmlformats.org/officeDocument/2006/relationships/vmlDrawing" Target="../drawings/vmlDrawing3.vml"/><Relationship Id="rId6" Type="http://schemas.openxmlformats.org/officeDocument/2006/relationships/oleObject" Target="file:///\\skye\Business\Stephanie\Districts\Winship-Robbins\2019-20\19-20%20W-R%20BT%20Development\19-20%20W-R%20BT%20Dev%20MYP%20&amp;%20Adopted%20Charts.xlsx!EFB!R3C2:R8C5" TargetMode="External"/><Relationship Id="rId5" Type="http://schemas.openxmlformats.org/officeDocument/2006/relationships/image" Target="../media/image9.emf"/><Relationship Id="rId4" Type="http://schemas.openxmlformats.org/officeDocument/2006/relationships/oleObject" Target="file:///\\skye\Business\Stephanie\Districts\Winship-Robbins\2019-20\19-20%20W-R%20BT%20Development\19-20%20W-R%20BT%20Dev%20MYP%20&amp;%20Adopted%20Charts.xlsx!EFB!%5b19-20%20W-R%20BT%20Dev%20MYP%20&amp;%20Adopted%20Charts.xlsx%5dEFB%20Chart%203"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2.emf"/><Relationship Id="rId2" Type="http://schemas.openxmlformats.org/officeDocument/2006/relationships/slideLayout" Target="../slideLayouts/slideLayout32.xml"/><Relationship Id="rId1" Type="http://schemas.openxmlformats.org/officeDocument/2006/relationships/vmlDrawing" Target="../drawings/vmlDrawing4.vml"/><Relationship Id="rId6" Type="http://schemas.openxmlformats.org/officeDocument/2006/relationships/oleObject" Target="file:///\\skye\Business\Stephanie\Districts\Winship-Robbins\2019-20\19-20%20W-R%20BT%20Development\19-20%20W-R%20BT%20Dev%20MYP%20&amp;%20Adopted%20Charts.xlsx!Revenues%20vs%20Expenditures!%5b19-20%20W-R%20BT%20Dev%20MYP%20&amp;%20Adopted%20Charts.xlsx%5dRevenues%20vs%20Expenditures%20Chart%201" TargetMode="External"/><Relationship Id="rId5" Type="http://schemas.openxmlformats.org/officeDocument/2006/relationships/image" Target="../media/image11.emf"/><Relationship Id="rId4" Type="http://schemas.openxmlformats.org/officeDocument/2006/relationships/oleObject" Target="file:///\\skye\Business\Stephanie\Districts\Winship-Robbins\2019-20\19-20%20W-R%20BT%20Development\19-20%20W-R%20BT%20Dev%20MYP%20&amp;%20Adopted%20Charts.xlsx!Revenues%20vs%20Expenditures!R3C1:R8C3"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2.xml"/><Relationship Id="rId1" Type="http://schemas.openxmlformats.org/officeDocument/2006/relationships/vmlDrawing" Target="../drawings/vmlDrawing5.vml"/><Relationship Id="rId5" Type="http://schemas.openxmlformats.org/officeDocument/2006/relationships/image" Target="../media/image13.emf"/><Relationship Id="rId4" Type="http://schemas.openxmlformats.org/officeDocument/2006/relationships/oleObject" Target="file:///\\skye\Business\Stephanie\Districts\Winship-Robbins\2019-20\19-20%20W-R%20BT%20Development\19-20%20W-R%20BT%20Dev%20MYP%20&amp;%20Adopted%20Charts.xlsx!MYP!Print_Area" TargetMode="External"/></Relationships>
</file>

<file path=ppt/slides/_rels/slide16.xml.rels><?xml version="1.0" encoding="UTF-8" standalone="yes"?>
<Relationships xmlns="http://schemas.openxmlformats.org/package/2006/relationships"><Relationship Id="rId3" Type="http://schemas.openxmlformats.org/officeDocument/2006/relationships/oleObject" Target="file:///\\skye\Business\Stephanie\Districts\Winship-Robbins\2019-20\19-20%20W-R%20BT%20Development\19-20%20W-R%20BT%20Dev%20MYP%20&amp;%20Adopted%20Charts.xlsx!cbeds%20-%20ada!%5b19-20%20W-R%20BT%20Dev%20MYP%20&amp;%20Adopted%20Charts.xlsx%5dcbeds%20-%20ada%20Chart%202" TargetMode="External"/><Relationship Id="rId2" Type="http://schemas.openxmlformats.org/officeDocument/2006/relationships/slideLayout" Target="../slideLayouts/slideLayout32.xml"/><Relationship Id="rId1" Type="http://schemas.openxmlformats.org/officeDocument/2006/relationships/vmlDrawing" Target="../drawings/vmlDrawing6.vml"/><Relationship Id="rId6" Type="http://schemas.openxmlformats.org/officeDocument/2006/relationships/image" Target="../media/image15.emf"/><Relationship Id="rId5" Type="http://schemas.openxmlformats.org/officeDocument/2006/relationships/oleObject" Target="file:///\\skye\Business\Stephanie\Districts\Winship-Robbins\2019-20\19-20%20W-R%20BT%20Development\19-20%20W-R%20BT%20Dev%20MYP%20&amp;%20Adopted%20Charts.xlsx!cbeds%20-%20ada!R1C1:R7C4" TargetMode="Externa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6.emf"/><Relationship Id="rId2" Type="http://schemas.openxmlformats.org/officeDocument/2006/relationships/slideLayout" Target="../slideLayouts/slideLayout42.xml"/><Relationship Id="rId1" Type="http://schemas.openxmlformats.org/officeDocument/2006/relationships/vmlDrawing" Target="../drawings/vmlDrawing1.vml"/><Relationship Id="rId6" Type="http://schemas.openxmlformats.org/officeDocument/2006/relationships/oleObject" Target="file:///\\skye\Business\Stephanie\Districts\Winship-Robbins\2019-20\19-20%20W-R%20BT%20Development\19-20%20W-R%20BT%20Dev%20MYP%20&amp;%20Adopted%20Charts.xlsx!Total%20Revenue!R3C1:R7C2" TargetMode="External"/><Relationship Id="rId5" Type="http://schemas.openxmlformats.org/officeDocument/2006/relationships/image" Target="../media/image5.emf"/><Relationship Id="rId4" Type="http://schemas.openxmlformats.org/officeDocument/2006/relationships/oleObject" Target="file:///\\skye\Business\Stephanie\Districts\Winship-Robbins\2019-20\19-20%20W-R%20BT%20Development\19-20%20W-R%20BT%20Dev%20MYP%20&amp;%20Adopted%20Charts.xlsx!Total%20Revenue!%5b19-20%20W-R%20BT%20Dev%20MYP%20&amp;%20Adopted%20Charts.xlsx%5dTotal%20Revenue%20Chart%203"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8.emf"/><Relationship Id="rId2" Type="http://schemas.openxmlformats.org/officeDocument/2006/relationships/slideLayout" Target="../slideLayouts/slideLayout43.xml"/><Relationship Id="rId1" Type="http://schemas.openxmlformats.org/officeDocument/2006/relationships/vmlDrawing" Target="../drawings/vmlDrawing2.vml"/><Relationship Id="rId6" Type="http://schemas.openxmlformats.org/officeDocument/2006/relationships/oleObject" Target="file:///\\skye\Business\Stephanie\Districts\Winship-Robbins\2019-20\19-20%20W-R%20BT%20Development\19-20%20W-R%20BT%20Dev%20MYP%20&amp;%20Adopted%20Charts.xlsx!Total%20Expenditures!R7C1:R14C2" TargetMode="External"/><Relationship Id="rId5" Type="http://schemas.openxmlformats.org/officeDocument/2006/relationships/image" Target="../media/image7.emf"/><Relationship Id="rId4" Type="http://schemas.openxmlformats.org/officeDocument/2006/relationships/oleObject" Target="file:///\\skye\Business\Stephanie\Districts\Winship-Robbins\2019-20\19-20%20W-R%20BT%20Development\19-20%20W-R%20BT%20Dev%20MYP%20&amp;%20Adopted%20Charts.xlsx!Total%20Expenditures!%5b19-20%20W-R%20BT%20Dev%20MYP%20&amp;%20Adopted%20Charts.xlsx%5dTotal%20Expenditures%20Chart%202"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81025" y="2105025"/>
            <a:ext cx="8320088" cy="619126"/>
          </a:xfrm>
        </p:spPr>
        <p:txBody>
          <a:bodyPr>
            <a:normAutofit/>
          </a:bodyPr>
          <a:lstStyle/>
          <a:p>
            <a:pPr algn="ctr"/>
            <a:r>
              <a:rPr lang="en-US" sz="3200" b="1" dirty="0" smtClean="0"/>
              <a:t>Winship-Robbins School District</a:t>
            </a:r>
            <a:endParaRPr lang="en-US" sz="3200" b="1" dirty="0"/>
          </a:p>
        </p:txBody>
      </p:sp>
      <p:sp>
        <p:nvSpPr>
          <p:cNvPr id="2051" name="Rectangle 3"/>
          <p:cNvSpPr>
            <a:spLocks noGrp="1" noChangeArrowheads="1"/>
          </p:cNvSpPr>
          <p:nvPr>
            <p:ph type="subTitle" idx="1"/>
          </p:nvPr>
        </p:nvSpPr>
        <p:spPr>
          <a:xfrm>
            <a:off x="1247047" y="2755107"/>
            <a:ext cx="7315199" cy="1531143"/>
          </a:xfrm>
        </p:spPr>
        <p:txBody>
          <a:bodyPr>
            <a:normAutofit/>
          </a:bodyPr>
          <a:lstStyle/>
          <a:p>
            <a:pPr algn="ctr"/>
            <a:r>
              <a:rPr lang="en-US" sz="2800" b="1" dirty="0" smtClean="0">
                <a:solidFill>
                  <a:schemeClr val="accent2"/>
                </a:solidFill>
              </a:rPr>
              <a:t>2019-2020 Adopted BUDGET REPORT</a:t>
            </a:r>
            <a:endParaRPr lang="en-US" sz="2800" b="1" dirty="0">
              <a:solidFill>
                <a:schemeClr val="accent2"/>
              </a:solidFill>
            </a:endParaRPr>
          </a:p>
          <a:p>
            <a:pPr algn="ctr"/>
            <a:endParaRPr lang="en-US" sz="1600" b="1" dirty="0"/>
          </a:p>
          <a:p>
            <a:r>
              <a:rPr lang="en-US" sz="1800" b="1" dirty="0" smtClean="0"/>
              <a:t>Dawn Carl</a:t>
            </a:r>
            <a:endParaRPr lang="en-US" sz="1800" b="1" dirty="0"/>
          </a:p>
          <a:p>
            <a:r>
              <a:rPr lang="en-US" sz="1800" b="1" dirty="0"/>
              <a:t>Superintendent/Principal</a:t>
            </a:r>
          </a:p>
        </p:txBody>
      </p:sp>
      <p:sp>
        <p:nvSpPr>
          <p:cNvPr id="2113" name="AutoShape 65" descr="9k=">
            <a:hlinkClick r:id="rId3"/>
          </p:cNvPr>
          <p:cNvSpPr>
            <a:spLocks noChangeAspect="1" noChangeArrowheads="1"/>
          </p:cNvSpPr>
          <p:nvPr/>
        </p:nvSpPr>
        <p:spPr bwMode="auto">
          <a:xfrm>
            <a:off x="4157665" y="2584451"/>
            <a:ext cx="828675" cy="774700"/>
          </a:xfrm>
          <a:prstGeom prst="rect">
            <a:avLst/>
          </a:prstGeom>
          <a:noFill/>
        </p:spPr>
        <p:txBody>
          <a:bodyPr/>
          <a:lstStyle/>
          <a:p>
            <a:endParaRPr lang="en-US" dirty="0"/>
          </a:p>
        </p:txBody>
      </p:sp>
      <p:sp>
        <p:nvSpPr>
          <p:cNvPr id="2115" name="AutoShape 67" descr="9k=">
            <a:hlinkClick r:id="rId3"/>
          </p:cNvPr>
          <p:cNvSpPr>
            <a:spLocks noChangeAspect="1" noChangeArrowheads="1"/>
          </p:cNvSpPr>
          <p:nvPr/>
        </p:nvSpPr>
        <p:spPr bwMode="auto">
          <a:xfrm>
            <a:off x="4157665" y="2584451"/>
            <a:ext cx="828675" cy="774700"/>
          </a:xfrm>
          <a:prstGeom prst="rect">
            <a:avLst/>
          </a:prstGeom>
          <a:noFill/>
        </p:spPr>
        <p:txBody>
          <a:bodyPr/>
          <a:lstStyle/>
          <a:p>
            <a:endParaRPr lang="en-US" dirty="0"/>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50" y="347731"/>
            <a:ext cx="1676400" cy="161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556591" y="176214"/>
            <a:ext cx="7634911" cy="1195387"/>
          </a:xfrm>
        </p:spPr>
        <p:txBody>
          <a:bodyPr>
            <a:norm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GENERAL FUND EXPENDITURES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2019-2020 </a:t>
            </a:r>
            <a:r>
              <a:rPr lang="en-US" sz="1600" b="1" dirty="0">
                <a:solidFill>
                  <a:schemeClr val="accent2"/>
                </a:solidFill>
              </a:rPr>
              <a:t>Adopted  Budget  Report</a:t>
            </a:r>
          </a:p>
        </p:txBody>
      </p:sp>
      <p:sp>
        <p:nvSpPr>
          <p:cNvPr id="24579" name="Rectangle 3"/>
          <p:cNvSpPr>
            <a:spLocks noGrp="1" noChangeArrowheads="1"/>
          </p:cNvSpPr>
          <p:nvPr>
            <p:ph idx="1"/>
          </p:nvPr>
        </p:nvSpPr>
        <p:spPr>
          <a:xfrm>
            <a:off x="193969" y="1286775"/>
            <a:ext cx="7863839" cy="4857249"/>
          </a:xfrm>
        </p:spPr>
        <p:txBody>
          <a:bodyPr>
            <a:normAutofit fontScale="25000" lnSpcReduction="20000"/>
          </a:bodyPr>
          <a:lstStyle/>
          <a:p>
            <a:pPr marL="0" lvl="2" indent="0" algn="just">
              <a:lnSpc>
                <a:spcPct val="140000"/>
              </a:lnSpc>
              <a:spcBef>
                <a:spcPts val="0"/>
              </a:spcBef>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smtClean="0">
                <a:latin typeface="Arial" panose="020B0604020202020204" pitchFamily="34" charset="0"/>
                <a:cs typeface="Arial" panose="020B0604020202020204" pitchFamily="34" charset="0"/>
              </a:rPr>
              <a:t>CAPITAL </a:t>
            </a:r>
            <a:r>
              <a:rPr lang="en-US" sz="4400" b="1" u="sng" dirty="0">
                <a:latin typeface="Arial" panose="020B0604020202020204" pitchFamily="34" charset="0"/>
                <a:cs typeface="Arial" panose="020B0604020202020204" pitchFamily="34" charset="0"/>
              </a:rPr>
              <a:t>OUTLAY - </a:t>
            </a:r>
            <a:r>
              <a:rPr lang="en-US" sz="4400" b="1" u="sng" dirty="0" smtClean="0">
                <a:latin typeface="Arial" panose="020B0604020202020204" pitchFamily="34" charset="0"/>
                <a:cs typeface="Arial" panose="020B0604020202020204" pitchFamily="34" charset="0"/>
              </a:rPr>
              <a:t>$320,793</a:t>
            </a:r>
          </a:p>
          <a:p>
            <a:pPr marL="0" lvl="2" indent="0" algn="just">
              <a:lnSpc>
                <a:spcPct val="140000"/>
              </a:lnSpc>
              <a:spcBef>
                <a:spcPts val="0"/>
              </a:spcBef>
              <a:buNone/>
            </a:pPr>
            <a:r>
              <a:rPr lang="en-US" sz="4000" dirty="0" smtClean="0">
                <a:latin typeface="Arial" panose="020B0604020202020204" pitchFamily="34" charset="0"/>
                <a:cs typeface="Arial" panose="020B0604020202020204" pitchFamily="34" charset="0"/>
              </a:rPr>
              <a:t>This </a:t>
            </a:r>
            <a:r>
              <a:rPr lang="en-US" sz="4000" dirty="0">
                <a:latin typeface="Arial" panose="020B0604020202020204" pitchFamily="34" charset="0"/>
                <a:cs typeface="Arial" panose="020B0604020202020204" pitchFamily="34" charset="0"/>
              </a:rPr>
              <a:t>expenditure </a:t>
            </a:r>
            <a:r>
              <a:rPr lang="en-US" sz="4000" dirty="0" smtClean="0">
                <a:latin typeface="Arial" panose="020B0604020202020204" pitchFamily="34" charset="0"/>
                <a:cs typeface="Arial" panose="020B0604020202020204" pitchFamily="34" charset="0"/>
              </a:rPr>
              <a:t>increased  </a:t>
            </a:r>
            <a:r>
              <a:rPr lang="en-US" sz="4000" dirty="0">
                <a:latin typeface="Arial" panose="020B0604020202020204" pitchFamily="34" charset="0"/>
                <a:cs typeface="Arial" panose="020B0604020202020204" pitchFamily="34" charset="0"/>
              </a:rPr>
              <a:t>by </a:t>
            </a:r>
            <a:r>
              <a:rPr lang="en-US" sz="4000" dirty="0" smtClean="0">
                <a:latin typeface="Arial" panose="020B0604020202020204" pitchFamily="34" charset="0"/>
                <a:cs typeface="Arial" panose="020B0604020202020204" pitchFamily="34" charset="0"/>
              </a:rPr>
              <a:t>$96,573 primarily </a:t>
            </a:r>
            <a:r>
              <a:rPr lang="en-US" sz="4000" dirty="0">
                <a:latin typeface="Arial" panose="020B0604020202020204" pitchFamily="34" charset="0"/>
                <a:cs typeface="Arial" panose="020B0604020202020204" pitchFamily="34" charset="0"/>
              </a:rPr>
              <a:t>due to the net effect of removing </a:t>
            </a:r>
            <a:r>
              <a:rPr lang="en-US" sz="4000" dirty="0" smtClean="0">
                <a:latin typeface="Arial" panose="020B0604020202020204" pitchFamily="34" charset="0"/>
                <a:cs typeface="Arial" panose="020B0604020202020204" pitchFamily="34" charset="0"/>
              </a:rPr>
              <a:t>the one-time Capital Projects that were completed in 2018-19 including the HVAC, corporation yard, and then budgeting the electricity for the corporation yard project, asphalt repairs, new fencing, new windows, and the final solar Prop 39 project in 2019-20.</a:t>
            </a:r>
          </a:p>
          <a:p>
            <a:pPr marL="0" lvl="2" indent="0" algn="just">
              <a:lnSpc>
                <a:spcPct val="140000"/>
              </a:lnSpc>
              <a:spcBef>
                <a:spcPts val="0"/>
              </a:spcBef>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smtClean="0">
                <a:latin typeface="Arial" panose="020B0604020202020204" pitchFamily="34" charset="0"/>
                <a:cs typeface="Arial" panose="020B0604020202020204" pitchFamily="34" charset="0"/>
              </a:rPr>
              <a:t>OTHER OUTGO - $50,145</a:t>
            </a:r>
            <a:endParaRPr lang="en-US" sz="44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000" dirty="0" smtClean="0">
                <a:latin typeface="Arial" panose="020B0604020202020204" pitchFamily="34" charset="0"/>
                <a:cs typeface="Arial" panose="020B0604020202020204" pitchFamily="34" charset="0"/>
              </a:rPr>
              <a:t>Includes Special Education Excess Cost. </a:t>
            </a:r>
          </a:p>
          <a:p>
            <a:pPr marL="0" lvl="2" indent="0" algn="just">
              <a:lnSpc>
                <a:spcPct val="140000"/>
              </a:lnSpc>
              <a:spcBef>
                <a:spcPts val="0"/>
              </a:spcBef>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smtClean="0">
                <a:latin typeface="Arial" panose="020B0604020202020204" pitchFamily="34" charset="0"/>
                <a:cs typeface="Arial" panose="020B0604020202020204" pitchFamily="34" charset="0"/>
              </a:rPr>
              <a:t>INTERFUND </a:t>
            </a:r>
            <a:r>
              <a:rPr lang="en-US" sz="4400" b="1" u="sng" dirty="0">
                <a:latin typeface="Arial" panose="020B0604020202020204" pitchFamily="34" charset="0"/>
                <a:cs typeface="Arial" panose="020B0604020202020204" pitchFamily="34" charset="0"/>
              </a:rPr>
              <a:t>TRANSFERS </a:t>
            </a:r>
            <a:r>
              <a:rPr lang="en-US" sz="4400" b="1" u="sng" dirty="0" smtClean="0">
                <a:latin typeface="Arial" panose="020B0604020202020204" pitchFamily="34" charset="0"/>
                <a:cs typeface="Arial" panose="020B0604020202020204" pitchFamily="34" charset="0"/>
              </a:rPr>
              <a:t>IN/OUT - $0</a:t>
            </a:r>
            <a:endParaRPr lang="en-US" sz="44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000" dirty="0" smtClean="0">
                <a:latin typeface="Arial" panose="020B0604020202020204" pitchFamily="34" charset="0"/>
                <a:cs typeface="Arial" panose="020B0604020202020204" pitchFamily="34" charset="0"/>
              </a:rPr>
              <a:t>This expenditure decreased in its entirety due to the district no longer providing a State Preschool program. The preschool will convert to a private pay program in the 2019-20 school year.</a:t>
            </a:r>
            <a:endParaRPr lang="en-US" sz="4000" dirty="0">
              <a:latin typeface="Arial" panose="020B0604020202020204" pitchFamily="34" charset="0"/>
              <a:cs typeface="Arial" panose="020B0604020202020204" pitchFamily="34" charset="0"/>
            </a:endParaRPr>
          </a:p>
          <a:p>
            <a:pPr marL="347472" algn="just">
              <a:buFont typeface="Wingdings" pitchFamily="2" charset="2"/>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a:latin typeface="Arial" panose="020B0604020202020204" pitchFamily="34" charset="0"/>
                <a:cs typeface="Arial" panose="020B0604020202020204" pitchFamily="34" charset="0"/>
              </a:rPr>
              <a:t>CONTRIBUTIONS TO RESTRICTED PROGRAMS </a:t>
            </a:r>
            <a:r>
              <a:rPr lang="en-US" sz="4400" b="1" u="sng" dirty="0" smtClean="0">
                <a:latin typeface="Arial" panose="020B0604020202020204" pitchFamily="34" charset="0"/>
                <a:cs typeface="Arial" panose="020B0604020202020204" pitchFamily="34" charset="0"/>
              </a:rPr>
              <a:t>$334,676</a:t>
            </a:r>
            <a:endParaRPr lang="en-US" sz="44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000" dirty="0">
                <a:latin typeface="Arial" panose="020B0604020202020204" pitchFamily="34" charset="0"/>
                <a:cs typeface="Arial" panose="020B0604020202020204" pitchFamily="34" charset="0"/>
              </a:rPr>
              <a:t>Contributions to restricted programs are projected to total </a:t>
            </a:r>
            <a:r>
              <a:rPr lang="en-US" sz="4000" dirty="0" smtClean="0">
                <a:latin typeface="Arial" panose="020B0604020202020204" pitchFamily="34" charset="0"/>
                <a:cs typeface="Arial" panose="020B0604020202020204" pitchFamily="34" charset="0"/>
              </a:rPr>
              <a:t>$334,676 </a:t>
            </a:r>
            <a:r>
              <a:rPr lang="en-US" sz="4000" dirty="0">
                <a:latin typeface="Arial" panose="020B0604020202020204" pitchFamily="34" charset="0"/>
                <a:cs typeface="Arial" panose="020B0604020202020204" pitchFamily="34" charset="0"/>
              </a:rPr>
              <a:t>and include contributions to </a:t>
            </a:r>
            <a:r>
              <a:rPr lang="en-US" sz="4000" dirty="0" smtClean="0">
                <a:latin typeface="Arial" panose="020B0604020202020204" pitchFamily="34" charset="0"/>
                <a:cs typeface="Arial" panose="020B0604020202020204" pitchFamily="34" charset="0"/>
              </a:rPr>
              <a:t>Shady Creek, Title </a:t>
            </a:r>
            <a:r>
              <a:rPr lang="en-US" sz="4000" dirty="0">
                <a:latin typeface="Arial" panose="020B0604020202020204" pitchFamily="34" charset="0"/>
                <a:cs typeface="Arial" panose="020B0604020202020204" pitchFamily="34" charset="0"/>
              </a:rPr>
              <a:t>I, Child Nutrition, Special Education</a:t>
            </a:r>
            <a:r>
              <a:rPr lang="en-US" sz="4000" dirty="0" smtClean="0">
                <a:latin typeface="Arial" panose="020B0604020202020204" pitchFamily="34" charset="0"/>
                <a:cs typeface="Arial" panose="020B0604020202020204" pitchFamily="34" charset="0"/>
              </a:rPr>
              <a:t>, and Routine </a:t>
            </a:r>
            <a:r>
              <a:rPr lang="en-US" sz="4000" dirty="0">
                <a:latin typeface="Arial" panose="020B0604020202020204" pitchFamily="34" charset="0"/>
                <a:cs typeface="Arial" panose="020B0604020202020204" pitchFamily="34" charset="0"/>
              </a:rPr>
              <a:t>Restricted </a:t>
            </a:r>
            <a:r>
              <a:rPr lang="en-US" sz="4000" dirty="0" smtClean="0">
                <a:latin typeface="Arial" panose="020B0604020202020204" pitchFamily="34" charset="0"/>
                <a:cs typeface="Arial" panose="020B0604020202020204" pitchFamily="34" charset="0"/>
              </a:rPr>
              <a:t>Maintenance. </a:t>
            </a:r>
            <a:r>
              <a:rPr lang="en-US" sz="4000" dirty="0">
                <a:latin typeface="Arial" panose="020B0604020202020204" pitchFamily="34" charset="0"/>
                <a:cs typeface="Arial" panose="020B0604020202020204" pitchFamily="34" charset="0"/>
              </a:rPr>
              <a:t>The </a:t>
            </a:r>
            <a:r>
              <a:rPr lang="en-US" sz="4000" dirty="0" smtClean="0">
                <a:latin typeface="Arial" panose="020B0604020202020204" pitchFamily="34" charset="0"/>
                <a:cs typeface="Arial" panose="020B0604020202020204" pitchFamily="34" charset="0"/>
              </a:rPr>
              <a:t>increase </a:t>
            </a:r>
            <a:r>
              <a:rPr lang="en-US" sz="4000" dirty="0">
                <a:latin typeface="Arial" panose="020B0604020202020204" pitchFamily="34" charset="0"/>
                <a:cs typeface="Arial" panose="020B0604020202020204" pitchFamily="34" charset="0"/>
              </a:rPr>
              <a:t>of </a:t>
            </a:r>
            <a:r>
              <a:rPr lang="en-US" sz="4000" dirty="0" smtClean="0">
                <a:latin typeface="Arial" panose="020B0604020202020204" pitchFamily="34" charset="0"/>
                <a:cs typeface="Arial" panose="020B0604020202020204" pitchFamily="34" charset="0"/>
              </a:rPr>
              <a:t>$30,624 is primarily related to the addition of a new RTI support aide for special education. There were also small increases in the contributions to Routine Restricted Maintenance and Title I due to step and column increases. </a:t>
            </a:r>
            <a:endParaRPr lang="en-US" sz="4000" dirty="0">
              <a:latin typeface="Arial" panose="020B0604020202020204" pitchFamily="34" charset="0"/>
              <a:cs typeface="Arial" panose="020B0604020202020204" pitchFamily="34" charset="0"/>
            </a:endParaRPr>
          </a:p>
          <a:p>
            <a:pPr marL="91440" indent="0">
              <a:lnSpc>
                <a:spcPct val="120000"/>
              </a:lnSpc>
              <a:spcBef>
                <a:spcPts val="0"/>
              </a:spcBef>
              <a:buNone/>
            </a:pPr>
            <a:r>
              <a:rPr lang="en-US" sz="3400" dirty="0">
                <a:latin typeface="Arial" panose="020B0604020202020204" pitchFamily="34" charset="0"/>
                <a:cs typeface="Arial" panose="020B0604020202020204" pitchFamily="34" charset="0"/>
              </a:rPr>
              <a:t>		</a:t>
            </a:r>
          </a:p>
          <a:p>
            <a:pPr>
              <a:lnSpc>
                <a:spcPct val="80000"/>
              </a:lnSpc>
              <a:buFont typeface="Wingdings" pitchFamily="2" charset="2"/>
              <a:buNone/>
            </a:pPr>
            <a:r>
              <a:rPr lang="en-US" sz="3400" dirty="0">
                <a:latin typeface="Arial" panose="020B0604020202020204" pitchFamily="34" charset="0"/>
                <a:cs typeface="Arial" panose="020B0604020202020204" pitchFamily="34" charset="0"/>
              </a:rPr>
              <a:t>		</a:t>
            </a:r>
            <a:endParaRPr lang="en-US" sz="3400" i="1" dirty="0">
              <a:latin typeface="Arial" panose="020B0604020202020204" pitchFamily="34" charset="0"/>
              <a:cs typeface="Arial" panose="020B0604020202020204" pitchFamily="34"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r>
              <a:rPr lang="en-US" sz="100" i="1" dirty="0">
                <a:latin typeface="Times New Roman" pitchFamily="18" charset="0"/>
              </a:rPr>
              <a:t>	</a:t>
            </a:r>
            <a:endParaRPr lang="en-US" sz="100" b="1" dirty="0">
              <a:solidFill>
                <a:schemeClr val="tx2"/>
              </a:solidFill>
              <a:latin typeface="Times New Roman" pitchFamily="18"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r>
              <a:rPr lang="en-US" sz="100" i="1" dirty="0">
                <a:latin typeface="Times New Roman" pitchFamily="18" charset="0"/>
              </a:rPr>
              <a:t> </a:t>
            </a:r>
          </a:p>
        </p:txBody>
      </p:sp>
      <p:sp>
        <p:nvSpPr>
          <p:cNvPr id="4" name="Slide Number Placeholder 5"/>
          <p:cNvSpPr>
            <a:spLocks noGrp="1"/>
          </p:cNvSpPr>
          <p:nvPr>
            <p:ph type="sldNum" sz="quarter" idx="12"/>
          </p:nvPr>
        </p:nvSpPr>
        <p:spPr/>
        <p:txBody>
          <a:bodyPr/>
          <a:lstStyle/>
          <a:p>
            <a:fld id="{D68D5A80-802D-4906-BC8C-DCE73E2DA6BF}" type="slidenum">
              <a:rPr lang="en-US"/>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7" name="Rectangle 7"/>
          <p:cNvSpPr>
            <a:spLocks noGrp="1" noChangeArrowheads="1"/>
          </p:cNvSpPr>
          <p:nvPr>
            <p:ph type="title"/>
          </p:nvPr>
        </p:nvSpPr>
        <p:spPr>
          <a:xfrm>
            <a:off x="685801" y="135437"/>
            <a:ext cx="7200900" cy="823912"/>
          </a:xfrm>
        </p:spPr>
        <p:txBody>
          <a:bodyPr>
            <a:no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GENERAL FUND BALANCE </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2019-2020 </a:t>
            </a:r>
            <a:r>
              <a:rPr lang="en-US" sz="1600" b="1" dirty="0">
                <a:solidFill>
                  <a:schemeClr val="accent2"/>
                </a:solidFill>
              </a:rPr>
              <a:t>Adopted  Budget  Report</a:t>
            </a:r>
            <a:endParaRPr lang="en-US" sz="1600" b="1" dirty="0"/>
          </a:p>
        </p:txBody>
      </p:sp>
      <p:sp>
        <p:nvSpPr>
          <p:cNvPr id="11" name="Slide Number Placeholder 7"/>
          <p:cNvSpPr>
            <a:spLocks noGrp="1"/>
          </p:cNvSpPr>
          <p:nvPr>
            <p:ph type="sldNum" sz="quarter" idx="12"/>
          </p:nvPr>
        </p:nvSpPr>
        <p:spPr>
          <a:xfrm>
            <a:off x="8515350" y="4868864"/>
            <a:ext cx="485776" cy="341312"/>
          </a:xfrm>
        </p:spPr>
        <p:txBody>
          <a:bodyPr>
            <a:normAutofit/>
          </a:bodyPr>
          <a:lstStyle/>
          <a:p>
            <a:fld id="{99860FAA-454B-45A2-9E97-8DF9CDFEE6AE}" type="slidenum">
              <a:rPr lang="en-US"/>
              <a:pPr/>
              <a:t>11</a:t>
            </a:fld>
            <a:endParaRPr lang="en-US" dirty="0"/>
          </a:p>
        </p:txBody>
      </p:sp>
      <p:sp>
        <p:nvSpPr>
          <p:cNvPr id="25613" name="Rectangle 13"/>
          <p:cNvSpPr>
            <a:spLocks noChangeArrowheads="1"/>
          </p:cNvSpPr>
          <p:nvPr/>
        </p:nvSpPr>
        <p:spPr bwMode="auto">
          <a:xfrm>
            <a:off x="3321054" y="2840037"/>
            <a:ext cx="2562225" cy="352305"/>
          </a:xfrm>
          <a:prstGeom prst="rect">
            <a:avLst/>
          </a:prstGeom>
          <a:noFill/>
          <a:ln w="9525">
            <a:noFill/>
            <a:miter lim="800000"/>
            <a:headEnd/>
            <a:tailEnd/>
          </a:ln>
          <a:effectLst/>
        </p:spPr>
        <p:txBody>
          <a:bodyPr lIns="89814" tIns="44909" rIns="89814" bIns="44909">
            <a:spAutoFit/>
          </a:bodyPr>
          <a:lstStyle/>
          <a:p>
            <a:pPr defTabSz="898525"/>
            <a:endParaRPr lang="en-US" dirty="0"/>
          </a:p>
        </p:txBody>
      </p:sp>
      <p:sp>
        <p:nvSpPr>
          <p:cNvPr id="25735" name="Rectangle 135"/>
          <p:cNvSpPr>
            <a:spLocks noChangeArrowheads="1"/>
          </p:cNvSpPr>
          <p:nvPr/>
        </p:nvSpPr>
        <p:spPr bwMode="auto">
          <a:xfrm rot="10696190" flipV="1">
            <a:off x="-6350" y="1760111"/>
            <a:ext cx="10480675" cy="321528"/>
          </a:xfrm>
          <a:prstGeom prst="rect">
            <a:avLst/>
          </a:prstGeom>
          <a:noFill/>
          <a:ln w="9525">
            <a:noFill/>
            <a:miter lim="800000"/>
            <a:headEnd/>
            <a:tailEnd/>
          </a:ln>
          <a:effectLst/>
        </p:spPr>
        <p:txBody>
          <a:bodyPr lIns="89814" tIns="44909" rIns="89814" bIns="44909" anchor="ctr">
            <a:spAutoFit/>
          </a:bodyPr>
          <a:lstStyle/>
          <a:p>
            <a:pPr defTabSz="898525"/>
            <a:endParaRPr lang="en-US" sz="1500" dirty="0">
              <a:latin typeface="Times New Roman" pitchFamily="18" charset="0"/>
            </a:endParaRPr>
          </a:p>
        </p:txBody>
      </p:sp>
      <p:sp>
        <p:nvSpPr>
          <p:cNvPr id="25807" name="Rectangle 207"/>
          <p:cNvSpPr>
            <a:spLocks noChangeArrowheads="1"/>
          </p:cNvSpPr>
          <p:nvPr/>
        </p:nvSpPr>
        <p:spPr bwMode="auto">
          <a:xfrm>
            <a:off x="-1350963" y="-3066980"/>
            <a:ext cx="184731" cy="353943"/>
          </a:xfrm>
          <a:prstGeom prst="rect">
            <a:avLst/>
          </a:prstGeom>
          <a:noFill/>
          <a:ln w="9525">
            <a:noFill/>
            <a:miter lim="800000"/>
            <a:headEnd/>
            <a:tailEnd/>
          </a:ln>
          <a:effectLst/>
        </p:spPr>
        <p:txBody>
          <a:bodyPr wrap="none" anchor="b">
            <a:spAutoFit/>
          </a:bodyPr>
          <a:lstStyle/>
          <a:p>
            <a:endParaRPr lang="en-US" dirty="0"/>
          </a:p>
        </p:txBody>
      </p:sp>
      <p:sp>
        <p:nvSpPr>
          <p:cNvPr id="26140" name="Rectangle 540"/>
          <p:cNvSpPr>
            <a:spLocks noChangeArrowheads="1"/>
          </p:cNvSpPr>
          <p:nvPr/>
        </p:nvSpPr>
        <p:spPr bwMode="auto">
          <a:xfrm>
            <a:off x="498475" y="1456278"/>
            <a:ext cx="8383588" cy="1014025"/>
          </a:xfrm>
          <a:prstGeom prst="rect">
            <a:avLst/>
          </a:prstGeom>
          <a:noFill/>
          <a:ln w="9525">
            <a:noFill/>
            <a:miter lim="800000"/>
            <a:headEnd/>
            <a:tailEnd/>
          </a:ln>
          <a:effectLst/>
        </p:spPr>
        <p:txBody>
          <a:bodyPr lIns="89814" tIns="44909" rIns="89814" bIns="44909" anchor="ctr">
            <a:spAutoFit/>
          </a:bodyPr>
          <a:lstStyle/>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p:txBody>
      </p:sp>
      <p:sp>
        <p:nvSpPr>
          <p:cNvPr id="26143" name="Rectangle 543"/>
          <p:cNvSpPr>
            <a:spLocks noChangeArrowheads="1"/>
          </p:cNvSpPr>
          <p:nvPr/>
        </p:nvSpPr>
        <p:spPr bwMode="auto">
          <a:xfrm>
            <a:off x="190501" y="959349"/>
            <a:ext cx="8191500" cy="553998"/>
          </a:xfrm>
          <a:prstGeom prst="rect">
            <a:avLst/>
          </a:prstGeom>
          <a:noFill/>
          <a:ln w="9525">
            <a:noFill/>
            <a:miter lim="800000"/>
            <a:headEnd/>
            <a:tailEnd/>
          </a:ln>
          <a:effectLst/>
        </p:spPr>
        <p:txBody>
          <a:bodyPr wrap="square">
            <a:spAutoFit/>
          </a:bodyPr>
          <a:lstStyle/>
          <a:p>
            <a:pPr defTabSz="898525"/>
            <a:endParaRPr lang="en-US" sz="1000" dirty="0" smtClean="0">
              <a:latin typeface="Arial" panose="020B0604020202020204" pitchFamily="34" charset="0"/>
              <a:cs typeface="Arial" panose="020B0604020202020204" pitchFamily="34" charset="0"/>
            </a:endParaRPr>
          </a:p>
          <a:p>
            <a:pPr defTabSz="898525"/>
            <a:r>
              <a:rPr lang="en-US" sz="1000" dirty="0" smtClean="0">
                <a:latin typeface="Arial" panose="020B0604020202020204" pitchFamily="34" charset="0"/>
                <a:cs typeface="Arial" panose="020B0604020202020204" pitchFamily="34" charset="0"/>
              </a:rPr>
              <a:t>The </a:t>
            </a:r>
            <a:r>
              <a:rPr lang="en-US" sz="1000" b="1" dirty="0">
                <a:latin typeface="Arial" panose="020B0604020202020204" pitchFamily="34" charset="0"/>
                <a:cs typeface="Arial" panose="020B0604020202020204" pitchFamily="34" charset="0"/>
              </a:rPr>
              <a:t>estimated ending balance for the </a:t>
            </a:r>
            <a:r>
              <a:rPr lang="en-US" sz="1000" b="1" dirty="0" smtClean="0">
                <a:latin typeface="Arial" panose="020B0604020202020204" pitchFamily="34" charset="0"/>
                <a:cs typeface="Arial" panose="020B0604020202020204" pitchFamily="34" charset="0"/>
              </a:rPr>
              <a:t>2019-2020 year </a:t>
            </a:r>
            <a:r>
              <a:rPr lang="en-US" sz="1000" b="1" dirty="0">
                <a:latin typeface="Arial" panose="020B0604020202020204" pitchFamily="34" charset="0"/>
                <a:cs typeface="Arial" panose="020B0604020202020204" pitchFamily="34" charset="0"/>
              </a:rPr>
              <a:t>is </a:t>
            </a:r>
            <a:r>
              <a:rPr lang="en-US" sz="1000" b="1" i="1" dirty="0" smtClean="0">
                <a:latin typeface="Arial" panose="020B0604020202020204" pitchFamily="34" charset="0"/>
                <a:cs typeface="Arial" panose="020B0604020202020204" pitchFamily="34" charset="0"/>
              </a:rPr>
              <a:t>$2,332,267. </a:t>
            </a:r>
            <a:r>
              <a:rPr lang="en-US" sz="1000" dirty="0" smtClean="0">
                <a:latin typeface="Arial" panose="020B0604020202020204" pitchFamily="34" charset="0"/>
                <a:cs typeface="Arial" panose="020B0604020202020204" pitchFamily="34" charset="0"/>
              </a:rPr>
              <a:t>Of </a:t>
            </a:r>
            <a:r>
              <a:rPr lang="en-US" sz="1000" dirty="0">
                <a:latin typeface="Arial" panose="020B0604020202020204" pitchFamily="34" charset="0"/>
                <a:cs typeface="Arial" panose="020B0604020202020204" pitchFamily="34" charset="0"/>
              </a:rPr>
              <a:t>this amount, </a:t>
            </a:r>
            <a:r>
              <a:rPr lang="en-US" sz="1000" dirty="0" smtClean="0">
                <a:latin typeface="Arial" panose="020B0604020202020204" pitchFamily="34" charset="0"/>
                <a:cs typeface="Arial" panose="020B0604020202020204" pitchFamily="34" charset="0"/>
              </a:rPr>
              <a:t>$119,132.01 has </a:t>
            </a:r>
            <a:r>
              <a:rPr lang="en-US" sz="1000" dirty="0">
                <a:latin typeface="Arial" panose="020B0604020202020204" pitchFamily="34" charset="0"/>
                <a:cs typeface="Arial" panose="020B0604020202020204" pitchFamily="34" charset="0"/>
              </a:rPr>
              <a:t>been designated for economic uncertainties as required by the State of California</a:t>
            </a:r>
            <a:r>
              <a:rPr lang="en-US" sz="1000" dirty="0" smtClean="0">
                <a:latin typeface="Arial" panose="020B0604020202020204" pitchFamily="34" charset="0"/>
                <a:cs typeface="Arial" panose="020B0604020202020204" pitchFamily="34" charset="0"/>
              </a:rPr>
              <a:t>. </a:t>
            </a:r>
            <a:endParaRPr lang="en-US" sz="1100" dirty="0">
              <a:latin typeface="Arial" panose="020B0604020202020204" pitchFamily="34" charset="0"/>
              <a:cs typeface="Arial" panose="020B0604020202020204"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1966260595"/>
              </p:ext>
            </p:extLst>
          </p:nvPr>
        </p:nvGraphicFramePr>
        <p:xfrm>
          <a:off x="2019188" y="2846763"/>
          <a:ext cx="4526889" cy="3078564"/>
        </p:xfrm>
        <a:graphic>
          <a:graphicData uri="http://schemas.openxmlformats.org/presentationml/2006/ole">
            <mc:AlternateContent xmlns:mc="http://schemas.openxmlformats.org/markup-compatibility/2006">
              <mc:Choice xmlns:v="urn:schemas-microsoft-com:vml" Requires="v">
                <p:oleObj spid="_x0000_s3444" name="Worksheet" r:id="rId4" imgW="6162794" imgH="4191064" progId="Excel.Sheet.12">
                  <p:link updateAutomatic="1"/>
                </p:oleObj>
              </mc:Choice>
              <mc:Fallback>
                <p:oleObj name="Worksheet" r:id="rId4" imgW="6162794" imgH="4191064" progId="Excel.Sheet.12">
                  <p:link updateAutomatic="1"/>
                  <p:pic>
                    <p:nvPicPr>
                      <p:cNvPr id="0" name=""/>
                      <p:cNvPicPr/>
                      <p:nvPr/>
                    </p:nvPicPr>
                    <p:blipFill>
                      <a:blip r:embed="rId5"/>
                      <a:stretch>
                        <a:fillRect/>
                      </a:stretch>
                    </p:blipFill>
                    <p:spPr>
                      <a:xfrm>
                        <a:off x="2019188" y="2846763"/>
                        <a:ext cx="4526889" cy="3078564"/>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824206956"/>
              </p:ext>
            </p:extLst>
          </p:nvPr>
        </p:nvGraphicFramePr>
        <p:xfrm>
          <a:off x="2347810" y="1513347"/>
          <a:ext cx="3869643" cy="1281613"/>
        </p:xfrm>
        <a:graphic>
          <a:graphicData uri="http://schemas.openxmlformats.org/presentationml/2006/ole">
            <mc:AlternateContent xmlns:mc="http://schemas.openxmlformats.org/markup-compatibility/2006">
              <mc:Choice xmlns:v="urn:schemas-microsoft-com:vml" Requires="v">
                <p:oleObj spid="_x0000_s3445" name="Worksheet" r:id="rId6" imgW="4457623" imgH="1476401" progId="Excel.Sheet.12">
                  <p:link updateAutomatic="1"/>
                </p:oleObj>
              </mc:Choice>
              <mc:Fallback>
                <p:oleObj name="Worksheet" r:id="rId6" imgW="4457623" imgH="1476401" progId="Excel.Sheet.12">
                  <p:link updateAutomatic="1"/>
                  <p:pic>
                    <p:nvPicPr>
                      <p:cNvPr id="0" name=""/>
                      <p:cNvPicPr/>
                      <p:nvPr/>
                    </p:nvPicPr>
                    <p:blipFill>
                      <a:blip r:embed="rId7"/>
                      <a:stretch>
                        <a:fillRect/>
                      </a:stretch>
                    </p:blipFill>
                    <p:spPr>
                      <a:xfrm>
                        <a:off x="2347810" y="1513347"/>
                        <a:ext cx="3869643" cy="1281613"/>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893763" y="233365"/>
            <a:ext cx="7173912" cy="919161"/>
          </a:xfrm>
        </p:spPr>
        <p:txBody>
          <a:bodyPr>
            <a:no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REVENUES vs. EXPENDITURES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2019-2020 </a:t>
            </a:r>
            <a:r>
              <a:rPr lang="en-US" sz="1600" b="1" dirty="0">
                <a:solidFill>
                  <a:schemeClr val="accent2"/>
                </a:solidFill>
              </a:rPr>
              <a:t>Adopted  Budget  Report</a:t>
            </a:r>
            <a:endParaRPr lang="en-US" sz="1600" b="1" dirty="0"/>
          </a:p>
        </p:txBody>
      </p:sp>
      <p:sp>
        <p:nvSpPr>
          <p:cNvPr id="4" name="Slide Number Placeholder 5"/>
          <p:cNvSpPr>
            <a:spLocks noGrp="1"/>
          </p:cNvSpPr>
          <p:nvPr>
            <p:ph type="sldNum" sz="quarter" idx="12"/>
          </p:nvPr>
        </p:nvSpPr>
        <p:spPr/>
        <p:txBody>
          <a:bodyPr/>
          <a:lstStyle/>
          <a:p>
            <a:fld id="{F21D8CA8-93AF-43A7-B1E3-4C4D03B19324}" type="slidenum">
              <a:rPr lang="en-US"/>
              <a:pPr/>
              <a:t>12</a:t>
            </a:fld>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673892924"/>
              </p:ext>
            </p:extLst>
          </p:nvPr>
        </p:nvGraphicFramePr>
        <p:xfrm>
          <a:off x="2762661" y="1318340"/>
          <a:ext cx="3436115" cy="1314417"/>
        </p:xfrm>
        <a:graphic>
          <a:graphicData uri="http://schemas.openxmlformats.org/presentationml/2006/ole">
            <mc:AlternateContent xmlns:mc="http://schemas.openxmlformats.org/markup-compatibility/2006">
              <mc:Choice xmlns:v="urn:schemas-microsoft-com:vml" Requires="v">
                <p:oleObj spid="_x0000_s4469" name="Worksheet" r:id="rId4" imgW="3162351" imgH="1209611" progId="Excel.Sheet.12">
                  <p:link updateAutomatic="1"/>
                </p:oleObj>
              </mc:Choice>
              <mc:Fallback>
                <p:oleObj name="Worksheet" r:id="rId4" imgW="3162351" imgH="1209611" progId="Excel.Sheet.12">
                  <p:link updateAutomatic="1"/>
                  <p:pic>
                    <p:nvPicPr>
                      <p:cNvPr id="0" name=""/>
                      <p:cNvPicPr/>
                      <p:nvPr/>
                    </p:nvPicPr>
                    <p:blipFill>
                      <a:blip r:embed="rId5"/>
                      <a:stretch>
                        <a:fillRect/>
                      </a:stretch>
                    </p:blipFill>
                    <p:spPr>
                      <a:xfrm>
                        <a:off x="2762661" y="1318340"/>
                        <a:ext cx="3436115" cy="1314417"/>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471710238"/>
              </p:ext>
            </p:extLst>
          </p:nvPr>
        </p:nvGraphicFramePr>
        <p:xfrm>
          <a:off x="2352929" y="2798571"/>
          <a:ext cx="4256145" cy="2862032"/>
        </p:xfrm>
        <a:graphic>
          <a:graphicData uri="http://schemas.openxmlformats.org/presentationml/2006/ole">
            <mc:AlternateContent xmlns:mc="http://schemas.openxmlformats.org/markup-compatibility/2006">
              <mc:Choice xmlns:v="urn:schemas-microsoft-com:vml" Requires="v">
                <p:oleObj spid="_x0000_s4470" name="Worksheet" r:id="rId6" imgW="4943350" imgH="3324199" progId="Excel.Sheet.12">
                  <p:link updateAutomatic="1"/>
                </p:oleObj>
              </mc:Choice>
              <mc:Fallback>
                <p:oleObj name="Worksheet" r:id="rId6" imgW="4943350" imgH="3324199" progId="Excel.Sheet.12">
                  <p:link updateAutomatic="1"/>
                  <p:pic>
                    <p:nvPicPr>
                      <p:cNvPr id="0" name=""/>
                      <p:cNvPicPr/>
                      <p:nvPr/>
                    </p:nvPicPr>
                    <p:blipFill>
                      <a:blip r:embed="rId7"/>
                      <a:stretch>
                        <a:fillRect/>
                      </a:stretch>
                    </p:blipFill>
                    <p:spPr>
                      <a:xfrm>
                        <a:off x="2352929" y="2798571"/>
                        <a:ext cx="4256145" cy="2862032"/>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809627" y="133349"/>
            <a:ext cx="7477125" cy="1343026"/>
          </a:xfrm>
        </p:spPr>
        <p:txBody>
          <a:bodyPr>
            <a:norm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OTHER FUNDS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2019-2020 </a:t>
            </a:r>
            <a:r>
              <a:rPr lang="en-US" sz="1600" b="1" dirty="0">
                <a:solidFill>
                  <a:schemeClr val="accent2"/>
                </a:solidFill>
              </a:rPr>
              <a:t>Adopted  Budget  Report</a:t>
            </a:r>
            <a:endParaRPr lang="en-US" sz="1600" b="1" dirty="0"/>
          </a:p>
        </p:txBody>
      </p:sp>
      <p:sp>
        <p:nvSpPr>
          <p:cNvPr id="32774" name="Rectangle 6"/>
          <p:cNvSpPr>
            <a:spLocks noGrp="1" noChangeArrowheads="1"/>
          </p:cNvSpPr>
          <p:nvPr>
            <p:ph idx="1"/>
          </p:nvPr>
        </p:nvSpPr>
        <p:spPr>
          <a:xfrm>
            <a:off x="173038" y="1800225"/>
            <a:ext cx="8172450" cy="3724275"/>
          </a:xfrm>
        </p:spPr>
        <p:txBody>
          <a:bodyPr/>
          <a:lstStyle/>
          <a:p>
            <a:r>
              <a:rPr lang="en-US" sz="1400" b="1" dirty="0" smtClean="0">
                <a:latin typeface="Arial" panose="020B0604020202020204" pitchFamily="34" charset="0"/>
                <a:cs typeface="Arial" panose="020B0604020202020204" pitchFamily="34" charset="0"/>
              </a:rPr>
              <a:t>Child Development </a:t>
            </a:r>
            <a:r>
              <a:rPr lang="en-US" sz="1400" b="1" dirty="0">
                <a:latin typeface="Arial" panose="020B0604020202020204" pitchFamily="34" charset="0"/>
                <a:cs typeface="Arial" panose="020B0604020202020204" pitchFamily="34" charset="0"/>
              </a:rPr>
              <a:t>Fund</a:t>
            </a:r>
            <a:r>
              <a:rPr lang="en-US" sz="1400" dirty="0">
                <a:latin typeface="Arial" panose="020B0604020202020204" pitchFamily="34" charset="0"/>
                <a:cs typeface="Arial" panose="020B0604020202020204" pitchFamily="34" charset="0"/>
              </a:rPr>
              <a:t> – </a:t>
            </a:r>
            <a:r>
              <a:rPr lang="en-US" sz="1400" dirty="0" smtClean="0">
                <a:latin typeface="Arial" panose="020B0604020202020204" pitchFamily="34" charset="0"/>
                <a:cs typeface="Arial" panose="020B0604020202020204" pitchFamily="34" charset="0"/>
              </a:rPr>
              <a:t>2019-2020 </a:t>
            </a:r>
            <a:r>
              <a:rPr lang="en-US" sz="1400" dirty="0">
                <a:latin typeface="Arial" panose="020B0604020202020204" pitchFamily="34" charset="0"/>
                <a:cs typeface="Arial" panose="020B0604020202020204" pitchFamily="34" charset="0"/>
              </a:rPr>
              <a:t>ending fund balance is projected to be </a:t>
            </a:r>
            <a:r>
              <a:rPr lang="en-US" sz="1400" b="1" dirty="0" smtClean="0">
                <a:latin typeface="Arial" panose="020B0604020202020204" pitchFamily="34" charset="0"/>
                <a:cs typeface="Arial" panose="020B0604020202020204" pitchFamily="34" charset="0"/>
              </a:rPr>
              <a:t>$4,961.50</a:t>
            </a:r>
            <a:endParaRPr lang="en-US" sz="1400" b="1" dirty="0">
              <a:latin typeface="Arial" panose="020B0604020202020204" pitchFamily="34" charset="0"/>
              <a:cs typeface="Arial" panose="020B0604020202020204" pitchFamily="34" charset="0"/>
            </a:endParaRPr>
          </a:p>
          <a:p>
            <a:pPr marL="114300" indent="0">
              <a:buNone/>
            </a:pPr>
            <a:endParaRPr lang="en-US" sz="1400" b="1" dirty="0" smtClean="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Deferred </a:t>
            </a:r>
            <a:r>
              <a:rPr lang="en-US" sz="1400" b="1" dirty="0">
                <a:latin typeface="Arial" panose="020B0604020202020204" pitchFamily="34" charset="0"/>
                <a:cs typeface="Arial" panose="020B0604020202020204" pitchFamily="34" charset="0"/>
              </a:rPr>
              <a:t>Maintenance </a:t>
            </a:r>
            <a:r>
              <a:rPr lang="en-US" sz="1400" b="1" dirty="0" smtClean="0">
                <a:latin typeface="Arial" panose="020B0604020202020204" pitchFamily="34" charset="0"/>
                <a:cs typeface="Arial" panose="020B0604020202020204" pitchFamily="34" charset="0"/>
              </a:rPr>
              <a:t>Fund</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 2019-2020 </a:t>
            </a:r>
            <a:r>
              <a:rPr lang="en-US" sz="1400" dirty="0">
                <a:latin typeface="Arial" panose="020B0604020202020204" pitchFamily="34" charset="0"/>
                <a:cs typeface="Arial" panose="020B0604020202020204" pitchFamily="34" charset="0"/>
              </a:rPr>
              <a:t>ending fund balance is projected </a:t>
            </a:r>
            <a:r>
              <a:rPr lang="en-US" sz="1400" dirty="0" smtClean="0">
                <a:latin typeface="Arial" panose="020B0604020202020204" pitchFamily="34" charset="0"/>
                <a:cs typeface="Arial" panose="020B0604020202020204" pitchFamily="34" charset="0"/>
              </a:rPr>
              <a:t>to be </a:t>
            </a:r>
            <a:r>
              <a:rPr lang="en-US" sz="1400" b="1" dirty="0" smtClean="0">
                <a:latin typeface="Arial" panose="020B0604020202020204" pitchFamily="34" charset="0"/>
                <a:cs typeface="Arial" panose="020B0604020202020204" pitchFamily="34" charset="0"/>
              </a:rPr>
              <a:t>$18,996.41</a:t>
            </a:r>
            <a:endParaRPr lang="en-US" sz="1400" b="1" dirty="0">
              <a:latin typeface="Arial" panose="020B0604020202020204" pitchFamily="34" charset="0"/>
              <a:cs typeface="Arial" panose="020B0604020202020204" pitchFamily="34" charset="0"/>
            </a:endParaRPr>
          </a:p>
          <a:p>
            <a:pPr>
              <a:buFont typeface="Wingdings" pitchFamily="2" charset="2"/>
              <a:buNone/>
            </a:pPr>
            <a:r>
              <a:rPr lang="en-US" sz="1400" dirty="0">
                <a:latin typeface="Arial" panose="020B0604020202020204" pitchFamily="34" charset="0"/>
                <a:cs typeface="Arial" panose="020B0604020202020204" pitchFamily="34" charset="0"/>
              </a:rPr>
              <a:t>	</a:t>
            </a:r>
          </a:p>
          <a:p>
            <a:r>
              <a:rPr lang="en-US" sz="1400" b="1" dirty="0">
                <a:latin typeface="Arial" panose="020B0604020202020204" pitchFamily="34" charset="0"/>
                <a:cs typeface="Arial" panose="020B0604020202020204" pitchFamily="34" charset="0"/>
              </a:rPr>
              <a:t>Special Reserve </a:t>
            </a:r>
            <a:r>
              <a:rPr lang="en-US" sz="1400" b="1" dirty="0" smtClean="0">
                <a:latin typeface="Arial" panose="020B0604020202020204" pitchFamily="34" charset="0"/>
                <a:cs typeface="Arial" panose="020B0604020202020204" pitchFamily="34" charset="0"/>
              </a:rPr>
              <a:t>Fund </a:t>
            </a:r>
            <a:r>
              <a:rPr lang="en-US" sz="1400" dirty="0" smtClean="0">
                <a:latin typeface="Arial" panose="020B0604020202020204" pitchFamily="34" charset="0"/>
                <a:cs typeface="Arial" panose="020B0604020202020204" pitchFamily="34" charset="0"/>
              </a:rPr>
              <a:t>- 2019-2020 </a:t>
            </a:r>
            <a:r>
              <a:rPr lang="en-US" sz="1400" dirty="0">
                <a:latin typeface="Arial" panose="020B0604020202020204" pitchFamily="34" charset="0"/>
                <a:cs typeface="Arial" panose="020B0604020202020204" pitchFamily="34" charset="0"/>
              </a:rPr>
              <a:t>ending fund balance is projected </a:t>
            </a:r>
            <a:r>
              <a:rPr lang="en-US" sz="1400" dirty="0" smtClean="0">
                <a:latin typeface="Arial" panose="020B0604020202020204" pitchFamily="34" charset="0"/>
                <a:cs typeface="Arial" panose="020B0604020202020204" pitchFamily="34" charset="0"/>
              </a:rPr>
              <a:t>to be </a:t>
            </a:r>
            <a:r>
              <a:rPr lang="en-US" sz="1400" b="1" dirty="0" smtClean="0">
                <a:latin typeface="Arial" panose="020B0604020202020204" pitchFamily="34" charset="0"/>
                <a:cs typeface="Arial" panose="020B0604020202020204" pitchFamily="34" charset="0"/>
              </a:rPr>
              <a:t>$397,509.92</a:t>
            </a:r>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Capital Facilities Fund</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(Developer Fees) - 2019-2020 </a:t>
            </a:r>
            <a:r>
              <a:rPr lang="en-US" sz="1400" dirty="0">
                <a:latin typeface="Arial" panose="020B0604020202020204" pitchFamily="34" charset="0"/>
                <a:cs typeface="Arial" panose="020B0604020202020204" pitchFamily="34" charset="0"/>
              </a:rPr>
              <a:t>ending fund balance is projected </a:t>
            </a:r>
            <a:r>
              <a:rPr lang="en-US" sz="1400" dirty="0" smtClean="0">
                <a:latin typeface="Arial" panose="020B0604020202020204" pitchFamily="34" charset="0"/>
                <a:cs typeface="Arial" panose="020B0604020202020204" pitchFamily="34" charset="0"/>
              </a:rPr>
              <a:t>to be </a:t>
            </a:r>
            <a:r>
              <a:rPr lang="en-US" sz="1400" b="1" dirty="0" smtClean="0">
                <a:latin typeface="Arial" panose="020B0604020202020204" pitchFamily="34" charset="0"/>
                <a:cs typeface="Arial" panose="020B0604020202020204" pitchFamily="34" charset="0"/>
              </a:rPr>
              <a:t>$12,732.96</a:t>
            </a:r>
            <a:endParaRPr lang="en-US" sz="1400" dirty="0">
              <a:latin typeface="Arial" panose="020B0604020202020204" pitchFamily="34" charset="0"/>
              <a:cs typeface="Arial" panose="020B0604020202020204" pitchFamily="34" charset="0"/>
            </a:endParaRPr>
          </a:p>
          <a:p>
            <a:pPr>
              <a:buFont typeface="Wingdings" pitchFamily="2" charset="2"/>
              <a:buNone/>
            </a:pPr>
            <a:endParaRPr lang="en-US" sz="1400" dirty="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County Schools Facilities Fund</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- 2019-2020 </a:t>
            </a:r>
            <a:r>
              <a:rPr lang="en-US" sz="1400" dirty="0">
                <a:latin typeface="Arial" panose="020B0604020202020204" pitchFamily="34" charset="0"/>
                <a:cs typeface="Arial" panose="020B0604020202020204" pitchFamily="34" charset="0"/>
              </a:rPr>
              <a:t>ending fund balance is projected </a:t>
            </a:r>
            <a:r>
              <a:rPr lang="en-US" sz="1400" dirty="0" smtClean="0">
                <a:latin typeface="Arial" panose="020B0604020202020204" pitchFamily="34" charset="0"/>
                <a:cs typeface="Arial" panose="020B0604020202020204" pitchFamily="34" charset="0"/>
              </a:rPr>
              <a:t>to be </a:t>
            </a:r>
            <a:r>
              <a:rPr lang="en-US" sz="1400" b="1" dirty="0" smtClean="0">
                <a:latin typeface="Arial" panose="020B0604020202020204" pitchFamily="34" charset="0"/>
                <a:cs typeface="Arial" panose="020B0604020202020204" pitchFamily="34" charset="0"/>
              </a:rPr>
              <a:t>$1,447.61</a:t>
            </a:r>
            <a:endParaRPr lang="en-US" sz="1400" dirty="0" smtClean="0">
              <a:latin typeface="Arial" panose="020B0604020202020204" pitchFamily="34" charset="0"/>
              <a:cs typeface="Arial" panose="020B0604020202020204" pitchFamily="34" charset="0"/>
            </a:endParaRPr>
          </a:p>
          <a:p>
            <a:pPr>
              <a:lnSpc>
                <a:spcPct val="80000"/>
              </a:lnSpc>
              <a:buFont typeface="Wingdings" pitchFamily="2" charset="2"/>
              <a:buNone/>
            </a:pPr>
            <a:endParaRPr lang="en-US" sz="1400" dirty="0" smtClean="0">
              <a:latin typeface="Arial" panose="020B0604020202020204" pitchFamily="34" charset="0"/>
              <a:cs typeface="Arial" panose="020B0604020202020204" pitchFamily="34" charset="0"/>
            </a:endParaRPr>
          </a:p>
          <a:p>
            <a:pPr>
              <a:lnSpc>
                <a:spcPct val="80000"/>
              </a:lnSpc>
              <a:buFont typeface="Wingdings" pitchFamily="2" charset="2"/>
              <a:buNone/>
            </a:pPr>
            <a:endParaRPr lang="en-US" sz="1400" dirty="0">
              <a:latin typeface="Arial" panose="020B0604020202020204" pitchFamily="34" charset="0"/>
              <a:cs typeface="Arial" panose="020B0604020202020204" pitchFamily="34" charset="0"/>
            </a:endParaRPr>
          </a:p>
          <a:p>
            <a:pPr>
              <a:lnSpc>
                <a:spcPct val="80000"/>
              </a:lnSpc>
              <a:buFont typeface="Wingdings" pitchFamily="2" charset="2"/>
              <a:buNone/>
            </a:pPr>
            <a:endParaRPr lang="en-US" sz="600" dirty="0"/>
          </a:p>
        </p:txBody>
      </p:sp>
      <p:sp>
        <p:nvSpPr>
          <p:cNvPr id="4" name="Slide Number Placeholder 5"/>
          <p:cNvSpPr>
            <a:spLocks noGrp="1"/>
          </p:cNvSpPr>
          <p:nvPr>
            <p:ph type="sldNum" sz="quarter" idx="12"/>
          </p:nvPr>
        </p:nvSpPr>
        <p:spPr/>
        <p:txBody>
          <a:bodyPr/>
          <a:lstStyle/>
          <a:p>
            <a:fld id="{27E6FC7C-95B1-4B66-980C-AD899B1EA465}" type="slidenum">
              <a:rPr lang="en-US"/>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704850" y="76201"/>
            <a:ext cx="8077200" cy="1304925"/>
          </a:xfrm>
        </p:spPr>
        <p:txBody>
          <a:bodyPr>
            <a:no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MULTI-YEAR PROJECTION (MYP) ASSUMPTIONS</a:t>
            </a:r>
            <a:br>
              <a:rPr lang="en-US" sz="1600" b="1" dirty="0" smtClean="0">
                <a:solidFill>
                  <a:schemeClr val="accent2"/>
                </a:solidFill>
              </a:rPr>
            </a:br>
            <a:r>
              <a:rPr lang="en-US" sz="1600" b="1" dirty="0" smtClean="0">
                <a:solidFill>
                  <a:schemeClr val="accent2"/>
                </a:solidFill>
              </a:rPr>
              <a:t>2019-2020 </a:t>
            </a:r>
            <a:r>
              <a:rPr lang="en-US" sz="1600" b="1" dirty="0">
                <a:solidFill>
                  <a:schemeClr val="accent2"/>
                </a:solidFill>
              </a:rPr>
              <a:t>Adopted  Budget  Report</a:t>
            </a:r>
            <a:r>
              <a:rPr lang="en-US" sz="2000" b="1" dirty="0">
                <a:solidFill>
                  <a:schemeClr val="accent2"/>
                </a:solidFill>
              </a:rPr>
              <a:t/>
            </a:r>
            <a:br>
              <a:rPr lang="en-US" sz="2000" b="1" dirty="0">
                <a:solidFill>
                  <a:schemeClr val="accent2"/>
                </a:solidFill>
              </a:rPr>
            </a:br>
            <a:endParaRPr lang="en-US" sz="2000" b="1" dirty="0">
              <a:solidFill>
                <a:schemeClr val="accent2"/>
              </a:solidFill>
            </a:endParaRPr>
          </a:p>
        </p:txBody>
      </p:sp>
      <p:sp>
        <p:nvSpPr>
          <p:cNvPr id="4" name="Slide Number Placeholder 5"/>
          <p:cNvSpPr>
            <a:spLocks noGrp="1"/>
          </p:cNvSpPr>
          <p:nvPr>
            <p:ph type="sldNum" sz="quarter" idx="12"/>
          </p:nvPr>
        </p:nvSpPr>
        <p:spPr/>
        <p:txBody>
          <a:bodyPr/>
          <a:lstStyle/>
          <a:p>
            <a:fld id="{01C89F82-B362-400C-BFED-04F1AF0E9857}" type="slidenum">
              <a:rPr lang="en-US"/>
              <a:pPr/>
              <a:t>14</a:t>
            </a:fld>
            <a:endParaRPr lang="en-US" dirty="0"/>
          </a:p>
        </p:txBody>
      </p:sp>
      <p:sp>
        <p:nvSpPr>
          <p:cNvPr id="6" name="Rectangle 5"/>
          <p:cNvSpPr/>
          <p:nvPr/>
        </p:nvSpPr>
        <p:spPr>
          <a:xfrm>
            <a:off x="117238" y="1021270"/>
            <a:ext cx="8248650" cy="4819781"/>
          </a:xfrm>
          <a:prstGeom prst="rect">
            <a:avLst/>
          </a:prstGeom>
        </p:spPr>
        <p:txBody>
          <a:bodyPr wrap="square">
            <a:spAutoFit/>
          </a:bodyPr>
          <a:lstStyle/>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Winship-Robbins Local Control Funding for the future two years has been calculated using projected ADA of 112.31 in 20/21 and 21/22 (which includes 0.93 of County Operated ADA in each year). All one-time revenues and expenditures have been removed.</a:t>
            </a:r>
          </a:p>
          <a:p>
            <a:pPr>
              <a:lnSpc>
                <a:spcPct val="80000"/>
              </a:lnSpc>
            </a:pPr>
            <a:endParaRPr lang="en-US" sz="1200" dirty="0" smtClean="0">
              <a:latin typeface="Arial" panose="020B0604020202020204" pitchFamily="34" charset="0"/>
              <a:cs typeface="Arial" panose="020B0604020202020204" pitchFamily="34" charset="0"/>
            </a:endParaRP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Expenditure adjustments are as follows:</a:t>
            </a:r>
          </a:p>
          <a:p>
            <a:pPr>
              <a:lnSpc>
                <a:spcPct val="80000"/>
              </a:lnSpc>
              <a:buFont typeface="Wingdings" pitchFamily="2" charset="2"/>
              <a:buNone/>
            </a:pPr>
            <a:endParaRPr lang="en-US" sz="1200" dirty="0" smtClean="0">
              <a:latin typeface="Arial" panose="020B0604020202020204" pitchFamily="34" charset="0"/>
              <a:cs typeface="Arial" panose="020B0604020202020204" pitchFamily="34" charset="0"/>
            </a:endParaRP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Object 1000	Step and Column were projected for both 2020/21 &amp; 2021/22. 			 			</a:t>
            </a: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Object 2000	Step </a:t>
            </a:r>
            <a:r>
              <a:rPr lang="en-US" sz="1200" dirty="0">
                <a:latin typeface="Arial" panose="020B0604020202020204" pitchFamily="34" charset="0"/>
                <a:cs typeface="Arial" panose="020B0604020202020204" pitchFamily="34" charset="0"/>
              </a:rPr>
              <a:t>and Column were projected for both </a:t>
            </a:r>
            <a:r>
              <a:rPr lang="en-US" sz="1200" dirty="0" smtClean="0">
                <a:latin typeface="Arial" panose="020B0604020202020204" pitchFamily="34" charset="0"/>
                <a:cs typeface="Arial" panose="020B0604020202020204" pitchFamily="34" charset="0"/>
              </a:rPr>
              <a:t>2020/21 </a:t>
            </a:r>
            <a:r>
              <a:rPr lang="en-US" sz="1200" dirty="0">
                <a:latin typeface="Arial" panose="020B0604020202020204" pitchFamily="34" charset="0"/>
                <a:cs typeface="Arial" panose="020B0604020202020204" pitchFamily="34" charset="0"/>
              </a:rPr>
              <a:t>&amp; </a:t>
            </a:r>
            <a:r>
              <a:rPr lang="en-US" sz="1200" dirty="0" smtClean="0">
                <a:latin typeface="Arial" panose="020B0604020202020204" pitchFamily="34" charset="0"/>
                <a:cs typeface="Arial" panose="020B0604020202020204" pitchFamily="34" charset="0"/>
              </a:rPr>
              <a:t>2021/22.</a:t>
            </a:r>
          </a:p>
          <a:p>
            <a:pPr>
              <a:lnSpc>
                <a:spcPct val="80000"/>
              </a:lnSpc>
              <a:buFont typeface="Wingdings" pitchFamily="2" charset="2"/>
              <a:buChar char="Ø"/>
            </a:pPr>
            <a:endParaRPr lang="en-US" sz="1200" dirty="0" smtClean="0">
              <a:latin typeface="Arial" panose="020B0604020202020204" pitchFamily="34" charset="0"/>
              <a:cs typeface="Arial" panose="020B0604020202020204" pitchFamily="34" charset="0"/>
            </a:endParaRP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Object 3000	Increased to cover the above salary adjustments, and increased to cover the increases in 		PERS &amp; STRS in 20/21 and 21/22. PERS rates are projected to be 23.6% for 20/21, and 		24.9% for 21/22. STRS rates are projected to be 18.10% for 20/21 and 17.80% for 21/22.  </a:t>
            </a:r>
          </a:p>
          <a:p>
            <a:pPr>
              <a:lnSpc>
                <a:spcPct val="80000"/>
              </a:lnSpc>
            </a:pPr>
            <a:r>
              <a:rPr lang="en-US" sz="1200" dirty="0" smtClean="0">
                <a:latin typeface="Arial" panose="020B0604020202020204" pitchFamily="34" charset="0"/>
                <a:cs typeface="Arial" panose="020B0604020202020204" pitchFamily="34" charset="0"/>
              </a:rPr>
              <a:t>							</a:t>
            </a: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Object 4000	</a:t>
            </a:r>
            <a:r>
              <a:rPr lang="en-US" sz="1200" dirty="0">
                <a:latin typeface="Arial" panose="020B0604020202020204" pitchFamily="34" charset="0"/>
                <a:cs typeface="Arial" panose="020B0604020202020204" pitchFamily="34" charset="0"/>
              </a:rPr>
              <a:t>Fiscal year </a:t>
            </a:r>
            <a:r>
              <a:rPr lang="en-US" sz="1200" dirty="0" smtClean="0">
                <a:latin typeface="Arial" panose="020B0604020202020204" pitchFamily="34" charset="0"/>
                <a:cs typeface="Arial" panose="020B0604020202020204" pitchFamily="34" charset="0"/>
              </a:rPr>
              <a:t>20/21 </a:t>
            </a:r>
            <a:r>
              <a:rPr lang="en-US" sz="1200" dirty="0">
                <a:latin typeface="Arial" panose="020B0604020202020204" pitchFamily="34" charset="0"/>
                <a:cs typeface="Arial" panose="020B0604020202020204" pitchFamily="34" charset="0"/>
              </a:rPr>
              <a:t>increased with CPI rate of </a:t>
            </a:r>
            <a:r>
              <a:rPr lang="en-US" sz="1200" dirty="0" smtClean="0">
                <a:latin typeface="Arial" panose="020B0604020202020204" pitchFamily="34" charset="0"/>
                <a:cs typeface="Arial" panose="020B0604020202020204" pitchFamily="34" charset="0"/>
              </a:rPr>
              <a:t>3.16%. Removed one-time 19/20 expenditures.                                                                                		Fiscal </a:t>
            </a:r>
            <a:r>
              <a:rPr lang="en-US" sz="1200" dirty="0">
                <a:latin typeface="Arial" panose="020B0604020202020204" pitchFamily="34" charset="0"/>
                <a:cs typeface="Arial" panose="020B0604020202020204" pitchFamily="34" charset="0"/>
              </a:rPr>
              <a:t>year </a:t>
            </a:r>
            <a:r>
              <a:rPr lang="en-US" sz="1200" dirty="0" smtClean="0">
                <a:latin typeface="Arial" panose="020B0604020202020204" pitchFamily="34" charset="0"/>
                <a:cs typeface="Arial" panose="020B0604020202020204" pitchFamily="34" charset="0"/>
              </a:rPr>
              <a:t>21/22 </a:t>
            </a:r>
            <a:r>
              <a:rPr lang="en-US" sz="1200" dirty="0">
                <a:latin typeface="Arial" panose="020B0604020202020204" pitchFamily="34" charset="0"/>
                <a:cs typeface="Arial" panose="020B0604020202020204" pitchFamily="34" charset="0"/>
              </a:rPr>
              <a:t>increased with CPI rate </a:t>
            </a:r>
            <a:r>
              <a:rPr lang="en-US" sz="1200" dirty="0" smtClean="0">
                <a:latin typeface="Arial" panose="020B0604020202020204" pitchFamily="34" charset="0"/>
                <a:cs typeface="Arial" panose="020B0604020202020204" pitchFamily="34" charset="0"/>
              </a:rPr>
              <a:t>of 3.05%. </a:t>
            </a:r>
            <a:endParaRPr lang="en-US" sz="1200" dirty="0">
              <a:latin typeface="Arial" panose="020B0604020202020204" pitchFamily="34" charset="0"/>
              <a:cs typeface="Arial" panose="020B0604020202020204" pitchFamily="34" charset="0"/>
            </a:endParaRPr>
          </a:p>
          <a:p>
            <a:pPr>
              <a:lnSpc>
                <a:spcPct val="80000"/>
              </a:lnSpc>
              <a:buFont typeface="Wingdings" pitchFamily="2" charset="2"/>
              <a:buNone/>
            </a:pPr>
            <a:r>
              <a:rPr lang="en-US" sz="1200" dirty="0" smtClean="0">
                <a:latin typeface="Arial" panose="020B0604020202020204" pitchFamily="34" charset="0"/>
                <a:cs typeface="Arial" panose="020B0604020202020204" pitchFamily="34" charset="0"/>
              </a:rPr>
              <a:t>			</a:t>
            </a: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Object 5000	</a:t>
            </a:r>
            <a:r>
              <a:rPr lang="en-US" sz="1200" dirty="0">
                <a:latin typeface="Arial" panose="020B0604020202020204" pitchFamily="34" charset="0"/>
                <a:cs typeface="Arial" panose="020B0604020202020204" pitchFamily="34" charset="0"/>
              </a:rPr>
              <a:t>Fiscal year </a:t>
            </a:r>
            <a:r>
              <a:rPr lang="en-US" sz="1200" dirty="0" smtClean="0">
                <a:latin typeface="Arial" panose="020B0604020202020204" pitchFamily="34" charset="0"/>
                <a:cs typeface="Arial" panose="020B0604020202020204" pitchFamily="34" charset="0"/>
              </a:rPr>
              <a:t>20/21 </a:t>
            </a:r>
            <a:r>
              <a:rPr lang="en-US" sz="1200" dirty="0">
                <a:latin typeface="Arial" panose="020B0604020202020204" pitchFamily="34" charset="0"/>
                <a:cs typeface="Arial" panose="020B0604020202020204" pitchFamily="34" charset="0"/>
              </a:rPr>
              <a:t>increased with CPI rate of </a:t>
            </a:r>
            <a:r>
              <a:rPr lang="en-US" sz="1200" dirty="0" smtClean="0">
                <a:latin typeface="Arial" panose="020B0604020202020204" pitchFamily="34" charset="0"/>
                <a:cs typeface="Arial" panose="020B0604020202020204" pitchFamily="34" charset="0"/>
              </a:rPr>
              <a:t>3.16</a:t>
            </a:r>
            <a:r>
              <a:rPr lang="en-US" sz="1200" dirty="0">
                <a:latin typeface="Arial" panose="020B0604020202020204" pitchFamily="34" charset="0"/>
                <a:cs typeface="Arial" panose="020B0604020202020204" pitchFamily="34" charset="0"/>
              </a:rPr>
              <a:t>%. Removed one-time </a:t>
            </a:r>
            <a:r>
              <a:rPr lang="en-US" sz="1200" dirty="0" smtClean="0">
                <a:latin typeface="Arial" panose="020B0604020202020204" pitchFamily="34" charset="0"/>
                <a:cs typeface="Arial" panose="020B0604020202020204" pitchFamily="34" charset="0"/>
              </a:rPr>
              <a:t>19/20 </a:t>
            </a:r>
            <a:r>
              <a:rPr lang="en-US" sz="1200" dirty="0">
                <a:latin typeface="Arial" panose="020B0604020202020204" pitchFamily="34" charset="0"/>
                <a:cs typeface="Arial" panose="020B0604020202020204" pitchFamily="34" charset="0"/>
              </a:rPr>
              <a:t>expenditures.                                                                                		Fiscal year </a:t>
            </a:r>
            <a:r>
              <a:rPr lang="en-US" sz="1200" dirty="0" smtClean="0">
                <a:latin typeface="Arial" panose="020B0604020202020204" pitchFamily="34" charset="0"/>
                <a:cs typeface="Arial" panose="020B0604020202020204" pitchFamily="34" charset="0"/>
              </a:rPr>
              <a:t>21/22 </a:t>
            </a:r>
            <a:r>
              <a:rPr lang="en-US" sz="1200" dirty="0">
                <a:latin typeface="Arial" panose="020B0604020202020204" pitchFamily="34" charset="0"/>
                <a:cs typeface="Arial" panose="020B0604020202020204" pitchFamily="34" charset="0"/>
              </a:rPr>
              <a:t>increased with CPI rate of </a:t>
            </a:r>
            <a:r>
              <a:rPr lang="en-US" sz="1200" dirty="0" smtClean="0">
                <a:latin typeface="Arial" panose="020B0604020202020204" pitchFamily="34" charset="0"/>
                <a:cs typeface="Arial" panose="020B0604020202020204" pitchFamily="34" charset="0"/>
              </a:rPr>
              <a:t>3.05%. </a:t>
            </a:r>
            <a:endParaRPr lang="en-US" sz="1200" dirty="0">
              <a:latin typeface="Arial" panose="020B0604020202020204" pitchFamily="34" charset="0"/>
              <a:cs typeface="Arial" panose="020B0604020202020204" pitchFamily="34" charset="0"/>
            </a:endParaRPr>
          </a:p>
          <a:p>
            <a:pPr>
              <a:lnSpc>
                <a:spcPct val="80000"/>
              </a:lnSpc>
            </a:pPr>
            <a:r>
              <a:rPr lang="en-US" sz="1200" dirty="0" smtClean="0">
                <a:latin typeface="Arial" panose="020B0604020202020204" pitchFamily="34" charset="0"/>
                <a:cs typeface="Arial" panose="020B0604020202020204" pitchFamily="34" charset="0"/>
              </a:rPr>
              <a:t>				 		 		 </a:t>
            </a: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Object 6000	Removed one-time capital projects expected to be completed in 19/20 including solar, new 		fencing and windows, asphalt repairs, and electricity to the corporation yard. Estimated costs 		for capital projects in 20/21 and 21/22 were included. </a:t>
            </a:r>
          </a:p>
          <a:p>
            <a:pPr>
              <a:lnSpc>
                <a:spcPct val="80000"/>
              </a:lnSpc>
            </a:pPr>
            <a:endParaRPr lang="en-US" sz="1200" dirty="0" smtClean="0">
              <a:latin typeface="Arial" panose="020B0604020202020204" pitchFamily="34" charset="0"/>
              <a:cs typeface="Arial" panose="020B0604020202020204" pitchFamily="34" charset="0"/>
            </a:endParaRP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Other Outgo</a:t>
            </a:r>
            <a:r>
              <a:rPr lang="en-US" sz="1200" dirty="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No adjustments.</a:t>
            </a:r>
          </a:p>
          <a:p>
            <a:pPr>
              <a:lnSpc>
                <a:spcPct val="80000"/>
              </a:lnSpc>
              <a:buFont typeface="Wingdings" pitchFamily="2" charset="2"/>
              <a:buNone/>
            </a:pPr>
            <a:r>
              <a:rPr lang="en-US" sz="1200" dirty="0" smtClean="0">
                <a:latin typeface="Arial" panose="020B0604020202020204" pitchFamily="34" charset="0"/>
                <a:cs typeface="Arial" panose="020B0604020202020204" pitchFamily="34" charset="0"/>
              </a:rPr>
              <a:t>	</a:t>
            </a: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Transfers-Out	No adjustments.</a:t>
            </a:r>
          </a:p>
          <a:p>
            <a:pPr>
              <a:lnSpc>
                <a:spcPct val="80000"/>
              </a:lnSpc>
              <a:buFont typeface="Wingdings" pitchFamily="2" charset="2"/>
              <a:buChar char="Ø"/>
            </a:pPr>
            <a:endParaRPr lang="en-US" sz="1200" dirty="0">
              <a:latin typeface="Arial" panose="020B0604020202020204" pitchFamily="34" charset="0"/>
              <a:cs typeface="Arial" panose="020B0604020202020204" pitchFamily="34" charset="0"/>
            </a:endParaRP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Contributions	</a:t>
            </a:r>
            <a:r>
              <a:rPr lang="en-US" sz="1200" dirty="0">
                <a:latin typeface="Arial" panose="020B0604020202020204" pitchFamily="34" charset="0"/>
                <a:cs typeface="Arial" panose="020B0604020202020204" pitchFamily="34" charset="0"/>
              </a:rPr>
              <a:t>C</a:t>
            </a:r>
            <a:r>
              <a:rPr lang="en-US" sz="1200" dirty="0" smtClean="0">
                <a:latin typeface="Arial" panose="020B0604020202020204" pitchFamily="34" charset="0"/>
                <a:cs typeface="Arial" panose="020B0604020202020204" pitchFamily="34" charset="0"/>
              </a:rPr>
              <a:t>ontribution to Routine Restrict Maintenance; contribution to balance special education and 		contribution to balance child nutrition services. </a:t>
            </a:r>
          </a:p>
          <a:p>
            <a:pPr>
              <a:lnSpc>
                <a:spcPct val="80000"/>
              </a:lnSpc>
              <a:buFont typeface="Wingdings" pitchFamily="2" charset="2"/>
              <a:buNone/>
            </a:pPr>
            <a:r>
              <a:rPr lang="en-US" sz="1200" dirty="0" smtClean="0">
                <a:latin typeface="Arial" panose="020B0604020202020204" pitchFamily="34" charset="0"/>
                <a:cs typeface="Arial" panose="020B0604020202020204" pitchFamily="34" charset="0"/>
              </a:rPr>
              <a:t>	 </a:t>
            </a:r>
          </a:p>
          <a:p>
            <a:pPr>
              <a:lnSpc>
                <a:spcPct val="80000"/>
              </a:lnSpc>
              <a:buFont typeface="Wingdings" pitchFamily="2" charset="2"/>
              <a:buChar char="Ø"/>
            </a:pPr>
            <a:r>
              <a:rPr lang="en-US" sz="1200" dirty="0" smtClean="0">
                <a:latin typeface="Arial" panose="020B0604020202020204" pitchFamily="34" charset="0"/>
                <a:cs typeface="Arial" panose="020B0604020202020204" pitchFamily="34" charset="0"/>
              </a:rPr>
              <a:t>Other Sources/Uses	No adjustments.</a:t>
            </a:r>
            <a:endParaRPr lang="en-US" sz="1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2919002283"/>
              </p:ext>
            </p:extLst>
          </p:nvPr>
        </p:nvGraphicFramePr>
        <p:xfrm>
          <a:off x="0" y="0"/>
          <a:ext cx="9144000" cy="5943600"/>
        </p:xfrm>
        <a:graphic>
          <a:graphicData uri="http://schemas.openxmlformats.org/presentationml/2006/ole">
            <mc:AlternateContent xmlns:mc="http://schemas.openxmlformats.org/markup-compatibility/2006">
              <mc:Choice xmlns:v="urn:schemas-microsoft-com:vml" Requires="v">
                <p:oleObj spid="_x0000_s5311" name="Worksheet" r:id="rId4" imgW="15354364" imgH="13420596" progId="Excel.Sheet.12">
                  <p:link updateAutomatic="1"/>
                </p:oleObj>
              </mc:Choice>
              <mc:Fallback>
                <p:oleObj name="Worksheet" r:id="rId4" imgW="15354364" imgH="13420596" progId="Excel.Sheet.12">
                  <p:link updateAutomatic="1"/>
                  <p:pic>
                    <p:nvPicPr>
                      <p:cNvPr id="0" name=""/>
                      <p:cNvPicPr/>
                      <p:nvPr/>
                    </p:nvPicPr>
                    <p:blipFill>
                      <a:blip r:embed="rId5"/>
                      <a:stretch>
                        <a:fillRect/>
                      </a:stretch>
                    </p:blipFill>
                    <p:spPr>
                      <a:xfrm>
                        <a:off x="0" y="0"/>
                        <a:ext cx="9144000" cy="5943600"/>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AA9318E-AF3F-4804-BBDF-0B0F11932AED}" type="slidenum">
              <a:rPr lang="en-US" smtClean="0"/>
              <a:pPr/>
              <a:t>16</a:t>
            </a:fld>
            <a:endParaRPr lang="en-US" dirty="0"/>
          </a:p>
        </p:txBody>
      </p:sp>
      <p:sp>
        <p:nvSpPr>
          <p:cNvPr id="4" name="Rectangle 3"/>
          <p:cNvSpPr/>
          <p:nvPr/>
        </p:nvSpPr>
        <p:spPr>
          <a:xfrm>
            <a:off x="200025" y="115982"/>
            <a:ext cx="8001000" cy="830997"/>
          </a:xfrm>
          <a:prstGeom prst="rect">
            <a:avLst/>
          </a:prstGeom>
        </p:spPr>
        <p:txBody>
          <a:bodyPr wrap="square">
            <a:spAutoFit/>
          </a:bodyPr>
          <a:lstStyle/>
          <a:p>
            <a:pPr algn="ctr"/>
            <a:r>
              <a:rPr lang="en-US" sz="1600" b="1" dirty="0" smtClean="0">
                <a:solidFill>
                  <a:schemeClr val="accent2"/>
                </a:solidFill>
                <a:latin typeface="+mj-lt"/>
              </a:rPr>
              <a:t>Winship-Robbins Elementary </a:t>
            </a:r>
            <a:r>
              <a:rPr lang="en-US" sz="1600" b="1" dirty="0">
                <a:solidFill>
                  <a:schemeClr val="accent2"/>
                </a:solidFill>
                <a:latin typeface="+mj-lt"/>
              </a:rPr>
              <a:t>School District</a:t>
            </a:r>
            <a:br>
              <a:rPr lang="en-US" sz="1600" b="1" dirty="0">
                <a:solidFill>
                  <a:schemeClr val="accent2"/>
                </a:solidFill>
                <a:latin typeface="+mj-lt"/>
              </a:rPr>
            </a:br>
            <a:r>
              <a:rPr lang="en-US" sz="1600" b="1" dirty="0" smtClean="0">
                <a:solidFill>
                  <a:schemeClr val="accent2"/>
                </a:solidFill>
                <a:latin typeface="+mj-lt"/>
              </a:rPr>
              <a:t>CBEDS – ADA TRENDS</a:t>
            </a:r>
          </a:p>
          <a:p>
            <a:pPr algn="ctr"/>
            <a:r>
              <a:rPr lang="en-US" sz="1600" b="1" dirty="0" smtClean="0">
                <a:solidFill>
                  <a:schemeClr val="accent2"/>
                </a:solidFill>
                <a:latin typeface="+mj-lt"/>
              </a:rPr>
              <a:t>2019-2020 </a:t>
            </a:r>
            <a:r>
              <a:rPr lang="en-US" sz="1600" b="1" dirty="0">
                <a:solidFill>
                  <a:schemeClr val="accent2"/>
                </a:solidFill>
                <a:latin typeface="+mj-lt"/>
              </a:rPr>
              <a:t>Adopted  Budget  Report</a:t>
            </a:r>
            <a:endParaRPr lang="en-US" sz="1600" b="1" dirty="0">
              <a:latin typeface="+mj-lt"/>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3907912733"/>
              </p:ext>
            </p:extLst>
          </p:nvPr>
        </p:nvGraphicFramePr>
        <p:xfrm>
          <a:off x="1540166" y="2983466"/>
          <a:ext cx="5543550" cy="2828925"/>
        </p:xfrm>
        <a:graphic>
          <a:graphicData uri="http://schemas.openxmlformats.org/presentationml/2006/ole">
            <mc:AlternateContent xmlns:mc="http://schemas.openxmlformats.org/markup-compatibility/2006">
              <mc:Choice xmlns:v="urn:schemas-microsoft-com:vml" Requires="v">
                <p:oleObj spid="_x0000_s6465" name="Worksheet" r:id="rId3" imgW="5543492" imgH="2829002" progId="Excel.Sheet.12">
                  <p:link updateAutomatic="1"/>
                </p:oleObj>
              </mc:Choice>
              <mc:Fallback>
                <p:oleObj name="Worksheet" r:id="rId3" imgW="5543492" imgH="2829002" progId="Excel.Sheet.12">
                  <p:link updateAutomatic="1"/>
                  <p:pic>
                    <p:nvPicPr>
                      <p:cNvPr id="0" name=""/>
                      <p:cNvPicPr/>
                      <p:nvPr/>
                    </p:nvPicPr>
                    <p:blipFill>
                      <a:blip r:embed="rId4"/>
                      <a:stretch>
                        <a:fillRect/>
                      </a:stretch>
                    </p:blipFill>
                    <p:spPr>
                      <a:xfrm>
                        <a:off x="1540166" y="2983466"/>
                        <a:ext cx="5543550" cy="2828925"/>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28413106"/>
              </p:ext>
            </p:extLst>
          </p:nvPr>
        </p:nvGraphicFramePr>
        <p:xfrm>
          <a:off x="2488187" y="1017964"/>
          <a:ext cx="3647507" cy="1894517"/>
        </p:xfrm>
        <a:graphic>
          <a:graphicData uri="http://schemas.openxmlformats.org/presentationml/2006/ole">
            <mc:AlternateContent xmlns:mc="http://schemas.openxmlformats.org/markup-compatibility/2006">
              <mc:Choice xmlns:v="urn:schemas-microsoft-com:vml" Requires="v">
                <p:oleObj spid="_x0000_s6466" name="Worksheet" r:id="rId5" imgW="2714673" imgH="1752651" progId="Excel.Sheet.12">
                  <p:link updateAutomatic="1"/>
                </p:oleObj>
              </mc:Choice>
              <mc:Fallback>
                <p:oleObj name="Worksheet" r:id="rId5" imgW="2714673" imgH="1752651" progId="Excel.Sheet.12">
                  <p:link updateAutomatic="1"/>
                  <p:pic>
                    <p:nvPicPr>
                      <p:cNvPr id="0" name=""/>
                      <p:cNvPicPr/>
                      <p:nvPr/>
                    </p:nvPicPr>
                    <p:blipFill>
                      <a:blip r:embed="rId6"/>
                      <a:stretch>
                        <a:fillRect/>
                      </a:stretch>
                    </p:blipFill>
                    <p:spPr>
                      <a:xfrm>
                        <a:off x="2488187" y="1017964"/>
                        <a:ext cx="3647507" cy="1894517"/>
                      </a:xfrm>
                      <a:prstGeom prst="rect">
                        <a:avLst/>
                      </a:prstGeom>
                    </p:spPr>
                  </p:pic>
                </p:oleObj>
              </mc:Fallback>
            </mc:AlternateContent>
          </a:graphicData>
        </a:graphic>
      </p:graphicFrame>
    </p:spTree>
    <p:extLst>
      <p:ext uri="{BB962C8B-B14F-4D97-AF65-F5344CB8AC3E}">
        <p14:creationId xmlns:p14="http://schemas.microsoft.com/office/powerpoint/2010/main" val="33890011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33400" y="228600"/>
            <a:ext cx="7887031" cy="895350"/>
          </a:xfrm>
        </p:spPr>
        <p:txBody>
          <a:bodyPr>
            <a:no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TABLE OF CONTENTS</a:t>
            </a:r>
            <a:br>
              <a:rPr lang="en-US" sz="1600" b="1" dirty="0">
                <a:solidFill>
                  <a:schemeClr val="accent2"/>
                </a:solidFill>
              </a:rPr>
            </a:br>
            <a:r>
              <a:rPr lang="en-US" sz="1600" b="1" dirty="0" smtClean="0">
                <a:solidFill>
                  <a:schemeClr val="accent2"/>
                </a:solidFill>
              </a:rPr>
              <a:t>2019-2020 </a:t>
            </a:r>
            <a:r>
              <a:rPr lang="en-US" sz="1600" b="1" dirty="0">
                <a:solidFill>
                  <a:schemeClr val="accent2"/>
                </a:solidFill>
              </a:rPr>
              <a:t>Adopted  Budget  Report</a:t>
            </a:r>
          </a:p>
        </p:txBody>
      </p:sp>
      <p:sp>
        <p:nvSpPr>
          <p:cNvPr id="4" name="Slide Number Placeholder 5"/>
          <p:cNvSpPr>
            <a:spLocks noGrp="1"/>
          </p:cNvSpPr>
          <p:nvPr>
            <p:ph type="sldNum" sz="quarter" idx="12"/>
          </p:nvPr>
        </p:nvSpPr>
        <p:spPr/>
        <p:txBody>
          <a:bodyPr/>
          <a:lstStyle/>
          <a:p>
            <a:fld id="{EA809E8B-EA53-43D4-B4C9-775C386DD1D1}" type="slidenum">
              <a:rPr lang="en-US"/>
              <a:pPr/>
              <a:t>2</a:t>
            </a:fld>
            <a:endParaRPr lang="en-US" dirty="0"/>
          </a:p>
        </p:txBody>
      </p:sp>
      <p:sp>
        <p:nvSpPr>
          <p:cNvPr id="39937" name="Rectangle 1"/>
          <p:cNvSpPr>
            <a:spLocks noChangeArrowheads="1"/>
          </p:cNvSpPr>
          <p:nvPr/>
        </p:nvSpPr>
        <p:spPr bwMode="auto">
          <a:xfrm>
            <a:off x="647700" y="1238250"/>
            <a:ext cx="7667625" cy="43243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Char char="•"/>
              <a:tabLst/>
            </a:pPr>
            <a:endParaRPr kumimoji="0" lang="en-US" sz="500" b="1" i="0" u="none" strike="noStrike" cap="none" normalizeH="0" baseline="0" dirty="0" smtClean="0">
              <a:ln>
                <a:noFill/>
              </a:ln>
              <a:solidFill>
                <a:schemeClr val="tx1"/>
              </a:solidFill>
              <a:effectLst/>
              <a:latin typeface="Times New Roman" pitchFamily="18" charset="0"/>
            </a:endParaRPr>
          </a:p>
          <a:p>
            <a:pPr>
              <a:lnSpc>
                <a:spcPct val="80000"/>
              </a:lnSpc>
            </a:pPr>
            <a:endParaRPr lang="en-US" sz="1200" b="1" dirty="0">
              <a:latin typeface="Times New Roman" pitchFamily="18" charset="0"/>
            </a:endParaRPr>
          </a:p>
          <a:p>
            <a:pPr>
              <a:lnSpc>
                <a:spcPct val="80000"/>
              </a:lnSpc>
            </a:pPr>
            <a:r>
              <a:rPr lang="en-US" sz="1600" dirty="0" smtClean="0"/>
              <a:t>Budget </a:t>
            </a:r>
            <a:r>
              <a:rPr lang="en-US" sz="1600" dirty="0"/>
              <a:t>Introduction				</a:t>
            </a:r>
            <a:r>
              <a:rPr lang="en-US" sz="1600" dirty="0" smtClean="0"/>
              <a:t>	Page 3</a:t>
            </a:r>
            <a:endParaRPr lang="en-US" sz="1600" dirty="0"/>
          </a:p>
          <a:p>
            <a:pPr>
              <a:lnSpc>
                <a:spcPct val="80000"/>
              </a:lnSpc>
            </a:pPr>
            <a:endParaRPr lang="en-US" sz="1600" dirty="0"/>
          </a:p>
          <a:p>
            <a:pPr>
              <a:lnSpc>
                <a:spcPct val="80000"/>
              </a:lnSpc>
            </a:pPr>
            <a:r>
              <a:rPr lang="en-US" sz="1600" dirty="0" smtClean="0"/>
              <a:t>General Fund Revenue Assumptions	</a:t>
            </a:r>
            <a:r>
              <a:rPr lang="en-US" sz="1600" dirty="0"/>
              <a:t>		</a:t>
            </a:r>
            <a:r>
              <a:rPr lang="en-US" sz="1600" dirty="0" smtClean="0"/>
              <a:t>Page 4</a:t>
            </a:r>
          </a:p>
          <a:p>
            <a:pPr>
              <a:lnSpc>
                <a:spcPct val="80000"/>
              </a:lnSpc>
            </a:pPr>
            <a:endParaRPr lang="en-US" sz="1600" dirty="0"/>
          </a:p>
          <a:p>
            <a:pPr>
              <a:lnSpc>
                <a:spcPct val="80000"/>
              </a:lnSpc>
            </a:pPr>
            <a:r>
              <a:rPr lang="en-US" sz="1600" dirty="0" smtClean="0"/>
              <a:t>State Priorities					Page 5</a:t>
            </a:r>
            <a:endParaRPr lang="en-US" sz="1600" dirty="0"/>
          </a:p>
          <a:p>
            <a:pPr>
              <a:lnSpc>
                <a:spcPct val="80000"/>
              </a:lnSpc>
            </a:pPr>
            <a:endParaRPr lang="en-US" sz="1600" dirty="0"/>
          </a:p>
          <a:p>
            <a:pPr>
              <a:lnSpc>
                <a:spcPct val="80000"/>
              </a:lnSpc>
            </a:pPr>
            <a:r>
              <a:rPr lang="en-US" sz="1600" dirty="0"/>
              <a:t>General Fund Revenue Sources 			</a:t>
            </a:r>
            <a:r>
              <a:rPr lang="en-US" sz="1600" dirty="0" smtClean="0"/>
              <a:t>Pages 6 - 7</a:t>
            </a:r>
            <a:endParaRPr lang="en-US" sz="1600" dirty="0"/>
          </a:p>
          <a:p>
            <a:pPr>
              <a:lnSpc>
                <a:spcPct val="80000"/>
              </a:lnSpc>
            </a:pPr>
            <a:endParaRPr lang="en-US" sz="1600" dirty="0"/>
          </a:p>
          <a:p>
            <a:pPr>
              <a:lnSpc>
                <a:spcPct val="80000"/>
              </a:lnSpc>
            </a:pPr>
            <a:r>
              <a:rPr lang="en-US" sz="1600" dirty="0"/>
              <a:t>General Fund Expenditures		</a:t>
            </a:r>
            <a:r>
              <a:rPr lang="en-US" sz="1600" dirty="0" smtClean="0"/>
              <a:t>	</a:t>
            </a:r>
            <a:r>
              <a:rPr lang="en-US" sz="1600" dirty="0"/>
              <a:t>	Pages </a:t>
            </a:r>
            <a:r>
              <a:rPr lang="en-US" sz="1600" dirty="0" smtClean="0"/>
              <a:t>8 </a:t>
            </a:r>
            <a:r>
              <a:rPr lang="en-US" sz="1600" dirty="0"/>
              <a:t>- </a:t>
            </a:r>
            <a:r>
              <a:rPr lang="en-US" sz="1600" dirty="0" smtClean="0"/>
              <a:t>10</a:t>
            </a:r>
            <a:endParaRPr lang="en-US" sz="1600" dirty="0"/>
          </a:p>
          <a:p>
            <a:pPr>
              <a:lnSpc>
                <a:spcPct val="80000"/>
              </a:lnSpc>
            </a:pPr>
            <a:endParaRPr lang="en-US" sz="1600" dirty="0"/>
          </a:p>
          <a:p>
            <a:pPr>
              <a:lnSpc>
                <a:spcPct val="80000"/>
              </a:lnSpc>
            </a:pPr>
            <a:r>
              <a:rPr lang="en-US" sz="1600" dirty="0"/>
              <a:t>General Fund Balance		</a:t>
            </a:r>
            <a:r>
              <a:rPr lang="en-US" sz="1600" dirty="0" smtClean="0"/>
              <a:t>	</a:t>
            </a:r>
            <a:r>
              <a:rPr lang="en-US" sz="1600" dirty="0"/>
              <a:t>	</a:t>
            </a:r>
            <a:r>
              <a:rPr lang="en-US" sz="1600" dirty="0" smtClean="0"/>
              <a:t>Page 11</a:t>
            </a:r>
            <a:endParaRPr lang="en-US" sz="1600" dirty="0"/>
          </a:p>
          <a:p>
            <a:pPr>
              <a:lnSpc>
                <a:spcPct val="80000"/>
              </a:lnSpc>
              <a:buNone/>
            </a:pPr>
            <a:endParaRPr lang="en-US" sz="1600" dirty="0"/>
          </a:p>
          <a:p>
            <a:pPr>
              <a:lnSpc>
                <a:spcPct val="80000"/>
              </a:lnSpc>
            </a:pPr>
            <a:r>
              <a:rPr lang="en-US" sz="1600" dirty="0" smtClean="0"/>
              <a:t>Revenues </a:t>
            </a:r>
            <a:r>
              <a:rPr lang="en-US" sz="1600" dirty="0"/>
              <a:t>Versus </a:t>
            </a:r>
            <a:r>
              <a:rPr lang="en-US" sz="1600" dirty="0" smtClean="0"/>
              <a:t>Expenditures</a:t>
            </a:r>
            <a:r>
              <a:rPr lang="en-US" sz="1600" dirty="0"/>
              <a:t>		</a:t>
            </a:r>
            <a:r>
              <a:rPr lang="en-US" sz="1600" dirty="0" smtClean="0"/>
              <a:t>	Page 12</a:t>
            </a:r>
            <a:endParaRPr lang="en-US" sz="1600" dirty="0"/>
          </a:p>
          <a:p>
            <a:pPr>
              <a:lnSpc>
                <a:spcPct val="80000"/>
              </a:lnSpc>
            </a:pPr>
            <a:endParaRPr lang="en-US" sz="1600" dirty="0"/>
          </a:p>
          <a:p>
            <a:pPr>
              <a:lnSpc>
                <a:spcPct val="80000"/>
              </a:lnSpc>
            </a:pPr>
            <a:r>
              <a:rPr lang="en-US" sz="1600" dirty="0"/>
              <a:t>Other Funds			</a:t>
            </a:r>
            <a:r>
              <a:rPr lang="en-US" sz="1600" dirty="0" smtClean="0"/>
              <a:t>	</a:t>
            </a:r>
            <a:r>
              <a:rPr lang="en-US" sz="1600" dirty="0"/>
              <a:t>	</a:t>
            </a:r>
            <a:r>
              <a:rPr lang="en-US" sz="1600" dirty="0" smtClean="0"/>
              <a:t>Page 13</a:t>
            </a:r>
            <a:endParaRPr lang="en-US" sz="1600" dirty="0"/>
          </a:p>
          <a:p>
            <a:pPr>
              <a:lnSpc>
                <a:spcPct val="80000"/>
              </a:lnSpc>
            </a:pPr>
            <a:endParaRPr lang="en-US" sz="1600" dirty="0"/>
          </a:p>
          <a:p>
            <a:pPr>
              <a:lnSpc>
                <a:spcPct val="80000"/>
              </a:lnSpc>
            </a:pPr>
            <a:r>
              <a:rPr lang="en-US" sz="1600" dirty="0"/>
              <a:t>Multi-Year </a:t>
            </a:r>
            <a:r>
              <a:rPr lang="en-US" sz="1600" dirty="0" smtClean="0"/>
              <a:t>Assumptions and MYP</a:t>
            </a:r>
            <a:r>
              <a:rPr lang="en-US" sz="1600" dirty="0"/>
              <a:t>		</a:t>
            </a:r>
            <a:r>
              <a:rPr lang="en-US" sz="1600" dirty="0" smtClean="0"/>
              <a:t>	Pages 14 - 15</a:t>
            </a:r>
            <a:endParaRPr lang="en-US" sz="1600" dirty="0"/>
          </a:p>
          <a:p>
            <a:pPr>
              <a:lnSpc>
                <a:spcPct val="80000"/>
              </a:lnSpc>
            </a:pPr>
            <a:endParaRPr lang="en-US" sz="1600" dirty="0"/>
          </a:p>
          <a:p>
            <a:pPr>
              <a:lnSpc>
                <a:spcPct val="80000"/>
              </a:lnSpc>
            </a:pPr>
            <a:r>
              <a:rPr lang="en-US" sz="1600" dirty="0" smtClean="0"/>
              <a:t>CBEDS- </a:t>
            </a:r>
            <a:r>
              <a:rPr lang="en-US" sz="1600" dirty="0"/>
              <a:t>ADA Trend			</a:t>
            </a:r>
            <a:r>
              <a:rPr lang="en-US" sz="1600" dirty="0" smtClean="0"/>
              <a:t>	</a:t>
            </a:r>
            <a:r>
              <a:rPr lang="en-US" sz="1600" dirty="0"/>
              <a:t>	</a:t>
            </a:r>
            <a:r>
              <a:rPr lang="en-US" sz="1600" dirty="0" smtClean="0"/>
              <a:t>Page 16</a:t>
            </a:r>
            <a:endParaRPr lang="en-US" sz="1600" dirty="0"/>
          </a:p>
          <a:p>
            <a:pPr marL="342900" marR="0" lvl="0" indent="-342900" algn="ctr" defTabSz="914400" rtl="0" eaLnBrk="0" fontAlgn="base" latinLnBrk="0" hangingPunct="0">
              <a:lnSpc>
                <a:spcPct val="100000"/>
              </a:lnSpc>
              <a:spcBef>
                <a:spcPct val="20000"/>
              </a:spcBef>
              <a:spcAft>
                <a:spcPct val="0"/>
              </a:spcAft>
              <a:buClrTx/>
              <a:buSzTx/>
              <a:buFontTx/>
              <a:buChar char="•"/>
              <a:tabLst/>
            </a:pPr>
            <a:endParaRPr kumimoji="0" lang="en-US"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00050" y="371475"/>
            <a:ext cx="8044235" cy="857250"/>
          </a:xfrm>
        </p:spPr>
        <p:txBody>
          <a:bodyPr>
            <a:norm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INTRODUCTION </a:t>
            </a:r>
            <a:br>
              <a:rPr lang="en-US" sz="1600" b="1" dirty="0">
                <a:solidFill>
                  <a:schemeClr val="accent2"/>
                </a:solidFill>
              </a:rPr>
            </a:br>
            <a:r>
              <a:rPr lang="en-US" sz="1600" b="1" dirty="0" smtClean="0">
                <a:solidFill>
                  <a:schemeClr val="accent2"/>
                </a:solidFill>
              </a:rPr>
              <a:t>2019-2020 </a:t>
            </a:r>
            <a:r>
              <a:rPr lang="en-US" sz="1600" b="1" dirty="0">
                <a:solidFill>
                  <a:schemeClr val="accent2"/>
                </a:solidFill>
              </a:rPr>
              <a:t>Adopted  Budget  Report</a:t>
            </a:r>
          </a:p>
        </p:txBody>
      </p:sp>
      <p:sp>
        <p:nvSpPr>
          <p:cNvPr id="4" name="Slide Number Placeholder 5"/>
          <p:cNvSpPr>
            <a:spLocks noGrp="1"/>
          </p:cNvSpPr>
          <p:nvPr>
            <p:ph type="sldNum" sz="quarter" idx="12"/>
          </p:nvPr>
        </p:nvSpPr>
        <p:spPr/>
        <p:txBody>
          <a:bodyPr/>
          <a:lstStyle/>
          <a:p>
            <a:fld id="{E7C1CD50-3388-49FE-8DDB-7A47DD9A938B}" type="slidenum">
              <a:rPr lang="en-US"/>
              <a:pPr/>
              <a:t>3</a:t>
            </a:fld>
            <a:endParaRPr lang="en-US" dirty="0"/>
          </a:p>
        </p:txBody>
      </p:sp>
      <p:sp>
        <p:nvSpPr>
          <p:cNvPr id="37889" name="Rectangle 1"/>
          <p:cNvSpPr>
            <a:spLocks noChangeArrowheads="1"/>
          </p:cNvSpPr>
          <p:nvPr/>
        </p:nvSpPr>
        <p:spPr bwMode="auto">
          <a:xfrm>
            <a:off x="532737" y="1478943"/>
            <a:ext cx="7426520" cy="400745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a:lnSpc>
                <a:spcPct val="80000"/>
              </a:lnSpc>
              <a:buFontTx/>
              <a:buNone/>
            </a:pPr>
            <a:endParaRPr lang="en-US" sz="1200" dirty="0">
              <a:latin typeface="Times New Roman" pitchFamily="18" charset="0"/>
            </a:endParaRPr>
          </a:p>
          <a:p>
            <a:pPr marL="342900" lvl="0" indent="-342900" eaLnBrk="0" hangingPunct="0">
              <a:spcBef>
                <a:spcPct val="20000"/>
              </a:spcBef>
              <a:buClr>
                <a:schemeClr val="folHlink"/>
              </a:buClr>
              <a:buSzPts val="1300"/>
              <a:buFont typeface="Wingdings" pitchFamily="2" charset="2"/>
              <a:buChar char="n"/>
            </a:pPr>
            <a:r>
              <a:rPr lang="en-US" sz="1200" dirty="0">
                <a:latin typeface="Arial" panose="020B0604020202020204" pitchFamily="34" charset="0"/>
                <a:cs typeface="Arial" panose="020B0604020202020204" pitchFamily="34" charset="0"/>
              </a:rPr>
              <a:t>The County Office, under AB1200, requires districts to document and include written budget assumptions in the budget package submitted for approval to the district Board of Trustees.  Each district should advise the Board, by way of budget documents, accompanied by a brief narrative, of the financial condition of the district.  This report will provide the required information for the Board to certify the district’s ability to meet its financial obligations</a:t>
            </a:r>
            <a:r>
              <a:rPr lang="en-US" sz="1200" dirty="0" smtClean="0">
                <a:latin typeface="Arial" panose="020B0604020202020204" pitchFamily="34" charset="0"/>
                <a:cs typeface="Arial" panose="020B0604020202020204" pitchFamily="34" charset="0"/>
              </a:rPr>
              <a:t>.</a:t>
            </a:r>
          </a:p>
          <a:p>
            <a:pPr marL="342900" lvl="0" indent="-342900" eaLnBrk="0" hangingPunct="0">
              <a:spcBef>
                <a:spcPct val="20000"/>
              </a:spcBef>
              <a:buClr>
                <a:schemeClr val="folHlink"/>
              </a:buClr>
              <a:buSzPts val="1300"/>
              <a:buFont typeface="Wingdings" pitchFamily="2" charset="2"/>
              <a:buChar char="n"/>
            </a:pPr>
            <a:endParaRPr lang="en-US" sz="1200" dirty="0" smtClean="0">
              <a:latin typeface="Arial" panose="020B0604020202020204" pitchFamily="34" charset="0"/>
              <a:cs typeface="Arial" panose="020B0604020202020204" pitchFamily="34" charset="0"/>
            </a:endParaRPr>
          </a:p>
          <a:p>
            <a:pPr marL="342900" lvl="0" indent="-342900" eaLnBrk="0" hangingPunct="0">
              <a:spcBef>
                <a:spcPct val="20000"/>
              </a:spcBef>
              <a:buClr>
                <a:schemeClr val="folHlink"/>
              </a:buClr>
              <a:buSzPts val="1300"/>
              <a:buFont typeface="Wingdings" pitchFamily="2" charset="2"/>
              <a:buChar char="n"/>
            </a:pPr>
            <a:endParaRPr lang="en-US" sz="1200" dirty="0">
              <a:latin typeface="Arial" panose="020B0604020202020204" pitchFamily="34" charset="0"/>
              <a:cs typeface="Arial" panose="020B0604020202020204" pitchFamily="34" charset="0"/>
            </a:endParaRPr>
          </a:p>
          <a:p>
            <a:pPr marL="342900" lvl="0" indent="-342900" eaLnBrk="0" hangingPunct="0">
              <a:spcBef>
                <a:spcPct val="20000"/>
              </a:spcBef>
              <a:buClr>
                <a:schemeClr val="folHlink"/>
              </a:buClr>
              <a:buSzPts val="1300"/>
              <a:buFont typeface="Wingdings" pitchFamily="2" charset="2"/>
              <a:buChar char="n"/>
            </a:pPr>
            <a:r>
              <a:rPr lang="en-US" sz="1200" dirty="0">
                <a:latin typeface="Arial" panose="020B0604020202020204" pitchFamily="34" charset="0"/>
                <a:cs typeface="Arial" panose="020B0604020202020204" pitchFamily="34" charset="0"/>
              </a:rPr>
              <a:t>The Adopted Budget Report is presented by fund and major object account classification, reflecting </a:t>
            </a:r>
            <a:r>
              <a:rPr lang="en-US" sz="1200" dirty="0" smtClean="0">
                <a:latin typeface="Arial" panose="020B0604020202020204" pitchFamily="34" charset="0"/>
                <a:cs typeface="Arial" panose="020B0604020202020204" pitchFamily="34" charset="0"/>
              </a:rPr>
              <a:t>2018-2019 </a:t>
            </a:r>
            <a:r>
              <a:rPr lang="en-US" sz="1200" i="1" dirty="0">
                <a:latin typeface="Arial" panose="020B0604020202020204" pitchFamily="34" charset="0"/>
                <a:cs typeface="Arial" panose="020B0604020202020204" pitchFamily="34" charset="0"/>
              </a:rPr>
              <a:t>“Estimated Actuals”  </a:t>
            </a:r>
            <a:r>
              <a:rPr lang="en-US" sz="1200" dirty="0">
                <a:latin typeface="Arial" panose="020B0604020202020204" pitchFamily="34" charset="0"/>
                <a:cs typeface="Arial" panose="020B0604020202020204" pitchFamily="34" charset="0"/>
              </a:rPr>
              <a:t>in columns A-C and the </a:t>
            </a:r>
            <a:r>
              <a:rPr lang="en-US" sz="1200" dirty="0" smtClean="0">
                <a:latin typeface="Arial" panose="020B0604020202020204" pitchFamily="34" charset="0"/>
                <a:cs typeface="Arial" panose="020B0604020202020204" pitchFamily="34" charset="0"/>
              </a:rPr>
              <a:t>2019-2020</a:t>
            </a:r>
            <a:r>
              <a:rPr lang="en-US" sz="1200" i="1" dirty="0" smtClean="0">
                <a:latin typeface="Arial" panose="020B0604020202020204" pitchFamily="34" charset="0"/>
                <a:cs typeface="Arial" panose="020B0604020202020204" pitchFamily="34" charset="0"/>
              </a:rPr>
              <a:t> </a:t>
            </a:r>
            <a:r>
              <a:rPr lang="en-US" sz="1200" i="1" dirty="0">
                <a:latin typeface="Arial" panose="020B0604020202020204" pitchFamily="34" charset="0"/>
                <a:cs typeface="Arial" panose="020B0604020202020204" pitchFamily="34" charset="0"/>
              </a:rPr>
              <a:t>“Proposed Adopted Budget</a:t>
            </a:r>
            <a:r>
              <a:rPr lang="en-US" sz="1200" dirty="0">
                <a:latin typeface="Arial" panose="020B0604020202020204" pitchFamily="34" charset="0"/>
                <a:cs typeface="Arial" panose="020B0604020202020204" pitchFamily="34" charset="0"/>
              </a:rPr>
              <a:t>” in columns D-F. The final column reflects the percentage of variance between the </a:t>
            </a:r>
            <a:r>
              <a:rPr lang="en-US" sz="1200" b="1" dirty="0" smtClean="0">
                <a:latin typeface="Arial" panose="020B0604020202020204" pitchFamily="34" charset="0"/>
                <a:cs typeface="Arial" panose="020B0604020202020204" pitchFamily="34" charset="0"/>
              </a:rPr>
              <a:t>2018-2019 </a:t>
            </a:r>
            <a:r>
              <a:rPr lang="en-US" sz="1200" b="1" dirty="0">
                <a:latin typeface="Arial" panose="020B0604020202020204" pitchFamily="34" charset="0"/>
                <a:cs typeface="Arial" panose="020B0604020202020204" pitchFamily="34" charset="0"/>
              </a:rPr>
              <a:t>Estimated Actuals </a:t>
            </a:r>
            <a:r>
              <a:rPr lang="en-US" sz="1200" dirty="0">
                <a:latin typeface="Arial" panose="020B0604020202020204" pitchFamily="34" charset="0"/>
                <a:cs typeface="Arial" panose="020B0604020202020204" pitchFamily="34" charset="0"/>
              </a:rPr>
              <a:t>and the </a:t>
            </a:r>
            <a:r>
              <a:rPr lang="en-US" sz="1200" b="1" i="1" dirty="0">
                <a:latin typeface="Arial" panose="020B0604020202020204" pitchFamily="34" charset="0"/>
                <a:cs typeface="Arial" panose="020B0604020202020204" pitchFamily="34" charset="0"/>
              </a:rPr>
              <a:t>proposed</a:t>
            </a:r>
            <a:r>
              <a:rPr lang="en-US" sz="1200" b="1" dirty="0">
                <a:latin typeface="Arial" panose="020B0604020202020204" pitchFamily="34" charset="0"/>
                <a:cs typeface="Arial" panose="020B0604020202020204" pitchFamily="34" charset="0"/>
              </a:rPr>
              <a:t> </a:t>
            </a:r>
            <a:r>
              <a:rPr lang="en-US" sz="1200" b="1" dirty="0" smtClean="0">
                <a:latin typeface="Arial" panose="020B0604020202020204" pitchFamily="34" charset="0"/>
                <a:cs typeface="Arial" panose="020B0604020202020204" pitchFamily="34" charset="0"/>
              </a:rPr>
              <a:t>2019-2020 </a:t>
            </a:r>
            <a:r>
              <a:rPr lang="en-US" sz="1200" b="1" dirty="0">
                <a:latin typeface="Arial" panose="020B0604020202020204" pitchFamily="34" charset="0"/>
                <a:cs typeface="Arial" panose="020B0604020202020204" pitchFamily="34" charset="0"/>
              </a:rPr>
              <a:t>Adopted Budget. </a:t>
            </a:r>
          </a:p>
          <a:p>
            <a:pPr marL="171450" indent="-171450">
              <a:buFont typeface="Arial" panose="020B0604020202020204" pitchFamily="34" charset="0"/>
              <a:buChar char="•"/>
            </a:pPr>
            <a:endParaRPr lang="en-US" sz="1200" dirty="0" smtClean="0">
              <a:latin typeface="Times New Roman" pitchFamily="18" charset="0"/>
              <a:cs typeface="Times New Roman" pitchFamily="18" charset="0"/>
            </a:endParaRPr>
          </a:p>
          <a:p>
            <a:pPr marL="171450" indent="-171450">
              <a:buFont typeface="Arial" panose="020B0604020202020204" pitchFamily="34" charset="0"/>
              <a:buChar char="•"/>
            </a:pPr>
            <a:endParaRPr lang="en-US" sz="1200" dirty="0">
              <a:latin typeface="Times New Roman" pitchFamily="18" charset="0"/>
              <a:cs typeface="Times New Roman" pitchFamily="18" charset="0"/>
            </a:endParaRPr>
          </a:p>
          <a:p>
            <a:pPr marL="342900" lvl="0" indent="-342900" eaLnBrk="0" hangingPunct="0">
              <a:spcBef>
                <a:spcPct val="20000"/>
              </a:spcBef>
              <a:buClr>
                <a:schemeClr val="folHlink"/>
              </a:buClr>
              <a:buSzPts val="1300"/>
              <a:buFont typeface="Wingdings" pitchFamily="2" charset="2"/>
              <a:buChar char="n"/>
            </a:pPr>
            <a:r>
              <a:rPr lang="en-US" sz="1200" dirty="0">
                <a:latin typeface="Arial" panose="020B0604020202020204" pitchFamily="34" charset="0"/>
                <a:cs typeface="Arial" panose="020B0604020202020204" pitchFamily="34" charset="0"/>
              </a:rPr>
              <a:t>This report contains information and estimates that reflect the information contained in the Governor’s May Revision State Budget proposal. </a:t>
            </a:r>
          </a:p>
          <a:p>
            <a:pPr marL="171450" indent="-171450">
              <a:buFont typeface="Arial" panose="020B0604020202020204" pitchFamily="34" charset="0"/>
              <a:buChar char="•"/>
            </a:pPr>
            <a:endParaRPr lang="en-US" sz="1200" dirty="0">
              <a:latin typeface="Times New Roman" pitchFamily="18" charset="0"/>
              <a:cs typeface="Times New Roman" pitchFamily="18" charset="0"/>
            </a:endParaRPr>
          </a:p>
          <a:p>
            <a:pPr marR="0" lvl="0" algn="l" defTabSz="914400" rtl="0" eaLnBrk="0" fontAlgn="base" latinLnBrk="0" hangingPunct="0">
              <a:lnSpc>
                <a:spcPct val="100000"/>
              </a:lnSpc>
              <a:spcBef>
                <a:spcPct val="20000"/>
              </a:spcBef>
              <a:spcAft>
                <a:spcPct val="0"/>
              </a:spcAft>
              <a:buClrTx/>
              <a:buSzTx/>
              <a:tabLst/>
            </a:pPr>
            <a:endParaRPr kumimoji="0" lang="en-US" sz="1400" b="0" i="0" u="none" strike="noStrike" cap="none" normalizeH="0" baseline="0" dirty="0" smtClean="0">
              <a:ln>
                <a:noFill/>
              </a:ln>
              <a:solidFill>
                <a:schemeClr val="tx1"/>
              </a:solidFill>
              <a:effectLst/>
              <a:latin typeface="Times New Roman" pitchFamily="18" charset="0"/>
            </a:endParaRPr>
          </a:p>
          <a:p>
            <a:pPr marL="742950" marR="0" lvl="1" indent="-285750" algn="ctr" defTabSz="914400" rtl="0" eaLnBrk="0" fontAlgn="base" latinLnBrk="0" hangingPunct="0">
              <a:lnSpc>
                <a:spcPct val="100000"/>
              </a:lnSpc>
              <a:spcBef>
                <a:spcPct val="20000"/>
              </a:spcBef>
              <a:spcAft>
                <a:spcPct val="0"/>
              </a:spcAft>
              <a:buClrTx/>
              <a:buSzTx/>
              <a:buFontTx/>
              <a:buChar char="–"/>
              <a:tabLst/>
            </a:pPr>
            <a:endParaRPr kumimoji="0" lang="en-US" sz="1200" b="1" i="0" u="none" strike="noStrike" cap="none" normalizeH="0" baseline="0" dirty="0" smtClean="0">
              <a:ln>
                <a:noFill/>
              </a:ln>
              <a:solidFill>
                <a:schemeClr val="tx1"/>
              </a:solidFill>
              <a:effectLst/>
              <a:latin typeface="Times New Roman" pitchFamily="18"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pPr>
            <a:endParaRPr kumimoji="0" lang="en-US" sz="32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40166483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Revenue Assumptions</a:t>
            </a:r>
            <a:br>
              <a:rPr lang="en-US" sz="1600" b="1" dirty="0">
                <a:solidFill>
                  <a:schemeClr val="accent2"/>
                </a:solidFill>
              </a:rPr>
            </a:br>
            <a:r>
              <a:rPr lang="en-US" sz="1600" b="1" dirty="0" smtClean="0">
                <a:solidFill>
                  <a:schemeClr val="accent2"/>
                </a:solidFill>
              </a:rPr>
              <a:t>2019-2020 </a:t>
            </a:r>
            <a:r>
              <a:rPr lang="en-US" sz="1600" b="1" dirty="0">
                <a:solidFill>
                  <a:schemeClr val="accent2"/>
                </a:solidFill>
              </a:rPr>
              <a:t>Adopted  Budget  Report</a:t>
            </a:r>
          </a:p>
        </p:txBody>
      </p:sp>
      <p:sp>
        <p:nvSpPr>
          <p:cNvPr id="4" name="Slide Number Placeholder 3"/>
          <p:cNvSpPr>
            <a:spLocks noGrp="1"/>
          </p:cNvSpPr>
          <p:nvPr>
            <p:ph type="sldNum" sz="quarter" idx="12"/>
          </p:nvPr>
        </p:nvSpPr>
        <p:spPr/>
        <p:txBody>
          <a:bodyPr/>
          <a:lstStyle/>
          <a:p>
            <a:fld id="{2AA9318E-AF3F-4804-BBDF-0B0F11932AED}" type="slidenum">
              <a:rPr lang="en-US" smtClean="0"/>
              <a:pPr/>
              <a:t>4</a:t>
            </a:fld>
            <a:endParaRPr lang="en-US" dirty="0"/>
          </a:p>
        </p:txBody>
      </p:sp>
      <p:sp>
        <p:nvSpPr>
          <p:cNvPr id="5" name="Content Placeholder 4"/>
          <p:cNvSpPr>
            <a:spLocks noGrp="1"/>
          </p:cNvSpPr>
          <p:nvPr>
            <p:ph idx="1"/>
          </p:nvPr>
        </p:nvSpPr>
        <p:spPr/>
        <p:txBody>
          <a:bodyPr>
            <a:normAutofit/>
          </a:bodyPr>
          <a:lstStyle/>
          <a:p>
            <a:pPr marL="0" indent="0">
              <a:spcBef>
                <a:spcPts val="400"/>
              </a:spcBef>
              <a:buNone/>
            </a:pPr>
            <a:r>
              <a:rPr lang="en-US" sz="1600" b="1" i="1" u="sng" dirty="0">
                <a:latin typeface="Arial" panose="020B0604020202020204" pitchFamily="34" charset="0"/>
                <a:cs typeface="Arial" panose="020B0604020202020204" pitchFamily="34" charset="0"/>
              </a:rPr>
              <a:t>Local Control Funding Formula </a:t>
            </a:r>
            <a:endParaRPr lang="en-US" sz="1600" b="1" i="1" u="sng" dirty="0" smtClean="0">
              <a:latin typeface="Arial" panose="020B0604020202020204" pitchFamily="34" charset="0"/>
              <a:cs typeface="Arial" panose="020B0604020202020204" pitchFamily="34" charset="0"/>
            </a:endParaRPr>
          </a:p>
          <a:p>
            <a:pPr marL="457200" indent="-457200">
              <a:spcBef>
                <a:spcPts val="600"/>
              </a:spcBef>
            </a:pPr>
            <a:r>
              <a:rPr lang="en-US" sz="1600" dirty="0" smtClean="0">
                <a:latin typeface="Arial" panose="020B0604020202020204" pitchFamily="34" charset="0"/>
                <a:cs typeface="Arial" panose="020B0604020202020204" pitchFamily="34" charset="0"/>
              </a:rPr>
              <a:t>Based </a:t>
            </a:r>
            <a:r>
              <a:rPr lang="en-US" sz="1600" dirty="0">
                <a:latin typeface="Arial" panose="020B0604020202020204" pitchFamily="34" charset="0"/>
                <a:cs typeface="Arial" panose="020B0604020202020204" pitchFamily="34" charset="0"/>
              </a:rPr>
              <a:t>on </a:t>
            </a:r>
            <a:r>
              <a:rPr lang="en-US" sz="1600" dirty="0" smtClean="0">
                <a:latin typeface="Arial" panose="020B0604020202020204" pitchFamily="34" charset="0"/>
                <a:cs typeface="Arial" panose="020B0604020202020204" pitchFamily="34" charset="0"/>
              </a:rPr>
              <a:t>Projected 2019-2020 ADA </a:t>
            </a:r>
            <a:r>
              <a:rPr lang="en-US" sz="1600" dirty="0">
                <a:latin typeface="Arial" panose="020B0604020202020204" pitchFamily="34" charset="0"/>
                <a:cs typeface="Arial" panose="020B0604020202020204" pitchFamily="34" charset="0"/>
              </a:rPr>
              <a:t>of </a:t>
            </a:r>
            <a:r>
              <a:rPr lang="en-US" sz="1600" dirty="0" smtClean="0">
                <a:latin typeface="Arial" panose="020B0604020202020204" pitchFamily="34" charset="0"/>
                <a:cs typeface="Arial" panose="020B0604020202020204" pitchFamily="34" charset="0"/>
              </a:rPr>
              <a:t>112.31 (which includes 0.93 County Operated ADA) </a:t>
            </a:r>
            <a:endParaRPr lang="en-US" sz="1600" dirty="0">
              <a:latin typeface="Arial" panose="020B0604020202020204" pitchFamily="34" charset="0"/>
              <a:cs typeface="Arial" panose="020B0604020202020204" pitchFamily="34" charset="0"/>
            </a:endParaRPr>
          </a:p>
          <a:p>
            <a:pPr marL="457200" indent="-457200">
              <a:spcBef>
                <a:spcPts val="600"/>
              </a:spcBef>
            </a:pPr>
            <a:r>
              <a:rPr lang="en-US" sz="1600" dirty="0" smtClean="0">
                <a:latin typeface="Arial" panose="020B0604020202020204" pitchFamily="34" charset="0"/>
                <a:cs typeface="Arial" panose="020B0604020202020204" pitchFamily="34" charset="0"/>
              </a:rPr>
              <a:t>Property Taxes = $759,327– $710,239 In-Lieu = </a:t>
            </a:r>
            <a:r>
              <a:rPr lang="en-US" sz="1600" u="dbl" dirty="0" smtClean="0">
                <a:latin typeface="Arial" panose="020B0604020202020204" pitchFamily="34" charset="0"/>
                <a:cs typeface="Arial" panose="020B0604020202020204" pitchFamily="34" charset="0"/>
              </a:rPr>
              <a:t>$49,088</a:t>
            </a:r>
          </a:p>
          <a:p>
            <a:pPr marL="457200" indent="-457200">
              <a:spcBef>
                <a:spcPts val="600"/>
              </a:spcBef>
            </a:pPr>
            <a:r>
              <a:rPr lang="en-US" sz="1600" dirty="0" smtClean="0">
                <a:latin typeface="Arial" panose="020B0604020202020204" pitchFamily="34" charset="0"/>
                <a:cs typeface="Arial" panose="020B0604020202020204" pitchFamily="34" charset="0"/>
              </a:rPr>
              <a:t>State Aid = $1,045,061</a:t>
            </a:r>
          </a:p>
          <a:p>
            <a:pPr marL="228600" indent="0">
              <a:spcBef>
                <a:spcPts val="400"/>
              </a:spcBef>
              <a:buNone/>
            </a:pPr>
            <a:endParaRPr lang="en-US" sz="1600" dirty="0" smtClean="0">
              <a:latin typeface="Arial" panose="020B0604020202020204" pitchFamily="34" charset="0"/>
              <a:cs typeface="Arial" panose="020B0604020202020204" pitchFamily="34" charset="0"/>
            </a:endParaRPr>
          </a:p>
          <a:p>
            <a:pPr marL="0" indent="0">
              <a:spcBef>
                <a:spcPts val="400"/>
              </a:spcBef>
              <a:buNone/>
            </a:pPr>
            <a:r>
              <a:rPr lang="en-US" sz="1600" b="1" i="1" u="sng" dirty="0" smtClean="0">
                <a:latin typeface="Arial" panose="020B0604020202020204" pitchFamily="34" charset="0"/>
                <a:cs typeface="Arial" panose="020B0604020202020204" pitchFamily="34" charset="0"/>
              </a:rPr>
              <a:t>Other State  and Federal Funding</a:t>
            </a:r>
            <a:endParaRPr lang="en-US" sz="1600" dirty="0" smtClean="0">
              <a:latin typeface="Arial" panose="020B0604020202020204" pitchFamily="34" charset="0"/>
              <a:cs typeface="Arial" panose="020B0604020202020204" pitchFamily="34" charset="0"/>
            </a:endParaRPr>
          </a:p>
          <a:p>
            <a:pPr>
              <a:spcBef>
                <a:spcPts val="600"/>
              </a:spcBef>
            </a:pPr>
            <a:r>
              <a:rPr lang="en-US" sz="1600" dirty="0" smtClean="0">
                <a:latin typeface="Arial" panose="020B0604020202020204" pitchFamily="34" charset="0"/>
                <a:cs typeface="Arial" panose="020B0604020202020204" pitchFamily="34" charset="0"/>
              </a:rPr>
              <a:t>Unrestricted Lottery = $151 per Annual ADA</a:t>
            </a:r>
          </a:p>
          <a:p>
            <a:pPr>
              <a:spcBef>
                <a:spcPts val="600"/>
              </a:spcBef>
            </a:pPr>
            <a:r>
              <a:rPr lang="en-US" sz="1600" dirty="0" smtClean="0">
                <a:latin typeface="Arial" panose="020B0604020202020204" pitchFamily="34" charset="0"/>
                <a:cs typeface="Arial" panose="020B0604020202020204" pitchFamily="34" charset="0"/>
              </a:rPr>
              <a:t>Restricted Lottery = $53 per Annual ADA</a:t>
            </a:r>
          </a:p>
          <a:p>
            <a:pPr>
              <a:spcBef>
                <a:spcPts val="600"/>
              </a:spcBef>
            </a:pPr>
            <a:r>
              <a:rPr lang="en-US" sz="1600" dirty="0" smtClean="0">
                <a:latin typeface="Arial" panose="020B0604020202020204" pitchFamily="34" charset="0"/>
                <a:cs typeface="Arial" panose="020B0604020202020204" pitchFamily="34" charset="0"/>
              </a:rPr>
              <a:t>Federal No Child Left Behind (Title I $21,741 &amp; Title II $2,419)</a:t>
            </a:r>
          </a:p>
          <a:p>
            <a:pPr>
              <a:spcBef>
                <a:spcPts val="600"/>
              </a:spcBef>
            </a:pPr>
            <a:r>
              <a:rPr lang="en-US" sz="1600" dirty="0" smtClean="0">
                <a:latin typeface="Arial" panose="020B0604020202020204" pitchFamily="34" charset="0"/>
                <a:cs typeface="Arial" panose="020B0604020202020204" pitchFamily="34" charset="0"/>
              </a:rPr>
              <a:t>REAP funding is projected at $23,092</a:t>
            </a:r>
            <a:endParaRPr lang="en-US" sz="1600" dirty="0">
              <a:latin typeface="Arial" panose="020B0604020202020204" pitchFamily="34" charset="0"/>
              <a:cs typeface="Arial" panose="020B0604020202020204" pitchFamily="34" charset="0"/>
            </a:endParaRPr>
          </a:p>
          <a:p>
            <a:pPr marL="0" indent="0">
              <a:spcBef>
                <a:spcPts val="600"/>
              </a:spcBef>
              <a:buNone/>
            </a:pPr>
            <a:endParaRPr lang="en-US" sz="1800" dirty="0"/>
          </a:p>
        </p:txBody>
      </p:sp>
    </p:spTree>
    <p:extLst>
      <p:ext uri="{BB962C8B-B14F-4D97-AF65-F5344CB8AC3E}">
        <p14:creationId xmlns:p14="http://schemas.microsoft.com/office/powerpoint/2010/main" val="4072768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3547CB7-40B6-4F94-AFC4-12F088F32715}" type="slidenum">
              <a:rPr lang="en-US" smtClean="0"/>
              <a:pPr/>
              <a:t>5</a:t>
            </a:fld>
            <a:endParaRPr lang="en-US" dirty="0"/>
          </a:p>
        </p:txBody>
      </p:sp>
      <p:pic>
        <p:nvPicPr>
          <p:cNvPr id="3" name="Picture 2"/>
          <p:cNvPicPr>
            <a:picLocks noChangeAspect="1" noChangeArrowheads="1"/>
          </p:cNvPicPr>
          <p:nvPr/>
        </p:nvPicPr>
        <p:blipFill>
          <a:blip r:embed="rId2" cstate="print"/>
          <a:srcRect/>
          <a:stretch>
            <a:fillRect/>
          </a:stretch>
        </p:blipFill>
        <p:spPr bwMode="auto">
          <a:xfrm>
            <a:off x="561563" y="1317115"/>
            <a:ext cx="6937909" cy="3886200"/>
          </a:xfrm>
          <a:prstGeom prst="rect">
            <a:avLst/>
          </a:prstGeom>
          <a:noFill/>
          <a:ln w="9525">
            <a:noFill/>
            <a:miter lim="800000"/>
            <a:headEnd/>
            <a:tailEnd/>
          </a:ln>
        </p:spPr>
      </p:pic>
      <p:sp>
        <p:nvSpPr>
          <p:cNvPr id="4" name="Rectangle 3"/>
          <p:cNvSpPr/>
          <p:nvPr/>
        </p:nvSpPr>
        <p:spPr>
          <a:xfrm>
            <a:off x="561563" y="193731"/>
            <a:ext cx="7248937" cy="1123384"/>
          </a:xfrm>
          <a:prstGeom prst="rect">
            <a:avLst/>
          </a:prstGeom>
        </p:spPr>
        <p:txBody>
          <a:bodyPr wrap="square">
            <a:spAutoFit/>
          </a:bodyPr>
          <a:lstStyle/>
          <a:p>
            <a:r>
              <a:rPr lang="en-US" sz="2500" b="1" dirty="0">
                <a:solidFill>
                  <a:srgbClr val="002060"/>
                </a:solidFill>
              </a:rPr>
              <a:t>Eight State Priorities</a:t>
            </a:r>
            <a:br>
              <a:rPr lang="en-US" sz="2500" b="1" dirty="0">
                <a:solidFill>
                  <a:srgbClr val="002060"/>
                </a:solidFill>
              </a:rPr>
            </a:br>
            <a:r>
              <a:rPr lang="en-US" sz="2500" b="1" dirty="0" smtClean="0">
                <a:solidFill>
                  <a:srgbClr val="002060"/>
                </a:solidFill>
              </a:rPr>
              <a:t>2019-2020 </a:t>
            </a:r>
            <a:r>
              <a:rPr lang="en-US" sz="2500" b="1" dirty="0">
                <a:solidFill>
                  <a:srgbClr val="002060"/>
                </a:solidFill>
              </a:rPr>
              <a:t>ADOPTED BUDGET REPORT</a:t>
            </a:r>
            <a:r>
              <a:rPr lang="en-US" sz="2000" b="1" dirty="0" smtClean="0">
                <a:solidFill>
                  <a:schemeClr val="accent2"/>
                </a:solidFill>
              </a:rPr>
              <a:t/>
            </a:r>
            <a:br>
              <a:rPr lang="en-US" sz="2000" b="1" dirty="0" smtClean="0">
                <a:solidFill>
                  <a:schemeClr val="accent2"/>
                </a:solidFill>
              </a:rPr>
            </a:br>
            <a:endParaRPr lang="en-US" dirty="0"/>
          </a:p>
        </p:txBody>
      </p:sp>
      <p:sp>
        <p:nvSpPr>
          <p:cNvPr id="5" name="TextBox 4"/>
          <p:cNvSpPr txBox="1"/>
          <p:nvPr/>
        </p:nvSpPr>
        <p:spPr>
          <a:xfrm>
            <a:off x="6454140" y="5379721"/>
            <a:ext cx="1744980" cy="246221"/>
          </a:xfrm>
          <a:prstGeom prst="rect">
            <a:avLst/>
          </a:prstGeom>
          <a:noFill/>
        </p:spPr>
        <p:txBody>
          <a:bodyPr wrap="square" rtlCol="0">
            <a:spAutoFit/>
          </a:bodyPr>
          <a:lstStyle/>
          <a:p>
            <a:r>
              <a:rPr lang="en-US" sz="1000" dirty="0" smtClean="0">
                <a:latin typeface="Times New Roman" pitchFamily="18" charset="0"/>
                <a:cs typeface="Times New Roman" pitchFamily="18" charset="0"/>
              </a:rPr>
              <a:t>Schools Services of California</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title"/>
          </p:nvPr>
        </p:nvSpPr>
        <p:spPr>
          <a:xfrm>
            <a:off x="819150" y="276226"/>
            <a:ext cx="7386596" cy="1028700"/>
          </a:xfrm>
        </p:spPr>
        <p:txBody>
          <a:bodyPr>
            <a:norm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GENERAL FUND REVENUE SOURCES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2019-2020 </a:t>
            </a:r>
            <a:r>
              <a:rPr lang="en-US" sz="1600" b="1" dirty="0">
                <a:solidFill>
                  <a:schemeClr val="accent2"/>
                </a:solidFill>
              </a:rPr>
              <a:t>Adopted  Budget  Report</a:t>
            </a:r>
          </a:p>
        </p:txBody>
      </p:sp>
      <p:sp>
        <p:nvSpPr>
          <p:cNvPr id="8" name="Slide Number Placeholder 7"/>
          <p:cNvSpPr>
            <a:spLocks noGrp="1"/>
          </p:cNvSpPr>
          <p:nvPr>
            <p:ph type="sldNum" sz="quarter" idx="12"/>
          </p:nvPr>
        </p:nvSpPr>
        <p:spPr>
          <a:xfrm>
            <a:off x="8477252" y="4876920"/>
            <a:ext cx="571500" cy="395287"/>
          </a:xfrm>
        </p:spPr>
        <p:txBody>
          <a:bodyPr/>
          <a:lstStyle/>
          <a:p>
            <a:fld id="{CACEE455-83EF-4794-8230-B3E7F3F557C1}" type="slidenum">
              <a:rPr lang="en-US"/>
              <a:pPr/>
              <a:t>6</a:t>
            </a:fld>
            <a:endParaRPr lang="en-US" dirty="0"/>
          </a:p>
        </p:txBody>
      </p:sp>
      <p:sp>
        <p:nvSpPr>
          <p:cNvPr id="4111" name="Text Box 15"/>
          <p:cNvSpPr txBox="1">
            <a:spLocks noChangeArrowheads="1"/>
          </p:cNvSpPr>
          <p:nvPr/>
        </p:nvSpPr>
        <p:spPr bwMode="auto">
          <a:xfrm>
            <a:off x="5624515" y="1420814"/>
            <a:ext cx="3138487" cy="352305"/>
          </a:xfrm>
          <a:prstGeom prst="rect">
            <a:avLst/>
          </a:prstGeom>
          <a:noFill/>
          <a:ln w="9525">
            <a:noFill/>
            <a:miter lim="800000"/>
            <a:headEnd/>
            <a:tailEnd/>
          </a:ln>
          <a:effectLst/>
        </p:spPr>
        <p:txBody>
          <a:bodyPr lIns="89814" tIns="44909" rIns="89814" bIns="44909">
            <a:spAutoFit/>
          </a:bodyPr>
          <a:lstStyle/>
          <a:p>
            <a:pPr defTabSz="898525"/>
            <a:endParaRPr lang="en-US" dirty="0"/>
          </a:p>
        </p:txBody>
      </p:sp>
      <p:sp>
        <p:nvSpPr>
          <p:cNvPr id="9" name="Rectangle 8"/>
          <p:cNvSpPr/>
          <p:nvPr/>
        </p:nvSpPr>
        <p:spPr>
          <a:xfrm>
            <a:off x="4442460" y="1188721"/>
            <a:ext cx="3924300" cy="3754874"/>
          </a:xfrm>
          <a:prstGeom prst="rect">
            <a:avLst/>
          </a:prstGeom>
        </p:spPr>
        <p:txBody>
          <a:bodyPr wrap="square">
            <a:spAutoFit/>
          </a:bodyPr>
          <a:lstStyle/>
          <a:p>
            <a:endParaRPr lang="en-US" sz="1400"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The largest part of the revenue (60%) comes from Local Control Funding and is to be aligned to meet the eight state priorities. These priorities are on the previous slide. </a:t>
            </a:r>
          </a:p>
          <a:p>
            <a:endParaRPr lang="en-US" sz="1400"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The district will continue to receive federal funds for specific purposes and must continue to follow federal regulations.</a:t>
            </a:r>
          </a:p>
          <a:p>
            <a:endParaRPr lang="en-US" sz="1400"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Other state funds consist of child nutrition, mandated costs, lottery and miscellaneous other awards.</a:t>
            </a:r>
          </a:p>
          <a:p>
            <a:endParaRPr lang="en-US" sz="1400"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Local resources include interest, donations, local grants</a:t>
            </a:r>
            <a:r>
              <a:rPr lang="en-US" sz="1400" dirty="0">
                <a:latin typeface="Arial" panose="020B0604020202020204" pitchFamily="34" charset="0"/>
                <a:cs typeface="Arial" panose="020B0604020202020204" pitchFamily="34" charset="0"/>
              </a:rPr>
              <a:t>,</a:t>
            </a:r>
            <a:r>
              <a:rPr lang="en-US" sz="1400" dirty="0" smtClean="0">
                <a:latin typeface="Arial" panose="020B0604020202020204" pitchFamily="34" charset="0"/>
                <a:cs typeface="Arial" panose="020B0604020202020204" pitchFamily="34" charset="0"/>
              </a:rPr>
              <a:t> special education funds, and charter fiscal oversight fees. </a:t>
            </a:r>
            <a:endParaRPr lang="en-US" sz="1400" dirty="0">
              <a:latin typeface="Arial" panose="020B0604020202020204" pitchFamily="34" charset="0"/>
              <a:cs typeface="Arial" panose="020B0604020202020204"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1842548440"/>
              </p:ext>
            </p:extLst>
          </p:nvPr>
        </p:nvGraphicFramePr>
        <p:xfrm>
          <a:off x="490160" y="2801924"/>
          <a:ext cx="3841808" cy="2743200"/>
        </p:xfrm>
        <a:graphic>
          <a:graphicData uri="http://schemas.openxmlformats.org/presentationml/2006/ole">
            <mc:AlternateContent xmlns:mc="http://schemas.openxmlformats.org/markup-compatibility/2006">
              <mc:Choice xmlns:v="urn:schemas-microsoft-com:vml" Requires="v">
                <p:oleObj spid="_x0000_s1370" name="Worksheet" r:id="rId4" imgW="5524603" imgH="3809936" progId="Excel.Sheet.12">
                  <p:link updateAutomatic="1"/>
                </p:oleObj>
              </mc:Choice>
              <mc:Fallback>
                <p:oleObj name="Worksheet" r:id="rId4" imgW="5524603" imgH="3809936" progId="Excel.Sheet.12">
                  <p:link updateAutomatic="1"/>
                  <p:pic>
                    <p:nvPicPr>
                      <p:cNvPr id="0" name=""/>
                      <p:cNvPicPr/>
                      <p:nvPr/>
                    </p:nvPicPr>
                    <p:blipFill>
                      <a:blip r:embed="rId5"/>
                      <a:stretch>
                        <a:fillRect/>
                      </a:stretch>
                    </p:blipFill>
                    <p:spPr>
                      <a:xfrm>
                        <a:off x="490160" y="2801924"/>
                        <a:ext cx="3841808" cy="2743200"/>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100838721"/>
              </p:ext>
            </p:extLst>
          </p:nvPr>
        </p:nvGraphicFramePr>
        <p:xfrm>
          <a:off x="1062168" y="1487926"/>
          <a:ext cx="2696099" cy="1125231"/>
        </p:xfrm>
        <a:graphic>
          <a:graphicData uri="http://schemas.openxmlformats.org/presentationml/2006/ole">
            <mc:AlternateContent xmlns:mc="http://schemas.openxmlformats.org/markup-compatibility/2006">
              <mc:Choice xmlns:v="urn:schemas-microsoft-com:vml" Requires="v">
                <p:oleObj spid="_x0000_s1371" name="Worksheet" r:id="rId6" imgW="2305044" imgH="962012" progId="Excel.Sheet.12">
                  <p:link updateAutomatic="1"/>
                </p:oleObj>
              </mc:Choice>
              <mc:Fallback>
                <p:oleObj name="Worksheet" r:id="rId6" imgW="2305044" imgH="962012" progId="Excel.Sheet.12">
                  <p:link updateAutomatic="1"/>
                  <p:pic>
                    <p:nvPicPr>
                      <p:cNvPr id="0" name=""/>
                      <p:cNvPicPr/>
                      <p:nvPr/>
                    </p:nvPicPr>
                    <p:blipFill>
                      <a:blip r:embed="rId7"/>
                      <a:stretch>
                        <a:fillRect/>
                      </a:stretch>
                    </p:blipFill>
                    <p:spPr>
                      <a:xfrm>
                        <a:off x="1062168" y="1487926"/>
                        <a:ext cx="2696099" cy="1125231"/>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a:xfrm>
            <a:off x="42862" y="69652"/>
            <a:ext cx="8353425" cy="1266825"/>
          </a:xfrm>
        </p:spPr>
        <p:txBody>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a:solidFill>
                  <a:schemeClr val="accent2"/>
                </a:solidFill>
              </a:rPr>
              <a:t>GENERAL FUND REVENUE SOURCES</a:t>
            </a:r>
            <a:br>
              <a:rPr lang="en-US" sz="1600" b="1" dirty="0">
                <a:solidFill>
                  <a:schemeClr val="accent2"/>
                </a:solidFill>
              </a:rPr>
            </a:br>
            <a:r>
              <a:rPr lang="en-US" sz="1600" b="1" dirty="0" smtClean="0">
                <a:solidFill>
                  <a:schemeClr val="accent2"/>
                </a:solidFill>
              </a:rPr>
              <a:t>2019-2020 </a:t>
            </a:r>
            <a:r>
              <a:rPr lang="en-US" sz="1600" b="1" dirty="0">
                <a:solidFill>
                  <a:schemeClr val="accent2"/>
                </a:solidFill>
              </a:rPr>
              <a:t>Adopted  Budget  Report</a:t>
            </a:r>
            <a:endParaRPr lang="en-US" sz="1600" b="1" dirty="0"/>
          </a:p>
        </p:txBody>
      </p:sp>
      <p:sp>
        <p:nvSpPr>
          <p:cNvPr id="7" name="Slide Number Placeholder 6"/>
          <p:cNvSpPr>
            <a:spLocks noGrp="1"/>
          </p:cNvSpPr>
          <p:nvPr>
            <p:ph type="sldNum" sz="quarter" idx="12"/>
          </p:nvPr>
        </p:nvSpPr>
        <p:spPr>
          <a:xfrm>
            <a:off x="8648700" y="4933712"/>
            <a:ext cx="412750" cy="395287"/>
          </a:xfrm>
        </p:spPr>
        <p:txBody>
          <a:bodyPr/>
          <a:lstStyle/>
          <a:p>
            <a:fld id="{D7EDA7D0-A63C-427D-8F77-86934CDF0945}" type="slidenum">
              <a:rPr lang="en-US" smtClean="0"/>
              <a:pPr/>
              <a:t>7</a:t>
            </a:fld>
            <a:endParaRPr lang="en-US" dirty="0"/>
          </a:p>
        </p:txBody>
      </p:sp>
      <p:sp>
        <p:nvSpPr>
          <p:cNvPr id="10" name="TextBox 9"/>
          <p:cNvSpPr txBox="1"/>
          <p:nvPr/>
        </p:nvSpPr>
        <p:spPr>
          <a:xfrm>
            <a:off x="371475" y="1336477"/>
            <a:ext cx="7696200" cy="3367076"/>
          </a:xfrm>
          <a:prstGeom prst="rect">
            <a:avLst/>
          </a:prstGeom>
          <a:noFill/>
        </p:spPr>
        <p:txBody>
          <a:bodyPr wrap="square" rtlCol="0">
            <a:spAutoFit/>
          </a:bodyPr>
          <a:lstStyle/>
          <a:p>
            <a:r>
              <a:rPr lang="en-US" sz="1400" b="1" u="sng" dirty="0" smtClean="0"/>
              <a:t>Local Control Funding Formula $1,286,972</a:t>
            </a:r>
          </a:p>
          <a:p>
            <a:pPr lvl="0" defTabSz="898525" fontAlgn="auto">
              <a:spcBef>
                <a:spcPct val="20000"/>
              </a:spcBef>
              <a:spcAft>
                <a:spcPts val="0"/>
              </a:spcAft>
              <a:buClr>
                <a:srgbClr val="6076B4"/>
              </a:buClr>
            </a:pPr>
            <a:r>
              <a:rPr lang="en-US" sz="1400" dirty="0">
                <a:solidFill>
                  <a:prstClr val="black"/>
                </a:solidFill>
                <a:latin typeface="Arial" panose="020B0604020202020204" pitchFamily="34" charset="0"/>
                <a:cs typeface="Arial" panose="020B0604020202020204" pitchFamily="34" charset="0"/>
              </a:rPr>
              <a:t>This budget source is based on </a:t>
            </a:r>
            <a:r>
              <a:rPr lang="en-US" sz="1400" dirty="0" smtClean="0">
                <a:solidFill>
                  <a:prstClr val="black"/>
                </a:solidFill>
                <a:latin typeface="Arial" panose="020B0604020202020204" pitchFamily="34" charset="0"/>
                <a:cs typeface="Arial" panose="020B0604020202020204" pitchFamily="34" charset="0"/>
              </a:rPr>
              <a:t>19/20 </a:t>
            </a:r>
            <a:r>
              <a:rPr lang="en-US" sz="1400" dirty="0">
                <a:solidFill>
                  <a:prstClr val="black"/>
                </a:solidFill>
                <a:latin typeface="Arial" panose="020B0604020202020204" pitchFamily="34" charset="0"/>
                <a:cs typeface="Arial" panose="020B0604020202020204" pitchFamily="34" charset="0"/>
              </a:rPr>
              <a:t>projected ADA. Supplemental funds are calculated based on percentages of unduplicated student counts which include low income students, foster youth, and English learners. Currently, LCFF funding for </a:t>
            </a:r>
            <a:r>
              <a:rPr lang="en-US" sz="1400" dirty="0" err="1" smtClean="0">
                <a:solidFill>
                  <a:prstClr val="black"/>
                </a:solidFill>
                <a:latin typeface="Arial" panose="020B0604020202020204" pitchFamily="34" charset="0"/>
                <a:cs typeface="Arial" panose="020B0604020202020204" pitchFamily="34" charset="0"/>
              </a:rPr>
              <a:t>Winship</a:t>
            </a:r>
            <a:r>
              <a:rPr lang="en-US" sz="1400" dirty="0" smtClean="0">
                <a:solidFill>
                  <a:prstClr val="black"/>
                </a:solidFill>
                <a:latin typeface="Arial" panose="020B0604020202020204" pitchFamily="34" charset="0"/>
                <a:cs typeface="Arial" panose="020B0604020202020204" pitchFamily="34" charset="0"/>
              </a:rPr>
              <a:t>-Robbins </a:t>
            </a:r>
            <a:r>
              <a:rPr lang="en-US" sz="1400" dirty="0">
                <a:solidFill>
                  <a:prstClr val="black"/>
                </a:solidFill>
                <a:latin typeface="Arial" panose="020B0604020202020204" pitchFamily="34" charset="0"/>
                <a:cs typeface="Arial" panose="020B0604020202020204" pitchFamily="34" charset="0"/>
              </a:rPr>
              <a:t>is based on a projection of </a:t>
            </a:r>
            <a:r>
              <a:rPr lang="en-US" sz="1400" dirty="0" smtClean="0">
                <a:solidFill>
                  <a:prstClr val="black"/>
                </a:solidFill>
                <a:latin typeface="Arial" panose="020B0604020202020204" pitchFamily="34" charset="0"/>
                <a:cs typeface="Arial" panose="020B0604020202020204" pitchFamily="34" charset="0"/>
              </a:rPr>
              <a:t>19/20 </a:t>
            </a:r>
            <a:r>
              <a:rPr lang="en-US" sz="1400" dirty="0">
                <a:solidFill>
                  <a:prstClr val="black"/>
                </a:solidFill>
                <a:latin typeface="Arial" panose="020B0604020202020204" pitchFamily="34" charset="0"/>
                <a:cs typeface="Arial" panose="020B0604020202020204" pitchFamily="34" charset="0"/>
              </a:rPr>
              <a:t>P-2 ADA of </a:t>
            </a:r>
            <a:r>
              <a:rPr lang="en-US" sz="1400" dirty="0" smtClean="0">
                <a:solidFill>
                  <a:prstClr val="black"/>
                </a:solidFill>
                <a:latin typeface="Arial" panose="020B0604020202020204" pitchFamily="34" charset="0"/>
                <a:cs typeface="Arial" panose="020B0604020202020204" pitchFamily="34" charset="0"/>
              </a:rPr>
              <a:t>111.38 </a:t>
            </a:r>
            <a:r>
              <a:rPr lang="en-US" sz="1400" dirty="0">
                <a:solidFill>
                  <a:prstClr val="black"/>
                </a:solidFill>
                <a:latin typeface="Arial" panose="020B0604020202020204" pitchFamily="34" charset="0"/>
                <a:cs typeface="Arial" panose="020B0604020202020204" pitchFamily="34" charset="0"/>
              </a:rPr>
              <a:t>plus </a:t>
            </a:r>
            <a:r>
              <a:rPr lang="en-US" sz="1400" dirty="0" smtClean="0">
                <a:solidFill>
                  <a:prstClr val="black"/>
                </a:solidFill>
                <a:latin typeface="Arial" panose="020B0604020202020204" pitchFamily="34" charset="0"/>
                <a:cs typeface="Arial" panose="020B0604020202020204" pitchFamily="34" charset="0"/>
              </a:rPr>
              <a:t>0.93 </a:t>
            </a:r>
            <a:r>
              <a:rPr lang="en-US" sz="1400" dirty="0">
                <a:solidFill>
                  <a:prstClr val="black"/>
                </a:solidFill>
                <a:latin typeface="Arial" panose="020B0604020202020204" pitchFamily="34" charset="0"/>
                <a:cs typeface="Arial" panose="020B0604020202020204" pitchFamily="34" charset="0"/>
              </a:rPr>
              <a:t>of County Operated ADA. </a:t>
            </a:r>
            <a:r>
              <a:rPr lang="en-US" sz="1400" dirty="0" err="1" smtClean="0">
                <a:solidFill>
                  <a:prstClr val="black"/>
                </a:solidFill>
                <a:latin typeface="Arial" panose="020B0604020202020204" pitchFamily="34" charset="0"/>
                <a:cs typeface="Arial" panose="020B0604020202020204" pitchFamily="34" charset="0"/>
              </a:rPr>
              <a:t>Winship</a:t>
            </a:r>
            <a:r>
              <a:rPr lang="en-US" sz="1400" dirty="0" smtClean="0">
                <a:solidFill>
                  <a:prstClr val="black"/>
                </a:solidFill>
                <a:latin typeface="Arial" panose="020B0604020202020204" pitchFamily="34" charset="0"/>
                <a:cs typeface="Arial" panose="020B0604020202020204" pitchFamily="34" charset="0"/>
              </a:rPr>
              <a:t>-Robbins </a:t>
            </a:r>
            <a:r>
              <a:rPr lang="en-US" sz="1400" dirty="0">
                <a:solidFill>
                  <a:prstClr val="black"/>
                </a:solidFill>
                <a:latin typeface="Arial" panose="020B0604020202020204" pitchFamily="34" charset="0"/>
                <a:cs typeface="Arial" panose="020B0604020202020204" pitchFamily="34" charset="0"/>
              </a:rPr>
              <a:t>is expected to have an unduplicated percentage of </a:t>
            </a:r>
            <a:r>
              <a:rPr lang="en-US" sz="1400" dirty="0" smtClean="0">
                <a:solidFill>
                  <a:prstClr val="black"/>
                </a:solidFill>
                <a:latin typeface="Arial" panose="020B0604020202020204" pitchFamily="34" charset="0"/>
                <a:cs typeface="Arial" panose="020B0604020202020204" pitchFamily="34" charset="0"/>
              </a:rPr>
              <a:t>87.85%.</a:t>
            </a:r>
            <a:endParaRPr lang="en-US" sz="1400" dirty="0">
              <a:solidFill>
                <a:prstClr val="black"/>
              </a:solidFill>
              <a:latin typeface="Arial" panose="020B0604020202020204" pitchFamily="34" charset="0"/>
              <a:cs typeface="Arial" panose="020B0604020202020204" pitchFamily="34" charset="0"/>
            </a:endParaRPr>
          </a:p>
          <a:p>
            <a:endParaRPr lang="en-US" sz="1400" b="1" u="sng" dirty="0"/>
          </a:p>
          <a:p>
            <a:r>
              <a:rPr lang="en-US" sz="1400" b="1" u="sng" dirty="0" smtClean="0"/>
              <a:t>Federal Revenues $126,752</a:t>
            </a:r>
          </a:p>
          <a:p>
            <a:r>
              <a:rPr lang="en-US" sz="1400" dirty="0" smtClean="0"/>
              <a:t>This revenue source includes Title I, Title II, REAP, and Child Nutrition funding. </a:t>
            </a:r>
          </a:p>
          <a:p>
            <a:endParaRPr lang="en-US" sz="1400" b="1" u="sng" dirty="0"/>
          </a:p>
          <a:p>
            <a:r>
              <a:rPr lang="en-US" sz="1400" b="1" u="sng" dirty="0" smtClean="0"/>
              <a:t>Other State Revenues $93,621</a:t>
            </a:r>
          </a:p>
          <a:p>
            <a:r>
              <a:rPr lang="en-US" sz="1400" dirty="0" smtClean="0"/>
              <a:t>This revenue includes Unrestricted and Restricted </a:t>
            </a:r>
            <a:r>
              <a:rPr lang="en-US" sz="1400" dirty="0"/>
              <a:t>L</a:t>
            </a:r>
            <a:r>
              <a:rPr lang="en-US" sz="1400" dirty="0" smtClean="0"/>
              <a:t>ottery, Mandated Costs, and Child Nutrition. </a:t>
            </a:r>
          </a:p>
          <a:p>
            <a:endParaRPr lang="en-US" sz="1400" b="1" u="sng" dirty="0"/>
          </a:p>
          <a:p>
            <a:r>
              <a:rPr lang="en-US" sz="1400" b="1" u="sng" dirty="0" smtClean="0"/>
              <a:t>Other Local Revenue	$630,858</a:t>
            </a:r>
            <a:endParaRPr lang="en-US" sz="1400" u="sng" dirty="0" smtClean="0"/>
          </a:p>
          <a:p>
            <a:r>
              <a:rPr lang="en-US" sz="1400" dirty="0" smtClean="0"/>
              <a:t>This revenue includes Interest, Rental Income, and Charter Fiscal Oversight revenue. </a:t>
            </a:r>
            <a:endParaRPr lang="en-US" sz="1400" dirty="0"/>
          </a:p>
        </p:txBody>
      </p:sp>
    </p:spTree>
    <p:extLst>
      <p:ext uri="{BB962C8B-B14F-4D97-AF65-F5344CB8AC3E}">
        <p14:creationId xmlns:p14="http://schemas.microsoft.com/office/powerpoint/2010/main" val="4826650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sz="quarter"/>
          </p:nvPr>
        </p:nvSpPr>
        <p:spPr>
          <a:xfrm>
            <a:off x="752474" y="111126"/>
            <a:ext cx="6984145" cy="1266825"/>
          </a:xfrm>
        </p:spPr>
        <p:txBody>
          <a:bodyPr>
            <a:norm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GENERAL FUND EXPENDITURES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2019-2020 </a:t>
            </a:r>
            <a:r>
              <a:rPr lang="en-US" sz="1600" b="1" dirty="0">
                <a:solidFill>
                  <a:schemeClr val="accent2"/>
                </a:solidFill>
              </a:rPr>
              <a:t>Adopted  Budget  Report</a:t>
            </a:r>
          </a:p>
        </p:txBody>
      </p:sp>
      <p:sp>
        <p:nvSpPr>
          <p:cNvPr id="25" name="Slide Number Placeholder 8"/>
          <p:cNvSpPr>
            <a:spLocks noGrp="1"/>
          </p:cNvSpPr>
          <p:nvPr>
            <p:ph type="sldNum" sz="quarter" idx="12"/>
          </p:nvPr>
        </p:nvSpPr>
        <p:spPr>
          <a:xfrm>
            <a:off x="8620125" y="4906964"/>
            <a:ext cx="371477" cy="395287"/>
          </a:xfrm>
        </p:spPr>
        <p:txBody>
          <a:bodyPr/>
          <a:lstStyle/>
          <a:p>
            <a:fld id="{625ABDF0-489B-4B53-81D7-C299A946DD69}" type="slidenum">
              <a:rPr lang="en-US"/>
              <a:pPr/>
              <a:t>8</a:t>
            </a:fld>
            <a:endParaRPr lang="en-US" dirty="0"/>
          </a:p>
        </p:txBody>
      </p:sp>
      <p:sp>
        <p:nvSpPr>
          <p:cNvPr id="3" name="TextBox 2"/>
          <p:cNvSpPr txBox="1"/>
          <p:nvPr/>
        </p:nvSpPr>
        <p:spPr>
          <a:xfrm>
            <a:off x="4640133" y="1602912"/>
            <a:ext cx="2628403" cy="877163"/>
          </a:xfrm>
          <a:prstGeom prst="rect">
            <a:avLst/>
          </a:prstGeom>
          <a:noFill/>
        </p:spPr>
        <p:txBody>
          <a:bodyPr wrap="square" rtlCol="0">
            <a:spAutoFit/>
          </a:bodyPr>
          <a:lstStyle/>
          <a:p>
            <a:r>
              <a:rPr lang="en-US" dirty="0" smtClean="0"/>
              <a:t>Salaries and benefits represent 61% of the District’s total budget.</a:t>
            </a:r>
            <a:endParaRPr lang="en-US" dirty="0"/>
          </a:p>
        </p:txBody>
      </p:sp>
      <p:graphicFrame>
        <p:nvGraphicFramePr>
          <p:cNvPr id="2" name="Object 1"/>
          <p:cNvGraphicFramePr>
            <a:graphicFrameLocks noChangeAspect="1"/>
          </p:cNvGraphicFramePr>
          <p:nvPr>
            <p:extLst>
              <p:ext uri="{D42A27DB-BD31-4B8C-83A1-F6EECF244321}">
                <p14:modId xmlns:p14="http://schemas.microsoft.com/office/powerpoint/2010/main" val="1935785378"/>
              </p:ext>
            </p:extLst>
          </p:nvPr>
        </p:nvGraphicFramePr>
        <p:xfrm>
          <a:off x="2514574" y="2915774"/>
          <a:ext cx="4687346" cy="2897797"/>
        </p:xfrm>
        <a:graphic>
          <a:graphicData uri="http://schemas.openxmlformats.org/presentationml/2006/ole">
            <mc:AlternateContent xmlns:mc="http://schemas.openxmlformats.org/markup-compatibility/2006">
              <mc:Choice xmlns:v="urn:schemas-microsoft-com:vml" Requires="v">
                <p:oleObj spid="_x0000_s2412" name="Worksheet" r:id="rId4" imgW="4915016" imgH="3038488" progId="Excel.Sheet.12">
                  <p:link updateAutomatic="1"/>
                </p:oleObj>
              </mc:Choice>
              <mc:Fallback>
                <p:oleObj name="Worksheet" r:id="rId4" imgW="4915016" imgH="3038488" progId="Excel.Sheet.12">
                  <p:link updateAutomatic="1"/>
                  <p:pic>
                    <p:nvPicPr>
                      <p:cNvPr id="0" name=""/>
                      <p:cNvPicPr/>
                      <p:nvPr/>
                    </p:nvPicPr>
                    <p:blipFill>
                      <a:blip r:embed="rId5"/>
                      <a:stretch>
                        <a:fillRect/>
                      </a:stretch>
                    </p:blipFill>
                    <p:spPr>
                      <a:xfrm>
                        <a:off x="2514574" y="2915774"/>
                        <a:ext cx="4687346" cy="2897797"/>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552703964"/>
              </p:ext>
            </p:extLst>
          </p:nvPr>
        </p:nvGraphicFramePr>
        <p:xfrm>
          <a:off x="381611" y="1274732"/>
          <a:ext cx="3448050" cy="1533525"/>
        </p:xfrm>
        <a:graphic>
          <a:graphicData uri="http://schemas.openxmlformats.org/presentationml/2006/ole">
            <mc:AlternateContent xmlns:mc="http://schemas.openxmlformats.org/markup-compatibility/2006">
              <mc:Choice xmlns:v="urn:schemas-microsoft-com:vml" Requires="v">
                <p:oleObj spid="_x0000_s2413" name="Worksheet" r:id="rId6" imgW="3448121" imgH="1533435" progId="Excel.Sheet.12">
                  <p:link updateAutomatic="1"/>
                </p:oleObj>
              </mc:Choice>
              <mc:Fallback>
                <p:oleObj name="Worksheet" r:id="rId6" imgW="3448121" imgH="1533435" progId="Excel.Sheet.12">
                  <p:link updateAutomatic="1"/>
                  <p:pic>
                    <p:nvPicPr>
                      <p:cNvPr id="0" name=""/>
                      <p:cNvPicPr/>
                      <p:nvPr/>
                    </p:nvPicPr>
                    <p:blipFill>
                      <a:blip r:embed="rId7"/>
                      <a:stretch>
                        <a:fillRect/>
                      </a:stretch>
                    </p:blipFill>
                    <p:spPr>
                      <a:xfrm>
                        <a:off x="381611" y="1274732"/>
                        <a:ext cx="3448050" cy="1533525"/>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09550" y="95251"/>
            <a:ext cx="8059807" cy="1323975"/>
          </a:xfrm>
        </p:spPr>
        <p:txBody>
          <a:bodyPr>
            <a:normAutofit/>
          </a:bodyPr>
          <a:lstStyle/>
          <a:p>
            <a:pPr algn="ctr">
              <a:lnSpc>
                <a:spcPct val="95000"/>
              </a:lnSpc>
            </a:pP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GENERAL FUND EXPENDITURES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2019-2020 </a:t>
            </a:r>
            <a:r>
              <a:rPr lang="en-US" sz="1600" b="1" dirty="0">
                <a:solidFill>
                  <a:schemeClr val="accent2"/>
                </a:solidFill>
              </a:rPr>
              <a:t>Adopted  Budget  Report</a:t>
            </a:r>
          </a:p>
        </p:txBody>
      </p:sp>
      <p:sp>
        <p:nvSpPr>
          <p:cNvPr id="23555" name="Rectangle 3"/>
          <p:cNvSpPr>
            <a:spLocks noGrp="1" noChangeArrowheads="1"/>
          </p:cNvSpPr>
          <p:nvPr>
            <p:ph idx="1"/>
          </p:nvPr>
        </p:nvSpPr>
        <p:spPr>
          <a:xfrm>
            <a:off x="310101" y="1134723"/>
            <a:ext cx="7903596" cy="4764369"/>
          </a:xfrm>
        </p:spPr>
        <p:txBody>
          <a:bodyPr>
            <a:noAutofit/>
          </a:bodyPr>
          <a:lstStyle/>
          <a:p>
            <a:pPr marL="0" lvl="2" indent="0" algn="just">
              <a:lnSpc>
                <a:spcPct val="120000"/>
              </a:lnSpc>
              <a:spcBef>
                <a:spcPts val="0"/>
              </a:spcBef>
              <a:buFont typeface="Wingdings" pitchFamily="2" charset="2"/>
              <a:buNone/>
            </a:pPr>
            <a:r>
              <a:rPr lang="en-US" sz="1100" b="1" u="sng" dirty="0" smtClean="0">
                <a:latin typeface="Arial" panose="020B0604020202020204" pitchFamily="34" charset="0"/>
                <a:cs typeface="Arial" panose="020B0604020202020204" pitchFamily="34" charset="0"/>
              </a:rPr>
              <a:t>CERTIFICATED SALARIES - $586,835</a:t>
            </a:r>
            <a:endParaRPr lang="en-US" sz="1100" b="1" u="sng" dirty="0">
              <a:latin typeface="Arial" panose="020B0604020202020204" pitchFamily="34" charset="0"/>
              <a:cs typeface="Arial" panose="020B0604020202020204" pitchFamily="34" charset="0"/>
            </a:endParaRPr>
          </a:p>
          <a:p>
            <a:pPr marL="0" lvl="5" indent="0">
              <a:lnSpc>
                <a:spcPct val="120000"/>
              </a:lnSpc>
              <a:spcBef>
                <a:spcPts val="0"/>
              </a:spcBef>
              <a:buNone/>
            </a:pPr>
            <a:r>
              <a:rPr lang="en-US" sz="1000" dirty="0" smtClean="0">
                <a:latin typeface="Arial" panose="020B0604020202020204" pitchFamily="34" charset="0"/>
                <a:cs typeface="Arial" panose="020B0604020202020204" pitchFamily="34" charset="0"/>
              </a:rPr>
              <a:t>Salary projections are based on 8 certificated FTE; and 1 management FTE, (.7 FTE Principal; .3 FTE Superintendent). </a:t>
            </a:r>
          </a:p>
          <a:p>
            <a:pPr marL="0" lvl="5" indent="0">
              <a:lnSpc>
                <a:spcPct val="120000"/>
              </a:lnSpc>
              <a:spcBef>
                <a:spcPts val="0"/>
              </a:spcBef>
              <a:buNone/>
            </a:pPr>
            <a:endParaRPr lang="en-US" sz="800" dirty="0">
              <a:latin typeface="Arial" panose="020B0604020202020204" pitchFamily="34" charset="0"/>
              <a:cs typeface="Arial" panose="020B0604020202020204" pitchFamily="34" charset="0"/>
            </a:endParaRPr>
          </a:p>
          <a:p>
            <a:pPr marL="0" lvl="5" indent="0">
              <a:lnSpc>
                <a:spcPct val="120000"/>
              </a:lnSpc>
              <a:spcBef>
                <a:spcPts val="0"/>
              </a:spcBef>
              <a:buNone/>
            </a:pPr>
            <a:r>
              <a:rPr lang="en-US" sz="1100" b="1" u="sng" dirty="0" smtClean="0">
                <a:latin typeface="Arial" panose="020B0604020202020204" pitchFamily="34" charset="0"/>
                <a:cs typeface="Arial" panose="020B0604020202020204" pitchFamily="34" charset="0"/>
              </a:rPr>
              <a:t>CLASSIFIED SALARIES - $464,383</a:t>
            </a:r>
            <a:endParaRPr lang="en-US" sz="1100" b="1" u="sng" dirty="0">
              <a:latin typeface="Arial" panose="020B0604020202020204" pitchFamily="34" charset="0"/>
              <a:cs typeface="Arial" panose="020B0604020202020204" pitchFamily="34" charset="0"/>
            </a:endParaRPr>
          </a:p>
          <a:p>
            <a:pPr marL="0" lvl="5" indent="0">
              <a:lnSpc>
                <a:spcPct val="120000"/>
              </a:lnSpc>
              <a:spcBef>
                <a:spcPts val="0"/>
              </a:spcBef>
              <a:buNone/>
            </a:pPr>
            <a:r>
              <a:rPr lang="en-US" sz="1000" dirty="0" smtClean="0">
                <a:latin typeface="Arial" panose="020B0604020202020204" pitchFamily="34" charset="0"/>
                <a:cs typeface="Arial" panose="020B0604020202020204" pitchFamily="34" charset="0"/>
              </a:rPr>
              <a:t>Salary projections are based on 9.45 FTEs and known staffing needs, including extra-duty and overtime. </a:t>
            </a:r>
          </a:p>
          <a:p>
            <a:pPr marL="0" lvl="5" indent="0">
              <a:lnSpc>
                <a:spcPct val="120000"/>
              </a:lnSpc>
              <a:spcBef>
                <a:spcPts val="0"/>
              </a:spcBef>
              <a:buNone/>
            </a:pPr>
            <a:r>
              <a:rPr lang="en-US" sz="1000" dirty="0" smtClean="0">
                <a:latin typeface="Arial" panose="020B0604020202020204" pitchFamily="34" charset="0"/>
                <a:cs typeface="Arial" panose="020B0604020202020204" pitchFamily="34" charset="0"/>
              </a:rPr>
              <a:t>. </a:t>
            </a:r>
            <a:endParaRPr lang="en-US" sz="1000" b="1" u="sng" dirty="0">
              <a:latin typeface="Arial" panose="020B0604020202020204" pitchFamily="34" charset="0"/>
              <a:cs typeface="Arial" panose="020B0604020202020204" pitchFamily="34" charset="0"/>
            </a:endParaRPr>
          </a:p>
          <a:p>
            <a:pPr marL="0" lvl="5" indent="0">
              <a:lnSpc>
                <a:spcPct val="120000"/>
              </a:lnSpc>
              <a:spcBef>
                <a:spcPts val="0"/>
              </a:spcBef>
              <a:buNone/>
            </a:pPr>
            <a:r>
              <a:rPr lang="en-US" sz="1100" b="1" u="sng" dirty="0" smtClean="0">
                <a:latin typeface="Arial" panose="020B0604020202020204" pitchFamily="34" charset="0"/>
                <a:cs typeface="Arial" panose="020B0604020202020204" pitchFamily="34" charset="0"/>
              </a:rPr>
              <a:t>EMPLOYEE BENEFITS - $384,257</a:t>
            </a:r>
            <a:endParaRPr lang="en-US" sz="1100" b="1" u="sng" dirty="0">
              <a:latin typeface="Arial" panose="020B0604020202020204" pitchFamily="34" charset="0"/>
              <a:cs typeface="Arial" panose="020B0604020202020204" pitchFamily="34" charset="0"/>
            </a:endParaRPr>
          </a:p>
          <a:p>
            <a:pPr marL="0" lvl="5" indent="0" algn="just">
              <a:lnSpc>
                <a:spcPct val="120000"/>
              </a:lnSpc>
              <a:spcBef>
                <a:spcPts val="0"/>
              </a:spcBef>
              <a:buNone/>
            </a:pPr>
            <a:r>
              <a:rPr lang="en-US" sz="1000" dirty="0" smtClean="0">
                <a:latin typeface="Arial" panose="020B0604020202020204" pitchFamily="34" charset="0"/>
                <a:cs typeface="Arial" panose="020B0604020202020204" pitchFamily="34" charset="0"/>
              </a:rPr>
              <a:t>Benefits are based on projections that reflect a increase in salary expenditures. 2019-2020 STRS rate is 16.70%. 2019-2020 PERS rate is 20.733%.</a:t>
            </a:r>
            <a:endParaRPr lang="en-US" sz="1000" dirty="0">
              <a:latin typeface="Arial" panose="020B0604020202020204" pitchFamily="34" charset="0"/>
              <a:cs typeface="Arial" panose="020B0604020202020204" pitchFamily="34" charset="0"/>
            </a:endParaRPr>
          </a:p>
          <a:p>
            <a:pPr marL="0" lvl="5" indent="0" algn="just">
              <a:lnSpc>
                <a:spcPct val="120000"/>
              </a:lnSpc>
              <a:spcBef>
                <a:spcPts val="0"/>
              </a:spcBef>
              <a:buFont typeface="Wingdings" pitchFamily="2" charset="2"/>
              <a:buNone/>
            </a:pPr>
            <a:endParaRPr lang="en-US" sz="700" dirty="0" smtClean="0">
              <a:latin typeface="Arial" panose="020B0604020202020204" pitchFamily="34" charset="0"/>
              <a:cs typeface="Arial" panose="020B0604020202020204" pitchFamily="34" charset="0"/>
            </a:endParaRPr>
          </a:p>
          <a:p>
            <a:pPr marL="0" lvl="2" indent="0" algn="just">
              <a:lnSpc>
                <a:spcPct val="120000"/>
              </a:lnSpc>
              <a:spcBef>
                <a:spcPts val="0"/>
              </a:spcBef>
              <a:buFont typeface="Wingdings" pitchFamily="2" charset="2"/>
              <a:buNone/>
            </a:pPr>
            <a:r>
              <a:rPr lang="en-US" sz="1100" b="1" u="sng" dirty="0" smtClean="0">
                <a:latin typeface="Arial" panose="020B0604020202020204" pitchFamily="34" charset="0"/>
                <a:cs typeface="Arial" panose="020B0604020202020204" pitchFamily="34" charset="0"/>
              </a:rPr>
              <a:t>BOOKS </a:t>
            </a:r>
            <a:r>
              <a:rPr lang="en-US" sz="1100" b="1" u="sng" dirty="0">
                <a:latin typeface="Arial" panose="020B0604020202020204" pitchFamily="34" charset="0"/>
                <a:cs typeface="Arial" panose="020B0604020202020204" pitchFamily="34" charset="0"/>
              </a:rPr>
              <a:t>AND </a:t>
            </a:r>
            <a:r>
              <a:rPr lang="en-US" sz="1100" b="1" u="sng" dirty="0" smtClean="0">
                <a:latin typeface="Arial" panose="020B0604020202020204" pitchFamily="34" charset="0"/>
                <a:cs typeface="Arial" panose="020B0604020202020204" pitchFamily="34" charset="0"/>
              </a:rPr>
              <a:t>SUPPLIES - $225,416</a:t>
            </a:r>
            <a:endParaRPr lang="en-US" sz="1100" b="1" u="sng" dirty="0">
              <a:latin typeface="Arial" panose="020B0604020202020204" pitchFamily="34" charset="0"/>
              <a:cs typeface="Arial" panose="020B0604020202020204" pitchFamily="34" charset="0"/>
            </a:endParaRPr>
          </a:p>
          <a:p>
            <a:pPr marL="0" lvl="2" indent="0" algn="just">
              <a:lnSpc>
                <a:spcPct val="120000"/>
              </a:lnSpc>
              <a:spcBef>
                <a:spcPts val="0"/>
              </a:spcBef>
              <a:buFont typeface="Wingdings" pitchFamily="2" charset="2"/>
              <a:buNone/>
            </a:pPr>
            <a:r>
              <a:rPr lang="en-US" sz="1000" dirty="0" smtClean="0">
                <a:latin typeface="Arial" panose="020B0604020202020204" pitchFamily="34" charset="0"/>
                <a:cs typeface="Arial" panose="020B0604020202020204" pitchFamily="34" charset="0"/>
              </a:rPr>
              <a:t>Projected instructional materials and supplies expenses include core and supplemental instructional materials, custodial and maintenance supplies, and technology related expenditures. This expenditure is reduced by $19,183 </a:t>
            </a:r>
            <a:r>
              <a:rPr lang="en-US" sz="1000" dirty="0">
                <a:latin typeface="Arial" panose="020B0604020202020204" pitchFamily="34" charset="0"/>
                <a:cs typeface="Arial" panose="020B0604020202020204" pitchFamily="34" charset="0"/>
              </a:rPr>
              <a:t>primarily due to the removal of one-time supply and instructional material purchases.  </a:t>
            </a:r>
            <a:endParaRPr lang="en-US" sz="900" dirty="0" smtClean="0">
              <a:latin typeface="Arial" panose="020B0604020202020204" pitchFamily="34" charset="0"/>
              <a:cs typeface="Arial" panose="020B0604020202020204" pitchFamily="34" charset="0"/>
            </a:endParaRPr>
          </a:p>
          <a:p>
            <a:pPr marL="0" lvl="2" indent="0" algn="just">
              <a:lnSpc>
                <a:spcPct val="140000"/>
              </a:lnSpc>
              <a:spcBef>
                <a:spcPts val="0"/>
              </a:spcBef>
              <a:buNone/>
            </a:pPr>
            <a:endParaRPr lang="en-US" sz="700" b="1" u="sng" dirty="0" smtClean="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1050" b="1" u="sng" dirty="0" smtClean="0">
                <a:latin typeface="Arial" panose="020B0604020202020204" pitchFamily="34" charset="0"/>
                <a:cs typeface="Arial" panose="020B0604020202020204" pitchFamily="34" charset="0"/>
              </a:rPr>
              <a:t>SERVICES</a:t>
            </a:r>
            <a:r>
              <a:rPr lang="en-US" sz="1050" b="1" u="sng" dirty="0">
                <a:latin typeface="Arial" panose="020B0604020202020204" pitchFamily="34" charset="0"/>
                <a:cs typeface="Arial" panose="020B0604020202020204" pitchFamily="34" charset="0"/>
              </a:rPr>
              <a:t>, OTHER OPERATING EXPENSES - </a:t>
            </a:r>
            <a:r>
              <a:rPr lang="en-US" sz="1050" b="1" u="sng" dirty="0" smtClean="0">
                <a:latin typeface="Arial" panose="020B0604020202020204" pitchFamily="34" charset="0"/>
                <a:cs typeface="Arial" panose="020B0604020202020204" pitchFamily="34" charset="0"/>
              </a:rPr>
              <a:t>$350,812</a:t>
            </a:r>
            <a:endParaRPr lang="en-US" sz="1050" b="1" u="sng" dirty="0">
              <a:latin typeface="Arial" panose="020B0604020202020204" pitchFamily="34" charset="0"/>
              <a:cs typeface="Arial" panose="020B0604020202020204" pitchFamily="34" charset="0"/>
            </a:endParaRPr>
          </a:p>
          <a:p>
            <a:pPr marL="0" lvl="2" indent="0" algn="just">
              <a:lnSpc>
                <a:spcPct val="120000"/>
              </a:lnSpc>
              <a:spcBef>
                <a:spcPts val="0"/>
              </a:spcBef>
              <a:buNone/>
            </a:pPr>
            <a:r>
              <a:rPr lang="en-US" sz="1000" dirty="0">
                <a:latin typeface="Arial" panose="020B0604020202020204" pitchFamily="34" charset="0"/>
                <a:cs typeface="Arial" panose="020B0604020202020204" pitchFamily="34" charset="0"/>
              </a:rPr>
              <a:t>Projected services and other operating expenses include professional development for classroom staff, classroom on-line instructional and intervention programs, maintenance, custodial repair, drinking water delivery, and servicing expenses and utilities. This expenditure is reduced by </a:t>
            </a:r>
            <a:r>
              <a:rPr lang="en-US" sz="1000" dirty="0" smtClean="0">
                <a:latin typeface="Arial" panose="020B0604020202020204" pitchFamily="34" charset="0"/>
                <a:cs typeface="Arial" panose="020B0604020202020204" pitchFamily="34" charset="0"/>
              </a:rPr>
              <a:t>$22,119 </a:t>
            </a:r>
            <a:r>
              <a:rPr lang="en-US" sz="1000" dirty="0">
                <a:latin typeface="Arial" panose="020B0604020202020204" pitchFamily="34" charset="0"/>
                <a:cs typeface="Arial" panose="020B0604020202020204" pitchFamily="34" charset="0"/>
              </a:rPr>
              <a:t>primarily due to the removal of several one-time</a:t>
            </a:r>
            <a:r>
              <a:rPr lang="en-US" sz="1000" dirty="0" smtClean="0">
                <a:latin typeface="Arial" panose="020B0604020202020204" pitchFamily="34" charset="0"/>
                <a:cs typeface="Arial" panose="020B0604020202020204" pitchFamily="34" charset="0"/>
              </a:rPr>
              <a:t>, service </a:t>
            </a:r>
            <a:r>
              <a:rPr lang="en-US" sz="1000" dirty="0">
                <a:latin typeface="Arial" panose="020B0604020202020204" pitchFamily="34" charset="0"/>
                <a:cs typeface="Arial" panose="020B0604020202020204" pitchFamily="34" charset="0"/>
              </a:rPr>
              <a:t>expenditures </a:t>
            </a:r>
            <a:r>
              <a:rPr lang="en-US" sz="1000" dirty="0" smtClean="0">
                <a:latin typeface="Arial" panose="020B0604020202020204" pitchFamily="34" charset="0"/>
                <a:cs typeface="Arial" panose="020B0604020202020204" pitchFamily="34" charset="0"/>
              </a:rPr>
              <a:t>related </a:t>
            </a:r>
            <a:r>
              <a:rPr lang="en-US" sz="1000" dirty="0">
                <a:latin typeface="Arial" panose="020B0604020202020204" pitchFamily="34" charset="0"/>
                <a:cs typeface="Arial" panose="020B0604020202020204" pitchFamily="34" charset="0"/>
              </a:rPr>
              <a:t>to maintenance and </a:t>
            </a:r>
            <a:r>
              <a:rPr lang="en-US" sz="1000" dirty="0" smtClean="0">
                <a:latin typeface="Arial" panose="020B0604020202020204" pitchFamily="34" charset="0"/>
                <a:cs typeface="Arial" panose="020B0604020202020204" pitchFamily="34" charset="0"/>
              </a:rPr>
              <a:t>repairs, reductions in REAP, Classified Employee Professional Development grant, and MTSS expenditures. </a:t>
            </a:r>
            <a:endParaRPr lang="en-US" sz="1000" b="1" dirty="0">
              <a:latin typeface="Arial" panose="020B0604020202020204" pitchFamily="34" charset="0"/>
              <a:cs typeface="Arial" panose="020B0604020202020204" pitchFamily="34" charset="0"/>
            </a:endParaRPr>
          </a:p>
        </p:txBody>
      </p:sp>
      <p:sp>
        <p:nvSpPr>
          <p:cNvPr id="5" name="Slide Number Placeholder 5"/>
          <p:cNvSpPr>
            <a:spLocks noGrp="1"/>
          </p:cNvSpPr>
          <p:nvPr>
            <p:ph type="sldNum" sz="quarter" idx="12"/>
          </p:nvPr>
        </p:nvSpPr>
        <p:spPr/>
        <p:txBody>
          <a:bodyPr/>
          <a:lstStyle/>
          <a:p>
            <a:fld id="{0321431F-9010-44B6-9035-0CACFCAADBD7}" type="slidenum">
              <a:rPr lang="en-US"/>
              <a:pPr/>
              <a:t>9</a:t>
            </a:fld>
            <a:endParaRPr lang="en-US" dirty="0"/>
          </a:p>
        </p:txBody>
      </p:sp>
    </p:spTree>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tack of books design template">
  <a:themeElements>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lnDef>
  </a:objectDefaults>
  <a:extraClrSchemeLst>
    <a:extraClrScheme>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ck of books design template 13">
        <a:dk1>
          <a:srgbClr val="000000"/>
        </a:dk1>
        <a:lt1>
          <a:srgbClr val="FFFFCC"/>
        </a:lt1>
        <a:dk2>
          <a:srgbClr val="330066"/>
        </a:dk2>
        <a:lt2>
          <a:srgbClr val="808080"/>
        </a:lt2>
        <a:accent1>
          <a:srgbClr val="CCCC00"/>
        </a:accent1>
        <a:accent2>
          <a:srgbClr val="669999"/>
        </a:accent2>
        <a:accent3>
          <a:srgbClr val="FF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Stack of books design template 14">
        <a:dk1>
          <a:srgbClr val="000000"/>
        </a:dk1>
        <a:lt1>
          <a:srgbClr val="CCFFCC"/>
        </a:lt1>
        <a:dk2>
          <a:srgbClr val="330066"/>
        </a:dk2>
        <a:lt2>
          <a:srgbClr val="808080"/>
        </a:lt2>
        <a:accent1>
          <a:srgbClr val="CCCC00"/>
        </a:accent1>
        <a:accent2>
          <a:srgbClr val="669999"/>
        </a:accent2>
        <a:accent3>
          <a:srgbClr val="E2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Stack of books design template 15">
        <a:dk1>
          <a:srgbClr val="000000"/>
        </a:dk1>
        <a:lt1>
          <a:srgbClr val="F9EBD3"/>
        </a:lt1>
        <a:dk2>
          <a:srgbClr val="330066"/>
        </a:dk2>
        <a:lt2>
          <a:srgbClr val="808080"/>
        </a:lt2>
        <a:accent1>
          <a:srgbClr val="CCCC00"/>
        </a:accent1>
        <a:accent2>
          <a:srgbClr val="669999"/>
        </a:accent2>
        <a:accent3>
          <a:srgbClr val="FBF3E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Stack of books design template 16">
        <a:dk1>
          <a:srgbClr val="000000"/>
        </a:dk1>
        <a:lt1>
          <a:srgbClr val="D3F9EF"/>
        </a:lt1>
        <a:dk2>
          <a:srgbClr val="330066"/>
        </a:dk2>
        <a:lt2>
          <a:srgbClr val="808080"/>
        </a:lt2>
        <a:accent1>
          <a:srgbClr val="CCCC00"/>
        </a:accent1>
        <a:accent2>
          <a:srgbClr val="669999"/>
        </a:accent2>
        <a:accent3>
          <a:srgbClr val="E6FBF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ack of books design template">
  <a:themeElements>
    <a:clrScheme name="1_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lnDef>
  </a:objectDefaults>
  <a:extraClrSchemeLst>
    <a:extraClrScheme>
      <a:clrScheme name="1_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Stack of books design template 13">
        <a:dk1>
          <a:srgbClr val="000000"/>
        </a:dk1>
        <a:lt1>
          <a:srgbClr val="FFFFCC"/>
        </a:lt1>
        <a:dk2>
          <a:srgbClr val="330066"/>
        </a:dk2>
        <a:lt2>
          <a:srgbClr val="808080"/>
        </a:lt2>
        <a:accent1>
          <a:srgbClr val="CCCC00"/>
        </a:accent1>
        <a:accent2>
          <a:srgbClr val="669999"/>
        </a:accent2>
        <a:accent3>
          <a:srgbClr val="FF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1_Stack of books design template 14">
        <a:dk1>
          <a:srgbClr val="000000"/>
        </a:dk1>
        <a:lt1>
          <a:srgbClr val="CCFFCC"/>
        </a:lt1>
        <a:dk2>
          <a:srgbClr val="330066"/>
        </a:dk2>
        <a:lt2>
          <a:srgbClr val="808080"/>
        </a:lt2>
        <a:accent1>
          <a:srgbClr val="CCCC00"/>
        </a:accent1>
        <a:accent2>
          <a:srgbClr val="669999"/>
        </a:accent2>
        <a:accent3>
          <a:srgbClr val="E2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1_Stack of books design template 15">
        <a:dk1>
          <a:srgbClr val="000000"/>
        </a:dk1>
        <a:lt1>
          <a:srgbClr val="F9EBD3"/>
        </a:lt1>
        <a:dk2>
          <a:srgbClr val="330066"/>
        </a:dk2>
        <a:lt2>
          <a:srgbClr val="808080"/>
        </a:lt2>
        <a:accent1>
          <a:srgbClr val="CCCC00"/>
        </a:accent1>
        <a:accent2>
          <a:srgbClr val="669999"/>
        </a:accent2>
        <a:accent3>
          <a:srgbClr val="FBF3E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1_Stack of books design template 16">
        <a:dk1>
          <a:srgbClr val="000000"/>
        </a:dk1>
        <a:lt1>
          <a:srgbClr val="D3F9EF"/>
        </a:lt1>
        <a:dk2>
          <a:srgbClr val="330066"/>
        </a:dk2>
        <a:lt2>
          <a:srgbClr val="808080"/>
        </a:lt2>
        <a:accent1>
          <a:srgbClr val="CCCC00"/>
        </a:accent1>
        <a:accent2>
          <a:srgbClr val="669999"/>
        </a:accent2>
        <a:accent3>
          <a:srgbClr val="E6FBF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Adjacency">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18038</TotalTime>
  <Words>1080</Words>
  <Application>Microsoft Office PowerPoint</Application>
  <PresentationFormat>Custom</PresentationFormat>
  <Paragraphs>192</Paragraphs>
  <Slides>16</Slides>
  <Notes>12</Notes>
  <HiddenSlides>0</HiddenSlides>
  <MMClips>0</MMClips>
  <ScaleCrop>false</ScaleCrop>
  <HeadingPairs>
    <vt:vector size="8" baseType="variant">
      <vt:variant>
        <vt:lpstr>Fonts Used</vt:lpstr>
      </vt:variant>
      <vt:variant>
        <vt:i4>6</vt:i4>
      </vt:variant>
      <vt:variant>
        <vt:lpstr>Theme</vt:lpstr>
      </vt:variant>
      <vt:variant>
        <vt:i4>3</vt:i4>
      </vt:variant>
      <vt:variant>
        <vt:lpstr>Links</vt:lpstr>
      </vt:variant>
      <vt:variant>
        <vt:i4>11</vt:i4>
      </vt:variant>
      <vt:variant>
        <vt:lpstr>Slide Titles</vt:lpstr>
      </vt:variant>
      <vt:variant>
        <vt:i4>16</vt:i4>
      </vt:variant>
    </vt:vector>
  </HeadingPairs>
  <TitlesOfParts>
    <vt:vector size="36" baseType="lpstr">
      <vt:lpstr>Arial</vt:lpstr>
      <vt:lpstr>Calibri</vt:lpstr>
      <vt:lpstr>Cambria</vt:lpstr>
      <vt:lpstr>Century Gothic</vt:lpstr>
      <vt:lpstr>Times New Roman</vt:lpstr>
      <vt:lpstr>Wingdings</vt:lpstr>
      <vt:lpstr>Stack of books design template</vt:lpstr>
      <vt:lpstr>1_Stack of books design template</vt:lpstr>
      <vt:lpstr>Adjacency</vt:lpstr>
      <vt:lpstr>file:///\\skye\Business\Stephanie\Districts\Winship-Robbins\2019-20\19-20%20W-R%20BT%20Development\19-20%20W-R%20BT%20Dev%20MYP%20&amp;%20Adopted%20Charts.xlsx!Total%20Revenue!%5b19-20%20W-R%20BT%20Dev%20MYP%20&amp;%20Adopted%20Charts.xlsx%5dTotal%20Revenue%20Chart%203</vt:lpstr>
      <vt:lpstr>file:///\\skye\Business\Stephanie\Districts\Winship-Robbins\2019-20\19-20%20W-R%20BT%20Development\19-20%20W-R%20BT%20Dev%20MYP%20&amp;%20Adopted%20Charts.xlsx!Total%20Revenue!R3C1:R7C2</vt:lpstr>
      <vt:lpstr>file:///\\skye\Business\Stephanie\Districts\Winship-Robbins\2019-20\19-20%20W-R%20BT%20Development\19-20%20W-R%20BT%20Dev%20MYP%20&amp;%20Adopted%20Charts.xlsx!Total%20Expenditures!%5b19-20%20W-R%20BT%20Dev%20MYP%20&amp;%20Adopted%20Charts.xlsx%5dTotal%20Expenditures%20Chart%202</vt:lpstr>
      <vt:lpstr>file:///\\skye\Business\Stephanie\Districts\Winship-Robbins\2019-20\19-20%20W-R%20BT%20Development\19-20%20W-R%20BT%20Dev%20MYP%20&amp;%20Adopted%20Charts.xlsx!Total%20Expenditures!R7C1:R14C2</vt:lpstr>
      <vt:lpstr>file:///\\skye\Business\Stephanie\Districts\Winship-Robbins\2019-20\19-20%20W-R%20BT%20Development\19-20%20W-R%20BT%20Dev%20MYP%20&amp;%20Adopted%20Charts.xlsx!EFB!%5b19-20%20W-R%20BT%20Dev%20MYP%20&amp;%20Adopted%20Charts.xlsx%5dEFB%20Chart%203</vt:lpstr>
      <vt:lpstr>file:///\\skye\Business\Stephanie\Districts\Winship-Robbins\2019-20\19-20%20W-R%20BT%20Development\19-20%20W-R%20BT%20Dev%20MYP%20&amp;%20Adopted%20Charts.xlsx!EFB!R3C2:R8C5</vt:lpstr>
      <vt:lpstr>file:///\\skye\Business\Stephanie\Districts\Winship-Robbins\2019-20\19-20%20W-R%20BT%20Development\19-20%20W-R%20BT%20Dev%20MYP%20&amp;%20Adopted%20Charts.xlsx!Revenues%20vs%20Expenditures!R3C1:R8C3</vt:lpstr>
      <vt:lpstr>file:///\\skye\Business\Stephanie\Districts\Winship-Robbins\2019-20\19-20%20W-R%20BT%20Development\19-20%20W-R%20BT%20Dev%20MYP%20&amp;%20Adopted%20Charts.xlsx!Revenues%20vs%20Expenditures!%5b19-20%20W-R%20BT%20Dev%20MYP%20&amp;%20Adopted%20Charts.xlsx%5dRevenues%20vs%20Expenditures%20Chart%201</vt:lpstr>
      <vt:lpstr>file:///\\skye\Business\Stephanie\Districts\Winship-Robbins\2019-20\19-20%20W-R%20BT%20Development\19-20%20W-R%20BT%20Dev%20MYP%20&amp;%20Adopted%20Charts.xlsx!MYP!Print_Area</vt:lpstr>
      <vt:lpstr>file:///\\skye\Business\Stephanie\Districts\Winship-Robbins\2019-20\19-20%20W-R%20BT%20Development\19-20%20W-R%20BT%20Dev%20MYP%20&amp;%20Adopted%20Charts.xlsx!cbeds%20-%20ada!%5b19-20%20W-R%20BT%20Dev%20MYP%20&amp;%20Adopted%20Charts.xlsx%5dcbeds%20-%20ada%20Chart%202</vt:lpstr>
      <vt:lpstr>file:///\\skye\Business\Stephanie\Districts\Winship-Robbins\2019-20\19-20%20W-R%20BT%20Development\19-20%20W-R%20BT%20Dev%20MYP%20&amp;%20Adopted%20Charts.xlsx!cbeds%20-%20ada!R1C1:R7C4</vt:lpstr>
      <vt:lpstr>Winship-Robbins School District</vt:lpstr>
      <vt:lpstr>Winship-Robbins Elementary School District TABLE OF CONTENTS 2019-2020 Adopted  Budget  Report</vt:lpstr>
      <vt:lpstr>Winship-Robbins Elementary School District INTRODUCTION  2019-2020 Adopted  Budget  Report</vt:lpstr>
      <vt:lpstr>Winship-Robbins Elementary School District General Fund Revenue Assumptions 2019-2020 Adopted  Budget  Report</vt:lpstr>
      <vt:lpstr>PowerPoint Presentation</vt:lpstr>
      <vt:lpstr>Winship-Robbins Elementary School District GENERAL FUND REVENUE SOURCES 2019-2020 Adopted  Budget  Report</vt:lpstr>
      <vt:lpstr>Winship-Robbins Elementary School District GENERAL FUND REVENUE SOURCES 2019-2020 Adopted  Budget  Report</vt:lpstr>
      <vt:lpstr>Winship-Robbins Elementary School District GENERAL FUND EXPENDITURES 2019-2020 Adopted  Budget  Report</vt:lpstr>
      <vt:lpstr>Winship-Robbins Elementary School District GENERAL FUND EXPENDITURES 2019-2020 Adopted  Budget  Report</vt:lpstr>
      <vt:lpstr>Winship-Robbins Elementary School District GENERAL FUND EXPENDITURES 2019-2020 Adopted  Budget  Report</vt:lpstr>
      <vt:lpstr>Winship-Robbins Elementary School District GENERAL FUND BALANCE  2019-2020 Adopted  Budget  Report</vt:lpstr>
      <vt:lpstr>Winship-Robbins Elementary School District REVENUES vs. EXPENDITURES 2019-2020 Adopted  Budget  Report</vt:lpstr>
      <vt:lpstr>Winship-Robbins Elementary School District OTHER FUNDS 2019-2020 Adopted  Budget  Report</vt:lpstr>
      <vt:lpstr>Winship-Robbins Elementary School District MULTI-YEAR PROJECTION (MYP) ASSUMPTIONS 2019-2020 Adopted  Budget  Report </vt:lpstr>
      <vt:lpstr>PowerPoint Presentation</vt:lpstr>
      <vt:lpstr>PowerPoint Presentation</vt:lpstr>
    </vt:vector>
  </TitlesOfParts>
  <Company>Sutter County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Meridian Elementary School District</dc:title>
  <dc:creator>Susan Patrick</dc:creator>
  <cp:lastModifiedBy>Cynthia Ramirez</cp:lastModifiedBy>
  <cp:revision>1025</cp:revision>
  <cp:lastPrinted>2019-06-07T18:23:45Z</cp:lastPrinted>
  <dcterms:created xsi:type="dcterms:W3CDTF">2005-12-14T17:38:34Z</dcterms:created>
  <dcterms:modified xsi:type="dcterms:W3CDTF">2021-12-07T20:12:03Z</dcterms:modified>
</cp:coreProperties>
</file>