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7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48"/>
  </p:notesMasterIdLst>
  <p:handoutMasterIdLst>
    <p:handoutMasterId r:id="rId49"/>
  </p:handoutMasterIdLst>
  <p:sldIdLst>
    <p:sldId id="346" r:id="rId4"/>
    <p:sldId id="374" r:id="rId5"/>
    <p:sldId id="363" r:id="rId6"/>
    <p:sldId id="380" r:id="rId7"/>
    <p:sldId id="364" r:id="rId8"/>
    <p:sldId id="417" r:id="rId9"/>
    <p:sldId id="418" r:id="rId10"/>
    <p:sldId id="396" r:id="rId11"/>
    <p:sldId id="367" r:id="rId12"/>
    <p:sldId id="399" r:id="rId13"/>
    <p:sldId id="366" r:id="rId14"/>
    <p:sldId id="428" r:id="rId15"/>
    <p:sldId id="400" r:id="rId16"/>
    <p:sldId id="401" r:id="rId17"/>
    <p:sldId id="371" r:id="rId18"/>
    <p:sldId id="377" r:id="rId19"/>
    <p:sldId id="429" r:id="rId20"/>
    <p:sldId id="430" r:id="rId21"/>
    <p:sldId id="436" r:id="rId22"/>
    <p:sldId id="407" r:id="rId23"/>
    <p:sldId id="408" r:id="rId24"/>
    <p:sldId id="420" r:id="rId25"/>
    <p:sldId id="437" r:id="rId26"/>
    <p:sldId id="438" r:id="rId27"/>
    <p:sldId id="431" r:id="rId28"/>
    <p:sldId id="392" r:id="rId29"/>
    <p:sldId id="412" r:id="rId30"/>
    <p:sldId id="413" r:id="rId31"/>
    <p:sldId id="425" r:id="rId32"/>
    <p:sldId id="415" r:id="rId33"/>
    <p:sldId id="416" r:id="rId34"/>
    <p:sldId id="427" r:id="rId35"/>
    <p:sldId id="426" r:id="rId36"/>
    <p:sldId id="375" r:id="rId37"/>
    <p:sldId id="441" r:id="rId38"/>
    <p:sldId id="439" r:id="rId39"/>
    <p:sldId id="440" r:id="rId40"/>
    <p:sldId id="379" r:id="rId41"/>
    <p:sldId id="382" r:id="rId42"/>
    <p:sldId id="398" r:id="rId43"/>
    <p:sldId id="384" r:id="rId44"/>
    <p:sldId id="403" r:id="rId45"/>
    <p:sldId id="411" r:id="rId46"/>
    <p:sldId id="409" r:id="rId47"/>
  </p:sldIdLst>
  <p:sldSz cx="12192000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ED7D31"/>
    <a:srgbClr val="3E8853"/>
    <a:srgbClr val="9E3300"/>
    <a:srgbClr val="663300"/>
    <a:srgbClr val="CC706E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47" autoAdjust="0"/>
  </p:normalViewPr>
  <p:slideViewPr>
    <p:cSldViewPr snapToGrid="0">
      <p:cViewPr varScale="1">
        <p:scale>
          <a:sx n="46" d="100"/>
          <a:sy n="46" d="100"/>
        </p:scale>
        <p:origin x="14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2016-2017 Comparison</a:t>
            </a:r>
            <a:r>
              <a:rPr lang="en-US" sz="2400" b="1" baseline="0" dirty="0" smtClean="0"/>
              <a:t> of North East ISD and State of Texas</a:t>
            </a:r>
            <a:endParaRPr lang="en-US" sz="2400" b="1" dirty="0"/>
          </a:p>
        </c:rich>
      </c:tx>
      <c:layout>
        <c:manualLayout>
          <c:xMode val="edge"/>
          <c:yMode val="edge"/>
          <c:x val="0.1555854704251752"/>
          <c:y val="2.2099419837288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625161915827115E-2"/>
          <c:y val="0.11667632874024102"/>
          <c:w val="0.97074967616834573"/>
          <c:h val="0.65735061698634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of Texas</c:v>
                </c:pt>
              </c:strCache>
            </c:strRef>
          </c:tx>
          <c:spPr>
            <a:solidFill>
              <a:srgbClr val="CADAA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29F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0F-40E2-8E3A-3A5597315B6E}"/>
              </c:ext>
            </c:extLst>
          </c:dPt>
          <c:dPt>
            <c:idx val="2"/>
            <c:invertIfNegative val="0"/>
            <c:bubble3D val="0"/>
            <c:spPr>
              <a:solidFill>
                <a:srgbClr val="927A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0F-40E2-8E3A-3A5597315B6E}"/>
              </c:ext>
            </c:extLst>
          </c:dPt>
          <c:dPt>
            <c:idx val="3"/>
            <c:invertIfNegative val="0"/>
            <c:bubble3D val="0"/>
            <c:spPr>
              <a:solidFill>
                <a:srgbClr val="D997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0F-40E2-8E3A-3A5597315B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Index 1: Student Achievement
(Target = 60)</c:v>
                </c:pt>
                <c:pt idx="1">
                  <c:v>Index 2: Student Progress
(Target = 22)</c:v>
                </c:pt>
                <c:pt idx="2">
                  <c:v>Index 3: Closing Performance Gaps
(Target = 28)</c:v>
                </c:pt>
                <c:pt idx="3">
                  <c:v>Index 4: Postsecondary Readiness
(Target = 60)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41</c:v>
                </c:pt>
                <c:pt idx="2">
                  <c:v>40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F-40E2-8E3A-3A5597315B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East ISD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DA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0F-40E2-8E3A-3A5597315B6E}"/>
              </c:ext>
            </c:extLst>
          </c:dPt>
          <c:dPt>
            <c:idx val="1"/>
            <c:invertIfNegative val="0"/>
            <c:bubble3D val="0"/>
            <c:spPr>
              <a:solidFill>
                <a:srgbClr val="729F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00F-40E2-8E3A-3A5597315B6E}"/>
              </c:ext>
            </c:extLst>
          </c:dPt>
          <c:dPt>
            <c:idx val="2"/>
            <c:invertIfNegative val="0"/>
            <c:bubble3D val="0"/>
            <c:spPr>
              <a:solidFill>
                <a:srgbClr val="927A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00F-40E2-8E3A-3A5597315B6E}"/>
              </c:ext>
            </c:extLst>
          </c:dPt>
          <c:dPt>
            <c:idx val="3"/>
            <c:invertIfNegative val="0"/>
            <c:bubble3D val="0"/>
            <c:spPr>
              <a:solidFill>
                <a:srgbClr val="D997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00F-40E2-8E3A-3A5597315B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Index 1: Student Achievement
(Target = 60)</c:v>
                </c:pt>
                <c:pt idx="1">
                  <c:v>Index 2: Student Progress
(Target = 22)</c:v>
                </c:pt>
                <c:pt idx="2">
                  <c:v>Index 3: Closing Performance Gaps
(Target = 28)</c:v>
                </c:pt>
                <c:pt idx="3">
                  <c:v>Index 4: Postsecondary Readiness
(Target = 60)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79</c:v>
                </c:pt>
                <c:pt idx="1">
                  <c:v>42</c:v>
                </c:pt>
                <c:pt idx="2">
                  <c:v>43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0F-40E2-8E3A-3A5597315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15"/>
        <c:axId val="449957832"/>
        <c:axId val="449962096"/>
      </c:barChart>
      <c:catAx>
        <c:axId val="44995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62096"/>
        <c:crosses val="autoZero"/>
        <c:auto val="1"/>
        <c:lblAlgn val="ctr"/>
        <c:lblOffset val="100"/>
        <c:noMultiLvlLbl val="0"/>
      </c:catAx>
      <c:valAx>
        <c:axId val="4499620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99578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STAAR 2017 READING GRADES 3-8 (ENGLISH)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Sheet1!$W$3</c:f>
              <c:strCache>
                <c:ptCount val="1"/>
                <c:pt idx="0">
                  <c:v>Does Not Meet</c:v>
                </c:pt>
              </c:strCache>
            </c:strRef>
          </c:tx>
          <c:spPr>
            <a:solidFill>
              <a:srgbClr val="FFB9B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Sheet1!$N$4:$N$9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Sheet1!$W$4:$W$9</c:f>
              <c:numCache>
                <c:formatCode>###0;###0</c:formatCode>
                <c:ptCount val="6"/>
                <c:pt idx="0">
                  <c:v>1345</c:v>
                </c:pt>
                <c:pt idx="1">
                  <c:v>1434</c:v>
                </c:pt>
                <c:pt idx="2">
                  <c:v>1470</c:v>
                </c:pt>
                <c:pt idx="3">
                  <c:v>1517</c:v>
                </c:pt>
                <c:pt idx="4">
                  <c:v>1567</c:v>
                </c:pt>
                <c:pt idx="5">
                  <c:v>1587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6-4F8E-A876-585E869E2659}"/>
            </c:ext>
          </c:extLst>
        </c:ser>
        <c:ser>
          <c:idx val="1"/>
          <c:order val="1"/>
          <c:tx>
            <c:strRef>
              <c:f>Sheet1!$X$3</c:f>
              <c:strCache>
                <c:ptCount val="1"/>
                <c:pt idx="0">
                  <c:v>Approaches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Sheet1!$N$4:$N$9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Sheet1!$X$4:$X$9</c:f>
              <c:numCache>
                <c:formatCode>###0;###0</c:formatCode>
                <c:ptCount val="6"/>
                <c:pt idx="0">
                  <c:v>123</c:v>
                </c:pt>
                <c:pt idx="1">
                  <c:v>116</c:v>
                </c:pt>
                <c:pt idx="2">
                  <c:v>112</c:v>
                </c:pt>
                <c:pt idx="3">
                  <c:v>112</c:v>
                </c:pt>
                <c:pt idx="4">
                  <c:v>107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6-4F8E-A876-585E869E2659}"/>
            </c:ext>
          </c:extLst>
        </c:ser>
        <c:ser>
          <c:idx val="2"/>
          <c:order val="2"/>
          <c:tx>
            <c:strRef>
              <c:f>Sheet1!$Y$3</c:f>
              <c:strCache>
                <c:ptCount val="1"/>
                <c:pt idx="0">
                  <c:v>Meets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Sheet1!$N$4:$N$9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Sheet1!$Y$4:$Y$9</c:f>
              <c:numCache>
                <c:formatCode>###0;###0</c:formatCode>
                <c:ptCount val="6"/>
                <c:pt idx="0">
                  <c:v>87</c:v>
                </c:pt>
                <c:pt idx="1">
                  <c:v>83</c:v>
                </c:pt>
                <c:pt idx="2">
                  <c:v>85</c:v>
                </c:pt>
                <c:pt idx="3">
                  <c:v>89</c:v>
                </c:pt>
                <c:pt idx="4">
                  <c:v>79</c:v>
                </c:pt>
                <c:pt idx="5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66-4F8E-A876-585E869E2659}"/>
            </c:ext>
          </c:extLst>
        </c:ser>
        <c:ser>
          <c:idx val="3"/>
          <c:order val="3"/>
          <c:tx>
            <c:strRef>
              <c:f>Sheet1!$Z$3</c:f>
              <c:strCache>
                <c:ptCount val="1"/>
                <c:pt idx="0">
                  <c:v>Masters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Sheet1!$N$4:$N$9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Sheet1!$Z$4:$Z$9</c:f>
              <c:numCache>
                <c:formatCode>###0;###0</c:formatCode>
                <c:ptCount val="6"/>
                <c:pt idx="0">
                  <c:v>338</c:v>
                </c:pt>
                <c:pt idx="1">
                  <c:v>338</c:v>
                </c:pt>
                <c:pt idx="2">
                  <c:v>329</c:v>
                </c:pt>
                <c:pt idx="3">
                  <c:v>336</c:v>
                </c:pt>
                <c:pt idx="4">
                  <c:v>363</c:v>
                </c:pt>
                <c:pt idx="5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66-4F8E-A876-585E869E2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429467760"/>
        <c:axId val="429471040"/>
      </c:barChart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126728"/>
        <c:axId val="427133288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Sheet1!$AA$3</c15:sqref>
                        </c15:formulaRef>
                      </c:ext>
                    </c:extLst>
                    <c:strCache>
                      <c:ptCount val="1"/>
                      <c:pt idx="0">
                        <c:v>Expected Grwth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8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Sheet1!$N$4:$N$9</c15:sqref>
                        </c15:formulaRef>
                      </c:ext>
                    </c:extLst>
                    <c:strCache>
                      <c:ptCount val="6"/>
                      <c:pt idx="0">
                        <c:v>Grade 3</c:v>
                      </c:pt>
                      <c:pt idx="1">
                        <c:v>Grade 4</c:v>
                      </c:pt>
                      <c:pt idx="2">
                        <c:v>Grade 5</c:v>
                      </c:pt>
                      <c:pt idx="3">
                        <c:v>Grade 6</c:v>
                      </c:pt>
                      <c:pt idx="4">
                        <c:v>Grade 7</c:v>
                      </c:pt>
                      <c:pt idx="5">
                        <c:v>Grade 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Sheet1!$AA$4:$AA$9</c15:sqref>
                        </c15:formulaRef>
                      </c:ext>
                    </c:extLst>
                    <c:numCache>
                      <c:formatCode>###0;###0</c:formatCode>
                      <c:ptCount val="6"/>
                      <c:pt idx="0" formatCode="General">
                        <c:v>1356</c:v>
                      </c:pt>
                      <c:pt idx="1">
                        <c:v>1438</c:v>
                      </c:pt>
                      <c:pt idx="2">
                        <c:v>1470</c:v>
                      </c:pt>
                      <c:pt idx="3">
                        <c:v>1517</c:v>
                      </c:pt>
                      <c:pt idx="4">
                        <c:v>1562</c:v>
                      </c:pt>
                      <c:pt idx="5">
                        <c:v>1588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8466-4F8E-A876-585E869E265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Sheet1!$AB$3</c15:sqref>
                        </c15:formulaRef>
                      </c:ext>
                    </c:extLst>
                    <c:strCache>
                      <c:ptCount val="1"/>
                      <c:pt idx="0">
                        <c:v>Accelerated Grwth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8"/>
                  <c:spPr>
                    <a:solidFill>
                      <a:srgbClr val="7030A0"/>
                    </a:solidFill>
                    <a:ln w="9525">
                      <a:solidFill>
                        <a:srgbClr val="7030A0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Sheet1!$N$4:$N$9</c15:sqref>
                        </c15:formulaRef>
                      </c:ext>
                    </c:extLst>
                    <c:strCache>
                      <c:ptCount val="6"/>
                      <c:pt idx="0">
                        <c:v>Grade 3</c:v>
                      </c:pt>
                      <c:pt idx="1">
                        <c:v>Grade 4</c:v>
                      </c:pt>
                      <c:pt idx="2">
                        <c:v>Grade 5</c:v>
                      </c:pt>
                      <c:pt idx="3">
                        <c:v>Grade 6</c:v>
                      </c:pt>
                      <c:pt idx="4">
                        <c:v>Grade 7</c:v>
                      </c:pt>
                      <c:pt idx="5">
                        <c:v>Grade 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Sheet1!$AB$4:$AB$9</c15:sqref>
                        </c15:formulaRef>
                      </c:ext>
                    </c:extLst>
                    <c:numCache>
                      <c:formatCode>###0;###0</c:formatCode>
                      <c:ptCount val="6"/>
                      <c:pt idx="0" formatCode="General">
                        <c:v>1356</c:v>
                      </c:pt>
                      <c:pt idx="1">
                        <c:v>1521</c:v>
                      </c:pt>
                      <c:pt idx="2">
                        <c:v>1638</c:v>
                      </c:pt>
                      <c:pt idx="3">
                        <c:v>1774</c:v>
                      </c:pt>
                      <c:pt idx="4">
                        <c:v>1898</c:v>
                      </c:pt>
                      <c:pt idx="5">
                        <c:v>2007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466-4F8E-A876-585E869E2659}"/>
                  </c:ext>
                </c:extLst>
              </c15:ser>
            </c15:filteredLineSeries>
          </c:ext>
        </c:extLst>
      </c:lineChart>
      <c:catAx>
        <c:axId val="4294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471040"/>
        <c:crosses val="autoZero"/>
        <c:auto val="1"/>
        <c:lblAlgn val="ctr"/>
        <c:lblOffset val="100"/>
        <c:noMultiLvlLbl val="0"/>
      </c:catAx>
      <c:valAx>
        <c:axId val="429471040"/>
        <c:scaling>
          <c:orientation val="minMax"/>
          <c:max val="220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Vertical Scale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;###0" sourceLinked="1"/>
        <c:majorTickMark val="none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467760"/>
        <c:crosses val="autoZero"/>
        <c:crossBetween val="between"/>
        <c:majorUnit val="100"/>
        <c:minorUnit val="50"/>
      </c:valAx>
      <c:valAx>
        <c:axId val="427133288"/>
        <c:scaling>
          <c:orientation val="minMax"/>
          <c:max val="2200"/>
          <c:min val="1200"/>
        </c:scaling>
        <c:delete val="1"/>
        <c:axPos val="r"/>
        <c:numFmt formatCode="General" sourceLinked="1"/>
        <c:majorTickMark val="out"/>
        <c:minorTickMark val="none"/>
        <c:tickLblPos val="nextTo"/>
        <c:crossAx val="427126728"/>
        <c:crosses val="max"/>
        <c:crossBetween val="between"/>
      </c:valAx>
      <c:catAx>
        <c:axId val="427126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133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STAAR 2017 READING GRADES 3-8 (ENGLISH)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Does Not Meet</c:v>
                </c:pt>
              </c:strCache>
            </c:strRef>
          </c:tx>
          <c:spPr>
            <a:solidFill>
              <a:srgbClr val="FFB9B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Sheet1!$N$4:$N$9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Sheet1!$O$4:$O$9</c:f>
              <c:numCache>
                <c:formatCode>###0;###0</c:formatCode>
                <c:ptCount val="6"/>
                <c:pt idx="0">
                  <c:v>1345</c:v>
                </c:pt>
                <c:pt idx="1">
                  <c:v>1434</c:v>
                </c:pt>
                <c:pt idx="2">
                  <c:v>1470</c:v>
                </c:pt>
                <c:pt idx="3">
                  <c:v>1517</c:v>
                </c:pt>
                <c:pt idx="4">
                  <c:v>1567</c:v>
                </c:pt>
                <c:pt idx="5">
                  <c:v>1587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D-4477-89E6-1182BB4FFAD4}"/>
            </c:ext>
          </c:extLst>
        </c:ser>
        <c:ser>
          <c:idx val="1"/>
          <c:order val="1"/>
          <c:tx>
            <c:strRef>
              <c:f>Sheet1!$P$3</c:f>
              <c:strCache>
                <c:ptCount val="1"/>
                <c:pt idx="0">
                  <c:v>Approaches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Sheet1!$N$4:$N$9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Sheet1!$P$4:$P$9</c:f>
              <c:numCache>
                <c:formatCode>###0;###0</c:formatCode>
                <c:ptCount val="6"/>
                <c:pt idx="0">
                  <c:v>123</c:v>
                </c:pt>
                <c:pt idx="1">
                  <c:v>116</c:v>
                </c:pt>
                <c:pt idx="2">
                  <c:v>112</c:v>
                </c:pt>
                <c:pt idx="3">
                  <c:v>112</c:v>
                </c:pt>
                <c:pt idx="4">
                  <c:v>107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5D-4477-89E6-1182BB4FFAD4}"/>
            </c:ext>
          </c:extLst>
        </c:ser>
        <c:ser>
          <c:idx val="2"/>
          <c:order val="2"/>
          <c:tx>
            <c:strRef>
              <c:f>Sheet1!$Q$3</c:f>
              <c:strCache>
                <c:ptCount val="1"/>
                <c:pt idx="0">
                  <c:v>Meets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Sheet1!$N$4:$N$9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Sheet1!$Q$4:$Q$9</c:f>
              <c:numCache>
                <c:formatCode>###0;###0</c:formatCode>
                <c:ptCount val="6"/>
                <c:pt idx="0">
                  <c:v>87</c:v>
                </c:pt>
                <c:pt idx="1">
                  <c:v>83</c:v>
                </c:pt>
                <c:pt idx="2">
                  <c:v>85</c:v>
                </c:pt>
                <c:pt idx="3">
                  <c:v>89</c:v>
                </c:pt>
                <c:pt idx="4">
                  <c:v>79</c:v>
                </c:pt>
                <c:pt idx="5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5D-4477-89E6-1182BB4FFAD4}"/>
            </c:ext>
          </c:extLst>
        </c:ser>
        <c:ser>
          <c:idx val="3"/>
          <c:order val="3"/>
          <c:tx>
            <c:strRef>
              <c:f>Sheet1!$R$3</c:f>
              <c:strCache>
                <c:ptCount val="1"/>
                <c:pt idx="0">
                  <c:v>Masters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Sheet1!$N$4:$N$9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Sheet1!$R$4:$R$9</c:f>
              <c:numCache>
                <c:formatCode>###0;###0</c:formatCode>
                <c:ptCount val="6"/>
                <c:pt idx="0">
                  <c:v>338</c:v>
                </c:pt>
                <c:pt idx="1">
                  <c:v>338</c:v>
                </c:pt>
                <c:pt idx="2">
                  <c:v>329</c:v>
                </c:pt>
                <c:pt idx="3">
                  <c:v>336</c:v>
                </c:pt>
                <c:pt idx="4">
                  <c:v>363</c:v>
                </c:pt>
                <c:pt idx="5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5D-4477-89E6-1182BB4FF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429467760"/>
        <c:axId val="429471040"/>
      </c:barChart>
      <c:lineChart>
        <c:grouping val="stacked"/>
        <c:varyColors val="0"/>
        <c:ser>
          <c:idx val="5"/>
          <c:order val="5"/>
          <c:tx>
            <c:strRef>
              <c:f>Sheet1!$T$3</c:f>
              <c:strCache>
                <c:ptCount val="1"/>
                <c:pt idx="0">
                  <c:v>Accelerated Grwth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circle"/>
            <c:size val="8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Sheet1!$N$4:$N$9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  <c:extLst xmlns:c15="http://schemas.microsoft.com/office/drawing/2012/chart"/>
            </c:strRef>
          </c:cat>
          <c:val>
            <c:numRef>
              <c:f>Sheet1!$T$4:$T$9</c:f>
              <c:numCache>
                <c:formatCode>###0;###0</c:formatCode>
                <c:ptCount val="6"/>
                <c:pt idx="0" formatCode="General">
                  <c:v>1327</c:v>
                </c:pt>
                <c:pt idx="1">
                  <c:v>1492</c:v>
                </c:pt>
                <c:pt idx="2">
                  <c:v>1609</c:v>
                </c:pt>
                <c:pt idx="3">
                  <c:v>1745</c:v>
                </c:pt>
                <c:pt idx="4">
                  <c:v>1869</c:v>
                </c:pt>
                <c:pt idx="5">
                  <c:v>1978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045D-4477-89E6-1182BB4FF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126728"/>
        <c:axId val="427133288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Sheet1!$S$3</c15:sqref>
                        </c15:formulaRef>
                      </c:ext>
                    </c:extLst>
                    <c:strCache>
                      <c:ptCount val="1"/>
                      <c:pt idx="0">
                        <c:v>Expected Grwth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8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Sheet1!$N$4:$N$9</c15:sqref>
                        </c15:formulaRef>
                      </c:ext>
                    </c:extLst>
                    <c:strCache>
                      <c:ptCount val="6"/>
                      <c:pt idx="0">
                        <c:v>Grade 3</c:v>
                      </c:pt>
                      <c:pt idx="1">
                        <c:v>Grade 4</c:v>
                      </c:pt>
                      <c:pt idx="2">
                        <c:v>Grade 5</c:v>
                      </c:pt>
                      <c:pt idx="3">
                        <c:v>Grade 6</c:v>
                      </c:pt>
                      <c:pt idx="4">
                        <c:v>Grade 7</c:v>
                      </c:pt>
                      <c:pt idx="5">
                        <c:v>Grade 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Sheet1!$S$4:$S$9</c15:sqref>
                        </c15:formulaRef>
                      </c:ext>
                    </c:extLst>
                    <c:numCache>
                      <c:formatCode>###0;###0</c:formatCode>
                      <c:ptCount val="6"/>
                      <c:pt idx="0" formatCode="General">
                        <c:v>1327</c:v>
                      </c:pt>
                      <c:pt idx="1">
                        <c:v>1409</c:v>
                      </c:pt>
                      <c:pt idx="2">
                        <c:v>1441</c:v>
                      </c:pt>
                      <c:pt idx="3">
                        <c:v>1488</c:v>
                      </c:pt>
                      <c:pt idx="4">
                        <c:v>1533</c:v>
                      </c:pt>
                      <c:pt idx="5">
                        <c:v>1559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045D-4477-89E6-1182BB4FFAD4}"/>
                  </c:ext>
                </c:extLst>
              </c15:ser>
            </c15:filteredLineSeries>
          </c:ext>
        </c:extLst>
      </c:lineChart>
      <c:catAx>
        <c:axId val="4294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471040"/>
        <c:crosses val="autoZero"/>
        <c:auto val="1"/>
        <c:lblAlgn val="ctr"/>
        <c:lblOffset val="100"/>
        <c:noMultiLvlLbl val="0"/>
      </c:catAx>
      <c:valAx>
        <c:axId val="429471040"/>
        <c:scaling>
          <c:orientation val="minMax"/>
          <c:max val="220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Vertical Scale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;###0" sourceLinked="1"/>
        <c:majorTickMark val="none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467760"/>
        <c:crosses val="autoZero"/>
        <c:crossBetween val="between"/>
        <c:majorUnit val="100"/>
        <c:minorUnit val="50"/>
      </c:valAx>
      <c:valAx>
        <c:axId val="427133288"/>
        <c:scaling>
          <c:orientation val="minMax"/>
          <c:max val="2200"/>
          <c:min val="1200"/>
        </c:scaling>
        <c:delete val="1"/>
        <c:axPos val="r"/>
        <c:numFmt formatCode="General" sourceLinked="1"/>
        <c:majorTickMark val="out"/>
        <c:minorTickMark val="none"/>
        <c:tickLblPos val="nextTo"/>
        <c:crossAx val="427126728"/>
        <c:crosses val="max"/>
        <c:crossBetween val="between"/>
      </c:valAx>
      <c:catAx>
        <c:axId val="427126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133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Reading STAAR Performance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 1 (2)'!$N$4</c:f>
              <c:strCache>
                <c:ptCount val="1"/>
                <c:pt idx="0">
                  <c:v>Does Not 
Meet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(2)'!$N$5:$N$10</c:f>
              <c:numCache>
                <c:formatCode>###0;###0</c:formatCode>
                <c:ptCount val="6"/>
                <c:pt idx="0">
                  <c:v>1345</c:v>
                </c:pt>
                <c:pt idx="1">
                  <c:v>1434</c:v>
                </c:pt>
                <c:pt idx="2">
                  <c:v>1470</c:v>
                </c:pt>
                <c:pt idx="3">
                  <c:v>1517</c:v>
                </c:pt>
                <c:pt idx="4">
                  <c:v>1567</c:v>
                </c:pt>
                <c:pt idx="5">
                  <c:v>1587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B-48E2-B175-E2885D8218B5}"/>
            </c:ext>
          </c:extLst>
        </c:ser>
        <c:ser>
          <c:idx val="1"/>
          <c:order val="1"/>
          <c:tx>
            <c:strRef>
              <c:f>'Table 1 (2)'!$O$4</c:f>
              <c:strCache>
                <c:ptCount val="1"/>
                <c:pt idx="0">
                  <c:v>Approaches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(2)'!$O$5:$O$10</c:f>
              <c:numCache>
                <c:formatCode>###0;###0</c:formatCode>
                <c:ptCount val="6"/>
                <c:pt idx="0">
                  <c:v>123</c:v>
                </c:pt>
                <c:pt idx="1">
                  <c:v>116</c:v>
                </c:pt>
                <c:pt idx="2">
                  <c:v>112</c:v>
                </c:pt>
                <c:pt idx="3">
                  <c:v>112</c:v>
                </c:pt>
                <c:pt idx="4">
                  <c:v>107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B-48E2-B175-E2885D8218B5}"/>
            </c:ext>
          </c:extLst>
        </c:ser>
        <c:ser>
          <c:idx val="2"/>
          <c:order val="2"/>
          <c:tx>
            <c:strRef>
              <c:f>'Table 1 (2)'!$P$4</c:f>
              <c:strCache>
                <c:ptCount val="1"/>
                <c:pt idx="0">
                  <c:v>Meets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683C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(2)'!$P$5:$P$10</c:f>
              <c:numCache>
                <c:formatCode>###0;###0</c:formatCode>
                <c:ptCount val="6"/>
                <c:pt idx="0">
                  <c:v>210</c:v>
                </c:pt>
                <c:pt idx="1">
                  <c:v>199</c:v>
                </c:pt>
                <c:pt idx="2">
                  <c:v>197</c:v>
                </c:pt>
                <c:pt idx="3">
                  <c:v>201</c:v>
                </c:pt>
                <c:pt idx="4">
                  <c:v>186</c:v>
                </c:pt>
                <c:pt idx="5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DB-48E2-B175-E2885D8218B5}"/>
            </c:ext>
          </c:extLst>
        </c:ser>
        <c:ser>
          <c:idx val="3"/>
          <c:order val="3"/>
          <c:tx>
            <c:strRef>
              <c:f>'Table 1 (2)'!$Q$4</c:f>
              <c:strCache>
                <c:ptCount val="1"/>
                <c:pt idx="0">
                  <c:v>Masters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E88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(2)'!$Q$5:$Q$10</c:f>
              <c:numCache>
                <c:formatCode>###0;###0</c:formatCode>
                <c:ptCount val="6"/>
                <c:pt idx="0">
                  <c:v>338</c:v>
                </c:pt>
                <c:pt idx="1">
                  <c:v>338</c:v>
                </c:pt>
                <c:pt idx="2">
                  <c:v>329</c:v>
                </c:pt>
                <c:pt idx="3">
                  <c:v>336</c:v>
                </c:pt>
                <c:pt idx="4">
                  <c:v>363</c:v>
                </c:pt>
                <c:pt idx="5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DB-48E2-B175-E2885D821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549991512"/>
        <c:axId val="549989872"/>
      </c:barChart>
      <c:catAx>
        <c:axId val="54999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89872"/>
        <c:crosses val="autoZero"/>
        <c:auto val="1"/>
        <c:lblAlgn val="ctr"/>
        <c:lblOffset val="100"/>
        <c:noMultiLvlLbl val="0"/>
      </c:catAx>
      <c:valAx>
        <c:axId val="549989872"/>
        <c:scaling>
          <c:orientation val="minMax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;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9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Reading STAAR Performance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 1 (2)'!$N$4</c:f>
              <c:strCache>
                <c:ptCount val="1"/>
                <c:pt idx="0">
                  <c:v>Does Not 
Meet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(2)'!$N$5:$N$10</c:f>
              <c:numCache>
                <c:formatCode>###0;###0</c:formatCode>
                <c:ptCount val="6"/>
                <c:pt idx="0">
                  <c:v>1345</c:v>
                </c:pt>
                <c:pt idx="1">
                  <c:v>1434</c:v>
                </c:pt>
                <c:pt idx="2">
                  <c:v>1470</c:v>
                </c:pt>
                <c:pt idx="3">
                  <c:v>1517</c:v>
                </c:pt>
                <c:pt idx="4">
                  <c:v>1567</c:v>
                </c:pt>
                <c:pt idx="5">
                  <c:v>1587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2-49E4-AFD6-01B897C274D2}"/>
            </c:ext>
          </c:extLst>
        </c:ser>
        <c:ser>
          <c:idx val="1"/>
          <c:order val="1"/>
          <c:tx>
            <c:strRef>
              <c:f>'Table 1 (2)'!$O$4</c:f>
              <c:strCache>
                <c:ptCount val="1"/>
                <c:pt idx="0">
                  <c:v>Approaches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(2)'!$O$5:$O$10</c:f>
              <c:numCache>
                <c:formatCode>###0;###0</c:formatCode>
                <c:ptCount val="6"/>
                <c:pt idx="0">
                  <c:v>123</c:v>
                </c:pt>
                <c:pt idx="1">
                  <c:v>116</c:v>
                </c:pt>
                <c:pt idx="2">
                  <c:v>112</c:v>
                </c:pt>
                <c:pt idx="3">
                  <c:v>112</c:v>
                </c:pt>
                <c:pt idx="4">
                  <c:v>107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22-49E4-AFD6-01B897C274D2}"/>
            </c:ext>
          </c:extLst>
        </c:ser>
        <c:ser>
          <c:idx val="2"/>
          <c:order val="2"/>
          <c:tx>
            <c:strRef>
              <c:f>'Table 1 (2)'!$P$4</c:f>
              <c:strCache>
                <c:ptCount val="1"/>
                <c:pt idx="0">
                  <c:v>Meets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683C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(2)'!$P$5:$P$10</c:f>
              <c:numCache>
                <c:formatCode>###0;###0</c:formatCode>
                <c:ptCount val="6"/>
                <c:pt idx="0">
                  <c:v>210</c:v>
                </c:pt>
                <c:pt idx="1">
                  <c:v>199</c:v>
                </c:pt>
                <c:pt idx="2">
                  <c:v>197</c:v>
                </c:pt>
                <c:pt idx="3">
                  <c:v>201</c:v>
                </c:pt>
                <c:pt idx="4">
                  <c:v>186</c:v>
                </c:pt>
                <c:pt idx="5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22-49E4-AFD6-01B897C274D2}"/>
            </c:ext>
          </c:extLst>
        </c:ser>
        <c:ser>
          <c:idx val="3"/>
          <c:order val="3"/>
          <c:tx>
            <c:strRef>
              <c:f>'Table 1 (2)'!$Q$4</c:f>
              <c:strCache>
                <c:ptCount val="1"/>
                <c:pt idx="0">
                  <c:v>Masters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E88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(2)'!$Q$5:$Q$10</c:f>
              <c:numCache>
                <c:formatCode>###0;###0</c:formatCode>
                <c:ptCount val="6"/>
                <c:pt idx="0">
                  <c:v>338</c:v>
                </c:pt>
                <c:pt idx="1">
                  <c:v>338</c:v>
                </c:pt>
                <c:pt idx="2">
                  <c:v>329</c:v>
                </c:pt>
                <c:pt idx="3">
                  <c:v>336</c:v>
                </c:pt>
                <c:pt idx="4">
                  <c:v>363</c:v>
                </c:pt>
                <c:pt idx="5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22-49E4-AFD6-01B897C27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549991512"/>
        <c:axId val="549989872"/>
      </c:barChart>
      <c:lineChart>
        <c:grouping val="standard"/>
        <c:varyColors val="0"/>
        <c:ser>
          <c:idx val="5"/>
          <c:order val="4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'Table 1 (2)'!$R$5:$R$10</c:f>
              <c:numCache>
                <c:formatCode>General</c:formatCode>
                <c:ptCount val="6"/>
                <c:pt idx="0">
                  <c:v>1420</c:v>
                </c:pt>
                <c:pt idx="1">
                  <c:v>1445</c:v>
                </c:pt>
                <c:pt idx="2">
                  <c:v>1470</c:v>
                </c:pt>
                <c:pt idx="3">
                  <c:v>1495</c:v>
                </c:pt>
                <c:pt idx="4">
                  <c:v>1525</c:v>
                </c:pt>
                <c:pt idx="5">
                  <c:v>1550</c:v>
                </c:pt>
              </c:numCache>
            </c:numRef>
          </c:cat>
          <c:val>
            <c:numRef>
              <c:f>'Table 1 (2)'!$S$5:$S$10</c:f>
              <c:numCache>
                <c:formatCode>General</c:formatCode>
                <c:ptCount val="6"/>
                <c:pt idx="0">
                  <c:v>1550</c:v>
                </c:pt>
                <c:pt idx="1">
                  <c:v>1550</c:v>
                </c:pt>
                <c:pt idx="2">
                  <c:v>1550</c:v>
                </c:pt>
                <c:pt idx="3">
                  <c:v>1550</c:v>
                </c:pt>
                <c:pt idx="4">
                  <c:v>1550</c:v>
                </c:pt>
                <c:pt idx="5">
                  <c:v>1550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722-49E4-AFD6-01B897C27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991512"/>
        <c:axId val="549989872"/>
      </c:lineChart>
      <c:catAx>
        <c:axId val="54999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89872"/>
        <c:crosses val="autoZero"/>
        <c:auto val="1"/>
        <c:lblAlgn val="ctr"/>
        <c:lblOffset val="100"/>
        <c:noMultiLvlLbl val="0"/>
      </c:catAx>
      <c:valAx>
        <c:axId val="549989872"/>
        <c:scaling>
          <c:orientation val="minMax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;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9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Reading STAAR Performance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 1 (2)'!$N$4</c:f>
              <c:strCache>
                <c:ptCount val="1"/>
                <c:pt idx="0">
                  <c:v>Does Not 
Meet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(2)'!$N$5:$N$10</c:f>
              <c:numCache>
                <c:formatCode>###0;###0</c:formatCode>
                <c:ptCount val="6"/>
                <c:pt idx="0">
                  <c:v>1345</c:v>
                </c:pt>
                <c:pt idx="1">
                  <c:v>1434</c:v>
                </c:pt>
                <c:pt idx="2">
                  <c:v>1470</c:v>
                </c:pt>
                <c:pt idx="3">
                  <c:v>1517</c:v>
                </c:pt>
                <c:pt idx="4">
                  <c:v>1567</c:v>
                </c:pt>
                <c:pt idx="5">
                  <c:v>1587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8-44A8-8C64-340584089EBB}"/>
            </c:ext>
          </c:extLst>
        </c:ser>
        <c:ser>
          <c:idx val="1"/>
          <c:order val="1"/>
          <c:tx>
            <c:strRef>
              <c:f>'Table 1 (2)'!$O$4</c:f>
              <c:strCache>
                <c:ptCount val="1"/>
                <c:pt idx="0">
                  <c:v>Approaches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(2)'!$O$5:$O$10</c:f>
              <c:numCache>
                <c:formatCode>###0;###0</c:formatCode>
                <c:ptCount val="6"/>
                <c:pt idx="0">
                  <c:v>123</c:v>
                </c:pt>
                <c:pt idx="1">
                  <c:v>116</c:v>
                </c:pt>
                <c:pt idx="2">
                  <c:v>112</c:v>
                </c:pt>
                <c:pt idx="3">
                  <c:v>112</c:v>
                </c:pt>
                <c:pt idx="4">
                  <c:v>107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8-44A8-8C64-340584089EBB}"/>
            </c:ext>
          </c:extLst>
        </c:ser>
        <c:ser>
          <c:idx val="2"/>
          <c:order val="2"/>
          <c:tx>
            <c:strRef>
              <c:f>'Table 1 (2)'!$P$4</c:f>
              <c:strCache>
                <c:ptCount val="1"/>
                <c:pt idx="0">
                  <c:v>Meets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683C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(2)'!$P$5:$P$10</c:f>
              <c:numCache>
                <c:formatCode>###0;###0</c:formatCode>
                <c:ptCount val="6"/>
                <c:pt idx="0">
                  <c:v>210</c:v>
                </c:pt>
                <c:pt idx="1">
                  <c:v>199</c:v>
                </c:pt>
                <c:pt idx="2">
                  <c:v>197</c:v>
                </c:pt>
                <c:pt idx="3">
                  <c:v>201</c:v>
                </c:pt>
                <c:pt idx="4">
                  <c:v>186</c:v>
                </c:pt>
                <c:pt idx="5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B8-44A8-8C64-340584089EBB}"/>
            </c:ext>
          </c:extLst>
        </c:ser>
        <c:ser>
          <c:idx val="3"/>
          <c:order val="3"/>
          <c:tx>
            <c:strRef>
              <c:f>'Table 1 (2)'!$Q$4</c:f>
              <c:strCache>
                <c:ptCount val="1"/>
                <c:pt idx="0">
                  <c:v>Masters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E88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(2)'!$M$5:$M$10</c:f>
              <c:strCache>
                <c:ptCount val="6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</c:strCache>
            </c:strRef>
          </c:cat>
          <c:val>
            <c:numRef>
              <c:f>'Table 1 (2)'!$Q$5:$Q$10</c:f>
              <c:numCache>
                <c:formatCode>###0;###0</c:formatCode>
                <c:ptCount val="6"/>
                <c:pt idx="0">
                  <c:v>338</c:v>
                </c:pt>
                <c:pt idx="1">
                  <c:v>338</c:v>
                </c:pt>
                <c:pt idx="2">
                  <c:v>329</c:v>
                </c:pt>
                <c:pt idx="3">
                  <c:v>336</c:v>
                </c:pt>
                <c:pt idx="4">
                  <c:v>363</c:v>
                </c:pt>
                <c:pt idx="5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B8-44A8-8C64-340584089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549991512"/>
        <c:axId val="549989872"/>
      </c:barChart>
      <c:lineChart>
        <c:grouping val="standard"/>
        <c:varyColors val="0"/>
        <c:ser>
          <c:idx val="4"/>
          <c:order val="4"/>
          <c:tx>
            <c:strRef>
              <c:f>'Table 1 (2)'!$R$4</c:f>
              <c:strCache>
                <c:ptCount val="1"/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'Table 1 (2)'!$Q$6:$Q$10</c:f>
              <c:numCache>
                <c:formatCode>###0;###0</c:formatCode>
                <c:ptCount val="5"/>
                <c:pt idx="0">
                  <c:v>338</c:v>
                </c:pt>
                <c:pt idx="1">
                  <c:v>329</c:v>
                </c:pt>
                <c:pt idx="2">
                  <c:v>336</c:v>
                </c:pt>
                <c:pt idx="3">
                  <c:v>363</c:v>
                </c:pt>
                <c:pt idx="4">
                  <c:v>364</c:v>
                </c:pt>
              </c:numCache>
            </c:numRef>
          </c:cat>
          <c:val>
            <c:numRef>
              <c:f>'Table 1 (2)'!$R$5:$R$10</c:f>
              <c:numCache>
                <c:formatCode>General</c:formatCode>
                <c:ptCount val="6"/>
                <c:pt idx="0">
                  <c:v>1420</c:v>
                </c:pt>
                <c:pt idx="1">
                  <c:v>1445</c:v>
                </c:pt>
                <c:pt idx="2">
                  <c:v>1470</c:v>
                </c:pt>
                <c:pt idx="3">
                  <c:v>1495</c:v>
                </c:pt>
                <c:pt idx="4">
                  <c:v>1525</c:v>
                </c:pt>
                <c:pt idx="5">
                  <c:v>1550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B8-44A8-8C64-340584089EBB}"/>
            </c:ext>
          </c:extLst>
        </c:ser>
        <c:ser>
          <c:idx val="5"/>
          <c:order val="5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'Table 1 (2)'!$R$5:$R$10</c:f>
              <c:numCache>
                <c:formatCode>General</c:formatCode>
                <c:ptCount val="6"/>
                <c:pt idx="0">
                  <c:v>1420</c:v>
                </c:pt>
                <c:pt idx="1">
                  <c:v>1445</c:v>
                </c:pt>
                <c:pt idx="2">
                  <c:v>1470</c:v>
                </c:pt>
                <c:pt idx="3">
                  <c:v>1495</c:v>
                </c:pt>
                <c:pt idx="4">
                  <c:v>1525</c:v>
                </c:pt>
                <c:pt idx="5">
                  <c:v>1550</c:v>
                </c:pt>
              </c:numCache>
            </c:numRef>
          </c:cat>
          <c:val>
            <c:numRef>
              <c:f>'Table 1 (2)'!$S$5:$S$10</c:f>
              <c:numCache>
                <c:formatCode>General</c:formatCode>
                <c:ptCount val="6"/>
                <c:pt idx="0">
                  <c:v>1550</c:v>
                </c:pt>
                <c:pt idx="1">
                  <c:v>1550</c:v>
                </c:pt>
                <c:pt idx="2">
                  <c:v>1550</c:v>
                </c:pt>
                <c:pt idx="3">
                  <c:v>1550</c:v>
                </c:pt>
                <c:pt idx="4">
                  <c:v>1550</c:v>
                </c:pt>
                <c:pt idx="5">
                  <c:v>1550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B8-44A8-8C64-340584089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991512"/>
        <c:axId val="549989872"/>
      </c:lineChart>
      <c:catAx>
        <c:axId val="54999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89872"/>
        <c:crosses val="autoZero"/>
        <c:auto val="1"/>
        <c:lblAlgn val="ctr"/>
        <c:lblOffset val="100"/>
        <c:noMultiLvlLbl val="0"/>
      </c:catAx>
      <c:valAx>
        <c:axId val="549989872"/>
        <c:scaling>
          <c:orientation val="minMax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;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9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D1F8B-0F7C-46B0-B287-8B4757A29D7E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6B7E143-E94C-4C53-8EA8-B77F1AC8281B}">
      <dgm:prSet phldrT="[Text]" custT="1"/>
      <dgm:spPr/>
      <dgm:t>
        <a:bodyPr/>
        <a:lstStyle/>
        <a:p>
          <a:r>
            <a:rPr lang="en-US" sz="2000" dirty="0" smtClean="0"/>
            <a:t>HB 3</a:t>
          </a:r>
        </a:p>
        <a:p>
          <a:r>
            <a:rPr lang="en-US" sz="1400" dirty="0" smtClean="0"/>
            <a:t>81</a:t>
          </a:r>
          <a:r>
            <a:rPr lang="en-US" sz="1400" baseline="30000" dirty="0" smtClean="0"/>
            <a:t>st</a:t>
          </a:r>
          <a:r>
            <a:rPr lang="en-US" sz="1400" dirty="0" smtClean="0"/>
            <a:t> Texas Legislature (2009)</a:t>
          </a:r>
          <a:endParaRPr lang="en-US" sz="1400" dirty="0"/>
        </a:p>
      </dgm:t>
    </dgm:pt>
    <dgm:pt modelId="{DDF9E0FE-4FCF-481B-A08F-187E69F2094C}" type="parTrans" cxnId="{9A8642BF-EA2B-40AB-8C3E-F130A3090DFB}">
      <dgm:prSet/>
      <dgm:spPr/>
      <dgm:t>
        <a:bodyPr/>
        <a:lstStyle/>
        <a:p>
          <a:endParaRPr lang="en-US"/>
        </a:p>
      </dgm:t>
    </dgm:pt>
    <dgm:pt modelId="{49BC75DE-D344-4EBC-A835-14182BE722E5}" type="sibTrans" cxnId="{9A8642BF-EA2B-40AB-8C3E-F130A3090DFB}">
      <dgm:prSet/>
      <dgm:spPr/>
      <dgm:t>
        <a:bodyPr/>
        <a:lstStyle/>
        <a:p>
          <a:endParaRPr lang="en-US"/>
        </a:p>
      </dgm:t>
    </dgm:pt>
    <dgm:pt modelId="{FD3D86BA-7D28-45FF-9B75-DCA236323672}">
      <dgm:prSet phldrT="[Text]"/>
      <dgm:spPr/>
      <dgm:t>
        <a:bodyPr/>
        <a:lstStyle/>
        <a:p>
          <a:r>
            <a:rPr lang="en-US" dirty="0" smtClean="0"/>
            <a:t>Index 1: Student Achievement</a:t>
          </a:r>
          <a:endParaRPr lang="en-US" dirty="0"/>
        </a:p>
      </dgm:t>
    </dgm:pt>
    <dgm:pt modelId="{255139FE-7803-4D85-90F5-CB68B99597B6}" type="parTrans" cxnId="{9F5CEDC8-B875-4F31-BB21-557BD64BB9D4}">
      <dgm:prSet/>
      <dgm:spPr/>
      <dgm:t>
        <a:bodyPr/>
        <a:lstStyle/>
        <a:p>
          <a:endParaRPr lang="en-US"/>
        </a:p>
      </dgm:t>
    </dgm:pt>
    <dgm:pt modelId="{845CF0F4-9E95-43E0-BBAB-03597A5A2DA7}" type="sibTrans" cxnId="{9F5CEDC8-B875-4F31-BB21-557BD64BB9D4}">
      <dgm:prSet/>
      <dgm:spPr/>
      <dgm:t>
        <a:bodyPr/>
        <a:lstStyle/>
        <a:p>
          <a:endParaRPr lang="en-US"/>
        </a:p>
      </dgm:t>
    </dgm:pt>
    <dgm:pt modelId="{291DA29A-6474-4445-B038-E9AB26F17982}">
      <dgm:prSet phldrT="[Text]"/>
      <dgm:spPr/>
      <dgm:t>
        <a:bodyPr/>
        <a:lstStyle/>
        <a:p>
          <a:r>
            <a:rPr lang="en-US" dirty="0" smtClean="0"/>
            <a:t>Index 3: Closing the Gap</a:t>
          </a:r>
          <a:endParaRPr lang="en-US" dirty="0"/>
        </a:p>
      </dgm:t>
    </dgm:pt>
    <dgm:pt modelId="{7803DB92-052E-41D7-8B73-39A8BF8C2C1C}" type="parTrans" cxnId="{21901E6B-0F34-4DDF-B5A1-C6DA7FDA0497}">
      <dgm:prSet/>
      <dgm:spPr/>
      <dgm:t>
        <a:bodyPr/>
        <a:lstStyle/>
        <a:p>
          <a:endParaRPr lang="en-US"/>
        </a:p>
      </dgm:t>
    </dgm:pt>
    <dgm:pt modelId="{C484A70C-7C2A-4A5D-B62D-5EB8987C9219}" type="sibTrans" cxnId="{21901E6B-0F34-4DDF-B5A1-C6DA7FDA0497}">
      <dgm:prSet/>
      <dgm:spPr/>
      <dgm:t>
        <a:bodyPr/>
        <a:lstStyle/>
        <a:p>
          <a:endParaRPr lang="en-US"/>
        </a:p>
      </dgm:t>
    </dgm:pt>
    <dgm:pt modelId="{7E7735CC-428E-46E4-BDB2-3422308DDD28}">
      <dgm:prSet phldrT="[Text]" custT="1"/>
      <dgm:spPr/>
      <dgm:t>
        <a:bodyPr/>
        <a:lstStyle/>
        <a:p>
          <a:r>
            <a:rPr lang="en-US" sz="1800" dirty="0" smtClean="0"/>
            <a:t>HB 2804</a:t>
          </a:r>
        </a:p>
        <a:p>
          <a:r>
            <a:rPr lang="en-US" sz="1400" dirty="0" smtClean="0"/>
            <a:t>84</a:t>
          </a:r>
          <a:r>
            <a:rPr lang="en-US" sz="1400" baseline="30000" dirty="0" smtClean="0"/>
            <a:t>th</a:t>
          </a:r>
          <a:r>
            <a:rPr lang="en-US" sz="1400" dirty="0" smtClean="0"/>
            <a:t> Texas Legislature (2015)</a:t>
          </a:r>
        </a:p>
      </dgm:t>
    </dgm:pt>
    <dgm:pt modelId="{F7B9AE85-5E26-4B5A-ABC1-89A902F6912A}" type="parTrans" cxnId="{1BB8C9F6-6511-4C62-ACAE-2768FBC5D499}">
      <dgm:prSet/>
      <dgm:spPr/>
      <dgm:t>
        <a:bodyPr/>
        <a:lstStyle/>
        <a:p>
          <a:endParaRPr lang="en-US"/>
        </a:p>
      </dgm:t>
    </dgm:pt>
    <dgm:pt modelId="{C142DD73-9089-43B2-BD69-0D0520658235}" type="sibTrans" cxnId="{1BB8C9F6-6511-4C62-ACAE-2768FBC5D499}">
      <dgm:prSet/>
      <dgm:spPr/>
      <dgm:t>
        <a:bodyPr/>
        <a:lstStyle/>
        <a:p>
          <a:endParaRPr lang="en-US"/>
        </a:p>
      </dgm:t>
    </dgm:pt>
    <dgm:pt modelId="{63483A42-C042-4C51-BF6A-2BFA1E18EAC1}">
      <dgm:prSet phldrT="[Text]" custT="1"/>
      <dgm:spPr/>
      <dgm:t>
        <a:bodyPr/>
        <a:lstStyle/>
        <a:p>
          <a:r>
            <a:rPr lang="en-US" sz="2400" dirty="0" smtClean="0"/>
            <a:t>HB 22</a:t>
          </a:r>
        </a:p>
        <a:p>
          <a:r>
            <a:rPr lang="en-US" sz="1400" dirty="0" smtClean="0"/>
            <a:t>85</a:t>
          </a:r>
          <a:r>
            <a:rPr lang="en-US" sz="1400" baseline="30000" dirty="0" smtClean="0"/>
            <a:t>th</a:t>
          </a:r>
          <a:r>
            <a:rPr lang="en-US" sz="1400" dirty="0" smtClean="0"/>
            <a:t> Texas Legislature (2017)</a:t>
          </a:r>
          <a:endParaRPr lang="en-US" sz="1400" dirty="0"/>
        </a:p>
      </dgm:t>
    </dgm:pt>
    <dgm:pt modelId="{D60303C1-66AE-4BAA-A48B-C77E0B842098}" type="parTrans" cxnId="{3BB9159A-E4C4-4A61-B71C-AD954F2D21F1}">
      <dgm:prSet/>
      <dgm:spPr/>
      <dgm:t>
        <a:bodyPr/>
        <a:lstStyle/>
        <a:p>
          <a:endParaRPr lang="en-US"/>
        </a:p>
      </dgm:t>
    </dgm:pt>
    <dgm:pt modelId="{351A74CE-88AE-4FCB-A6B2-240791A9E0A1}" type="sibTrans" cxnId="{3BB9159A-E4C4-4A61-B71C-AD954F2D21F1}">
      <dgm:prSet/>
      <dgm:spPr/>
      <dgm:t>
        <a:bodyPr/>
        <a:lstStyle/>
        <a:p>
          <a:endParaRPr lang="en-US"/>
        </a:p>
      </dgm:t>
    </dgm:pt>
    <dgm:pt modelId="{082A6224-B2C0-487F-9B77-3491624FA098}">
      <dgm:prSet phldrT="[Text]"/>
      <dgm:spPr/>
      <dgm:t>
        <a:bodyPr/>
        <a:lstStyle/>
        <a:p>
          <a:r>
            <a:rPr lang="en-US" dirty="0" smtClean="0"/>
            <a:t>Student Achievement</a:t>
          </a:r>
          <a:endParaRPr lang="en-US" dirty="0"/>
        </a:p>
      </dgm:t>
    </dgm:pt>
    <dgm:pt modelId="{E52FB135-CCAB-4CE0-87E4-B44F9CCC13BE}" type="parTrans" cxnId="{0A9AE16E-6D21-4DBD-91CB-9594246C5B5D}">
      <dgm:prSet/>
      <dgm:spPr/>
      <dgm:t>
        <a:bodyPr/>
        <a:lstStyle/>
        <a:p>
          <a:endParaRPr lang="en-US"/>
        </a:p>
      </dgm:t>
    </dgm:pt>
    <dgm:pt modelId="{A22BAFEB-2BA8-4FC4-B1F5-3B61B80C4691}" type="sibTrans" cxnId="{0A9AE16E-6D21-4DBD-91CB-9594246C5B5D}">
      <dgm:prSet/>
      <dgm:spPr/>
      <dgm:t>
        <a:bodyPr/>
        <a:lstStyle/>
        <a:p>
          <a:endParaRPr lang="en-US"/>
        </a:p>
      </dgm:t>
    </dgm:pt>
    <dgm:pt modelId="{AE7A263E-F4A2-4985-AB75-D3152F308A30}">
      <dgm:prSet phldrT="[Text]"/>
      <dgm:spPr/>
      <dgm:t>
        <a:bodyPr/>
        <a:lstStyle/>
        <a:p>
          <a:r>
            <a:rPr lang="en-US" dirty="0" smtClean="0"/>
            <a:t>Index 2: Student Progress	</a:t>
          </a:r>
          <a:endParaRPr lang="en-US" dirty="0"/>
        </a:p>
      </dgm:t>
    </dgm:pt>
    <dgm:pt modelId="{1C72CE7B-437A-44E5-879B-876A274BFDA1}" type="parTrans" cxnId="{281B5AD6-ED25-4044-A274-2EE4CD9ADD79}">
      <dgm:prSet/>
      <dgm:spPr/>
      <dgm:t>
        <a:bodyPr/>
        <a:lstStyle/>
        <a:p>
          <a:endParaRPr lang="en-US"/>
        </a:p>
      </dgm:t>
    </dgm:pt>
    <dgm:pt modelId="{ACBA4D07-240F-48B4-B4B0-F7B9B48F6BCC}" type="sibTrans" cxnId="{281B5AD6-ED25-4044-A274-2EE4CD9ADD79}">
      <dgm:prSet/>
      <dgm:spPr/>
      <dgm:t>
        <a:bodyPr/>
        <a:lstStyle/>
        <a:p>
          <a:endParaRPr lang="en-US"/>
        </a:p>
      </dgm:t>
    </dgm:pt>
    <dgm:pt modelId="{0230E29E-CB28-4A28-80A9-23F26A053EA1}">
      <dgm:prSet phldrT="[Text]"/>
      <dgm:spPr/>
      <dgm:t>
        <a:bodyPr/>
        <a:lstStyle/>
        <a:p>
          <a:r>
            <a:rPr lang="en-US" dirty="0" smtClean="0"/>
            <a:t>Index 4: Postsecondary Readiness</a:t>
          </a:r>
          <a:endParaRPr lang="en-US" dirty="0"/>
        </a:p>
      </dgm:t>
    </dgm:pt>
    <dgm:pt modelId="{F89EF15D-545F-4727-ADB4-179135105BBF}" type="parTrans" cxnId="{74B80963-D4B9-4F3E-AEE9-EEDFCAD28514}">
      <dgm:prSet/>
      <dgm:spPr/>
      <dgm:t>
        <a:bodyPr/>
        <a:lstStyle/>
        <a:p>
          <a:endParaRPr lang="en-US"/>
        </a:p>
      </dgm:t>
    </dgm:pt>
    <dgm:pt modelId="{4899CF1C-2D75-4AE6-BBEE-E2FCE40F9400}" type="sibTrans" cxnId="{74B80963-D4B9-4F3E-AEE9-EEDFCAD28514}">
      <dgm:prSet/>
      <dgm:spPr/>
      <dgm:t>
        <a:bodyPr/>
        <a:lstStyle/>
        <a:p>
          <a:endParaRPr lang="en-US"/>
        </a:p>
      </dgm:t>
    </dgm:pt>
    <dgm:pt modelId="{C77D42AF-84AD-48D0-93C8-BCB51107A196}">
      <dgm:prSet/>
      <dgm:spPr/>
      <dgm:t>
        <a:bodyPr/>
        <a:lstStyle/>
        <a:p>
          <a:r>
            <a:rPr lang="en-US" smtClean="0"/>
            <a:t>Student Progress</a:t>
          </a:r>
          <a:endParaRPr lang="en-US" dirty="0" smtClean="0"/>
        </a:p>
      </dgm:t>
    </dgm:pt>
    <dgm:pt modelId="{2AFBB8BF-3CD3-42A6-8057-B6A5DBE4E61D}" type="parTrans" cxnId="{E9F27B87-6940-474E-AFB6-24EEE2DBE133}">
      <dgm:prSet/>
      <dgm:spPr/>
      <dgm:t>
        <a:bodyPr/>
        <a:lstStyle/>
        <a:p>
          <a:endParaRPr lang="en-US"/>
        </a:p>
      </dgm:t>
    </dgm:pt>
    <dgm:pt modelId="{F3F38822-8507-4746-8E7D-91D43E6D8ADD}" type="sibTrans" cxnId="{E9F27B87-6940-474E-AFB6-24EEE2DBE133}">
      <dgm:prSet/>
      <dgm:spPr/>
      <dgm:t>
        <a:bodyPr/>
        <a:lstStyle/>
        <a:p>
          <a:endParaRPr lang="en-US"/>
        </a:p>
      </dgm:t>
    </dgm:pt>
    <dgm:pt modelId="{7E1F0EB0-62A8-4E26-BE77-A3C40E093201}">
      <dgm:prSet/>
      <dgm:spPr/>
      <dgm:t>
        <a:bodyPr/>
        <a:lstStyle/>
        <a:p>
          <a:r>
            <a:rPr lang="en-US" dirty="0" smtClean="0"/>
            <a:t>Closing Performance Gaps</a:t>
          </a:r>
        </a:p>
      </dgm:t>
    </dgm:pt>
    <dgm:pt modelId="{CAC1546E-ED9F-41BA-BB3A-A5453832B3F5}" type="parTrans" cxnId="{2569F9A1-38E4-4DD6-BF00-320577FED7BF}">
      <dgm:prSet/>
      <dgm:spPr/>
      <dgm:t>
        <a:bodyPr/>
        <a:lstStyle/>
        <a:p>
          <a:endParaRPr lang="en-US"/>
        </a:p>
      </dgm:t>
    </dgm:pt>
    <dgm:pt modelId="{316A7A51-44C1-4532-9FFD-488AA49AED69}" type="sibTrans" cxnId="{2569F9A1-38E4-4DD6-BF00-320577FED7BF}">
      <dgm:prSet/>
      <dgm:spPr/>
      <dgm:t>
        <a:bodyPr/>
        <a:lstStyle/>
        <a:p>
          <a:endParaRPr lang="en-US"/>
        </a:p>
      </dgm:t>
    </dgm:pt>
    <dgm:pt modelId="{D5EA10A4-792B-486C-BF2D-88B97EECE6C1}">
      <dgm:prSet/>
      <dgm:spPr/>
      <dgm:t>
        <a:bodyPr/>
        <a:lstStyle/>
        <a:p>
          <a:r>
            <a:rPr lang="en-US" dirty="0" smtClean="0"/>
            <a:t>Postsecondary Readiness</a:t>
          </a:r>
        </a:p>
      </dgm:t>
    </dgm:pt>
    <dgm:pt modelId="{BCB051CB-B9D5-4067-8400-D35040614DEC}" type="parTrans" cxnId="{4DC66A7C-D0E5-4BFE-A82C-815A31CD5A2D}">
      <dgm:prSet/>
      <dgm:spPr/>
      <dgm:t>
        <a:bodyPr/>
        <a:lstStyle/>
        <a:p>
          <a:endParaRPr lang="en-US"/>
        </a:p>
      </dgm:t>
    </dgm:pt>
    <dgm:pt modelId="{2B253EAD-2A2D-49EC-B3C6-E2FED72EBC9D}" type="sibTrans" cxnId="{4DC66A7C-D0E5-4BFE-A82C-815A31CD5A2D}">
      <dgm:prSet/>
      <dgm:spPr/>
      <dgm:t>
        <a:bodyPr/>
        <a:lstStyle/>
        <a:p>
          <a:endParaRPr lang="en-US"/>
        </a:p>
      </dgm:t>
    </dgm:pt>
    <dgm:pt modelId="{B444FAEB-D79C-4C71-89F5-3EB785E27213}">
      <dgm:prSet/>
      <dgm:spPr/>
      <dgm:t>
        <a:bodyPr/>
        <a:lstStyle/>
        <a:p>
          <a:r>
            <a:rPr lang="en-US" dirty="0" smtClean="0"/>
            <a:t>Community and Student Engagement</a:t>
          </a:r>
          <a:endParaRPr lang="en-US" dirty="0"/>
        </a:p>
      </dgm:t>
    </dgm:pt>
    <dgm:pt modelId="{B0B45C0E-B877-44DC-B6C4-64EE05D7F6EC}" type="parTrans" cxnId="{BD2F1611-3994-4A0E-A34D-72CA28166114}">
      <dgm:prSet/>
      <dgm:spPr/>
      <dgm:t>
        <a:bodyPr/>
        <a:lstStyle/>
        <a:p>
          <a:endParaRPr lang="en-US"/>
        </a:p>
      </dgm:t>
    </dgm:pt>
    <dgm:pt modelId="{D656C739-8A5C-4B1F-9317-57D153FDF3A0}" type="sibTrans" cxnId="{BD2F1611-3994-4A0E-A34D-72CA28166114}">
      <dgm:prSet/>
      <dgm:spPr/>
      <dgm:t>
        <a:bodyPr/>
        <a:lstStyle/>
        <a:p>
          <a:endParaRPr lang="en-US"/>
        </a:p>
      </dgm:t>
    </dgm:pt>
    <dgm:pt modelId="{C5D2D62F-5129-4ED7-991D-FEFEDFAEFD4F}">
      <dgm:prSet phldrT="[Text]"/>
      <dgm:spPr/>
      <dgm:t>
        <a:bodyPr/>
        <a:lstStyle/>
        <a:p>
          <a:endParaRPr lang="en-US" dirty="0"/>
        </a:p>
      </dgm:t>
    </dgm:pt>
    <dgm:pt modelId="{40E8A47A-944A-40A2-9396-A49E5A97A86A}" type="parTrans" cxnId="{A211E763-F749-4D4F-9077-62786ABC98EC}">
      <dgm:prSet/>
      <dgm:spPr/>
      <dgm:t>
        <a:bodyPr/>
        <a:lstStyle/>
        <a:p>
          <a:endParaRPr lang="en-US"/>
        </a:p>
      </dgm:t>
    </dgm:pt>
    <dgm:pt modelId="{D6D2423F-0667-4054-A246-3A6AD89F96C8}" type="sibTrans" cxnId="{A211E763-F749-4D4F-9077-62786ABC98EC}">
      <dgm:prSet/>
      <dgm:spPr/>
      <dgm:t>
        <a:bodyPr/>
        <a:lstStyle/>
        <a:p>
          <a:endParaRPr lang="en-US"/>
        </a:p>
      </dgm:t>
    </dgm:pt>
    <dgm:pt modelId="{BF8985D1-9731-4BC7-B8CA-CF284FD05DF1}">
      <dgm:prSet phldrT="[Text]"/>
      <dgm:spPr/>
      <dgm:t>
        <a:bodyPr/>
        <a:lstStyle/>
        <a:p>
          <a:r>
            <a:rPr lang="en-US" dirty="0" smtClean="0"/>
            <a:t>Student Achievement</a:t>
          </a:r>
          <a:endParaRPr lang="en-US" dirty="0"/>
        </a:p>
      </dgm:t>
    </dgm:pt>
    <dgm:pt modelId="{915F9015-624E-4AEF-A140-5751F0DD3521}" type="parTrans" cxnId="{C1397013-8B32-4B44-863F-D6C56FB9B5B7}">
      <dgm:prSet/>
      <dgm:spPr/>
      <dgm:t>
        <a:bodyPr/>
        <a:lstStyle/>
        <a:p>
          <a:endParaRPr lang="en-US"/>
        </a:p>
      </dgm:t>
    </dgm:pt>
    <dgm:pt modelId="{6B83CD3F-0505-468E-B58B-537196A59CA5}" type="sibTrans" cxnId="{C1397013-8B32-4B44-863F-D6C56FB9B5B7}">
      <dgm:prSet/>
      <dgm:spPr/>
      <dgm:t>
        <a:bodyPr/>
        <a:lstStyle/>
        <a:p>
          <a:endParaRPr lang="en-US"/>
        </a:p>
      </dgm:t>
    </dgm:pt>
    <dgm:pt modelId="{3A9FB0A8-09C5-4592-8539-D9569EBB44C8}">
      <dgm:prSet phldrT="[Text]"/>
      <dgm:spPr/>
      <dgm:t>
        <a:bodyPr/>
        <a:lstStyle/>
        <a:p>
          <a:r>
            <a:rPr lang="en-US" dirty="0" smtClean="0"/>
            <a:t>School Progress</a:t>
          </a:r>
          <a:endParaRPr lang="en-US" dirty="0"/>
        </a:p>
      </dgm:t>
    </dgm:pt>
    <dgm:pt modelId="{3F0087B7-694D-4FDE-B802-81EA41488767}" type="parTrans" cxnId="{F4B09DA2-A87D-43BD-B256-0B12BF194EE4}">
      <dgm:prSet/>
      <dgm:spPr/>
      <dgm:t>
        <a:bodyPr/>
        <a:lstStyle/>
        <a:p>
          <a:endParaRPr lang="en-US"/>
        </a:p>
      </dgm:t>
    </dgm:pt>
    <dgm:pt modelId="{5CC60D2C-746B-46E1-8A7C-BE2689A60223}" type="sibTrans" cxnId="{F4B09DA2-A87D-43BD-B256-0B12BF194EE4}">
      <dgm:prSet/>
      <dgm:spPr/>
      <dgm:t>
        <a:bodyPr/>
        <a:lstStyle/>
        <a:p>
          <a:endParaRPr lang="en-US"/>
        </a:p>
      </dgm:t>
    </dgm:pt>
    <dgm:pt modelId="{42761977-85B1-41AC-B240-E6DF6C9C4D42}">
      <dgm:prSet phldrT="[Text]"/>
      <dgm:spPr/>
      <dgm:t>
        <a:bodyPr/>
        <a:lstStyle/>
        <a:p>
          <a:r>
            <a:rPr lang="en-US" dirty="0" smtClean="0"/>
            <a:t>Closing the Gaps</a:t>
          </a:r>
          <a:endParaRPr lang="en-US" dirty="0"/>
        </a:p>
      </dgm:t>
    </dgm:pt>
    <dgm:pt modelId="{14CA9E2B-453E-4895-9EF1-052235968159}" type="parTrans" cxnId="{F97B1072-BFD0-47B0-850A-3FD45012A380}">
      <dgm:prSet/>
      <dgm:spPr/>
      <dgm:t>
        <a:bodyPr/>
        <a:lstStyle/>
        <a:p>
          <a:endParaRPr lang="en-US"/>
        </a:p>
      </dgm:t>
    </dgm:pt>
    <dgm:pt modelId="{56D60B2D-A8A1-4B97-B8E9-EEFF477237BC}" type="sibTrans" cxnId="{F97B1072-BFD0-47B0-850A-3FD45012A380}">
      <dgm:prSet/>
      <dgm:spPr/>
      <dgm:t>
        <a:bodyPr/>
        <a:lstStyle/>
        <a:p>
          <a:endParaRPr lang="en-US"/>
        </a:p>
      </dgm:t>
    </dgm:pt>
    <dgm:pt modelId="{06952D36-24A1-4689-A3C2-19673A67A9BC}" type="pres">
      <dgm:prSet presAssocID="{3E8D1F8B-0F7C-46B0-B287-8B4757A29D7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5D02ED-E5A3-4CE5-9309-6F06245441CC}" type="pres">
      <dgm:prSet presAssocID="{E6B7E143-E94C-4C53-8EA8-B77F1AC8281B}" presName="compNode" presStyleCnt="0"/>
      <dgm:spPr/>
    </dgm:pt>
    <dgm:pt modelId="{B122260F-BBF5-4839-9B9D-A7B9019A4E9E}" type="pres">
      <dgm:prSet presAssocID="{E6B7E143-E94C-4C53-8EA8-B77F1AC8281B}" presName="noGeometry" presStyleCnt="0"/>
      <dgm:spPr/>
    </dgm:pt>
    <dgm:pt modelId="{32ACE702-6692-4930-A9FF-3D7F186EC0A8}" type="pres">
      <dgm:prSet presAssocID="{E6B7E143-E94C-4C53-8EA8-B77F1AC8281B}" presName="childTextVisible" presStyleLbl="bgAccFollowNode1" presStyleIdx="0" presStyleCnt="3" custScaleY="155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EC23B-730F-4A66-AD86-152E3E3D92C9}" type="pres">
      <dgm:prSet presAssocID="{E6B7E143-E94C-4C53-8EA8-B77F1AC8281B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E114915F-A324-4393-A945-AFB6023DA018}" type="pres">
      <dgm:prSet presAssocID="{E6B7E143-E94C-4C53-8EA8-B77F1AC828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4BB6E-6BFE-4A87-8E08-DCC886076040}" type="pres">
      <dgm:prSet presAssocID="{E6B7E143-E94C-4C53-8EA8-B77F1AC8281B}" presName="aSpace" presStyleCnt="0"/>
      <dgm:spPr/>
    </dgm:pt>
    <dgm:pt modelId="{EC27CF27-C85D-4B6C-A1CD-0523B321956D}" type="pres">
      <dgm:prSet presAssocID="{7E7735CC-428E-46E4-BDB2-3422308DDD28}" presName="compNode" presStyleCnt="0"/>
      <dgm:spPr/>
    </dgm:pt>
    <dgm:pt modelId="{19A625E5-966E-4175-A49D-650AE156AAE3}" type="pres">
      <dgm:prSet presAssocID="{7E7735CC-428E-46E4-BDB2-3422308DDD28}" presName="noGeometry" presStyleCnt="0"/>
      <dgm:spPr/>
    </dgm:pt>
    <dgm:pt modelId="{4E0BBB04-452A-4700-8E1E-1575A04A5F18}" type="pres">
      <dgm:prSet presAssocID="{7E7735CC-428E-46E4-BDB2-3422308DDD28}" presName="childTextVisible" presStyleLbl="bgAccFollowNode1" presStyleIdx="1" presStyleCnt="3" custScaleY="158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AF983-B431-4283-977F-E4941029753C}" type="pres">
      <dgm:prSet presAssocID="{7E7735CC-428E-46E4-BDB2-3422308DDD28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1B4DB32D-C350-430F-9EC0-53EB0493882D}" type="pres">
      <dgm:prSet presAssocID="{7E7735CC-428E-46E4-BDB2-3422308DDD2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FA6B4-2849-4B60-A871-D019EA2C5BFF}" type="pres">
      <dgm:prSet presAssocID="{7E7735CC-428E-46E4-BDB2-3422308DDD28}" presName="aSpace" presStyleCnt="0"/>
      <dgm:spPr/>
    </dgm:pt>
    <dgm:pt modelId="{23282B75-0BE3-4871-AF3C-1AD82F1C7581}" type="pres">
      <dgm:prSet presAssocID="{63483A42-C042-4C51-BF6A-2BFA1E18EAC1}" presName="compNode" presStyleCnt="0"/>
      <dgm:spPr/>
    </dgm:pt>
    <dgm:pt modelId="{D01AD5C0-4125-4801-94A4-B42502BA32C6}" type="pres">
      <dgm:prSet presAssocID="{63483A42-C042-4C51-BF6A-2BFA1E18EAC1}" presName="noGeometry" presStyleCnt="0"/>
      <dgm:spPr/>
    </dgm:pt>
    <dgm:pt modelId="{230F4483-D8D6-4ED7-A3C1-3979C62B9950}" type="pres">
      <dgm:prSet presAssocID="{63483A42-C042-4C51-BF6A-2BFA1E18EAC1}" presName="childTextVisible" presStyleLbl="bgAccFollowNode1" presStyleIdx="2" presStyleCnt="3" custScaleY="156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06D89-887C-45BD-BE0F-0C815A9B0D8B}" type="pres">
      <dgm:prSet presAssocID="{63483A42-C042-4C51-BF6A-2BFA1E18EAC1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88DC78EE-F46D-46FF-9A18-4C15414CEC97}" type="pres">
      <dgm:prSet presAssocID="{63483A42-C042-4C51-BF6A-2BFA1E18EA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09DA2-A87D-43BD-B256-0B12BF194EE4}" srcId="{63483A42-C042-4C51-BF6A-2BFA1E18EAC1}" destId="{3A9FB0A8-09C5-4592-8539-D9569EBB44C8}" srcOrd="1" destOrd="0" parTransId="{3F0087B7-694D-4FDE-B802-81EA41488767}" sibTransId="{5CC60D2C-746B-46E1-8A7C-BE2689A60223}"/>
    <dgm:cxn modelId="{B7DFAA4A-12F1-4564-BBB6-F2B856A7699F}" type="presOf" srcId="{AE7A263E-F4A2-4985-AB75-D3152F308A30}" destId="{32ACE702-6692-4930-A9FF-3D7F186EC0A8}" srcOrd="0" destOrd="1" presId="urn:microsoft.com/office/officeart/2005/8/layout/hProcess6"/>
    <dgm:cxn modelId="{4F3C1AEC-6314-411B-9EF1-47F23C651490}" type="presOf" srcId="{7E7735CC-428E-46E4-BDB2-3422308DDD28}" destId="{1B4DB32D-C350-430F-9EC0-53EB0493882D}" srcOrd="0" destOrd="0" presId="urn:microsoft.com/office/officeart/2005/8/layout/hProcess6"/>
    <dgm:cxn modelId="{27650B46-C826-478E-A089-9C2DCD148382}" type="presOf" srcId="{0230E29E-CB28-4A28-80A9-23F26A053EA1}" destId="{50AEC23B-730F-4A66-AD86-152E3E3D92C9}" srcOrd="1" destOrd="3" presId="urn:microsoft.com/office/officeart/2005/8/layout/hProcess6"/>
    <dgm:cxn modelId="{9A8642BF-EA2B-40AB-8C3E-F130A3090DFB}" srcId="{3E8D1F8B-0F7C-46B0-B287-8B4757A29D7E}" destId="{E6B7E143-E94C-4C53-8EA8-B77F1AC8281B}" srcOrd="0" destOrd="0" parTransId="{DDF9E0FE-4FCF-481B-A08F-187E69F2094C}" sibTransId="{49BC75DE-D344-4EBC-A835-14182BE722E5}"/>
    <dgm:cxn modelId="{F79C2EB9-17B3-41BA-92B6-D47D6A477D2F}" type="presOf" srcId="{42761977-85B1-41AC-B240-E6DF6C9C4D42}" destId="{230F4483-D8D6-4ED7-A3C1-3979C62B9950}" srcOrd="0" destOrd="2" presId="urn:microsoft.com/office/officeart/2005/8/layout/hProcess6"/>
    <dgm:cxn modelId="{C1397013-8B32-4B44-863F-D6C56FB9B5B7}" srcId="{7E7735CC-428E-46E4-BDB2-3422308DDD28}" destId="{BF8985D1-9731-4BC7-B8CA-CF284FD05DF1}" srcOrd="1" destOrd="0" parTransId="{915F9015-624E-4AEF-A140-5751F0DD3521}" sibTransId="{6B83CD3F-0505-468E-B58B-537196A59CA5}"/>
    <dgm:cxn modelId="{45A3747D-92E2-4EC4-88D5-D3B956548175}" type="presOf" srcId="{0230E29E-CB28-4A28-80A9-23F26A053EA1}" destId="{32ACE702-6692-4930-A9FF-3D7F186EC0A8}" srcOrd="0" destOrd="3" presId="urn:microsoft.com/office/officeart/2005/8/layout/hProcess6"/>
    <dgm:cxn modelId="{1143475E-DDF4-4B55-B5BA-17BD8CF3DA30}" type="presOf" srcId="{7E1F0EB0-62A8-4E26-BE77-A3C40E093201}" destId="{4E0BBB04-452A-4700-8E1E-1575A04A5F18}" srcOrd="0" destOrd="3" presId="urn:microsoft.com/office/officeart/2005/8/layout/hProcess6"/>
    <dgm:cxn modelId="{0A9AE16E-6D21-4DBD-91CB-9594246C5B5D}" srcId="{63483A42-C042-4C51-BF6A-2BFA1E18EAC1}" destId="{082A6224-B2C0-487F-9B77-3491624FA098}" srcOrd="0" destOrd="0" parTransId="{E52FB135-CCAB-4CE0-87E4-B44F9CCC13BE}" sibTransId="{A22BAFEB-2BA8-4FC4-B1F5-3B61B80C4691}"/>
    <dgm:cxn modelId="{21901E6B-0F34-4DDF-B5A1-C6DA7FDA0497}" srcId="{E6B7E143-E94C-4C53-8EA8-B77F1AC8281B}" destId="{291DA29A-6474-4445-B038-E9AB26F17982}" srcOrd="2" destOrd="0" parTransId="{7803DB92-052E-41D7-8B73-39A8BF8C2C1C}" sibTransId="{C484A70C-7C2A-4A5D-B62D-5EB8987C9219}"/>
    <dgm:cxn modelId="{315A02B4-5D26-42AE-ADE9-875D0E0B9A61}" type="presOf" srcId="{B444FAEB-D79C-4C71-89F5-3EB785E27213}" destId="{54DAF983-B431-4283-977F-E4941029753C}" srcOrd="1" destOrd="5" presId="urn:microsoft.com/office/officeart/2005/8/layout/hProcess6"/>
    <dgm:cxn modelId="{BD2F1611-3994-4A0E-A34D-72CA28166114}" srcId="{7E7735CC-428E-46E4-BDB2-3422308DDD28}" destId="{B444FAEB-D79C-4C71-89F5-3EB785E27213}" srcOrd="5" destOrd="0" parTransId="{B0B45C0E-B877-44DC-B6C4-64EE05D7F6EC}" sibTransId="{D656C739-8A5C-4B1F-9317-57D153FDF3A0}"/>
    <dgm:cxn modelId="{2F3129E5-C208-4D62-81D4-E8348CC0F8E9}" type="presOf" srcId="{FD3D86BA-7D28-45FF-9B75-DCA236323672}" destId="{32ACE702-6692-4930-A9FF-3D7F186EC0A8}" srcOrd="0" destOrd="0" presId="urn:microsoft.com/office/officeart/2005/8/layout/hProcess6"/>
    <dgm:cxn modelId="{8D323A26-2263-4DD8-99B2-D048418EEBC9}" type="presOf" srcId="{FD3D86BA-7D28-45FF-9B75-DCA236323672}" destId="{50AEC23B-730F-4A66-AD86-152E3E3D92C9}" srcOrd="1" destOrd="0" presId="urn:microsoft.com/office/officeart/2005/8/layout/hProcess6"/>
    <dgm:cxn modelId="{85E11E44-9049-4D0B-BA34-797E14008B07}" type="presOf" srcId="{42761977-85B1-41AC-B240-E6DF6C9C4D42}" destId="{CA106D89-887C-45BD-BE0F-0C815A9B0D8B}" srcOrd="1" destOrd="2" presId="urn:microsoft.com/office/officeart/2005/8/layout/hProcess6"/>
    <dgm:cxn modelId="{A211E763-F749-4D4F-9077-62786ABC98EC}" srcId="{7E7735CC-428E-46E4-BDB2-3422308DDD28}" destId="{C5D2D62F-5129-4ED7-991D-FEFEDFAEFD4F}" srcOrd="0" destOrd="0" parTransId="{40E8A47A-944A-40A2-9396-A49E5A97A86A}" sibTransId="{D6D2423F-0667-4054-A246-3A6AD89F96C8}"/>
    <dgm:cxn modelId="{2569F9A1-38E4-4DD6-BF00-320577FED7BF}" srcId="{7E7735CC-428E-46E4-BDB2-3422308DDD28}" destId="{7E1F0EB0-62A8-4E26-BE77-A3C40E093201}" srcOrd="3" destOrd="0" parTransId="{CAC1546E-ED9F-41BA-BB3A-A5453832B3F5}" sibTransId="{316A7A51-44C1-4532-9FFD-488AA49AED69}"/>
    <dgm:cxn modelId="{F97B1072-BFD0-47B0-850A-3FD45012A380}" srcId="{63483A42-C042-4C51-BF6A-2BFA1E18EAC1}" destId="{42761977-85B1-41AC-B240-E6DF6C9C4D42}" srcOrd="2" destOrd="0" parTransId="{14CA9E2B-453E-4895-9EF1-052235968159}" sibTransId="{56D60B2D-A8A1-4B97-B8E9-EEFF477237BC}"/>
    <dgm:cxn modelId="{0B1DE5D9-1DF4-45BE-9B66-F2BD5870BD1C}" type="presOf" srcId="{291DA29A-6474-4445-B038-E9AB26F17982}" destId="{32ACE702-6692-4930-A9FF-3D7F186EC0A8}" srcOrd="0" destOrd="2" presId="urn:microsoft.com/office/officeart/2005/8/layout/hProcess6"/>
    <dgm:cxn modelId="{FA2E3110-C9F1-4618-9F75-82510A8E3A5B}" type="presOf" srcId="{B444FAEB-D79C-4C71-89F5-3EB785E27213}" destId="{4E0BBB04-452A-4700-8E1E-1575A04A5F18}" srcOrd="0" destOrd="5" presId="urn:microsoft.com/office/officeart/2005/8/layout/hProcess6"/>
    <dgm:cxn modelId="{3BA1ED6D-31EC-4753-8B3F-C3EEA5D3F44E}" type="presOf" srcId="{082A6224-B2C0-487F-9B77-3491624FA098}" destId="{230F4483-D8D6-4ED7-A3C1-3979C62B9950}" srcOrd="0" destOrd="0" presId="urn:microsoft.com/office/officeart/2005/8/layout/hProcess6"/>
    <dgm:cxn modelId="{74B80963-D4B9-4F3E-AEE9-EEDFCAD28514}" srcId="{E6B7E143-E94C-4C53-8EA8-B77F1AC8281B}" destId="{0230E29E-CB28-4A28-80A9-23F26A053EA1}" srcOrd="3" destOrd="0" parTransId="{F89EF15D-545F-4727-ADB4-179135105BBF}" sibTransId="{4899CF1C-2D75-4AE6-BBEE-E2FCE40F9400}"/>
    <dgm:cxn modelId="{C419D22B-5A86-458F-BCA7-022B590F0DA7}" type="presOf" srcId="{BF8985D1-9731-4BC7-B8CA-CF284FD05DF1}" destId="{4E0BBB04-452A-4700-8E1E-1575A04A5F18}" srcOrd="0" destOrd="1" presId="urn:microsoft.com/office/officeart/2005/8/layout/hProcess6"/>
    <dgm:cxn modelId="{DF1F244D-F24F-48CB-BA08-BA2A56F87B30}" type="presOf" srcId="{291DA29A-6474-4445-B038-E9AB26F17982}" destId="{50AEC23B-730F-4A66-AD86-152E3E3D92C9}" srcOrd="1" destOrd="2" presId="urn:microsoft.com/office/officeart/2005/8/layout/hProcess6"/>
    <dgm:cxn modelId="{E98CF899-CDE2-4EB3-B910-7426A8D6C742}" type="presOf" srcId="{D5EA10A4-792B-486C-BF2D-88B97EECE6C1}" destId="{54DAF983-B431-4283-977F-E4941029753C}" srcOrd="1" destOrd="4" presId="urn:microsoft.com/office/officeart/2005/8/layout/hProcess6"/>
    <dgm:cxn modelId="{9DEA9CE2-0CFA-45EF-9E26-5A9BE213D83D}" type="presOf" srcId="{C5D2D62F-5129-4ED7-991D-FEFEDFAEFD4F}" destId="{54DAF983-B431-4283-977F-E4941029753C}" srcOrd="1" destOrd="0" presId="urn:microsoft.com/office/officeart/2005/8/layout/hProcess6"/>
    <dgm:cxn modelId="{219E8FE7-CF18-4C27-9625-61012D9E55B0}" type="presOf" srcId="{C77D42AF-84AD-48D0-93C8-BCB51107A196}" destId="{54DAF983-B431-4283-977F-E4941029753C}" srcOrd="1" destOrd="2" presId="urn:microsoft.com/office/officeart/2005/8/layout/hProcess6"/>
    <dgm:cxn modelId="{4DC66A7C-D0E5-4BFE-A82C-815A31CD5A2D}" srcId="{7E7735CC-428E-46E4-BDB2-3422308DDD28}" destId="{D5EA10A4-792B-486C-BF2D-88B97EECE6C1}" srcOrd="4" destOrd="0" parTransId="{BCB051CB-B9D5-4067-8400-D35040614DEC}" sibTransId="{2B253EAD-2A2D-49EC-B3C6-E2FED72EBC9D}"/>
    <dgm:cxn modelId="{21D1789C-99AC-472B-899B-17AEA649CF7D}" type="presOf" srcId="{AE7A263E-F4A2-4985-AB75-D3152F308A30}" destId="{50AEC23B-730F-4A66-AD86-152E3E3D92C9}" srcOrd="1" destOrd="1" presId="urn:microsoft.com/office/officeart/2005/8/layout/hProcess6"/>
    <dgm:cxn modelId="{1BB8C9F6-6511-4C62-ACAE-2768FBC5D499}" srcId="{3E8D1F8B-0F7C-46B0-B287-8B4757A29D7E}" destId="{7E7735CC-428E-46E4-BDB2-3422308DDD28}" srcOrd="1" destOrd="0" parTransId="{F7B9AE85-5E26-4B5A-ABC1-89A902F6912A}" sibTransId="{C142DD73-9089-43B2-BD69-0D0520658235}"/>
    <dgm:cxn modelId="{39D09048-D7CE-41C1-9588-A1A2ABC805D4}" type="presOf" srcId="{082A6224-B2C0-487F-9B77-3491624FA098}" destId="{CA106D89-887C-45BD-BE0F-0C815A9B0D8B}" srcOrd="1" destOrd="0" presId="urn:microsoft.com/office/officeart/2005/8/layout/hProcess6"/>
    <dgm:cxn modelId="{C24CBCF8-4111-4E58-B861-8BFA570FB2F7}" type="presOf" srcId="{BF8985D1-9731-4BC7-B8CA-CF284FD05DF1}" destId="{54DAF983-B431-4283-977F-E4941029753C}" srcOrd="1" destOrd="1" presId="urn:microsoft.com/office/officeart/2005/8/layout/hProcess6"/>
    <dgm:cxn modelId="{3BB9159A-E4C4-4A61-B71C-AD954F2D21F1}" srcId="{3E8D1F8B-0F7C-46B0-B287-8B4757A29D7E}" destId="{63483A42-C042-4C51-BF6A-2BFA1E18EAC1}" srcOrd="2" destOrd="0" parTransId="{D60303C1-66AE-4BAA-A48B-C77E0B842098}" sibTransId="{351A74CE-88AE-4FCB-A6B2-240791A9E0A1}"/>
    <dgm:cxn modelId="{345C944A-7878-47BE-9C2F-D88AF37153B8}" type="presOf" srcId="{3E8D1F8B-0F7C-46B0-B287-8B4757A29D7E}" destId="{06952D36-24A1-4689-A3C2-19673A67A9BC}" srcOrd="0" destOrd="0" presId="urn:microsoft.com/office/officeart/2005/8/layout/hProcess6"/>
    <dgm:cxn modelId="{281B5AD6-ED25-4044-A274-2EE4CD9ADD79}" srcId="{E6B7E143-E94C-4C53-8EA8-B77F1AC8281B}" destId="{AE7A263E-F4A2-4985-AB75-D3152F308A30}" srcOrd="1" destOrd="0" parTransId="{1C72CE7B-437A-44E5-879B-876A274BFDA1}" sibTransId="{ACBA4D07-240F-48B4-B4B0-F7B9B48F6BCC}"/>
    <dgm:cxn modelId="{9CB2CE95-8F7F-44AA-9C28-A4A21C3FC76A}" type="presOf" srcId="{C5D2D62F-5129-4ED7-991D-FEFEDFAEFD4F}" destId="{4E0BBB04-452A-4700-8E1E-1575A04A5F18}" srcOrd="0" destOrd="0" presId="urn:microsoft.com/office/officeart/2005/8/layout/hProcess6"/>
    <dgm:cxn modelId="{B1F32321-B0ED-4821-90DC-FC4F05C0C1B9}" type="presOf" srcId="{C77D42AF-84AD-48D0-93C8-BCB51107A196}" destId="{4E0BBB04-452A-4700-8E1E-1575A04A5F18}" srcOrd="0" destOrd="2" presId="urn:microsoft.com/office/officeart/2005/8/layout/hProcess6"/>
    <dgm:cxn modelId="{443F513E-E08E-4DB6-9415-E9B2BE4D0D8A}" type="presOf" srcId="{7E1F0EB0-62A8-4E26-BE77-A3C40E093201}" destId="{54DAF983-B431-4283-977F-E4941029753C}" srcOrd="1" destOrd="3" presId="urn:microsoft.com/office/officeart/2005/8/layout/hProcess6"/>
    <dgm:cxn modelId="{E9F27B87-6940-474E-AFB6-24EEE2DBE133}" srcId="{7E7735CC-428E-46E4-BDB2-3422308DDD28}" destId="{C77D42AF-84AD-48D0-93C8-BCB51107A196}" srcOrd="2" destOrd="0" parTransId="{2AFBB8BF-3CD3-42A6-8057-B6A5DBE4E61D}" sibTransId="{F3F38822-8507-4746-8E7D-91D43E6D8ADD}"/>
    <dgm:cxn modelId="{6AC1347E-EAD6-4BAD-8D81-B51E594794C4}" type="presOf" srcId="{E6B7E143-E94C-4C53-8EA8-B77F1AC8281B}" destId="{E114915F-A324-4393-A945-AFB6023DA018}" srcOrd="0" destOrd="0" presId="urn:microsoft.com/office/officeart/2005/8/layout/hProcess6"/>
    <dgm:cxn modelId="{19AE5915-D811-4438-A34B-1D70293633CF}" type="presOf" srcId="{63483A42-C042-4C51-BF6A-2BFA1E18EAC1}" destId="{88DC78EE-F46D-46FF-9A18-4C15414CEC97}" srcOrd="0" destOrd="0" presId="urn:microsoft.com/office/officeart/2005/8/layout/hProcess6"/>
    <dgm:cxn modelId="{4C914A81-81E5-44F0-866C-294CC9CDCE1D}" type="presOf" srcId="{3A9FB0A8-09C5-4592-8539-D9569EBB44C8}" destId="{230F4483-D8D6-4ED7-A3C1-3979C62B9950}" srcOrd="0" destOrd="1" presId="urn:microsoft.com/office/officeart/2005/8/layout/hProcess6"/>
    <dgm:cxn modelId="{6A30AF27-FA5B-4651-A346-D808E03A4DFB}" type="presOf" srcId="{3A9FB0A8-09C5-4592-8539-D9569EBB44C8}" destId="{CA106D89-887C-45BD-BE0F-0C815A9B0D8B}" srcOrd="1" destOrd="1" presId="urn:microsoft.com/office/officeart/2005/8/layout/hProcess6"/>
    <dgm:cxn modelId="{CED54471-45CE-489F-975A-785AC46F2DE7}" type="presOf" srcId="{D5EA10A4-792B-486C-BF2D-88B97EECE6C1}" destId="{4E0BBB04-452A-4700-8E1E-1575A04A5F18}" srcOrd="0" destOrd="4" presId="urn:microsoft.com/office/officeart/2005/8/layout/hProcess6"/>
    <dgm:cxn modelId="{9F5CEDC8-B875-4F31-BB21-557BD64BB9D4}" srcId="{E6B7E143-E94C-4C53-8EA8-B77F1AC8281B}" destId="{FD3D86BA-7D28-45FF-9B75-DCA236323672}" srcOrd="0" destOrd="0" parTransId="{255139FE-7803-4D85-90F5-CB68B99597B6}" sibTransId="{845CF0F4-9E95-43E0-BBAB-03597A5A2DA7}"/>
    <dgm:cxn modelId="{F035F17C-AB80-47B5-BA48-14632991379B}" type="presParOf" srcId="{06952D36-24A1-4689-A3C2-19673A67A9BC}" destId="{AA5D02ED-E5A3-4CE5-9309-6F06245441CC}" srcOrd="0" destOrd="0" presId="urn:microsoft.com/office/officeart/2005/8/layout/hProcess6"/>
    <dgm:cxn modelId="{687EC70F-3B12-4C16-B49F-F04499CC77A0}" type="presParOf" srcId="{AA5D02ED-E5A3-4CE5-9309-6F06245441CC}" destId="{B122260F-BBF5-4839-9B9D-A7B9019A4E9E}" srcOrd="0" destOrd="0" presId="urn:microsoft.com/office/officeart/2005/8/layout/hProcess6"/>
    <dgm:cxn modelId="{90D20AC8-A26C-48B6-A741-214056724C6E}" type="presParOf" srcId="{AA5D02ED-E5A3-4CE5-9309-6F06245441CC}" destId="{32ACE702-6692-4930-A9FF-3D7F186EC0A8}" srcOrd="1" destOrd="0" presId="urn:microsoft.com/office/officeart/2005/8/layout/hProcess6"/>
    <dgm:cxn modelId="{375AC231-0C80-41C6-8663-89D0B9365675}" type="presParOf" srcId="{AA5D02ED-E5A3-4CE5-9309-6F06245441CC}" destId="{50AEC23B-730F-4A66-AD86-152E3E3D92C9}" srcOrd="2" destOrd="0" presId="urn:microsoft.com/office/officeart/2005/8/layout/hProcess6"/>
    <dgm:cxn modelId="{76CDB7E9-5612-4D62-B7FC-B1C60C71D001}" type="presParOf" srcId="{AA5D02ED-E5A3-4CE5-9309-6F06245441CC}" destId="{E114915F-A324-4393-A945-AFB6023DA018}" srcOrd="3" destOrd="0" presId="urn:microsoft.com/office/officeart/2005/8/layout/hProcess6"/>
    <dgm:cxn modelId="{9A57F545-CE39-438B-96DE-BFE85B33F843}" type="presParOf" srcId="{06952D36-24A1-4689-A3C2-19673A67A9BC}" destId="{D224BB6E-6BFE-4A87-8E08-DCC886076040}" srcOrd="1" destOrd="0" presId="urn:microsoft.com/office/officeart/2005/8/layout/hProcess6"/>
    <dgm:cxn modelId="{4E591DE1-8A3F-4B70-B52D-E524BCAAE4AB}" type="presParOf" srcId="{06952D36-24A1-4689-A3C2-19673A67A9BC}" destId="{EC27CF27-C85D-4B6C-A1CD-0523B321956D}" srcOrd="2" destOrd="0" presId="urn:microsoft.com/office/officeart/2005/8/layout/hProcess6"/>
    <dgm:cxn modelId="{CC92B651-3149-40C9-A12B-B7C9CF2766AD}" type="presParOf" srcId="{EC27CF27-C85D-4B6C-A1CD-0523B321956D}" destId="{19A625E5-966E-4175-A49D-650AE156AAE3}" srcOrd="0" destOrd="0" presId="urn:microsoft.com/office/officeart/2005/8/layout/hProcess6"/>
    <dgm:cxn modelId="{F3116CB7-BCAC-43D5-96DF-23C4ACD27864}" type="presParOf" srcId="{EC27CF27-C85D-4B6C-A1CD-0523B321956D}" destId="{4E0BBB04-452A-4700-8E1E-1575A04A5F18}" srcOrd="1" destOrd="0" presId="urn:microsoft.com/office/officeart/2005/8/layout/hProcess6"/>
    <dgm:cxn modelId="{5A0151A5-FED6-4DF1-B264-26CEB22409AA}" type="presParOf" srcId="{EC27CF27-C85D-4B6C-A1CD-0523B321956D}" destId="{54DAF983-B431-4283-977F-E4941029753C}" srcOrd="2" destOrd="0" presId="urn:microsoft.com/office/officeart/2005/8/layout/hProcess6"/>
    <dgm:cxn modelId="{9D9A43D5-7ACF-4BAB-8476-6C8CF2E21F22}" type="presParOf" srcId="{EC27CF27-C85D-4B6C-A1CD-0523B321956D}" destId="{1B4DB32D-C350-430F-9EC0-53EB0493882D}" srcOrd="3" destOrd="0" presId="urn:microsoft.com/office/officeart/2005/8/layout/hProcess6"/>
    <dgm:cxn modelId="{7CAE2D77-AFB8-405D-AD31-03509417CD9C}" type="presParOf" srcId="{06952D36-24A1-4689-A3C2-19673A67A9BC}" destId="{33AFA6B4-2849-4B60-A871-D019EA2C5BFF}" srcOrd="3" destOrd="0" presId="urn:microsoft.com/office/officeart/2005/8/layout/hProcess6"/>
    <dgm:cxn modelId="{A0A1665C-E5D0-4907-A89C-BAAFDDDE2D44}" type="presParOf" srcId="{06952D36-24A1-4689-A3C2-19673A67A9BC}" destId="{23282B75-0BE3-4871-AF3C-1AD82F1C7581}" srcOrd="4" destOrd="0" presId="urn:microsoft.com/office/officeart/2005/8/layout/hProcess6"/>
    <dgm:cxn modelId="{7747CBAF-5AA9-4A4B-BF4B-CF650470729A}" type="presParOf" srcId="{23282B75-0BE3-4871-AF3C-1AD82F1C7581}" destId="{D01AD5C0-4125-4801-94A4-B42502BA32C6}" srcOrd="0" destOrd="0" presId="urn:microsoft.com/office/officeart/2005/8/layout/hProcess6"/>
    <dgm:cxn modelId="{7A825BE6-06AC-42AA-99A6-7E06F0EA1877}" type="presParOf" srcId="{23282B75-0BE3-4871-AF3C-1AD82F1C7581}" destId="{230F4483-D8D6-4ED7-A3C1-3979C62B9950}" srcOrd="1" destOrd="0" presId="urn:microsoft.com/office/officeart/2005/8/layout/hProcess6"/>
    <dgm:cxn modelId="{3491DDB8-421D-48BA-8FB4-1F3F0A34DF0B}" type="presParOf" srcId="{23282B75-0BE3-4871-AF3C-1AD82F1C7581}" destId="{CA106D89-887C-45BD-BE0F-0C815A9B0D8B}" srcOrd="2" destOrd="0" presId="urn:microsoft.com/office/officeart/2005/8/layout/hProcess6"/>
    <dgm:cxn modelId="{5DEAD698-90DB-4AC4-909C-8DD928013BBE}" type="presParOf" srcId="{23282B75-0BE3-4871-AF3C-1AD82F1C7581}" destId="{88DC78EE-F46D-46FF-9A18-4C15414CEC9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28117-21BD-4CD9-A879-51CAE1029D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5F49E6-2E02-4F05-BE8E-B93225B2795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HB 22 passed</a:t>
          </a:r>
        </a:p>
        <a:p>
          <a:r>
            <a:rPr lang="en-US" dirty="0" smtClean="0"/>
            <a:t>(May 2017)</a:t>
          </a:r>
          <a:endParaRPr lang="en-US" dirty="0"/>
        </a:p>
      </dgm:t>
    </dgm:pt>
    <dgm:pt modelId="{3C522E67-2B70-4C7A-8A71-EEDCEEC196FE}" type="parTrans" cxnId="{EBFDE6BE-84B9-4E52-933C-0765213B45EC}">
      <dgm:prSet/>
      <dgm:spPr/>
      <dgm:t>
        <a:bodyPr/>
        <a:lstStyle/>
        <a:p>
          <a:endParaRPr lang="en-US"/>
        </a:p>
      </dgm:t>
    </dgm:pt>
    <dgm:pt modelId="{20062F36-FB5B-4F4B-B493-132872FFE159}" type="sibTrans" cxnId="{EBFDE6BE-84B9-4E52-933C-0765213B45EC}">
      <dgm:prSet/>
      <dgm:spPr/>
      <dgm:t>
        <a:bodyPr/>
        <a:lstStyle/>
        <a:p>
          <a:endParaRPr lang="en-US"/>
        </a:p>
      </dgm:t>
    </dgm:pt>
    <dgm:pt modelId="{85650B2B-F014-4A60-861D-8923032C128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Rules finalized for 3 domain system</a:t>
          </a:r>
        </a:p>
        <a:p>
          <a:r>
            <a:rPr lang="en-US" dirty="0" smtClean="0"/>
            <a:t>(Spring 2018)</a:t>
          </a:r>
          <a:endParaRPr lang="en-US" dirty="0"/>
        </a:p>
      </dgm:t>
    </dgm:pt>
    <dgm:pt modelId="{67F8F80D-8F9E-47BF-8E36-9D38C1B0EEAB}" type="parTrans" cxnId="{E9C9013C-61AC-469D-86EA-3B65D8EA7F30}">
      <dgm:prSet/>
      <dgm:spPr/>
      <dgm:t>
        <a:bodyPr/>
        <a:lstStyle/>
        <a:p>
          <a:endParaRPr lang="en-US"/>
        </a:p>
      </dgm:t>
    </dgm:pt>
    <dgm:pt modelId="{C176CF77-2269-4F95-B0D1-7D5A24F7F1F7}" type="sibTrans" cxnId="{E9C9013C-61AC-469D-86EA-3B65D8EA7F30}">
      <dgm:prSet/>
      <dgm:spPr/>
      <dgm:t>
        <a:bodyPr/>
        <a:lstStyle/>
        <a:p>
          <a:endParaRPr lang="en-US"/>
        </a:p>
      </dgm:t>
    </dgm:pt>
    <dgm:pt modelId="{B44B7A46-B5BC-4485-B4B3-B1E2082514A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3 domain system preliminary ratings released</a:t>
          </a:r>
        </a:p>
        <a:p>
          <a:r>
            <a:rPr lang="en-US" dirty="0" smtClean="0"/>
            <a:t>(August 2018)</a:t>
          </a:r>
          <a:endParaRPr lang="en-US" dirty="0"/>
        </a:p>
      </dgm:t>
    </dgm:pt>
    <dgm:pt modelId="{A2AF6EF5-C2A0-44E2-929A-B0BF4EB3A77F}" type="parTrans" cxnId="{72EAEEE8-FF26-4D31-89D9-A12CA0E2B411}">
      <dgm:prSet/>
      <dgm:spPr/>
      <dgm:t>
        <a:bodyPr/>
        <a:lstStyle/>
        <a:p>
          <a:endParaRPr lang="en-US"/>
        </a:p>
      </dgm:t>
    </dgm:pt>
    <dgm:pt modelId="{44676942-3B08-4226-9B65-CE7B9B8C9EE7}" type="sibTrans" cxnId="{72EAEEE8-FF26-4D31-89D9-A12CA0E2B411}">
      <dgm:prSet/>
      <dgm:spPr/>
      <dgm:t>
        <a:bodyPr/>
        <a:lstStyle/>
        <a:p>
          <a:endParaRPr lang="en-US"/>
        </a:p>
      </dgm:t>
    </dgm:pt>
    <dgm:pt modelId="{47182DFF-357A-4A47-8BBB-012527D673EE}" type="pres">
      <dgm:prSet presAssocID="{F4F28117-21BD-4CD9-A879-51CAE1029D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7491A4-10D1-4ED1-9B07-385BE2F0236A}" type="pres">
      <dgm:prSet presAssocID="{F4F28117-21BD-4CD9-A879-51CAE1029DE7}" presName="arrow" presStyleLbl="bgShp" presStyleIdx="0" presStyleCnt="1" custScaleX="117457" custScaleY="98473"/>
      <dgm:spPr>
        <a:solidFill>
          <a:schemeClr val="accent4">
            <a:lumMod val="75000"/>
          </a:schemeClr>
        </a:solidFill>
      </dgm:spPr>
    </dgm:pt>
    <dgm:pt modelId="{F11C08BF-F4C4-45FA-9F74-6C4F13C272C6}" type="pres">
      <dgm:prSet presAssocID="{F4F28117-21BD-4CD9-A879-51CAE1029DE7}" presName="linearProcess" presStyleCnt="0"/>
      <dgm:spPr/>
    </dgm:pt>
    <dgm:pt modelId="{1E83C381-FC10-4012-AD7E-EEC199C72A14}" type="pres">
      <dgm:prSet presAssocID="{B25F49E6-2E02-4F05-BE8E-B93225B27958}" presName="textNode" presStyleLbl="node1" presStyleIdx="0" presStyleCnt="3" custScaleX="68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3559E-FF81-46F5-888A-8CF43E17DFA6}" type="pres">
      <dgm:prSet presAssocID="{20062F36-FB5B-4F4B-B493-132872FFE159}" presName="sibTrans" presStyleCnt="0"/>
      <dgm:spPr/>
    </dgm:pt>
    <dgm:pt modelId="{D348B7B5-BBFA-4715-ACAA-37459942612E}" type="pres">
      <dgm:prSet presAssocID="{85650B2B-F014-4A60-861D-8923032C128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A4A2-FCFC-40D3-A7C9-24B71F3A8FC0}" type="pres">
      <dgm:prSet presAssocID="{C176CF77-2269-4F95-B0D1-7D5A24F7F1F7}" presName="sibTrans" presStyleCnt="0"/>
      <dgm:spPr/>
    </dgm:pt>
    <dgm:pt modelId="{F7C40AEF-1663-46ED-A49C-33A8A11531F7}" type="pres">
      <dgm:prSet presAssocID="{B44B7A46-B5BC-4485-B4B3-B1E2082514A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DE6BE-84B9-4E52-933C-0765213B45EC}" srcId="{F4F28117-21BD-4CD9-A879-51CAE1029DE7}" destId="{B25F49E6-2E02-4F05-BE8E-B93225B27958}" srcOrd="0" destOrd="0" parTransId="{3C522E67-2B70-4C7A-8A71-EEDCEEC196FE}" sibTransId="{20062F36-FB5B-4F4B-B493-132872FFE159}"/>
    <dgm:cxn modelId="{E8107034-F134-4B1A-8E4F-87509A127A0F}" type="presOf" srcId="{B25F49E6-2E02-4F05-BE8E-B93225B27958}" destId="{1E83C381-FC10-4012-AD7E-EEC199C72A14}" srcOrd="0" destOrd="0" presId="urn:microsoft.com/office/officeart/2005/8/layout/hProcess9"/>
    <dgm:cxn modelId="{301CC9FC-0155-4BBD-B67C-CBD16EFE3CB8}" type="presOf" srcId="{F4F28117-21BD-4CD9-A879-51CAE1029DE7}" destId="{47182DFF-357A-4A47-8BBB-012527D673EE}" srcOrd="0" destOrd="0" presId="urn:microsoft.com/office/officeart/2005/8/layout/hProcess9"/>
    <dgm:cxn modelId="{72EAEEE8-FF26-4D31-89D9-A12CA0E2B411}" srcId="{F4F28117-21BD-4CD9-A879-51CAE1029DE7}" destId="{B44B7A46-B5BC-4485-B4B3-B1E2082514A9}" srcOrd="2" destOrd="0" parTransId="{A2AF6EF5-C2A0-44E2-929A-B0BF4EB3A77F}" sibTransId="{44676942-3B08-4226-9B65-CE7B9B8C9EE7}"/>
    <dgm:cxn modelId="{D08C10D1-CF9A-49AC-A75B-3A32043ACF5F}" type="presOf" srcId="{85650B2B-F014-4A60-861D-8923032C128A}" destId="{D348B7B5-BBFA-4715-ACAA-37459942612E}" srcOrd="0" destOrd="0" presId="urn:microsoft.com/office/officeart/2005/8/layout/hProcess9"/>
    <dgm:cxn modelId="{4DFDE605-F4E9-43DD-86E5-AD0B00DC758B}" type="presOf" srcId="{B44B7A46-B5BC-4485-B4B3-B1E2082514A9}" destId="{F7C40AEF-1663-46ED-A49C-33A8A11531F7}" srcOrd="0" destOrd="0" presId="urn:microsoft.com/office/officeart/2005/8/layout/hProcess9"/>
    <dgm:cxn modelId="{E9C9013C-61AC-469D-86EA-3B65D8EA7F30}" srcId="{F4F28117-21BD-4CD9-A879-51CAE1029DE7}" destId="{85650B2B-F014-4A60-861D-8923032C128A}" srcOrd="1" destOrd="0" parTransId="{67F8F80D-8F9E-47BF-8E36-9D38C1B0EEAB}" sibTransId="{C176CF77-2269-4F95-B0D1-7D5A24F7F1F7}"/>
    <dgm:cxn modelId="{2E8EA15C-EA41-4936-AF96-8822E6D1EDE0}" type="presParOf" srcId="{47182DFF-357A-4A47-8BBB-012527D673EE}" destId="{AC7491A4-10D1-4ED1-9B07-385BE2F0236A}" srcOrd="0" destOrd="0" presId="urn:microsoft.com/office/officeart/2005/8/layout/hProcess9"/>
    <dgm:cxn modelId="{2F06927F-E532-46A3-8FEF-1BFA89CFBB37}" type="presParOf" srcId="{47182DFF-357A-4A47-8BBB-012527D673EE}" destId="{F11C08BF-F4C4-45FA-9F74-6C4F13C272C6}" srcOrd="1" destOrd="0" presId="urn:microsoft.com/office/officeart/2005/8/layout/hProcess9"/>
    <dgm:cxn modelId="{58B9F8F0-7AED-48BF-A38D-BC9FB3C470E9}" type="presParOf" srcId="{F11C08BF-F4C4-45FA-9F74-6C4F13C272C6}" destId="{1E83C381-FC10-4012-AD7E-EEC199C72A14}" srcOrd="0" destOrd="0" presId="urn:microsoft.com/office/officeart/2005/8/layout/hProcess9"/>
    <dgm:cxn modelId="{E00A4D80-7DA7-480F-8312-DE162DC27F78}" type="presParOf" srcId="{F11C08BF-F4C4-45FA-9F74-6C4F13C272C6}" destId="{4A83559E-FF81-46F5-888A-8CF43E17DFA6}" srcOrd="1" destOrd="0" presId="urn:microsoft.com/office/officeart/2005/8/layout/hProcess9"/>
    <dgm:cxn modelId="{8A449E45-1D2C-4487-85C7-554B96725C13}" type="presParOf" srcId="{F11C08BF-F4C4-45FA-9F74-6C4F13C272C6}" destId="{D348B7B5-BBFA-4715-ACAA-37459942612E}" srcOrd="2" destOrd="0" presId="urn:microsoft.com/office/officeart/2005/8/layout/hProcess9"/>
    <dgm:cxn modelId="{00C41FB2-287E-4822-B6A7-951246B1C0BF}" type="presParOf" srcId="{F11C08BF-F4C4-45FA-9F74-6C4F13C272C6}" destId="{B9DCA4A2-FCFC-40D3-A7C9-24B71F3A8FC0}" srcOrd="3" destOrd="0" presId="urn:microsoft.com/office/officeart/2005/8/layout/hProcess9"/>
    <dgm:cxn modelId="{EB290A52-E7A8-472E-8DBC-C81E7EAD8A7B}" type="presParOf" srcId="{F11C08BF-F4C4-45FA-9F74-6C4F13C272C6}" destId="{F7C40AEF-1663-46ED-A49C-33A8A11531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E702-6692-4930-A9FF-3D7F186EC0A8}">
      <dsp:nvSpPr>
        <dsp:cNvPr id="0" name=""/>
        <dsp:cNvSpPr/>
      </dsp:nvSpPr>
      <dsp:spPr>
        <a:xfrm>
          <a:off x="715471" y="742397"/>
          <a:ext cx="2840368" cy="3858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Index 1: Student Achievement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Index 2: Student Progress	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Index 3: Closing the Gap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Index 4: Postsecondary Readiness</a:t>
          </a:r>
          <a:endParaRPr lang="en-US" sz="1200" kern="1200" dirty="0"/>
        </a:p>
      </dsp:txBody>
      <dsp:txXfrm>
        <a:off x="1425563" y="1321207"/>
        <a:ext cx="1384679" cy="2701111"/>
      </dsp:txXfrm>
    </dsp:sp>
    <dsp:sp modelId="{E114915F-A324-4393-A945-AFB6023DA018}">
      <dsp:nvSpPr>
        <dsp:cNvPr id="0" name=""/>
        <dsp:cNvSpPr/>
      </dsp:nvSpPr>
      <dsp:spPr>
        <a:xfrm>
          <a:off x="5379" y="1961670"/>
          <a:ext cx="1420184" cy="14201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HB 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81</a:t>
          </a:r>
          <a:r>
            <a:rPr lang="en-US" sz="1400" kern="1200" baseline="30000" dirty="0" smtClean="0"/>
            <a:t>st</a:t>
          </a:r>
          <a:r>
            <a:rPr lang="en-US" sz="1400" kern="1200" dirty="0" smtClean="0"/>
            <a:t> Texas Legislature (2009)</a:t>
          </a:r>
          <a:endParaRPr lang="en-US" sz="1400" kern="1200" dirty="0"/>
        </a:p>
      </dsp:txBody>
      <dsp:txXfrm>
        <a:off x="213360" y="2169651"/>
        <a:ext cx="1004222" cy="1004222"/>
      </dsp:txXfrm>
    </dsp:sp>
    <dsp:sp modelId="{4E0BBB04-452A-4700-8E1E-1575A04A5F18}">
      <dsp:nvSpPr>
        <dsp:cNvPr id="0" name=""/>
        <dsp:cNvSpPr/>
      </dsp:nvSpPr>
      <dsp:spPr>
        <a:xfrm>
          <a:off x="4443455" y="704298"/>
          <a:ext cx="2840368" cy="393492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-3691456"/>
            <a:satOff val="4458"/>
            <a:lumOff val="33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691456"/>
              <a:satOff val="4458"/>
              <a:lumOff val="3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Student Achievement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Student Progress</a:t>
          </a: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Closing Performance Gaps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Postsecondary Readiness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Community and Student Engagement</a:t>
          </a:r>
          <a:endParaRPr lang="en-US" sz="1100" kern="1200" dirty="0"/>
        </a:p>
      </dsp:txBody>
      <dsp:txXfrm>
        <a:off x="5153547" y="1294537"/>
        <a:ext cx="1384679" cy="2754450"/>
      </dsp:txXfrm>
    </dsp:sp>
    <dsp:sp modelId="{1B4DB32D-C350-430F-9EC0-53EB0493882D}">
      <dsp:nvSpPr>
        <dsp:cNvPr id="0" name=""/>
        <dsp:cNvSpPr/>
      </dsp:nvSpPr>
      <dsp:spPr>
        <a:xfrm>
          <a:off x="3733363" y="1961670"/>
          <a:ext cx="1420184" cy="1420184"/>
        </a:xfrm>
        <a:prstGeom prst="ellipse">
          <a:avLst/>
        </a:prstGeom>
        <a:solidFill>
          <a:schemeClr val="accent3">
            <a:hueOff val="-3651371"/>
            <a:satOff val="5960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HB 2804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84</a:t>
          </a:r>
          <a:r>
            <a:rPr lang="en-US" sz="1400" kern="1200" baseline="30000" dirty="0" smtClean="0"/>
            <a:t>th</a:t>
          </a:r>
          <a:r>
            <a:rPr lang="en-US" sz="1400" kern="1200" dirty="0" smtClean="0"/>
            <a:t> Texas Legislature (2015)</a:t>
          </a:r>
        </a:p>
      </dsp:txBody>
      <dsp:txXfrm>
        <a:off x="3941344" y="2169651"/>
        <a:ext cx="1004222" cy="1004222"/>
      </dsp:txXfrm>
    </dsp:sp>
    <dsp:sp modelId="{230F4483-D8D6-4ED7-A3C1-3979C62B9950}">
      <dsp:nvSpPr>
        <dsp:cNvPr id="0" name=""/>
        <dsp:cNvSpPr/>
      </dsp:nvSpPr>
      <dsp:spPr>
        <a:xfrm>
          <a:off x="8171438" y="728109"/>
          <a:ext cx="2840368" cy="38873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-7382912"/>
            <a:satOff val="8917"/>
            <a:lumOff val="67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7382912"/>
              <a:satOff val="8917"/>
              <a:lumOff val="6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Student Achievement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School Progress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Closing the Gaps</a:t>
          </a:r>
          <a:endParaRPr lang="en-US" sz="1100" kern="1200" dirty="0"/>
        </a:p>
      </dsp:txBody>
      <dsp:txXfrm>
        <a:off x="8881531" y="1311205"/>
        <a:ext cx="1384679" cy="2721115"/>
      </dsp:txXfrm>
    </dsp:sp>
    <dsp:sp modelId="{88DC78EE-F46D-46FF-9A18-4C15414CEC97}">
      <dsp:nvSpPr>
        <dsp:cNvPr id="0" name=""/>
        <dsp:cNvSpPr/>
      </dsp:nvSpPr>
      <dsp:spPr>
        <a:xfrm>
          <a:off x="7461346" y="1961670"/>
          <a:ext cx="1420184" cy="1420184"/>
        </a:xfrm>
        <a:prstGeom prst="ellipse">
          <a:avLst/>
        </a:prstGeom>
        <a:solidFill>
          <a:schemeClr val="accent3">
            <a:hueOff val="-7302742"/>
            <a:satOff val="11920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HB 22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85</a:t>
          </a:r>
          <a:r>
            <a:rPr lang="en-US" sz="1400" kern="1200" baseline="30000" dirty="0" smtClean="0"/>
            <a:t>th</a:t>
          </a:r>
          <a:r>
            <a:rPr lang="en-US" sz="1400" kern="1200" dirty="0" smtClean="0"/>
            <a:t> Texas Legislature (2017)</a:t>
          </a:r>
          <a:endParaRPr lang="en-US" sz="1400" kern="1200" dirty="0"/>
        </a:p>
      </dsp:txBody>
      <dsp:txXfrm>
        <a:off x="7669327" y="2169651"/>
        <a:ext cx="1004222" cy="1004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491A4-10D1-4ED1-9B07-385BE2F0236A}">
      <dsp:nvSpPr>
        <dsp:cNvPr id="0" name=""/>
        <dsp:cNvSpPr/>
      </dsp:nvSpPr>
      <dsp:spPr>
        <a:xfrm>
          <a:off x="8742" y="17587"/>
          <a:ext cx="10805845" cy="2268408"/>
        </a:xfrm>
        <a:prstGeom prst="rightArrow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3C381-FC10-4012-AD7E-EEC199C72A14}">
      <dsp:nvSpPr>
        <dsp:cNvPr id="0" name=""/>
        <dsp:cNvSpPr/>
      </dsp:nvSpPr>
      <dsp:spPr>
        <a:xfrm>
          <a:off x="713183" y="691075"/>
          <a:ext cx="2231792" cy="92143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HB 22 passed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(May 2017)</a:t>
          </a:r>
          <a:endParaRPr lang="en-US" sz="1500" kern="1200" dirty="0"/>
        </a:p>
      </dsp:txBody>
      <dsp:txXfrm>
        <a:off x="758164" y="736056"/>
        <a:ext cx="2141830" cy="831471"/>
      </dsp:txXfrm>
    </dsp:sp>
    <dsp:sp modelId="{D348B7B5-BBFA-4715-ACAA-37459942612E}">
      <dsp:nvSpPr>
        <dsp:cNvPr id="0" name=""/>
        <dsp:cNvSpPr/>
      </dsp:nvSpPr>
      <dsp:spPr>
        <a:xfrm>
          <a:off x="3280562" y="691075"/>
          <a:ext cx="3246999" cy="92143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Rules finalized for 3 domain system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(Spring 2018)</a:t>
          </a:r>
          <a:endParaRPr lang="en-US" sz="1500" kern="1200" dirty="0"/>
        </a:p>
      </dsp:txBody>
      <dsp:txXfrm>
        <a:off x="3325543" y="736056"/>
        <a:ext cx="3157037" cy="831471"/>
      </dsp:txXfrm>
    </dsp:sp>
    <dsp:sp modelId="{F7C40AEF-1663-46ED-A49C-33A8A11531F7}">
      <dsp:nvSpPr>
        <dsp:cNvPr id="0" name=""/>
        <dsp:cNvSpPr/>
      </dsp:nvSpPr>
      <dsp:spPr>
        <a:xfrm>
          <a:off x="6863148" y="691075"/>
          <a:ext cx="3246999" cy="92143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 domain system preliminary ratings released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(August 2018)</a:t>
          </a:r>
          <a:endParaRPr lang="en-US" sz="1500" kern="1200" dirty="0"/>
        </a:p>
      </dsp:txBody>
      <dsp:txXfrm>
        <a:off x="6908129" y="736056"/>
        <a:ext cx="3157037" cy="831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2E78-8147-46B7-9477-0A3A4811BC52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0F9E5-920D-46B4-86A2-974E10021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64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38858E-291D-4DB4-911C-777E42AE1AFB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F75478-C2AD-4F2A-9D4D-B77EC264C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9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next slides provide</a:t>
            </a:r>
            <a:r>
              <a:rPr lang="en-US" baseline="0" dirty="0" smtClean="0">
                <a:solidFill>
                  <a:schemeClr val="tx1"/>
                </a:solidFill>
              </a:rPr>
              <a:t> Academic Performance data. The data is based on the STAAR and EOC results. Those results are compiled into an extremely complicated accountability summary shown on this slide which lists the 4 indices. 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Index 1 measures student achievement and the target for 16-17 was a 60. As you can see in green, NEISD scored a 79. 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Index 2 measures student progress as compared to the previous year and the target was 22. NEISD received a score of a 42.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Index 3 measures closing the achievement gaps with a target of 28 and the district score of 43. 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The last index measures postsecondary readiness. The target was 60. NEISD received a score of 79.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2C722-6374-4863-8471-FD97AAFB59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0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results of the calculations</a:t>
            </a:r>
            <a:r>
              <a:rPr lang="en-US" baseline="0" dirty="0" smtClean="0"/>
              <a:t> from the four indices give us our accountability rating for our district and our individual campuses. There are 2 possible ratings, met standard and improvement required. NEISD earned a met standard rating and all 68 of our campuses also earned a rating of met standard. We have 0 Improvement required schools for the 16-17 school year.</a:t>
            </a:r>
          </a:p>
          <a:p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</a:t>
            </a:r>
            <a:r>
              <a:rPr lang="en-US" sz="1200" b="0" i="1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campuses met standard. </a:t>
            </a:r>
            <a:endParaRPr lang="en-US" sz="1200" b="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2C722-6374-4863-8471-FD97AAFB59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24DFD-43C5-45AE-BC8C-601F037BF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20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 3 domain scores to calculate overall score</a:t>
            </a:r>
          </a:p>
          <a:p>
            <a:r>
              <a:rPr lang="en-US" dirty="0" smtClean="0"/>
              <a:t>Best of Domain I and II; Domain III minimum of 30% of overall score</a:t>
            </a:r>
          </a:p>
          <a:p>
            <a:r>
              <a:rPr lang="en-US" dirty="0" smtClean="0"/>
              <a:t>Commissioner will assign each district and campus an overall performance rating of: A, B, C, D, or F.</a:t>
            </a:r>
          </a:p>
          <a:p>
            <a:r>
              <a:rPr lang="en-US" dirty="0" smtClean="0"/>
              <a:t>A-F ratings not in effect for campuses until 2018-2019 school year. For 2017-2018 school year, ratings of Met Standard and Improvement Required will be issued to campuses and Districts will receive A-F rating. </a:t>
            </a:r>
          </a:p>
          <a:p>
            <a:r>
              <a:rPr lang="en-US" dirty="0" smtClean="0"/>
              <a:t>All districts and campuses can receive an “A” rating – no forced distribution.</a:t>
            </a:r>
          </a:p>
          <a:p>
            <a:r>
              <a:rPr lang="en-US" dirty="0" smtClean="0"/>
              <a:t>The ratings should be based on stable criteria, so you can make apples-to-apples performance comparisons from year to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75478-C2AD-4F2A-9D4D-B77EC264CD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9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let’s try</a:t>
            </a:r>
            <a:r>
              <a:rPr lang="en-US" baseline="0" dirty="0"/>
              <a:t> to show, visually, what is happening during the phase in of the Level II standard.</a:t>
            </a:r>
          </a:p>
          <a:p>
            <a:endParaRPr lang="en-US" baseline="0" dirty="0"/>
          </a:p>
          <a:p>
            <a:r>
              <a:rPr lang="en-US" baseline="0" dirty="0"/>
              <a:t>Let’s look again at our general depiction of the 3 performance categories for STAAR – and then look at the phase in of the Level II standard.</a:t>
            </a:r>
          </a:p>
          <a:p>
            <a:endParaRPr lang="en-US" baseline="0" dirty="0"/>
          </a:p>
          <a:p>
            <a:r>
              <a:rPr lang="en-US" baseline="0" dirty="0"/>
              <a:t>What we can see is that the Level II – Phase 1 standard is actually below the final Level II standard.  While students who score at least Level II – Phase 1 are considered to have passed the test, it is important to see that in the long run, a score that is the equivalent of Level II – Phase 1 will be considered a failing score.</a:t>
            </a:r>
          </a:p>
          <a:p>
            <a:endParaRPr lang="en-US" baseline="0" dirty="0"/>
          </a:p>
          <a:p>
            <a:r>
              <a:rPr lang="en-US" baseline="0" dirty="0"/>
              <a:t>Similarly, we can see that when we move to Level II – Phase 2, students will be able to achieve a passing status on the test with what, ultimately, will be considered a failing score.</a:t>
            </a:r>
          </a:p>
          <a:p>
            <a:endParaRPr lang="en-US" baseline="0" dirty="0"/>
          </a:p>
          <a:p>
            <a:r>
              <a:rPr lang="en-US" baseline="0" dirty="0"/>
              <a:t>Only when we arrive at the Final Level II standard will we have fully implemented the overall design of STAAR – with the corresponding descriptions of the relative level of preparedness of students scoring within each Performance Level in STAAR (Level I, Level II and Level III).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3A9A8-C64A-DB48-8C8E-34B2BB2EEBA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912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let’s try</a:t>
            </a:r>
            <a:r>
              <a:rPr lang="en-US" baseline="0" dirty="0"/>
              <a:t> to show, visually, what is happening during the phase in of the Level II standard.</a:t>
            </a:r>
          </a:p>
          <a:p>
            <a:endParaRPr lang="en-US" baseline="0" dirty="0"/>
          </a:p>
          <a:p>
            <a:r>
              <a:rPr lang="en-US" baseline="0" dirty="0"/>
              <a:t>Let’s look again at our general depiction of the 3 performance categories for STAAR – and then look at the phase in of the Level II standard.</a:t>
            </a:r>
          </a:p>
          <a:p>
            <a:endParaRPr lang="en-US" baseline="0" dirty="0"/>
          </a:p>
          <a:p>
            <a:r>
              <a:rPr lang="en-US" baseline="0" dirty="0"/>
              <a:t>What we can see is that the Level II – Phase 1 standard is actually below the final Level II standard.  While students who score at least Level II – Phase 1 are considered to have passed the test, it is important to see that in the long run, a score that is the equivalent of Level II – Phase 1 will be considered a failing score.</a:t>
            </a:r>
          </a:p>
          <a:p>
            <a:endParaRPr lang="en-US" baseline="0" dirty="0"/>
          </a:p>
          <a:p>
            <a:r>
              <a:rPr lang="en-US" baseline="0" dirty="0"/>
              <a:t>Similarly, we can see that when we move to Level II – Phase 2, students will be able to achieve a passing status on the test with what, ultimately, will be considered a failing score.</a:t>
            </a:r>
          </a:p>
          <a:p>
            <a:endParaRPr lang="en-US" baseline="0" dirty="0"/>
          </a:p>
          <a:p>
            <a:r>
              <a:rPr lang="en-US" baseline="0" dirty="0"/>
              <a:t>Only when we arrive at the Final Level II standard will we have fully implemented the overall design of STAAR – with the corresponding descriptions of the relative level of preparedness of students scoring within each Performance Level in STAAR (Level I, Level II and Level III).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3A9A8-C64A-DB48-8C8E-34B2BB2EEBA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96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 3 domain scores to calculate overall score</a:t>
            </a:r>
          </a:p>
          <a:p>
            <a:r>
              <a:rPr lang="en-US" dirty="0" smtClean="0"/>
              <a:t>Best of Domain I and II; Domain III minimum of 30% of overall score</a:t>
            </a:r>
          </a:p>
          <a:p>
            <a:r>
              <a:rPr lang="en-US" dirty="0" smtClean="0"/>
              <a:t>Commissioner will assign each district and campus an overall performance rating of: A, B, C, D, or F.</a:t>
            </a:r>
          </a:p>
          <a:p>
            <a:r>
              <a:rPr lang="en-US" dirty="0" smtClean="0"/>
              <a:t>A-F ratings not in effect for campuses until 2018-2019 school year. For 2017-2018 school year, ratings of Met Standard and Improvement Required will be issued to campuses and Districts will receive A-F rating. </a:t>
            </a:r>
          </a:p>
          <a:p>
            <a:r>
              <a:rPr lang="en-US" dirty="0" smtClean="0"/>
              <a:t>All districts and campuses can receive an “A” rating – no forced distribution.</a:t>
            </a:r>
          </a:p>
          <a:p>
            <a:r>
              <a:rPr lang="en-US" dirty="0" smtClean="0"/>
              <a:t>The ratings should be based on stable criteria, so you can make apples-to-apples performance comparisons from year to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75478-C2AD-4F2A-9D4D-B77EC264CD4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7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next slides provide</a:t>
            </a:r>
            <a:r>
              <a:rPr lang="en-US" baseline="0" dirty="0" smtClean="0">
                <a:solidFill>
                  <a:schemeClr val="tx1"/>
                </a:solidFill>
              </a:rPr>
              <a:t> Academic Performance data. The data is based on the STAAR and EOC results. Those results are compiled into an extremely complicated accountability summary shown on this slide which lists the 4 indices. 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Index 1 measures student achievement and the target for 16-17 was a 60. As you can see in green, NEISD scored a 79. 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Index 2 measures student progress as compared to the previous year and the target was 22. NEISD received a score of a 42.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Index 3 measures closing the achievement gaps with a target of 28 and the district score of 43. 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The last index measures postsecondary readiness. The target was 60. NEISD received a score of 79.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2C722-6374-4863-8471-FD97AAFB59A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next slides provide</a:t>
            </a:r>
            <a:r>
              <a:rPr lang="en-US" baseline="0" dirty="0" smtClean="0">
                <a:solidFill>
                  <a:schemeClr val="tx1"/>
                </a:solidFill>
              </a:rPr>
              <a:t> Academic Performance data. The data is based on the STAAR and EOC results. Those results are compiled into an extremely complicated accountability summary shown on this slide which lists the 4 indices. 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Index 1 measures student achievement and the target for 16-17 was a 60. As you can see in green, NEISD scored a 79. 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Index 2 measures student progress as compared to the previous year and the target was 22. NEISD received a score of a 42.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Index 3 measures closing the achievement gaps with a target of 28 and the district score of 43. 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The last index measures postsecondary readiness. The target was 60. NEISD received a score of 79.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2C722-6374-4863-8471-FD97AAFB59A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450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D9D6-BD29-4D8D-AF0A-543644E50502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3A58-6B56-42F7-AB54-3D2E10D4EBB6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C4-38F0-4320-9B36-0C0A93308DF0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8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734A-BA64-4F6E-AEB9-3DCD7A581C09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43A4-BFBF-4184-964D-5489159EA480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21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5E37-1D65-43E7-94C8-E30D3BF8CC2D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53B-B509-4D6F-BAA3-560EBC88E930}" type="datetime1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B1C7-ADC2-4E46-8F0A-D7452412943F}" type="datetime1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0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B52A-3DE1-4E57-B3A4-C1F9C67C2E51}" type="datetime1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3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CFAF89-51F2-40F6-AEE4-6650C4AF04DD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CDF8-3183-4BFB-801B-27603D541532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613F-E01D-47D1-B4B3-9E2286E7AAFD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F5D-B491-4175-A847-5642961C8DDD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99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A973-0CFC-4B9B-9601-AA1B5205FA95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4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3363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DE50-1D51-49B2-A668-DEB25F413041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3235-5FDA-4C77-85F7-5A4E8EA7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42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7B28-AA83-4D76-BEFE-AD27486909D7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3235-5FDA-4C77-85F7-5A4E8EA7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0E0B-6C9B-4A37-8550-A5780D13F667}" type="datetime1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3235-5FDA-4C77-85F7-5A4E8EA7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D2C-4D4F-4A94-A857-FF6AD2FB3BD9}" type="datetime1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3235-5FDA-4C77-85F7-5A4E8EA7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9EF5-55D4-4EF9-9D66-9963A080B636}" type="datetime1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3235-5FDA-4C77-85F7-5A4E8EA7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72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FCFC-1E1C-4461-82A5-7332FDBD7012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3235-5FDA-4C77-85F7-5A4E8EA7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2FEC-CA6F-49D9-AECF-1DC4B87C44C7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3235-5FDA-4C77-85F7-5A4E8EA7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0E9E-8F97-471E-891F-629154E68A82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3235-5FDA-4C77-85F7-5A4E8EA7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D264-6C2B-43AC-BFF3-D430FCAB5EC2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3235-5FDA-4C77-85F7-5A4E8EA7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DA4D-7D8D-4B2A-9F50-DBFF03DE07E3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BE-F84C-4BA8-BF9A-876F5ACA1CEB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2FC-651F-4C27-9654-8F52F50E0D40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66B4-995E-479A-91AA-6B5AEB2D7EB6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4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2AF-2D70-4C21-85C8-22878DB729D4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E731-8207-4074-BBAE-C95100F53203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2B08483-2C7F-4943-8474-15610C9AC177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4F5F70A-F6EE-4CAD-8272-4E708A470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6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7CBAC8-4593-4FCB-BD4A-8DFBF64C216B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195C2E-1CF2-4CE0-A7DD-B0D6C3D227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02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99697E3-B2E3-433F-8DA3-7F02180DC6A6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9BB3235-5FDA-4C77-85F7-5A4E8EA7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0.gif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93A4-8530-4009-9D2F-0B2293E7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750" y="1317627"/>
            <a:ext cx="7010400" cy="329882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Lucida Calligraphy" panose="03010101010101010101" pitchFamily="66" charset="0"/>
              </a:rPr>
              <a:t>Measuring Up</a:t>
            </a:r>
            <a:r>
              <a:rPr lang="en-US" dirty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en-US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 </a:t>
            </a:r>
            <a:endParaRPr lang="en-US" dirty="0">
              <a:solidFill>
                <a:srgbClr val="C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BCB90-EDCD-445C-A089-BE0F3DDDF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1075" y="3914776"/>
            <a:ext cx="8562546" cy="25066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solidFill>
                  <a:srgbClr val="9E3300"/>
                </a:solidFill>
                <a:latin typeface="Calibri"/>
              </a:rPr>
              <a:t>How Public Schools are Evaluated</a:t>
            </a:r>
            <a:endParaRPr lang="en-US" sz="4400" dirty="0">
              <a:solidFill>
                <a:srgbClr val="9E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Accountability 2018 and Beyond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F5DC0-DEFD-4D23-893D-C90D5048E456}" type="datetime1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11/15/2017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North East Independent School District</a:t>
            </a:r>
            <a:endParaRPr kumimoji="0" lang="en-US" b="0" i="0" u="none" strike="noStrike" kern="1200" cap="all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95C2E-1CF2-4CE0-A7DD-B0D6C3D22780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91153" y="1377951"/>
          <a:ext cx="11017187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1149" y="2738954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Indexes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836" y="2738954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Domains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5493" y="2940341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Domains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429249"/>
            <a:ext cx="176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2012 - 2017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3351" y="542924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&amp; Beyond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5772" y="548832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&amp; Beyond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746468" y="937983"/>
            <a:ext cx="4092882" cy="599803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0064" y="1857247"/>
            <a:ext cx="3616294" cy="40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0DF0-8309-434B-8881-2496532B027E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object 2"/>
          <p:cNvSpPr txBox="1"/>
          <p:nvPr/>
        </p:nvSpPr>
        <p:spPr>
          <a:xfrm>
            <a:off x="860677" y="1403579"/>
            <a:ext cx="5526405" cy="418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="1" spc="-50" dirty="0" smtClean="0">
                <a:latin typeface="Century Gothic"/>
                <a:cs typeface="Century Gothic"/>
              </a:rPr>
              <a:t>Hous</a:t>
            </a:r>
            <a:r>
              <a:rPr sz="2700" b="1" spc="0" dirty="0" smtClean="0">
                <a:latin typeface="Century Gothic"/>
                <a:cs typeface="Century Gothic"/>
              </a:rPr>
              <a:t>e</a:t>
            </a:r>
            <a:r>
              <a:rPr sz="2700" b="1" spc="-125" dirty="0" smtClean="0">
                <a:latin typeface="Century Gothic"/>
                <a:cs typeface="Century Gothic"/>
              </a:rPr>
              <a:t> </a:t>
            </a:r>
            <a:r>
              <a:rPr sz="2700" b="1" spc="-45" dirty="0" smtClean="0">
                <a:latin typeface="Century Gothic"/>
                <a:cs typeface="Century Gothic"/>
              </a:rPr>
              <a:t>B</a:t>
            </a:r>
            <a:r>
              <a:rPr sz="2700" b="1" spc="-50" dirty="0" smtClean="0">
                <a:latin typeface="Century Gothic"/>
                <a:cs typeface="Century Gothic"/>
              </a:rPr>
              <a:t>il</a:t>
            </a:r>
            <a:r>
              <a:rPr sz="2700" b="1" spc="0" dirty="0" smtClean="0">
                <a:latin typeface="Century Gothic"/>
                <a:cs typeface="Century Gothic"/>
              </a:rPr>
              <a:t>l</a:t>
            </a:r>
            <a:r>
              <a:rPr sz="2700" b="1" spc="-110" dirty="0" smtClean="0">
                <a:latin typeface="Century Gothic"/>
                <a:cs typeface="Century Gothic"/>
              </a:rPr>
              <a:t> </a:t>
            </a:r>
            <a:r>
              <a:rPr sz="2700" b="1" spc="-50" dirty="0" smtClean="0">
                <a:latin typeface="Century Gothic"/>
                <a:cs typeface="Century Gothic"/>
              </a:rPr>
              <a:t>22</a:t>
            </a:r>
            <a:r>
              <a:rPr sz="2700" b="1" spc="0" dirty="0" smtClean="0">
                <a:latin typeface="Century Gothic"/>
                <a:cs typeface="Century Gothic"/>
              </a:rPr>
              <a:t>,</a:t>
            </a:r>
            <a:r>
              <a:rPr sz="2700" b="1" spc="-125" dirty="0" smtClean="0">
                <a:latin typeface="Century Gothic"/>
                <a:cs typeface="Century Gothic"/>
              </a:rPr>
              <a:t> </a:t>
            </a:r>
            <a:r>
              <a:rPr sz="2700" b="1" spc="-50" dirty="0" smtClean="0">
                <a:latin typeface="Century Gothic"/>
                <a:cs typeface="Century Gothic"/>
              </a:rPr>
              <a:t>8</a:t>
            </a:r>
            <a:r>
              <a:rPr sz="2700" b="1" spc="-45" dirty="0" smtClean="0">
                <a:latin typeface="Century Gothic"/>
                <a:cs typeface="Century Gothic"/>
              </a:rPr>
              <a:t>5</a:t>
            </a:r>
            <a:r>
              <a:rPr sz="2700" b="1" spc="-60" baseline="24691" dirty="0" smtClean="0">
                <a:latin typeface="Century Gothic"/>
                <a:cs typeface="Century Gothic"/>
              </a:rPr>
              <a:t>t</a:t>
            </a:r>
            <a:r>
              <a:rPr sz="2700" b="1" spc="0" baseline="24691" dirty="0" smtClean="0">
                <a:latin typeface="Century Gothic"/>
                <a:cs typeface="Century Gothic"/>
              </a:rPr>
              <a:t>h</a:t>
            </a:r>
            <a:r>
              <a:rPr sz="2700" b="1" spc="232" baseline="24691" dirty="0" smtClean="0">
                <a:latin typeface="Century Gothic"/>
                <a:cs typeface="Century Gothic"/>
              </a:rPr>
              <a:t> </a:t>
            </a:r>
            <a:r>
              <a:rPr sz="2700" b="1" spc="-55" dirty="0" smtClean="0">
                <a:latin typeface="Century Gothic"/>
                <a:cs typeface="Century Gothic"/>
              </a:rPr>
              <a:t>T</a:t>
            </a:r>
            <a:r>
              <a:rPr sz="2700" b="1" spc="-50" dirty="0" smtClean="0">
                <a:latin typeface="Century Gothic"/>
                <a:cs typeface="Century Gothic"/>
              </a:rPr>
              <a:t>ex</a:t>
            </a:r>
            <a:r>
              <a:rPr sz="2700" b="1" spc="-45" dirty="0" smtClean="0">
                <a:latin typeface="Century Gothic"/>
                <a:cs typeface="Century Gothic"/>
              </a:rPr>
              <a:t>a</a:t>
            </a:r>
            <a:r>
              <a:rPr sz="2700" b="1" spc="0" dirty="0" smtClean="0">
                <a:latin typeface="Century Gothic"/>
                <a:cs typeface="Century Gothic"/>
              </a:rPr>
              <a:t>s</a:t>
            </a:r>
            <a:r>
              <a:rPr sz="2700" b="1" spc="-110" dirty="0" smtClean="0">
                <a:latin typeface="Century Gothic"/>
                <a:cs typeface="Century Gothic"/>
              </a:rPr>
              <a:t> </a:t>
            </a:r>
            <a:r>
              <a:rPr sz="2700" b="1" spc="-50" dirty="0" smtClean="0">
                <a:latin typeface="Century Gothic"/>
                <a:cs typeface="Century Gothic"/>
              </a:rPr>
              <a:t>Le</a:t>
            </a:r>
            <a:r>
              <a:rPr sz="2700" b="1" spc="-45" dirty="0" smtClean="0">
                <a:latin typeface="Century Gothic"/>
                <a:cs typeface="Century Gothic"/>
              </a:rPr>
              <a:t>g</a:t>
            </a:r>
            <a:r>
              <a:rPr sz="2700" b="1" spc="-50" dirty="0" smtClean="0">
                <a:latin typeface="Century Gothic"/>
                <a:cs typeface="Century Gothic"/>
              </a:rPr>
              <a:t>isl</a:t>
            </a:r>
            <a:r>
              <a:rPr sz="2700" b="1" spc="-45" dirty="0" smtClean="0">
                <a:latin typeface="Century Gothic"/>
                <a:cs typeface="Century Gothic"/>
              </a:rPr>
              <a:t>a</a:t>
            </a:r>
            <a:r>
              <a:rPr sz="2700" b="1" spc="-55" dirty="0" smtClean="0">
                <a:latin typeface="Century Gothic"/>
                <a:cs typeface="Century Gothic"/>
              </a:rPr>
              <a:t>t</a:t>
            </a:r>
            <a:r>
              <a:rPr sz="2700" b="1" spc="-50" dirty="0" smtClean="0">
                <a:latin typeface="Century Gothic"/>
                <a:cs typeface="Century Gothic"/>
              </a:rPr>
              <a:t>ure</a:t>
            </a:r>
            <a:endParaRPr sz="2700" dirty="0">
              <a:latin typeface="Century Gothic"/>
              <a:cs typeface="Century Gothic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832866" y="1090422"/>
            <a:ext cx="8225358" cy="0"/>
          </a:xfrm>
          <a:custGeom>
            <a:avLst/>
            <a:gdLst/>
            <a:ahLst/>
            <a:cxnLst/>
            <a:rect l="l" t="t" r="r" b="b"/>
            <a:pathLst>
              <a:path w="8225358">
                <a:moveTo>
                  <a:pt x="0" y="0"/>
                </a:moveTo>
                <a:lnTo>
                  <a:pt x="8225358" y="0"/>
                </a:lnTo>
              </a:path>
            </a:pathLst>
          </a:custGeom>
          <a:ln w="28956">
            <a:solidFill>
              <a:srgbClr val="1482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4"/>
          <p:cNvSpPr txBox="1"/>
          <p:nvPr/>
        </p:nvSpPr>
        <p:spPr>
          <a:xfrm>
            <a:off x="860675" y="2116659"/>
            <a:ext cx="6451600" cy="1757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700" spc="-5" dirty="0" smtClean="0">
                <a:latin typeface="Century Gothic"/>
                <a:cs typeface="Century Gothic"/>
              </a:rPr>
              <a:t>“</a:t>
            </a:r>
            <a:r>
              <a:rPr sz="1700" spc="5" dirty="0" smtClean="0">
                <a:latin typeface="Century Gothic"/>
                <a:cs typeface="Century Gothic"/>
              </a:rPr>
              <a:t>T</a:t>
            </a:r>
            <a:r>
              <a:rPr sz="1700" spc="0" dirty="0" smtClean="0">
                <a:latin typeface="Century Gothic"/>
                <a:cs typeface="Century Gothic"/>
              </a:rPr>
              <a:t>he</a:t>
            </a:r>
            <a:r>
              <a:rPr sz="1700" spc="-20" dirty="0" smtClean="0">
                <a:latin typeface="Century Gothic"/>
                <a:cs typeface="Century Gothic"/>
              </a:rPr>
              <a:t> </a:t>
            </a:r>
            <a:r>
              <a:rPr sz="1700" spc="0" dirty="0" smtClean="0">
                <a:latin typeface="Century Gothic"/>
                <a:cs typeface="Century Gothic"/>
              </a:rPr>
              <a:t>co</a:t>
            </a:r>
            <a:r>
              <a:rPr sz="1700" spc="-5" dirty="0" smtClean="0">
                <a:latin typeface="Century Gothic"/>
                <a:cs typeface="Century Gothic"/>
              </a:rPr>
              <a:t>mm</a:t>
            </a:r>
            <a:r>
              <a:rPr sz="1700" spc="5" dirty="0" smtClean="0">
                <a:latin typeface="Century Gothic"/>
                <a:cs typeface="Century Gothic"/>
              </a:rPr>
              <a:t>i</a:t>
            </a:r>
            <a:r>
              <a:rPr sz="1700" spc="-5" dirty="0" smtClean="0">
                <a:latin typeface="Century Gothic"/>
                <a:cs typeface="Century Gothic"/>
              </a:rPr>
              <a:t>ss</a:t>
            </a:r>
            <a:r>
              <a:rPr sz="1700" spc="5" dirty="0" smtClean="0">
                <a:latin typeface="Century Gothic"/>
                <a:cs typeface="Century Gothic"/>
              </a:rPr>
              <a:t>i</a:t>
            </a:r>
            <a:r>
              <a:rPr sz="1700" spc="-5" dirty="0" smtClean="0">
                <a:latin typeface="Century Gothic"/>
                <a:cs typeface="Century Gothic"/>
              </a:rPr>
              <a:t>o</a:t>
            </a:r>
            <a:r>
              <a:rPr sz="1700" spc="0" dirty="0" smtClean="0">
                <a:latin typeface="Century Gothic"/>
                <a:cs typeface="Century Gothic"/>
              </a:rPr>
              <a:t>n</a:t>
            </a:r>
            <a:r>
              <a:rPr sz="1700" spc="-5" dirty="0" smtClean="0">
                <a:latin typeface="Century Gothic"/>
                <a:cs typeface="Century Gothic"/>
              </a:rPr>
              <a:t>e</a:t>
            </a:r>
            <a:r>
              <a:rPr sz="1700" spc="0" dirty="0" smtClean="0">
                <a:latin typeface="Century Gothic"/>
                <a:cs typeface="Century Gothic"/>
              </a:rPr>
              <a:t>r</a:t>
            </a:r>
            <a:r>
              <a:rPr sz="1700" spc="-25" dirty="0" smtClean="0">
                <a:latin typeface="Century Gothic"/>
                <a:cs typeface="Century Gothic"/>
              </a:rPr>
              <a:t> </a:t>
            </a:r>
            <a:r>
              <a:rPr sz="1700" spc="-5" dirty="0" smtClean="0">
                <a:latin typeface="Century Gothic"/>
                <a:cs typeface="Century Gothic"/>
              </a:rPr>
              <a:t>s</a:t>
            </a:r>
            <a:r>
              <a:rPr sz="1700" spc="0" dirty="0" smtClean="0">
                <a:latin typeface="Century Gothic"/>
                <a:cs typeface="Century Gothic"/>
              </a:rPr>
              <a:t>ha</a:t>
            </a:r>
            <a:r>
              <a:rPr sz="1700" spc="15" dirty="0" smtClean="0">
                <a:latin typeface="Century Gothic"/>
                <a:cs typeface="Century Gothic"/>
              </a:rPr>
              <a:t>l</a:t>
            </a:r>
            <a:r>
              <a:rPr sz="1700" spc="0" dirty="0" smtClean="0">
                <a:latin typeface="Century Gothic"/>
                <a:cs typeface="Century Gothic"/>
              </a:rPr>
              <a:t>l</a:t>
            </a:r>
            <a:r>
              <a:rPr sz="1700" spc="-35" dirty="0" smtClean="0">
                <a:latin typeface="Century Gothic"/>
                <a:cs typeface="Century Gothic"/>
              </a:rPr>
              <a:t> </a:t>
            </a:r>
            <a:r>
              <a:rPr sz="1700" spc="-5" dirty="0" smtClean="0">
                <a:latin typeface="Century Gothic"/>
                <a:cs typeface="Century Gothic"/>
              </a:rPr>
              <a:t>e</a:t>
            </a:r>
            <a:r>
              <a:rPr sz="1700" spc="15" dirty="0" smtClean="0">
                <a:latin typeface="Century Gothic"/>
                <a:cs typeface="Century Gothic"/>
              </a:rPr>
              <a:t>v</a:t>
            </a:r>
            <a:r>
              <a:rPr sz="1700" spc="0" dirty="0" smtClean="0">
                <a:latin typeface="Century Gothic"/>
                <a:cs typeface="Century Gothic"/>
              </a:rPr>
              <a:t>a</a:t>
            </a:r>
            <a:r>
              <a:rPr sz="1700" spc="5" dirty="0" smtClean="0">
                <a:latin typeface="Century Gothic"/>
                <a:cs typeface="Century Gothic"/>
              </a:rPr>
              <a:t>l</a:t>
            </a:r>
            <a:r>
              <a:rPr sz="1700" spc="-5" dirty="0" smtClean="0">
                <a:latin typeface="Century Gothic"/>
                <a:cs typeface="Century Gothic"/>
              </a:rPr>
              <a:t>u</a:t>
            </a:r>
            <a:r>
              <a:rPr sz="1700" spc="0" dirty="0" smtClean="0">
                <a:latin typeface="Century Gothic"/>
                <a:cs typeface="Century Gothic"/>
              </a:rPr>
              <a:t>a</a:t>
            </a:r>
            <a:r>
              <a:rPr sz="1700" spc="-15" dirty="0" smtClean="0">
                <a:latin typeface="Century Gothic"/>
                <a:cs typeface="Century Gothic"/>
              </a:rPr>
              <a:t>t</a:t>
            </a:r>
            <a:r>
              <a:rPr sz="1700" spc="0" dirty="0" smtClean="0">
                <a:latin typeface="Century Gothic"/>
                <a:cs typeface="Century Gothic"/>
              </a:rPr>
              <a:t>e</a:t>
            </a:r>
            <a:r>
              <a:rPr sz="1700" spc="-35" dirty="0" smtClean="0">
                <a:latin typeface="Century Gothic"/>
                <a:cs typeface="Century Gothic"/>
              </a:rPr>
              <a:t> </a:t>
            </a:r>
            <a:r>
              <a:rPr sz="1700" spc="-5" dirty="0" smtClean="0">
                <a:latin typeface="Century Gothic"/>
                <a:cs typeface="Century Gothic"/>
              </a:rPr>
              <a:t>s</a:t>
            </a:r>
            <a:r>
              <a:rPr sz="1700" spc="0" dirty="0" smtClean="0">
                <a:latin typeface="Century Gothic"/>
                <a:cs typeface="Century Gothic"/>
              </a:rPr>
              <a:t>ch</a:t>
            </a:r>
            <a:r>
              <a:rPr sz="1700" spc="-5" dirty="0" smtClean="0">
                <a:latin typeface="Century Gothic"/>
                <a:cs typeface="Century Gothic"/>
              </a:rPr>
              <a:t>o</a:t>
            </a:r>
            <a:r>
              <a:rPr sz="1700" spc="0" dirty="0" smtClean="0">
                <a:latin typeface="Century Gothic"/>
                <a:cs typeface="Century Gothic"/>
              </a:rPr>
              <a:t>ol</a:t>
            </a:r>
            <a:r>
              <a:rPr sz="1700" spc="-10" dirty="0" smtClean="0">
                <a:latin typeface="Century Gothic"/>
                <a:cs typeface="Century Gothic"/>
              </a:rPr>
              <a:t> </a:t>
            </a:r>
            <a:r>
              <a:rPr sz="1700" spc="-5" dirty="0" smtClean="0">
                <a:latin typeface="Century Gothic"/>
                <a:cs typeface="Century Gothic"/>
              </a:rPr>
              <a:t>d</a:t>
            </a:r>
            <a:r>
              <a:rPr sz="1700" spc="5" dirty="0" smtClean="0">
                <a:latin typeface="Century Gothic"/>
                <a:cs typeface="Century Gothic"/>
              </a:rPr>
              <a:t>i</a:t>
            </a:r>
            <a:r>
              <a:rPr sz="1700" spc="-5" dirty="0" smtClean="0">
                <a:latin typeface="Century Gothic"/>
                <a:cs typeface="Century Gothic"/>
              </a:rPr>
              <a:t>s</a:t>
            </a:r>
            <a:r>
              <a:rPr sz="1700" spc="-15" dirty="0" smtClean="0">
                <a:latin typeface="Century Gothic"/>
                <a:cs typeface="Century Gothic"/>
              </a:rPr>
              <a:t>t</a:t>
            </a:r>
            <a:r>
              <a:rPr sz="1700" spc="0" dirty="0" smtClean="0">
                <a:latin typeface="Century Gothic"/>
                <a:cs typeface="Century Gothic"/>
              </a:rPr>
              <a:t>r</a:t>
            </a:r>
            <a:r>
              <a:rPr sz="1700" spc="5" dirty="0" smtClean="0">
                <a:latin typeface="Century Gothic"/>
                <a:cs typeface="Century Gothic"/>
              </a:rPr>
              <a:t>i</a:t>
            </a:r>
            <a:r>
              <a:rPr sz="1700" spc="0" dirty="0" smtClean="0">
                <a:latin typeface="Century Gothic"/>
                <a:cs typeface="Century Gothic"/>
              </a:rPr>
              <a:t>ct</a:t>
            </a:r>
            <a:r>
              <a:rPr sz="1700" spc="-20" dirty="0" smtClean="0">
                <a:latin typeface="Century Gothic"/>
                <a:cs typeface="Century Gothic"/>
              </a:rPr>
              <a:t> </a:t>
            </a:r>
            <a:r>
              <a:rPr sz="1700" spc="0" dirty="0" smtClean="0">
                <a:latin typeface="Century Gothic"/>
                <a:cs typeface="Century Gothic"/>
              </a:rPr>
              <a:t>and</a:t>
            </a:r>
            <a:r>
              <a:rPr sz="1700" spc="-10" dirty="0" smtClean="0">
                <a:latin typeface="Century Gothic"/>
                <a:cs typeface="Century Gothic"/>
              </a:rPr>
              <a:t> </a:t>
            </a:r>
            <a:r>
              <a:rPr sz="1700" spc="0" dirty="0" smtClean="0">
                <a:latin typeface="Century Gothic"/>
                <a:cs typeface="Century Gothic"/>
              </a:rPr>
              <a:t>ca</a:t>
            </a:r>
            <a:r>
              <a:rPr sz="1700" spc="-5" dirty="0" smtClean="0">
                <a:latin typeface="Century Gothic"/>
                <a:cs typeface="Century Gothic"/>
              </a:rPr>
              <a:t>m</a:t>
            </a:r>
            <a:r>
              <a:rPr sz="1700" spc="0" dirty="0" smtClean="0">
                <a:latin typeface="Century Gothic"/>
                <a:cs typeface="Century Gothic"/>
              </a:rPr>
              <a:t>p</a:t>
            </a:r>
            <a:r>
              <a:rPr sz="1700" spc="-5" dirty="0" smtClean="0">
                <a:latin typeface="Century Gothic"/>
                <a:cs typeface="Century Gothic"/>
              </a:rPr>
              <a:t>us </a:t>
            </a:r>
            <a:r>
              <a:rPr sz="1700" spc="0" dirty="0" smtClean="0">
                <a:latin typeface="Century Gothic"/>
                <a:cs typeface="Century Gothic"/>
              </a:rPr>
              <a:t>p</a:t>
            </a:r>
            <a:r>
              <a:rPr sz="1700" spc="-5" dirty="0" smtClean="0">
                <a:latin typeface="Century Gothic"/>
                <a:cs typeface="Century Gothic"/>
              </a:rPr>
              <a:t>e</a:t>
            </a:r>
            <a:r>
              <a:rPr sz="1700" spc="0" dirty="0" smtClean="0">
                <a:latin typeface="Century Gothic"/>
                <a:cs typeface="Century Gothic"/>
              </a:rPr>
              <a:t>r</a:t>
            </a:r>
            <a:r>
              <a:rPr sz="1700" spc="5" dirty="0" smtClean="0">
                <a:latin typeface="Century Gothic"/>
                <a:cs typeface="Century Gothic"/>
              </a:rPr>
              <a:t>f</a:t>
            </a:r>
            <a:r>
              <a:rPr sz="1700" spc="0" dirty="0" smtClean="0">
                <a:latin typeface="Century Gothic"/>
                <a:cs typeface="Century Gothic"/>
              </a:rPr>
              <a:t>or</a:t>
            </a:r>
            <a:r>
              <a:rPr sz="1700" spc="-5" dirty="0" smtClean="0">
                <a:latin typeface="Century Gothic"/>
                <a:cs typeface="Century Gothic"/>
              </a:rPr>
              <a:t>m</a:t>
            </a:r>
            <a:r>
              <a:rPr sz="1700" spc="0" dirty="0" smtClean="0">
                <a:latin typeface="Century Gothic"/>
                <a:cs typeface="Century Gothic"/>
              </a:rPr>
              <a:t>ance</a:t>
            </a:r>
            <a:r>
              <a:rPr sz="1700" spc="-35" dirty="0" smtClean="0">
                <a:latin typeface="Century Gothic"/>
                <a:cs typeface="Century Gothic"/>
              </a:rPr>
              <a:t> </a:t>
            </a:r>
            <a:r>
              <a:rPr sz="1700" spc="0" dirty="0" smtClean="0">
                <a:latin typeface="Century Gothic"/>
                <a:cs typeface="Century Gothic"/>
              </a:rPr>
              <a:t>and</a:t>
            </a:r>
            <a:r>
              <a:rPr sz="1700" spc="-10" dirty="0" smtClean="0">
                <a:latin typeface="Century Gothic"/>
                <a:cs typeface="Century Gothic"/>
              </a:rPr>
              <a:t> </a:t>
            </a:r>
            <a:r>
              <a:rPr sz="1700" spc="0" dirty="0" smtClean="0">
                <a:latin typeface="Century Gothic"/>
                <a:cs typeface="Century Gothic"/>
              </a:rPr>
              <a:t>a</a:t>
            </a:r>
            <a:r>
              <a:rPr sz="1700" spc="-5" dirty="0" smtClean="0">
                <a:latin typeface="Century Gothic"/>
                <a:cs typeface="Century Gothic"/>
              </a:rPr>
              <a:t>ss</a:t>
            </a:r>
            <a:r>
              <a:rPr sz="1700" spc="5" dirty="0" smtClean="0">
                <a:latin typeface="Century Gothic"/>
                <a:cs typeface="Century Gothic"/>
              </a:rPr>
              <a:t>ig</a:t>
            </a:r>
            <a:r>
              <a:rPr sz="1700" spc="0" dirty="0" smtClean="0">
                <a:latin typeface="Century Gothic"/>
                <a:cs typeface="Century Gothic"/>
              </a:rPr>
              <a:t>n</a:t>
            </a:r>
            <a:r>
              <a:rPr sz="1700" spc="-10" dirty="0" smtClean="0">
                <a:latin typeface="Century Gothic"/>
                <a:cs typeface="Century Gothic"/>
              </a:rPr>
              <a:t> </a:t>
            </a:r>
            <a:r>
              <a:rPr sz="1700" spc="-5" dirty="0" smtClean="0">
                <a:latin typeface="Century Gothic"/>
                <a:cs typeface="Century Gothic"/>
              </a:rPr>
              <a:t>e</a:t>
            </a:r>
            <a:r>
              <a:rPr sz="1700" spc="0" dirty="0" smtClean="0">
                <a:latin typeface="Century Gothic"/>
                <a:cs typeface="Century Gothic"/>
              </a:rPr>
              <a:t>ach</a:t>
            </a:r>
            <a:r>
              <a:rPr sz="1700" spc="-10" dirty="0" smtClean="0">
                <a:latin typeface="Century Gothic"/>
                <a:cs typeface="Century Gothic"/>
              </a:rPr>
              <a:t> </a:t>
            </a:r>
            <a:r>
              <a:rPr sz="1700" spc="-5" dirty="0" smtClean="0">
                <a:latin typeface="Century Gothic"/>
                <a:cs typeface="Century Gothic"/>
              </a:rPr>
              <a:t>d</a:t>
            </a:r>
            <a:r>
              <a:rPr sz="1700" spc="5" dirty="0" smtClean="0">
                <a:latin typeface="Century Gothic"/>
                <a:cs typeface="Century Gothic"/>
              </a:rPr>
              <a:t>i</a:t>
            </a:r>
            <a:r>
              <a:rPr sz="1700" spc="-5" dirty="0" smtClean="0">
                <a:latin typeface="Century Gothic"/>
                <a:cs typeface="Century Gothic"/>
              </a:rPr>
              <a:t>s</a:t>
            </a:r>
            <a:r>
              <a:rPr sz="1700" spc="-15" dirty="0" smtClean="0">
                <a:latin typeface="Century Gothic"/>
                <a:cs typeface="Century Gothic"/>
              </a:rPr>
              <a:t>t</a:t>
            </a:r>
            <a:r>
              <a:rPr sz="1700" spc="0" dirty="0" smtClean="0">
                <a:latin typeface="Century Gothic"/>
                <a:cs typeface="Century Gothic"/>
              </a:rPr>
              <a:t>r</a:t>
            </a:r>
            <a:r>
              <a:rPr sz="1700" spc="5" dirty="0" smtClean="0">
                <a:latin typeface="Century Gothic"/>
                <a:cs typeface="Century Gothic"/>
              </a:rPr>
              <a:t>i</a:t>
            </a:r>
            <a:r>
              <a:rPr sz="1700" spc="0" dirty="0" smtClean="0">
                <a:latin typeface="Century Gothic"/>
                <a:cs typeface="Century Gothic"/>
              </a:rPr>
              <a:t>ct</a:t>
            </a:r>
            <a:r>
              <a:rPr sz="1700" spc="-5" dirty="0" smtClean="0">
                <a:latin typeface="Century Gothic"/>
                <a:cs typeface="Century Gothic"/>
              </a:rPr>
              <a:t> </a:t>
            </a:r>
            <a:r>
              <a:rPr sz="1700" spc="0" dirty="0" smtClean="0">
                <a:latin typeface="Century Gothic"/>
                <a:cs typeface="Century Gothic"/>
              </a:rPr>
              <a:t>and</a:t>
            </a:r>
            <a:r>
              <a:rPr sz="1700" spc="-20" dirty="0" smtClean="0">
                <a:latin typeface="Century Gothic"/>
                <a:cs typeface="Century Gothic"/>
              </a:rPr>
              <a:t> </a:t>
            </a:r>
            <a:r>
              <a:rPr sz="1700" spc="0" dirty="0" smtClean="0">
                <a:latin typeface="Century Gothic"/>
                <a:cs typeface="Century Gothic"/>
              </a:rPr>
              <a:t>ca</a:t>
            </a:r>
            <a:r>
              <a:rPr sz="1700" spc="-5" dirty="0" smtClean="0">
                <a:latin typeface="Century Gothic"/>
                <a:cs typeface="Century Gothic"/>
              </a:rPr>
              <a:t>m</a:t>
            </a:r>
            <a:r>
              <a:rPr sz="1700" spc="0" dirty="0" smtClean="0">
                <a:latin typeface="Century Gothic"/>
                <a:cs typeface="Century Gothic"/>
              </a:rPr>
              <a:t>p</a:t>
            </a:r>
            <a:r>
              <a:rPr sz="1700" spc="-5" dirty="0" smtClean="0">
                <a:latin typeface="Century Gothic"/>
                <a:cs typeface="Century Gothic"/>
              </a:rPr>
              <a:t>u</a:t>
            </a:r>
            <a:r>
              <a:rPr sz="1700" spc="0" dirty="0" smtClean="0">
                <a:latin typeface="Century Gothic"/>
                <a:cs typeface="Century Gothic"/>
              </a:rPr>
              <a:t>s</a:t>
            </a:r>
            <a:r>
              <a:rPr sz="1700" spc="5" dirty="0" smtClean="0">
                <a:latin typeface="Century Gothic"/>
                <a:cs typeface="Century Gothic"/>
              </a:rPr>
              <a:t> </a:t>
            </a:r>
            <a:r>
              <a:rPr sz="1700" spc="0" dirty="0" smtClean="0">
                <a:latin typeface="Century Gothic"/>
                <a:cs typeface="Century Gothic"/>
              </a:rPr>
              <a:t>an o</a:t>
            </a:r>
            <a:r>
              <a:rPr sz="1700" spc="15" dirty="0" smtClean="0">
                <a:latin typeface="Century Gothic"/>
                <a:cs typeface="Century Gothic"/>
              </a:rPr>
              <a:t>v</a:t>
            </a:r>
            <a:r>
              <a:rPr sz="1700" spc="-5" dirty="0" smtClean="0">
                <a:latin typeface="Century Gothic"/>
                <a:cs typeface="Century Gothic"/>
              </a:rPr>
              <a:t>e</a:t>
            </a:r>
            <a:r>
              <a:rPr sz="1700" spc="0" dirty="0" smtClean="0">
                <a:latin typeface="Century Gothic"/>
                <a:cs typeface="Century Gothic"/>
              </a:rPr>
              <a:t>r</a:t>
            </a:r>
            <a:r>
              <a:rPr sz="1700" spc="-15" dirty="0" smtClean="0">
                <a:latin typeface="Century Gothic"/>
                <a:cs typeface="Century Gothic"/>
              </a:rPr>
              <a:t>a</a:t>
            </a:r>
            <a:r>
              <a:rPr sz="1700" spc="5" dirty="0" smtClean="0">
                <a:latin typeface="Century Gothic"/>
                <a:cs typeface="Century Gothic"/>
              </a:rPr>
              <a:t>l</a:t>
            </a:r>
            <a:r>
              <a:rPr sz="1700" spc="0" dirty="0" smtClean="0">
                <a:latin typeface="Century Gothic"/>
                <a:cs typeface="Century Gothic"/>
              </a:rPr>
              <a:t>l p</a:t>
            </a:r>
            <a:r>
              <a:rPr sz="1700" spc="-5" dirty="0" smtClean="0">
                <a:latin typeface="Century Gothic"/>
                <a:cs typeface="Century Gothic"/>
              </a:rPr>
              <a:t>e</a:t>
            </a:r>
            <a:r>
              <a:rPr sz="1700" spc="0" dirty="0" smtClean="0">
                <a:latin typeface="Century Gothic"/>
                <a:cs typeface="Century Gothic"/>
              </a:rPr>
              <a:t>r</a:t>
            </a:r>
            <a:r>
              <a:rPr sz="1700" spc="5" dirty="0" smtClean="0">
                <a:latin typeface="Century Gothic"/>
                <a:cs typeface="Century Gothic"/>
              </a:rPr>
              <a:t>f</a:t>
            </a:r>
            <a:r>
              <a:rPr sz="1700" spc="-5" dirty="0" smtClean="0">
                <a:latin typeface="Century Gothic"/>
                <a:cs typeface="Century Gothic"/>
              </a:rPr>
              <a:t>o</a:t>
            </a:r>
            <a:r>
              <a:rPr sz="1700" spc="0" dirty="0" smtClean="0">
                <a:latin typeface="Century Gothic"/>
                <a:cs typeface="Century Gothic"/>
              </a:rPr>
              <a:t>r</a:t>
            </a:r>
            <a:r>
              <a:rPr sz="1700" spc="-5" dirty="0" smtClean="0">
                <a:latin typeface="Century Gothic"/>
                <a:cs typeface="Century Gothic"/>
              </a:rPr>
              <a:t>m</a:t>
            </a:r>
            <a:r>
              <a:rPr sz="1700" spc="0" dirty="0" smtClean="0">
                <a:latin typeface="Century Gothic"/>
                <a:cs typeface="Century Gothic"/>
              </a:rPr>
              <a:t>a</a:t>
            </a:r>
            <a:r>
              <a:rPr sz="1700" spc="5" dirty="0" smtClean="0">
                <a:latin typeface="Century Gothic"/>
                <a:cs typeface="Century Gothic"/>
              </a:rPr>
              <a:t>n</a:t>
            </a:r>
            <a:r>
              <a:rPr sz="1700" spc="0" dirty="0" smtClean="0">
                <a:latin typeface="Century Gothic"/>
                <a:cs typeface="Century Gothic"/>
              </a:rPr>
              <a:t>ce</a:t>
            </a:r>
            <a:r>
              <a:rPr sz="1700" spc="-30" dirty="0" smtClean="0">
                <a:latin typeface="Century Gothic"/>
                <a:cs typeface="Century Gothic"/>
              </a:rPr>
              <a:t> </a:t>
            </a:r>
            <a:r>
              <a:rPr sz="1700" spc="0" dirty="0" smtClean="0">
                <a:latin typeface="Century Gothic"/>
                <a:cs typeface="Century Gothic"/>
              </a:rPr>
              <a:t>ra</a:t>
            </a:r>
            <a:r>
              <a:rPr sz="1700" spc="-15" dirty="0" smtClean="0">
                <a:latin typeface="Century Gothic"/>
                <a:cs typeface="Century Gothic"/>
              </a:rPr>
              <a:t>t</a:t>
            </a:r>
            <a:r>
              <a:rPr sz="1700" spc="5" dirty="0" smtClean="0">
                <a:latin typeface="Century Gothic"/>
                <a:cs typeface="Century Gothic"/>
              </a:rPr>
              <a:t>in</a:t>
            </a:r>
            <a:r>
              <a:rPr sz="1700" spc="0" dirty="0" smtClean="0">
                <a:latin typeface="Century Gothic"/>
                <a:cs typeface="Century Gothic"/>
              </a:rPr>
              <a:t>g </a:t>
            </a:r>
            <a:r>
              <a:rPr sz="1700" spc="-5" dirty="0" smtClean="0">
                <a:latin typeface="Century Gothic"/>
                <a:cs typeface="Century Gothic"/>
              </a:rPr>
              <a:t>o</a:t>
            </a:r>
            <a:r>
              <a:rPr sz="1700" spc="5" dirty="0" smtClean="0">
                <a:latin typeface="Century Gothic"/>
                <a:cs typeface="Century Gothic"/>
              </a:rPr>
              <a:t>f”</a:t>
            </a:r>
            <a:endParaRPr sz="1700" dirty="0">
              <a:latin typeface="Century Gothic"/>
              <a:cs typeface="Century Gothic"/>
            </a:endParaRPr>
          </a:p>
          <a:p>
            <a:pPr>
              <a:lnSpc>
                <a:spcPts val="900"/>
              </a:lnSpc>
              <a:spcBef>
                <a:spcPts val="47"/>
              </a:spcBef>
            </a:pPr>
            <a:endParaRPr sz="9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57150">
              <a:lnSpc>
                <a:spcPct val="100000"/>
              </a:lnSpc>
              <a:tabLst>
                <a:tab pos="1017269" algn="l"/>
                <a:tab pos="1881505" algn="l"/>
                <a:tab pos="2865755" algn="l"/>
                <a:tab pos="3603625" algn="l"/>
                <a:tab pos="4429125" algn="l"/>
              </a:tabLst>
            </a:pPr>
            <a:r>
              <a:rPr sz="4800" b="1" dirty="0" smtClean="0">
                <a:solidFill>
                  <a:srgbClr val="2683C6"/>
                </a:solidFill>
                <a:latin typeface="Century Gothic"/>
                <a:cs typeface="Century Gothic"/>
              </a:rPr>
              <a:t>A	B	C	D	</a:t>
            </a:r>
            <a:r>
              <a:rPr sz="4000" spc="-20" dirty="0" smtClean="0">
                <a:solidFill>
                  <a:srgbClr val="595958"/>
                </a:solidFill>
                <a:latin typeface="Century Gothic"/>
                <a:cs typeface="Century Gothic"/>
              </a:rPr>
              <a:t>or	</a:t>
            </a:r>
            <a:r>
              <a:rPr sz="4800" b="1" spc="-20" dirty="0" smtClean="0">
                <a:solidFill>
                  <a:srgbClr val="2683C6"/>
                </a:solidFill>
                <a:latin typeface="Century Gothic"/>
                <a:cs typeface="Century Gothic"/>
              </a:rPr>
              <a:t>F</a:t>
            </a:r>
            <a:endParaRPr sz="4800" dirty="0">
              <a:latin typeface="Century Gothic"/>
              <a:cs typeface="Century Gothic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860677" y="453081"/>
            <a:ext cx="6231890" cy="419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A</a:t>
            </a:r>
            <a:r>
              <a:rPr sz="2700" b="1" spc="-45" dirty="0" smtClean="0">
                <a:solidFill>
                  <a:srgbClr val="2683C6"/>
                </a:solidFill>
                <a:latin typeface="Century Gothic"/>
                <a:cs typeface="Century Gothic"/>
              </a:rPr>
              <a:t>–</a:t>
            </a:r>
            <a:r>
              <a:rPr sz="2700" b="1" spc="0" dirty="0" smtClean="0">
                <a:solidFill>
                  <a:srgbClr val="2683C6"/>
                </a:solidFill>
                <a:latin typeface="Century Gothic"/>
                <a:cs typeface="Century Gothic"/>
              </a:rPr>
              <a:t>F</a:t>
            </a:r>
            <a:r>
              <a:rPr sz="2700" b="1" spc="-110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A</a:t>
            </a:r>
            <a:r>
              <a:rPr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ccoun</a:t>
            </a:r>
            <a:r>
              <a:rPr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t</a:t>
            </a:r>
            <a:r>
              <a:rPr sz="2700" b="1" spc="-45" dirty="0" smtClean="0">
                <a:solidFill>
                  <a:srgbClr val="2683C6"/>
                </a:solidFill>
                <a:latin typeface="Century Gothic"/>
                <a:cs typeface="Century Gothic"/>
              </a:rPr>
              <a:t>ab</a:t>
            </a:r>
            <a:r>
              <a:rPr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ili</a:t>
            </a:r>
            <a:r>
              <a:rPr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t</a:t>
            </a:r>
            <a:r>
              <a:rPr sz="2700" b="1" spc="-45" dirty="0" smtClean="0">
                <a:solidFill>
                  <a:srgbClr val="2683C6"/>
                </a:solidFill>
                <a:latin typeface="Century Gothic"/>
                <a:cs typeface="Century Gothic"/>
              </a:rPr>
              <a:t>y</a:t>
            </a:r>
            <a:r>
              <a:rPr sz="2700" b="1" spc="0" dirty="0" smtClean="0">
                <a:solidFill>
                  <a:srgbClr val="2683C6"/>
                </a:solidFill>
                <a:latin typeface="Century Gothic"/>
                <a:cs typeface="Century Gothic"/>
              </a:rPr>
              <a:t>:</a:t>
            </a:r>
            <a:r>
              <a:rPr sz="2700" b="1" spc="-114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2700" spc="-50" dirty="0" smtClean="0">
                <a:latin typeface="Century Gothic"/>
                <a:cs typeface="Century Gothic"/>
              </a:rPr>
              <a:t>L</a:t>
            </a:r>
            <a:r>
              <a:rPr sz="2700" spc="-55" dirty="0" smtClean="0">
                <a:latin typeface="Century Gothic"/>
                <a:cs typeface="Century Gothic"/>
              </a:rPr>
              <a:t>eg</a:t>
            </a:r>
            <a:r>
              <a:rPr sz="2700" spc="-50" dirty="0" smtClean="0">
                <a:latin typeface="Century Gothic"/>
                <a:cs typeface="Century Gothic"/>
              </a:rPr>
              <a:t>i</a:t>
            </a:r>
            <a:r>
              <a:rPr sz="2700" spc="-55" dirty="0" smtClean="0">
                <a:latin typeface="Century Gothic"/>
                <a:cs typeface="Century Gothic"/>
              </a:rPr>
              <a:t>s</a:t>
            </a:r>
            <a:r>
              <a:rPr sz="2700" spc="-50" dirty="0" smtClean="0">
                <a:latin typeface="Century Gothic"/>
                <a:cs typeface="Century Gothic"/>
              </a:rPr>
              <a:t>l</a:t>
            </a:r>
            <a:r>
              <a:rPr sz="2700" spc="-45" dirty="0" smtClean="0">
                <a:latin typeface="Century Gothic"/>
                <a:cs typeface="Century Gothic"/>
              </a:rPr>
              <a:t>a</a:t>
            </a:r>
            <a:r>
              <a:rPr sz="2700" spc="-55" dirty="0" smtClean="0">
                <a:latin typeface="Century Gothic"/>
                <a:cs typeface="Century Gothic"/>
              </a:rPr>
              <a:t>t</a:t>
            </a:r>
            <a:r>
              <a:rPr sz="2700" spc="-50" dirty="0" smtClean="0">
                <a:latin typeface="Century Gothic"/>
                <a:cs typeface="Century Gothic"/>
              </a:rPr>
              <a:t>i</a:t>
            </a:r>
            <a:r>
              <a:rPr sz="2700" spc="-35" dirty="0" smtClean="0">
                <a:latin typeface="Century Gothic"/>
                <a:cs typeface="Century Gothic"/>
              </a:rPr>
              <a:t>v</a:t>
            </a:r>
            <a:r>
              <a:rPr sz="2700" spc="0" dirty="0" smtClean="0">
                <a:latin typeface="Century Gothic"/>
                <a:cs typeface="Century Gothic"/>
              </a:rPr>
              <a:t>e</a:t>
            </a:r>
            <a:r>
              <a:rPr sz="2700" spc="-130" dirty="0" smtClean="0">
                <a:latin typeface="Century Gothic"/>
                <a:cs typeface="Century Gothic"/>
              </a:rPr>
              <a:t> </a:t>
            </a:r>
            <a:r>
              <a:rPr sz="2700" spc="-50" dirty="0" smtClean="0">
                <a:latin typeface="Century Gothic"/>
                <a:cs typeface="Century Gothic"/>
              </a:rPr>
              <a:t>C</a:t>
            </a:r>
            <a:r>
              <a:rPr sz="2700" spc="-55" dirty="0" smtClean="0">
                <a:latin typeface="Century Gothic"/>
                <a:cs typeface="Century Gothic"/>
              </a:rPr>
              <a:t>onte</a:t>
            </a:r>
            <a:r>
              <a:rPr sz="2700" spc="-50" dirty="0" smtClean="0">
                <a:latin typeface="Century Gothic"/>
                <a:cs typeface="Century Gothic"/>
              </a:rPr>
              <a:t>x</a:t>
            </a:r>
            <a:r>
              <a:rPr sz="2700" spc="0" dirty="0" smtClean="0">
                <a:latin typeface="Century Gothic"/>
                <a:cs typeface="Century Gothic"/>
              </a:rPr>
              <a:t>t</a:t>
            </a:r>
            <a:endParaRPr sz="2700" dirty="0">
              <a:latin typeface="Century Gothic"/>
              <a:cs typeface="Century Gothic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8116823" y="2607564"/>
            <a:ext cx="2822447" cy="3720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7"/>
          <p:cNvSpPr/>
          <p:nvPr/>
        </p:nvSpPr>
        <p:spPr>
          <a:xfrm>
            <a:off x="847722" y="1926328"/>
            <a:ext cx="6196596" cy="0"/>
          </a:xfrm>
          <a:custGeom>
            <a:avLst/>
            <a:gdLst/>
            <a:ahLst/>
            <a:cxnLst/>
            <a:rect l="l" t="t" r="r" b="b"/>
            <a:pathLst>
              <a:path w="6196596">
                <a:moveTo>
                  <a:pt x="0" y="0"/>
                </a:moveTo>
                <a:lnTo>
                  <a:pt x="6196596" y="0"/>
                </a:lnTo>
              </a:path>
            </a:pathLst>
          </a:custGeom>
          <a:ln w="28956">
            <a:solidFill>
              <a:srgbClr val="2683C6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2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660460" y="4701371"/>
            <a:ext cx="7269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A-F ratings not in effect for campuses until 2018-2019 school year. For 2017-2018 school year, ratings of Met Standard and Improvement Required will be issued to campuses and Districts will receive A-F rating. </a:t>
            </a:r>
          </a:p>
        </p:txBody>
      </p:sp>
    </p:spTree>
    <p:extLst>
      <p:ext uri="{BB962C8B-B14F-4D97-AF65-F5344CB8AC3E}">
        <p14:creationId xmlns:p14="http://schemas.microsoft.com/office/powerpoint/2010/main" val="1354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2139" y="510858"/>
            <a:ext cx="7893050" cy="694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tabLst>
                <a:tab pos="2842895" algn="l"/>
              </a:tabLst>
            </a:pPr>
            <a:r>
              <a:rPr sz="4400" spc="-25" dirty="0">
                <a:latin typeface="Calibri"/>
                <a:cs typeface="Calibri"/>
              </a:rPr>
              <a:t>Nex</a:t>
            </a:r>
            <a:r>
              <a:rPr sz="4400" spc="-15" dirty="0">
                <a:latin typeface="Calibri"/>
                <a:cs typeface="Calibri"/>
              </a:rPr>
              <a:t>t S</a:t>
            </a:r>
            <a:r>
              <a:rPr sz="4400" spc="-20" dirty="0">
                <a:latin typeface="Calibri"/>
                <a:cs typeface="Calibri"/>
              </a:rPr>
              <a:t>teps</a:t>
            </a:r>
            <a:r>
              <a:rPr sz="4400" spc="-15" dirty="0">
                <a:latin typeface="Calibri"/>
                <a:cs typeface="Calibri"/>
              </a:rPr>
              <a:t>:	</a:t>
            </a:r>
            <a:r>
              <a:rPr sz="4400" spc="-25" dirty="0">
                <a:latin typeface="Calibri"/>
                <a:cs typeface="Calibri"/>
              </a:rPr>
              <a:t>Imple</a:t>
            </a:r>
            <a:r>
              <a:rPr sz="4400" spc="-40" dirty="0">
                <a:latin typeface="Calibri"/>
                <a:cs typeface="Calibri"/>
              </a:rPr>
              <a:t>m</a:t>
            </a:r>
            <a:r>
              <a:rPr sz="4400" spc="-25" dirty="0">
                <a:latin typeface="Calibri"/>
                <a:cs typeface="Calibri"/>
              </a:rPr>
              <a:t>en</a:t>
            </a:r>
            <a:r>
              <a:rPr sz="4400" spc="-15" dirty="0">
                <a:latin typeface="Calibri"/>
                <a:cs typeface="Calibri"/>
              </a:rPr>
              <a:t>t </a:t>
            </a:r>
            <a:r>
              <a:rPr sz="4400" spc="-15" dirty="0" smtClean="0">
                <a:latin typeface="Calibri"/>
                <a:cs typeface="Calibri"/>
              </a:rPr>
              <a:t>L</a:t>
            </a:r>
            <a:r>
              <a:rPr sz="4400" spc="-25" dirty="0" smtClean="0">
                <a:latin typeface="Calibri"/>
                <a:cs typeface="Calibri"/>
              </a:rPr>
              <a:t>egisl</a:t>
            </a:r>
            <a:r>
              <a:rPr sz="4400" spc="-235" dirty="0" smtClean="0">
                <a:latin typeface="Calibri"/>
                <a:cs typeface="Calibri"/>
              </a:rPr>
              <a:t>a</a:t>
            </a:r>
            <a:r>
              <a:rPr lang="en-US" sz="4400" spc="-335" dirty="0" smtClean="0">
                <a:latin typeface="Calibri"/>
                <a:cs typeface="Calibri"/>
              </a:rPr>
              <a:t>ti</a:t>
            </a:r>
            <a:r>
              <a:rPr sz="4400" spc="-5" dirty="0" smtClean="0">
                <a:latin typeface="Calibri"/>
                <a:cs typeface="Calibri"/>
              </a:rPr>
              <a:t>o</a:t>
            </a:r>
            <a:r>
              <a:rPr sz="4400" dirty="0" smtClean="0">
                <a:latin typeface="Calibri"/>
                <a:cs typeface="Calibri"/>
              </a:rPr>
              <a:t>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/>
            <a:fld id="{0C7BEC78-C108-4353-A422-0CD430538125}" type="datetime1">
              <a:rPr lang="en-US" smtClean="0">
                <a:latin typeface="Calibri"/>
                <a:cs typeface="Calibri"/>
              </a:rPr>
              <a:t>11/15/2017</a:t>
            </a:fld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2700"/>
            <a:r>
              <a:rPr lang="en-US" smtClean="0">
                <a:solidFill>
                  <a:srgbClr val="898989"/>
                </a:solidFill>
                <a:latin typeface="Calibri"/>
                <a:cs typeface="Calibri"/>
              </a:rPr>
              <a:t>North East Independent School District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73660"/>
            <a:fld id="{81D60167-4931-47E6-BA6A-407CBD079E47}" type="slidenum">
              <a:rPr spc="-10" dirty="0">
                <a:solidFill>
                  <a:srgbClr val="898989"/>
                </a:solidFill>
                <a:latin typeface="Calibri"/>
                <a:cs typeface="Calibri"/>
              </a:rPr>
              <a:pPr marL="73660"/>
              <a:t>12</a:t>
            </a:fld>
            <a:endParaRPr dirty="0">
              <a:latin typeface="Calibri"/>
              <a:cs typeface="Calibri"/>
            </a:endParaRPr>
          </a:p>
        </p:txBody>
      </p:sp>
      <p:pic>
        <p:nvPicPr>
          <p:cNvPr id="1026" name="Picture 2" descr="Image result for State Capital Aust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0" t="2374" r="29064" b="30413"/>
          <a:stretch/>
        </p:blipFill>
        <p:spPr bwMode="auto">
          <a:xfrm>
            <a:off x="822120" y="1600200"/>
            <a:ext cx="3305263" cy="45263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exas education agency bui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10410" r="15096" b="11864"/>
          <a:stretch/>
        </p:blipFill>
        <p:spPr bwMode="auto">
          <a:xfrm>
            <a:off x="4841644" y="1600201"/>
            <a:ext cx="5681320" cy="45263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A3F-7A6E-49CB-9832-3E57D1690C49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object 2"/>
          <p:cNvSpPr/>
          <p:nvPr/>
        </p:nvSpPr>
        <p:spPr>
          <a:xfrm>
            <a:off x="5722999" y="2315410"/>
            <a:ext cx="1900427" cy="2948940"/>
          </a:xfrm>
          <a:custGeom>
            <a:avLst/>
            <a:gdLst/>
            <a:ahLst/>
            <a:cxnLst/>
            <a:rect l="l" t="t" r="r" b="b"/>
            <a:pathLst>
              <a:path w="1900427" h="2948940">
                <a:moveTo>
                  <a:pt x="0" y="0"/>
                </a:moveTo>
                <a:lnTo>
                  <a:pt x="1900427" y="0"/>
                </a:lnTo>
                <a:lnTo>
                  <a:pt x="1900427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3"/>
          <p:cNvSpPr/>
          <p:nvPr/>
        </p:nvSpPr>
        <p:spPr>
          <a:xfrm>
            <a:off x="5722999" y="2315410"/>
            <a:ext cx="1900427" cy="2948940"/>
          </a:xfrm>
          <a:custGeom>
            <a:avLst/>
            <a:gdLst/>
            <a:ahLst/>
            <a:cxnLst/>
            <a:rect l="l" t="t" r="r" b="b"/>
            <a:pathLst>
              <a:path w="1900427" h="2948940">
                <a:moveTo>
                  <a:pt x="0" y="0"/>
                </a:moveTo>
                <a:lnTo>
                  <a:pt x="1900427" y="0"/>
                </a:lnTo>
                <a:lnTo>
                  <a:pt x="1900427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4"/>
          <p:cNvSpPr/>
          <p:nvPr/>
        </p:nvSpPr>
        <p:spPr>
          <a:xfrm>
            <a:off x="6157340" y="2732988"/>
            <a:ext cx="1001267" cy="1050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5"/>
          <p:cNvSpPr/>
          <p:nvPr/>
        </p:nvSpPr>
        <p:spPr>
          <a:xfrm>
            <a:off x="5901307" y="3917134"/>
            <a:ext cx="1525524" cy="976884"/>
          </a:xfrm>
          <a:custGeom>
            <a:avLst/>
            <a:gdLst/>
            <a:ahLst/>
            <a:cxnLst/>
            <a:rect l="l" t="t" r="r" b="b"/>
            <a:pathLst>
              <a:path w="1525524" h="976884">
                <a:moveTo>
                  <a:pt x="0" y="0"/>
                </a:moveTo>
                <a:lnTo>
                  <a:pt x="1525524" y="0"/>
                </a:lnTo>
                <a:lnTo>
                  <a:pt x="1525524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6"/>
          <p:cNvSpPr/>
          <p:nvPr/>
        </p:nvSpPr>
        <p:spPr>
          <a:xfrm>
            <a:off x="5901307" y="3917134"/>
            <a:ext cx="1525524" cy="976884"/>
          </a:xfrm>
          <a:custGeom>
            <a:avLst/>
            <a:gdLst/>
            <a:ahLst/>
            <a:cxnLst/>
            <a:rect l="l" t="t" r="r" b="b"/>
            <a:pathLst>
              <a:path w="1525524" h="976884">
                <a:moveTo>
                  <a:pt x="0" y="0"/>
                </a:moveTo>
                <a:lnTo>
                  <a:pt x="1525524" y="0"/>
                </a:lnTo>
                <a:lnTo>
                  <a:pt x="1525524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7"/>
          <p:cNvSpPr txBox="1"/>
          <p:nvPr/>
        </p:nvSpPr>
        <p:spPr>
          <a:xfrm>
            <a:off x="6136838" y="4006392"/>
            <a:ext cx="1071751" cy="648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/>
            <a:r>
              <a:rPr lang="en-US" sz="1600" b="1" kern="0" dirty="0">
                <a:solidFill>
                  <a:srgbClr val="2683C6"/>
                </a:solidFill>
                <a:latin typeface="Century Gothic" panose="020B0502020202020204" pitchFamily="34" charset="0"/>
              </a:rPr>
              <a:t>Domain </a:t>
            </a:r>
            <a:r>
              <a:rPr lang="en-US" sz="1600" b="1" kern="0" dirty="0" smtClean="0">
                <a:solidFill>
                  <a:srgbClr val="2683C6"/>
                </a:solidFill>
                <a:latin typeface="Century Gothic" panose="020B0502020202020204" pitchFamily="34" charset="0"/>
              </a:rPr>
              <a:t>III: </a:t>
            </a:r>
          </a:p>
          <a:p>
            <a:pPr marR="12700" algn="ctr"/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Cl</a:t>
            </a:r>
            <a:r>
              <a:rPr sz="1600" b="1" spc="-20" dirty="0" smtClean="0">
                <a:solidFill>
                  <a:srgbClr val="2683C6"/>
                </a:solidFill>
                <a:latin typeface="Century Gothic"/>
                <a:cs typeface="Century Gothic"/>
              </a:rPr>
              <a:t>o</a:t>
            </a:r>
            <a:r>
              <a:rPr sz="1600" b="1" spc="-5" dirty="0" smtClean="0">
                <a:solidFill>
                  <a:srgbClr val="2683C6"/>
                </a:solidFill>
                <a:latin typeface="Century Gothic"/>
                <a:cs typeface="Century Gothic"/>
              </a:rPr>
              <a:t>s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ing </a:t>
            </a:r>
            <a:r>
              <a:rPr sz="1600" b="1" spc="-10" dirty="0">
                <a:solidFill>
                  <a:srgbClr val="2683C6"/>
                </a:solidFill>
                <a:latin typeface="Century Gothic"/>
                <a:cs typeface="Century Gothic"/>
              </a:rPr>
              <a:t>The</a:t>
            </a:r>
            <a:r>
              <a:rPr sz="1600" b="1" spc="5" dirty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600" b="1" spc="-15" dirty="0">
                <a:solidFill>
                  <a:srgbClr val="2683C6"/>
                </a:solidFill>
                <a:latin typeface="Century Gothic"/>
                <a:cs typeface="Century Gothic"/>
              </a:rPr>
              <a:t>Gaps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3555870" y="2315410"/>
            <a:ext cx="1912620" cy="2948940"/>
          </a:xfrm>
          <a:custGeom>
            <a:avLst/>
            <a:gdLst/>
            <a:ahLst/>
            <a:cxnLst/>
            <a:rect l="l" t="t" r="r" b="b"/>
            <a:pathLst>
              <a:path w="1912620" h="2948940">
                <a:moveTo>
                  <a:pt x="0" y="0"/>
                </a:moveTo>
                <a:lnTo>
                  <a:pt x="1912620" y="0"/>
                </a:lnTo>
                <a:lnTo>
                  <a:pt x="1912620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9"/>
          <p:cNvSpPr/>
          <p:nvPr/>
        </p:nvSpPr>
        <p:spPr>
          <a:xfrm>
            <a:off x="3555870" y="2315410"/>
            <a:ext cx="1912620" cy="2948940"/>
          </a:xfrm>
          <a:custGeom>
            <a:avLst/>
            <a:gdLst/>
            <a:ahLst/>
            <a:cxnLst/>
            <a:rect l="l" t="t" r="r" b="b"/>
            <a:pathLst>
              <a:path w="1912620" h="2948940">
                <a:moveTo>
                  <a:pt x="0" y="0"/>
                </a:moveTo>
                <a:lnTo>
                  <a:pt x="1912620" y="0"/>
                </a:lnTo>
                <a:lnTo>
                  <a:pt x="1912620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0"/>
          <p:cNvSpPr/>
          <p:nvPr/>
        </p:nvSpPr>
        <p:spPr>
          <a:xfrm>
            <a:off x="3978019" y="2732988"/>
            <a:ext cx="1013459" cy="1057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1"/>
          <p:cNvSpPr/>
          <p:nvPr/>
        </p:nvSpPr>
        <p:spPr>
          <a:xfrm>
            <a:off x="3735703" y="3917134"/>
            <a:ext cx="1534667" cy="976884"/>
          </a:xfrm>
          <a:custGeom>
            <a:avLst/>
            <a:gdLst/>
            <a:ahLst/>
            <a:cxnLst/>
            <a:rect l="l" t="t" r="r" b="b"/>
            <a:pathLst>
              <a:path w="1534667" h="976884">
                <a:moveTo>
                  <a:pt x="0" y="0"/>
                </a:moveTo>
                <a:lnTo>
                  <a:pt x="1534667" y="0"/>
                </a:lnTo>
                <a:lnTo>
                  <a:pt x="1534667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2"/>
          <p:cNvSpPr/>
          <p:nvPr/>
        </p:nvSpPr>
        <p:spPr>
          <a:xfrm>
            <a:off x="3735703" y="3917134"/>
            <a:ext cx="1534667" cy="976884"/>
          </a:xfrm>
          <a:custGeom>
            <a:avLst/>
            <a:gdLst/>
            <a:ahLst/>
            <a:cxnLst/>
            <a:rect l="l" t="t" r="r" b="b"/>
            <a:pathLst>
              <a:path w="1534667" h="976884">
                <a:moveTo>
                  <a:pt x="0" y="0"/>
                </a:moveTo>
                <a:lnTo>
                  <a:pt x="1534667" y="0"/>
                </a:lnTo>
                <a:lnTo>
                  <a:pt x="1534667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3"/>
          <p:cNvSpPr txBox="1"/>
          <p:nvPr/>
        </p:nvSpPr>
        <p:spPr>
          <a:xfrm>
            <a:off x="3978019" y="4006392"/>
            <a:ext cx="1109596" cy="648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/>
            <a:r>
              <a:rPr lang="en-US" sz="1600" b="1" kern="0" dirty="0">
                <a:solidFill>
                  <a:srgbClr val="2683C6"/>
                </a:solidFill>
                <a:latin typeface="Century Gothic" panose="020B0502020202020204" pitchFamily="34" charset="0"/>
              </a:rPr>
              <a:t>Domain </a:t>
            </a:r>
            <a:r>
              <a:rPr lang="en-US" sz="1600" b="1" kern="0" dirty="0" smtClean="0">
                <a:solidFill>
                  <a:srgbClr val="2683C6"/>
                </a:solidFill>
                <a:latin typeface="Century Gothic" panose="020B0502020202020204" pitchFamily="34" charset="0"/>
              </a:rPr>
              <a:t>II: </a:t>
            </a:r>
          </a:p>
          <a:p>
            <a:pPr marR="12700" algn="ctr"/>
            <a:r>
              <a:rPr sz="1600" b="1" spc="-15" dirty="0" smtClean="0">
                <a:solidFill>
                  <a:srgbClr val="2683C6"/>
                </a:solidFill>
                <a:latin typeface="Century Gothic"/>
                <a:cs typeface="Century Gothic"/>
              </a:rPr>
              <a:t>Sc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h</a:t>
            </a:r>
            <a:r>
              <a:rPr sz="1600" b="1" spc="-15" dirty="0" smtClean="0">
                <a:solidFill>
                  <a:srgbClr val="2683C6"/>
                </a:solidFill>
                <a:latin typeface="Century Gothic"/>
                <a:cs typeface="Century Gothic"/>
              </a:rPr>
              <a:t>ool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P</a:t>
            </a:r>
            <a:r>
              <a:rPr sz="1600" b="1" dirty="0">
                <a:solidFill>
                  <a:srgbClr val="2683C6"/>
                </a:solidFill>
                <a:latin typeface="Century Gothic"/>
                <a:cs typeface="Century Gothic"/>
              </a:rPr>
              <a:t>r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o</a:t>
            </a:r>
            <a:r>
              <a:rPr sz="1600" b="1" spc="-15" dirty="0">
                <a:solidFill>
                  <a:srgbClr val="2683C6"/>
                </a:solidFill>
                <a:latin typeface="Century Gothic"/>
                <a:cs typeface="Century Gothic"/>
              </a:rPr>
              <a:t>g</a:t>
            </a:r>
            <a:r>
              <a:rPr sz="1600" b="1" dirty="0">
                <a:solidFill>
                  <a:srgbClr val="2683C6"/>
                </a:solidFill>
                <a:latin typeface="Century Gothic"/>
                <a:cs typeface="Century Gothic"/>
              </a:rPr>
              <a:t>r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e</a:t>
            </a:r>
            <a:r>
              <a:rPr sz="1600" b="1" spc="-5" dirty="0">
                <a:solidFill>
                  <a:srgbClr val="2683C6"/>
                </a:solidFill>
                <a:latin typeface="Century Gothic"/>
                <a:cs typeface="Century Gothic"/>
              </a:rPr>
              <a:t>ss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1390266" y="2315410"/>
            <a:ext cx="1911096" cy="2948940"/>
          </a:xfrm>
          <a:custGeom>
            <a:avLst/>
            <a:gdLst/>
            <a:ahLst/>
            <a:cxnLst/>
            <a:rect l="l" t="t" r="r" b="b"/>
            <a:pathLst>
              <a:path w="1911096" h="2948940">
                <a:moveTo>
                  <a:pt x="0" y="0"/>
                </a:moveTo>
                <a:lnTo>
                  <a:pt x="1911096" y="0"/>
                </a:lnTo>
                <a:lnTo>
                  <a:pt x="1911096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5"/>
          <p:cNvSpPr/>
          <p:nvPr/>
        </p:nvSpPr>
        <p:spPr>
          <a:xfrm>
            <a:off x="1390266" y="2315410"/>
            <a:ext cx="1911096" cy="2948940"/>
          </a:xfrm>
          <a:custGeom>
            <a:avLst/>
            <a:gdLst/>
            <a:ahLst/>
            <a:cxnLst/>
            <a:rect l="l" t="t" r="r" b="b"/>
            <a:pathLst>
              <a:path w="1911096" h="2948940">
                <a:moveTo>
                  <a:pt x="0" y="0"/>
                </a:moveTo>
                <a:lnTo>
                  <a:pt x="1911096" y="0"/>
                </a:lnTo>
                <a:lnTo>
                  <a:pt x="1911096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6"/>
          <p:cNvSpPr/>
          <p:nvPr/>
        </p:nvSpPr>
        <p:spPr>
          <a:xfrm>
            <a:off x="1842896" y="2732988"/>
            <a:ext cx="943355" cy="984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17"/>
          <p:cNvSpPr/>
          <p:nvPr/>
        </p:nvSpPr>
        <p:spPr>
          <a:xfrm>
            <a:off x="1568574" y="3917134"/>
            <a:ext cx="1534668" cy="976884"/>
          </a:xfrm>
          <a:custGeom>
            <a:avLst/>
            <a:gdLst/>
            <a:ahLst/>
            <a:cxnLst/>
            <a:rect l="l" t="t" r="r" b="b"/>
            <a:pathLst>
              <a:path w="1534668" h="976884">
                <a:moveTo>
                  <a:pt x="0" y="0"/>
                </a:moveTo>
                <a:lnTo>
                  <a:pt x="1534668" y="0"/>
                </a:lnTo>
                <a:lnTo>
                  <a:pt x="1534668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18"/>
          <p:cNvSpPr/>
          <p:nvPr/>
        </p:nvSpPr>
        <p:spPr>
          <a:xfrm>
            <a:off x="1568574" y="3917134"/>
            <a:ext cx="1534668" cy="976884"/>
          </a:xfrm>
          <a:custGeom>
            <a:avLst/>
            <a:gdLst/>
            <a:ahLst/>
            <a:cxnLst/>
            <a:rect l="l" t="t" r="r" b="b"/>
            <a:pathLst>
              <a:path w="1534668" h="976884">
                <a:moveTo>
                  <a:pt x="0" y="0"/>
                </a:moveTo>
                <a:lnTo>
                  <a:pt x="1534668" y="0"/>
                </a:lnTo>
                <a:lnTo>
                  <a:pt x="1534668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19"/>
          <p:cNvSpPr txBox="1"/>
          <p:nvPr/>
        </p:nvSpPr>
        <p:spPr>
          <a:xfrm>
            <a:off x="1660578" y="4006392"/>
            <a:ext cx="1350010" cy="6485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/>
            <a:r>
              <a:rPr lang="en-US" sz="1600" b="1" kern="0" dirty="0">
                <a:solidFill>
                  <a:srgbClr val="2683C6"/>
                </a:solidFill>
                <a:latin typeface="Century Gothic" panose="020B0502020202020204" pitchFamily="34" charset="0"/>
              </a:rPr>
              <a:t>Domain I: </a:t>
            </a:r>
            <a:r>
              <a:rPr sz="1600" b="1" spc="-15" dirty="0" smtClean="0">
                <a:solidFill>
                  <a:srgbClr val="2683C6"/>
                </a:solidFill>
                <a:latin typeface="Century Gothic"/>
                <a:cs typeface="Century Gothic"/>
              </a:rPr>
              <a:t>S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tud</a:t>
            </a:r>
            <a:r>
              <a:rPr sz="1600" b="1" spc="-20" dirty="0" smtClean="0">
                <a:solidFill>
                  <a:srgbClr val="2683C6"/>
                </a:solidFill>
                <a:latin typeface="Century Gothic"/>
                <a:cs typeface="Century Gothic"/>
              </a:rPr>
              <a:t>e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nt</a:t>
            </a:r>
            <a:r>
              <a:rPr sz="1600" b="1" spc="-5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Ac</a:t>
            </a:r>
            <a:r>
              <a:rPr sz="1600" b="1" spc="-10" dirty="0">
                <a:solidFill>
                  <a:srgbClr val="2683C6"/>
                </a:solidFill>
                <a:latin typeface="Century Gothic"/>
                <a:cs typeface="Century Gothic"/>
              </a:rPr>
              <a:t>hi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eveme</a:t>
            </a:r>
            <a:r>
              <a:rPr sz="1600" b="1" spc="-10" dirty="0">
                <a:solidFill>
                  <a:srgbClr val="2683C6"/>
                </a:solidFill>
                <a:latin typeface="Century Gothic"/>
                <a:cs typeface="Century Gothic"/>
              </a:rPr>
              <a:t>nt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1390266" y="1652471"/>
            <a:ext cx="4078224" cy="537972"/>
          </a:xfrm>
          <a:custGeom>
            <a:avLst/>
            <a:gdLst/>
            <a:ahLst/>
            <a:cxnLst/>
            <a:rect l="l" t="t" r="r" b="b"/>
            <a:pathLst>
              <a:path w="4078224" h="537972">
                <a:moveTo>
                  <a:pt x="0" y="0"/>
                </a:moveTo>
                <a:lnTo>
                  <a:pt x="4078224" y="0"/>
                </a:lnTo>
                <a:lnTo>
                  <a:pt x="4078224" y="537972"/>
                </a:lnTo>
                <a:lnTo>
                  <a:pt x="0" y="537972"/>
                </a:lnTo>
                <a:lnTo>
                  <a:pt x="0" y="0"/>
                </a:lnTo>
                <a:close/>
              </a:path>
            </a:pathLst>
          </a:custGeom>
          <a:solidFill>
            <a:srgbClr val="3E8853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1"/>
          <p:cNvSpPr/>
          <p:nvPr/>
        </p:nvSpPr>
        <p:spPr>
          <a:xfrm>
            <a:off x="1390266" y="1652471"/>
            <a:ext cx="4078224" cy="537972"/>
          </a:xfrm>
          <a:custGeom>
            <a:avLst/>
            <a:gdLst/>
            <a:ahLst/>
            <a:cxnLst/>
            <a:rect l="l" t="t" r="r" b="b"/>
            <a:pathLst>
              <a:path w="4078224" h="537972">
                <a:moveTo>
                  <a:pt x="0" y="0"/>
                </a:moveTo>
                <a:lnTo>
                  <a:pt x="4078224" y="0"/>
                </a:lnTo>
                <a:lnTo>
                  <a:pt x="4078224" y="537972"/>
                </a:lnTo>
                <a:lnTo>
                  <a:pt x="0" y="537972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22"/>
          <p:cNvSpPr txBox="1"/>
          <p:nvPr/>
        </p:nvSpPr>
        <p:spPr>
          <a:xfrm>
            <a:off x="1644419" y="1779044"/>
            <a:ext cx="3568700" cy="283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Best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of Achievement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or Progress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26" name="object 23"/>
          <p:cNvSpPr/>
          <p:nvPr/>
        </p:nvSpPr>
        <p:spPr>
          <a:xfrm>
            <a:off x="5722999" y="1652471"/>
            <a:ext cx="1900427" cy="537972"/>
          </a:xfrm>
          <a:custGeom>
            <a:avLst/>
            <a:gdLst/>
            <a:ahLst/>
            <a:cxnLst/>
            <a:rect l="l" t="t" r="r" b="b"/>
            <a:pathLst>
              <a:path w="1900427" h="537972">
                <a:moveTo>
                  <a:pt x="0" y="0"/>
                </a:moveTo>
                <a:lnTo>
                  <a:pt x="1900427" y="0"/>
                </a:lnTo>
                <a:lnTo>
                  <a:pt x="1900427" y="537972"/>
                </a:lnTo>
                <a:lnTo>
                  <a:pt x="0" y="537972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4"/>
          <p:cNvSpPr/>
          <p:nvPr/>
        </p:nvSpPr>
        <p:spPr>
          <a:xfrm>
            <a:off x="5722999" y="1652471"/>
            <a:ext cx="1900427" cy="537972"/>
          </a:xfrm>
          <a:custGeom>
            <a:avLst/>
            <a:gdLst/>
            <a:ahLst/>
            <a:cxnLst/>
            <a:rect l="l" t="t" r="r" b="b"/>
            <a:pathLst>
              <a:path w="1900427" h="537972">
                <a:moveTo>
                  <a:pt x="0" y="0"/>
                </a:moveTo>
                <a:lnTo>
                  <a:pt x="1900427" y="0"/>
                </a:lnTo>
                <a:lnTo>
                  <a:pt x="1900427" y="537972"/>
                </a:lnTo>
                <a:lnTo>
                  <a:pt x="0" y="537972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8" name="object 25"/>
          <p:cNvSpPr txBox="1"/>
          <p:nvPr/>
        </p:nvSpPr>
        <p:spPr>
          <a:xfrm>
            <a:off x="5892617" y="1779045"/>
            <a:ext cx="1560195" cy="283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Minimum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30%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29" name="object 26"/>
          <p:cNvSpPr/>
          <p:nvPr/>
        </p:nvSpPr>
        <p:spPr>
          <a:xfrm>
            <a:off x="1981200" y="1098443"/>
            <a:ext cx="8225358" cy="0"/>
          </a:xfrm>
          <a:custGeom>
            <a:avLst/>
            <a:gdLst/>
            <a:ahLst/>
            <a:cxnLst/>
            <a:rect l="l" t="t" r="r" b="b"/>
            <a:pathLst>
              <a:path w="8225358">
                <a:moveTo>
                  <a:pt x="0" y="0"/>
                </a:moveTo>
                <a:lnTo>
                  <a:pt x="8225358" y="0"/>
                </a:lnTo>
              </a:path>
            </a:pathLst>
          </a:custGeom>
          <a:ln w="28956">
            <a:solidFill>
              <a:srgbClr val="1482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27"/>
          <p:cNvSpPr txBox="1">
            <a:spLocks/>
          </p:cNvSpPr>
          <p:nvPr/>
        </p:nvSpPr>
        <p:spPr>
          <a:xfrm>
            <a:off x="860678" y="476511"/>
            <a:ext cx="10470647" cy="4943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3600" b="1" spc="-55" dirty="0">
                <a:solidFill>
                  <a:srgbClr val="2683C6"/>
                </a:solidFill>
                <a:latin typeface="Century Gothic"/>
                <a:cs typeface="Century Gothic"/>
              </a:rPr>
              <a:t>T</a:t>
            </a:r>
            <a:r>
              <a:rPr lang="en-US" sz="3600" b="1" spc="-50" dirty="0">
                <a:solidFill>
                  <a:srgbClr val="2683C6"/>
                </a:solidFill>
                <a:latin typeface="Century Gothic"/>
                <a:cs typeface="Century Gothic"/>
              </a:rPr>
              <a:t>hre</a:t>
            </a:r>
            <a:r>
              <a:rPr lang="en-US" sz="3600" b="1" dirty="0">
                <a:solidFill>
                  <a:srgbClr val="2683C6"/>
                </a:solidFill>
                <a:latin typeface="Century Gothic"/>
                <a:cs typeface="Century Gothic"/>
              </a:rPr>
              <a:t>e</a:t>
            </a:r>
            <a:r>
              <a:rPr lang="en-US" sz="3600" b="1" spc="-110" dirty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lang="en-US" sz="3600" b="1" spc="-45" dirty="0">
                <a:solidFill>
                  <a:srgbClr val="2683C6"/>
                </a:solidFill>
                <a:latin typeface="Century Gothic"/>
                <a:cs typeface="Century Gothic"/>
              </a:rPr>
              <a:t>D</a:t>
            </a:r>
            <a:r>
              <a:rPr lang="en-US" sz="3600" b="1" spc="-50" dirty="0">
                <a:solidFill>
                  <a:srgbClr val="2683C6"/>
                </a:solidFill>
                <a:latin typeface="Century Gothic"/>
                <a:cs typeface="Century Gothic"/>
              </a:rPr>
              <a:t>o</a:t>
            </a:r>
            <a:r>
              <a:rPr lang="en-US" sz="3600" b="1" spc="-55" dirty="0">
                <a:solidFill>
                  <a:srgbClr val="2683C6"/>
                </a:solidFill>
                <a:latin typeface="Century Gothic"/>
                <a:cs typeface="Century Gothic"/>
              </a:rPr>
              <a:t>m</a:t>
            </a:r>
            <a:r>
              <a:rPr lang="en-US" sz="3600" b="1" spc="-45" dirty="0">
                <a:solidFill>
                  <a:srgbClr val="2683C6"/>
                </a:solidFill>
                <a:latin typeface="Century Gothic"/>
                <a:cs typeface="Century Gothic"/>
              </a:rPr>
              <a:t>a</a:t>
            </a:r>
            <a:r>
              <a:rPr lang="en-US" sz="3600" b="1" spc="-50" dirty="0">
                <a:solidFill>
                  <a:srgbClr val="2683C6"/>
                </a:solidFill>
                <a:latin typeface="Century Gothic"/>
                <a:cs typeface="Century Gothic"/>
              </a:rPr>
              <a:t>ins</a:t>
            </a:r>
            <a:r>
              <a:rPr lang="en-US" sz="2700" b="1" dirty="0">
                <a:solidFill>
                  <a:srgbClr val="2683C6"/>
                </a:solidFill>
                <a:latin typeface="Century Gothic"/>
                <a:cs typeface="Century Gothic"/>
              </a:rPr>
              <a:t>:</a:t>
            </a:r>
            <a:r>
              <a:rPr lang="en-US" sz="2700" b="1" spc="-120" dirty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lang="en-US" sz="2700" spc="-50" dirty="0">
                <a:latin typeface="Century Gothic"/>
                <a:cs typeface="Century Gothic"/>
              </a:rPr>
              <a:t>C</a:t>
            </a:r>
            <a:r>
              <a:rPr lang="en-US" sz="2700" spc="-55" dirty="0">
                <a:latin typeface="Century Gothic"/>
                <a:cs typeface="Century Gothic"/>
              </a:rPr>
              <a:t>o</a:t>
            </a:r>
            <a:r>
              <a:rPr lang="en-US" sz="2700" spc="-50" dirty="0">
                <a:latin typeface="Century Gothic"/>
                <a:cs typeface="Century Gothic"/>
              </a:rPr>
              <a:t>m</a:t>
            </a:r>
            <a:r>
              <a:rPr lang="en-US" sz="2700" spc="-55" dirty="0">
                <a:latin typeface="Century Gothic"/>
                <a:cs typeface="Century Gothic"/>
              </a:rPr>
              <a:t>b</a:t>
            </a:r>
            <a:r>
              <a:rPr lang="en-US" sz="2700" spc="-50" dirty="0">
                <a:latin typeface="Century Gothic"/>
                <a:cs typeface="Century Gothic"/>
              </a:rPr>
              <a:t>i</a:t>
            </a:r>
            <a:r>
              <a:rPr lang="en-US" sz="2700" spc="-55" dirty="0">
                <a:latin typeface="Century Gothic"/>
                <a:cs typeface="Century Gothic"/>
              </a:rPr>
              <a:t>n</a:t>
            </a:r>
            <a:r>
              <a:rPr lang="en-US" sz="2700" spc="-50" dirty="0">
                <a:latin typeface="Century Gothic"/>
                <a:cs typeface="Century Gothic"/>
              </a:rPr>
              <a:t>i</a:t>
            </a:r>
            <a:r>
              <a:rPr lang="en-US" sz="2700" spc="-55" dirty="0">
                <a:latin typeface="Century Gothic"/>
                <a:cs typeface="Century Gothic"/>
              </a:rPr>
              <a:t>n</a:t>
            </a:r>
            <a:r>
              <a:rPr lang="en-US" sz="2700" dirty="0">
                <a:latin typeface="Century Gothic"/>
                <a:cs typeface="Century Gothic"/>
              </a:rPr>
              <a:t>g</a:t>
            </a:r>
            <a:r>
              <a:rPr lang="en-US" sz="2700" spc="-105" dirty="0">
                <a:latin typeface="Century Gothic"/>
                <a:cs typeface="Century Gothic"/>
              </a:rPr>
              <a:t> </a:t>
            </a:r>
            <a:r>
              <a:rPr lang="en-US" sz="2700" spc="-55" dirty="0">
                <a:latin typeface="Century Gothic"/>
                <a:cs typeface="Century Gothic"/>
              </a:rPr>
              <a:t>t</a:t>
            </a:r>
            <a:r>
              <a:rPr lang="en-US" sz="2700" dirty="0">
                <a:latin typeface="Century Gothic"/>
                <a:cs typeface="Century Gothic"/>
              </a:rPr>
              <a:t>o</a:t>
            </a:r>
            <a:r>
              <a:rPr lang="en-US" sz="2700" spc="-105" dirty="0">
                <a:latin typeface="Century Gothic"/>
                <a:cs typeface="Century Gothic"/>
              </a:rPr>
              <a:t> </a:t>
            </a:r>
            <a:r>
              <a:rPr lang="en-US" sz="2700" spc="-50" dirty="0">
                <a:latin typeface="Century Gothic"/>
                <a:cs typeface="Century Gothic"/>
              </a:rPr>
              <a:t>C</a:t>
            </a:r>
            <a:r>
              <a:rPr lang="en-US" sz="2700" spc="-45" dirty="0">
                <a:latin typeface="Century Gothic"/>
                <a:cs typeface="Century Gothic"/>
              </a:rPr>
              <a:t>a</a:t>
            </a:r>
            <a:r>
              <a:rPr lang="en-US" sz="2700" spc="-50" dirty="0">
                <a:latin typeface="Century Gothic"/>
                <a:cs typeface="Century Gothic"/>
              </a:rPr>
              <a:t>l</a:t>
            </a:r>
            <a:r>
              <a:rPr lang="en-US" sz="2700" spc="-45" dirty="0">
                <a:latin typeface="Century Gothic"/>
                <a:cs typeface="Century Gothic"/>
              </a:rPr>
              <a:t>c</a:t>
            </a:r>
            <a:r>
              <a:rPr lang="en-US" sz="2700" spc="-50" dirty="0">
                <a:latin typeface="Century Gothic"/>
                <a:cs typeface="Century Gothic"/>
              </a:rPr>
              <a:t>ul</a:t>
            </a:r>
            <a:r>
              <a:rPr lang="en-US" sz="2700" spc="-45" dirty="0">
                <a:latin typeface="Century Gothic"/>
                <a:cs typeface="Century Gothic"/>
              </a:rPr>
              <a:t>a</a:t>
            </a:r>
            <a:r>
              <a:rPr lang="en-US" sz="2700" spc="-55" dirty="0">
                <a:latin typeface="Century Gothic"/>
                <a:cs typeface="Century Gothic"/>
              </a:rPr>
              <a:t>t</a:t>
            </a:r>
            <a:r>
              <a:rPr lang="en-US" sz="2700" dirty="0">
                <a:latin typeface="Century Gothic"/>
                <a:cs typeface="Century Gothic"/>
              </a:rPr>
              <a:t>e</a:t>
            </a:r>
            <a:r>
              <a:rPr lang="en-US" sz="2700" spc="-130" dirty="0">
                <a:latin typeface="Century Gothic"/>
                <a:cs typeface="Century Gothic"/>
              </a:rPr>
              <a:t> </a:t>
            </a:r>
            <a:r>
              <a:rPr lang="en-US" sz="2700" spc="-45" dirty="0">
                <a:latin typeface="Century Gothic"/>
                <a:cs typeface="Century Gothic"/>
              </a:rPr>
              <a:t>O</a:t>
            </a:r>
            <a:r>
              <a:rPr lang="en-US" sz="2700" spc="-35" dirty="0">
                <a:latin typeface="Century Gothic"/>
                <a:cs typeface="Century Gothic"/>
              </a:rPr>
              <a:t>v</a:t>
            </a:r>
            <a:r>
              <a:rPr lang="en-US" sz="2700" spc="-55" dirty="0">
                <a:latin typeface="Century Gothic"/>
                <a:cs typeface="Century Gothic"/>
              </a:rPr>
              <a:t>e</a:t>
            </a:r>
            <a:r>
              <a:rPr lang="en-US" sz="2700" spc="-45" dirty="0">
                <a:latin typeface="Century Gothic"/>
                <a:cs typeface="Century Gothic"/>
              </a:rPr>
              <a:t>ra</a:t>
            </a:r>
            <a:r>
              <a:rPr lang="en-US" sz="2700" spc="-50" dirty="0">
                <a:latin typeface="Century Gothic"/>
                <a:cs typeface="Century Gothic"/>
              </a:rPr>
              <a:t>l</a:t>
            </a:r>
            <a:r>
              <a:rPr lang="en-US" sz="2700" dirty="0">
                <a:latin typeface="Century Gothic"/>
                <a:cs typeface="Century Gothic"/>
              </a:rPr>
              <a:t>l</a:t>
            </a:r>
            <a:r>
              <a:rPr lang="en-US" sz="2700" spc="-140" dirty="0">
                <a:latin typeface="Century Gothic"/>
                <a:cs typeface="Century Gothic"/>
              </a:rPr>
              <a:t> </a:t>
            </a:r>
            <a:r>
              <a:rPr lang="en-US" sz="2700" spc="-50" dirty="0">
                <a:latin typeface="Century Gothic"/>
                <a:cs typeface="Century Gothic"/>
              </a:rPr>
              <a:t>S</a:t>
            </a:r>
            <a:r>
              <a:rPr lang="en-US" sz="2700" spc="-45" dirty="0">
                <a:latin typeface="Century Gothic"/>
                <a:cs typeface="Century Gothic"/>
              </a:rPr>
              <a:t>c</a:t>
            </a:r>
            <a:r>
              <a:rPr lang="en-US" sz="2700" spc="-55" dirty="0">
                <a:latin typeface="Century Gothic"/>
                <a:cs typeface="Century Gothic"/>
              </a:rPr>
              <a:t>o</a:t>
            </a:r>
            <a:r>
              <a:rPr lang="en-US" sz="2700" spc="-45" dirty="0">
                <a:latin typeface="Century Gothic"/>
                <a:cs typeface="Century Gothic"/>
              </a:rPr>
              <a:t>r</a:t>
            </a:r>
            <a:r>
              <a:rPr lang="en-US" sz="2700" dirty="0">
                <a:latin typeface="Century Gothic"/>
                <a:cs typeface="Century Gothic"/>
              </a:rPr>
              <a:t>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3832" y="5415258"/>
            <a:ext cx="1498428" cy="59937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057767" y="2318859"/>
            <a:ext cx="40437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districts and campuses can receive an “A” rating – no forced distribution.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ratings should be based on stable criteria, so you can make apples-to-apples performance comparisons from year to year.</a:t>
            </a:r>
          </a:p>
        </p:txBody>
      </p:sp>
    </p:spTree>
    <p:extLst>
      <p:ext uri="{BB962C8B-B14F-4D97-AF65-F5344CB8AC3E}">
        <p14:creationId xmlns:p14="http://schemas.microsoft.com/office/powerpoint/2010/main" val="8105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9A58-C12E-4789-A793-B75A9F0DF851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983321" y="1098443"/>
            <a:ext cx="8225358" cy="0"/>
          </a:xfrm>
          <a:custGeom>
            <a:avLst/>
            <a:gdLst/>
            <a:ahLst/>
            <a:cxnLst/>
            <a:rect l="l" t="t" r="r" b="b"/>
            <a:pathLst>
              <a:path w="8225358">
                <a:moveTo>
                  <a:pt x="0" y="0"/>
                </a:moveTo>
                <a:lnTo>
                  <a:pt x="8225358" y="0"/>
                </a:lnTo>
              </a:path>
            </a:pathLst>
          </a:custGeom>
          <a:ln w="28956">
            <a:solidFill>
              <a:srgbClr val="1482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846771" y="452065"/>
            <a:ext cx="10470647" cy="4943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Domain I: S</a:t>
            </a:r>
            <a:r>
              <a:rPr lang="en-US"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t</a:t>
            </a:r>
            <a:r>
              <a:rPr lang="en-US"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u</a:t>
            </a:r>
            <a:r>
              <a:rPr lang="en-US" sz="2700" b="1" spc="-45" dirty="0" smtClean="0">
                <a:solidFill>
                  <a:srgbClr val="2683C6"/>
                </a:solidFill>
                <a:latin typeface="Century Gothic"/>
                <a:cs typeface="Century Gothic"/>
              </a:rPr>
              <a:t>d</a:t>
            </a:r>
            <a:r>
              <a:rPr lang="en-US"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en</a:t>
            </a:r>
            <a:r>
              <a:rPr lang="en-US" sz="2700" b="1" dirty="0" smtClean="0">
                <a:solidFill>
                  <a:srgbClr val="2683C6"/>
                </a:solidFill>
                <a:latin typeface="Century Gothic"/>
                <a:cs typeface="Century Gothic"/>
              </a:rPr>
              <a:t>t</a:t>
            </a:r>
            <a:r>
              <a:rPr lang="en-US" sz="2700" b="1" spc="-105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lang="en-US"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A</a:t>
            </a:r>
            <a:r>
              <a:rPr lang="en-US"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chieve</a:t>
            </a:r>
            <a:r>
              <a:rPr lang="en-US"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m</a:t>
            </a:r>
            <a:r>
              <a:rPr lang="en-US"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en</a:t>
            </a:r>
            <a:r>
              <a:rPr lang="en-US"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t - </a:t>
            </a:r>
            <a:r>
              <a:rPr lang="en-US" sz="2700" spc="-55" dirty="0" smtClean="0">
                <a:latin typeface="Century Gothic"/>
                <a:cs typeface="Century Gothic"/>
              </a:rPr>
              <a:t>Pe</a:t>
            </a:r>
            <a:r>
              <a:rPr lang="en-US" sz="2700" spc="-45" dirty="0" smtClean="0">
                <a:latin typeface="Century Gothic"/>
                <a:cs typeface="Century Gothic"/>
              </a:rPr>
              <a:t>rf</a:t>
            </a:r>
            <a:r>
              <a:rPr lang="en-US" sz="2700" spc="-55" dirty="0" smtClean="0">
                <a:latin typeface="Century Gothic"/>
                <a:cs typeface="Century Gothic"/>
              </a:rPr>
              <a:t>o</a:t>
            </a:r>
            <a:r>
              <a:rPr lang="en-US" sz="2700" spc="-45" dirty="0" smtClean="0">
                <a:latin typeface="Century Gothic"/>
                <a:cs typeface="Century Gothic"/>
              </a:rPr>
              <a:t>r</a:t>
            </a:r>
            <a:r>
              <a:rPr lang="en-US" sz="2700" spc="-50" dirty="0" smtClean="0">
                <a:latin typeface="Century Gothic"/>
                <a:cs typeface="Century Gothic"/>
              </a:rPr>
              <a:t>m</a:t>
            </a:r>
            <a:r>
              <a:rPr lang="en-US" sz="2700" spc="-45" dirty="0" smtClean="0">
                <a:latin typeface="Century Gothic"/>
                <a:cs typeface="Century Gothic"/>
              </a:rPr>
              <a:t>a</a:t>
            </a:r>
            <a:r>
              <a:rPr lang="en-US" sz="2700" spc="-55" dirty="0" smtClean="0">
                <a:latin typeface="Century Gothic"/>
                <a:cs typeface="Century Gothic"/>
              </a:rPr>
              <a:t>n</a:t>
            </a:r>
            <a:r>
              <a:rPr lang="en-US" sz="2700" spc="-45" dirty="0" smtClean="0">
                <a:latin typeface="Century Gothic"/>
                <a:cs typeface="Century Gothic"/>
              </a:rPr>
              <a:t>ce</a:t>
            </a:r>
            <a:endParaRPr lang="en-US" sz="2700" dirty="0">
              <a:latin typeface="Century Gothic"/>
              <a:cs typeface="Century Gothic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1882861" y="1282084"/>
            <a:ext cx="3182112" cy="4908804"/>
          </a:xfrm>
          <a:custGeom>
            <a:avLst/>
            <a:gdLst/>
            <a:ahLst/>
            <a:cxnLst/>
            <a:rect l="l" t="t" r="r" b="b"/>
            <a:pathLst>
              <a:path w="3182112" h="4908804">
                <a:moveTo>
                  <a:pt x="0" y="0"/>
                </a:moveTo>
                <a:lnTo>
                  <a:pt x="3182112" y="0"/>
                </a:lnTo>
                <a:lnTo>
                  <a:pt x="3182112" y="4908804"/>
                </a:lnTo>
                <a:lnTo>
                  <a:pt x="0" y="4908804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9"/>
          <p:cNvSpPr/>
          <p:nvPr/>
        </p:nvSpPr>
        <p:spPr>
          <a:xfrm>
            <a:off x="1882861" y="1282084"/>
            <a:ext cx="3182112" cy="4908804"/>
          </a:xfrm>
          <a:custGeom>
            <a:avLst/>
            <a:gdLst/>
            <a:ahLst/>
            <a:cxnLst/>
            <a:rect l="l" t="t" r="r" b="b"/>
            <a:pathLst>
              <a:path w="3182112" h="4908804">
                <a:moveTo>
                  <a:pt x="0" y="0"/>
                </a:moveTo>
                <a:lnTo>
                  <a:pt x="3182112" y="0"/>
                </a:lnTo>
                <a:lnTo>
                  <a:pt x="3182112" y="4908804"/>
                </a:lnTo>
                <a:lnTo>
                  <a:pt x="0" y="490880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10"/>
          <p:cNvSpPr/>
          <p:nvPr/>
        </p:nvSpPr>
        <p:spPr>
          <a:xfrm>
            <a:off x="2391877" y="1673753"/>
            <a:ext cx="2164079" cy="2258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1"/>
          <p:cNvSpPr/>
          <p:nvPr/>
        </p:nvSpPr>
        <p:spPr>
          <a:xfrm>
            <a:off x="2518369" y="4199021"/>
            <a:ext cx="1911095" cy="1217676"/>
          </a:xfrm>
          <a:custGeom>
            <a:avLst/>
            <a:gdLst/>
            <a:ahLst/>
            <a:cxnLst/>
            <a:rect l="l" t="t" r="r" b="b"/>
            <a:pathLst>
              <a:path w="1911095" h="1217676">
                <a:moveTo>
                  <a:pt x="0" y="0"/>
                </a:moveTo>
                <a:lnTo>
                  <a:pt x="1911095" y="0"/>
                </a:lnTo>
                <a:lnTo>
                  <a:pt x="1911095" y="1217676"/>
                </a:lnTo>
                <a:lnTo>
                  <a:pt x="0" y="12176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2"/>
          <p:cNvSpPr/>
          <p:nvPr/>
        </p:nvSpPr>
        <p:spPr>
          <a:xfrm>
            <a:off x="2518369" y="4199021"/>
            <a:ext cx="1911095" cy="1217676"/>
          </a:xfrm>
          <a:custGeom>
            <a:avLst/>
            <a:gdLst/>
            <a:ahLst/>
            <a:cxnLst/>
            <a:rect l="l" t="t" r="r" b="b"/>
            <a:pathLst>
              <a:path w="1911095" h="1217676">
                <a:moveTo>
                  <a:pt x="0" y="0"/>
                </a:moveTo>
                <a:lnTo>
                  <a:pt x="1911095" y="0"/>
                </a:lnTo>
                <a:lnTo>
                  <a:pt x="1911095" y="1217676"/>
                </a:lnTo>
                <a:lnTo>
                  <a:pt x="0" y="1217676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3"/>
          <p:cNvSpPr txBox="1"/>
          <p:nvPr/>
        </p:nvSpPr>
        <p:spPr>
          <a:xfrm>
            <a:off x="2695854" y="4476309"/>
            <a:ext cx="1553622" cy="6630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>
              <a:lnSpc>
                <a:spcPct val="100000"/>
              </a:lnSpc>
            </a:pPr>
            <a:r>
              <a:rPr lang="en-US" sz="1600" b="1" kern="0" dirty="0">
                <a:solidFill>
                  <a:srgbClr val="2683C6"/>
                </a:solidFill>
                <a:latin typeface="Century Gothic" panose="020B0502020202020204" pitchFamily="34" charset="0"/>
              </a:rPr>
              <a:t>Domain I: </a:t>
            </a:r>
            <a:r>
              <a:rPr sz="1600" b="1" spc="-15" dirty="0" smtClean="0">
                <a:solidFill>
                  <a:srgbClr val="2683C6"/>
                </a:solidFill>
                <a:latin typeface="Century Gothic"/>
                <a:cs typeface="Century Gothic"/>
              </a:rPr>
              <a:t>S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tud</a:t>
            </a:r>
            <a:r>
              <a:rPr sz="1600" b="1" spc="-20" dirty="0" smtClean="0">
                <a:solidFill>
                  <a:srgbClr val="2683C6"/>
                </a:solidFill>
                <a:latin typeface="Century Gothic"/>
                <a:cs typeface="Century Gothic"/>
              </a:rPr>
              <a:t>e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nt</a:t>
            </a:r>
            <a:r>
              <a:rPr sz="1600" b="1" spc="-5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 smtClean="0">
                <a:solidFill>
                  <a:srgbClr val="2683C6"/>
                </a:solidFill>
                <a:latin typeface="Century Gothic"/>
                <a:cs typeface="Century Gothic"/>
              </a:rPr>
              <a:t>Ac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hi</a:t>
            </a:r>
            <a:r>
              <a:rPr sz="1600" b="1" spc="-20" dirty="0" smtClean="0">
                <a:solidFill>
                  <a:srgbClr val="2683C6"/>
                </a:solidFill>
                <a:latin typeface="Century Gothic"/>
                <a:cs typeface="Century Gothic"/>
              </a:rPr>
              <a:t>eveme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nt</a:t>
            </a:r>
            <a:endParaRPr lang="en-US" sz="1600" b="1" spc="-10" dirty="0" smtClean="0">
              <a:solidFill>
                <a:srgbClr val="2683C6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8207462" y="2054753"/>
            <a:ext cx="1900427" cy="2947416"/>
          </a:xfrm>
          <a:custGeom>
            <a:avLst/>
            <a:gdLst/>
            <a:ahLst/>
            <a:cxnLst/>
            <a:rect l="l" t="t" r="r" b="b"/>
            <a:pathLst>
              <a:path w="1900427" h="2947416">
                <a:moveTo>
                  <a:pt x="0" y="0"/>
                </a:moveTo>
                <a:lnTo>
                  <a:pt x="1900427" y="0"/>
                </a:lnTo>
                <a:lnTo>
                  <a:pt x="1900427" y="2947416"/>
                </a:lnTo>
                <a:lnTo>
                  <a:pt x="0" y="2947416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5"/>
          <p:cNvSpPr/>
          <p:nvPr/>
        </p:nvSpPr>
        <p:spPr>
          <a:xfrm>
            <a:off x="8207462" y="2054753"/>
            <a:ext cx="1900427" cy="2947416"/>
          </a:xfrm>
          <a:custGeom>
            <a:avLst/>
            <a:gdLst/>
            <a:ahLst/>
            <a:cxnLst/>
            <a:rect l="l" t="t" r="r" b="b"/>
            <a:pathLst>
              <a:path w="1900427" h="2947416">
                <a:moveTo>
                  <a:pt x="0" y="0"/>
                </a:moveTo>
                <a:lnTo>
                  <a:pt x="1900427" y="0"/>
                </a:lnTo>
                <a:lnTo>
                  <a:pt x="1900427" y="2947416"/>
                </a:lnTo>
                <a:lnTo>
                  <a:pt x="0" y="2947416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6"/>
          <p:cNvSpPr/>
          <p:nvPr/>
        </p:nvSpPr>
        <p:spPr>
          <a:xfrm>
            <a:off x="8641801" y="2472328"/>
            <a:ext cx="1001267" cy="1050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7"/>
          <p:cNvSpPr/>
          <p:nvPr/>
        </p:nvSpPr>
        <p:spPr>
          <a:xfrm>
            <a:off x="8385769" y="3656476"/>
            <a:ext cx="1525524" cy="976883"/>
          </a:xfrm>
          <a:custGeom>
            <a:avLst/>
            <a:gdLst/>
            <a:ahLst/>
            <a:cxnLst/>
            <a:rect l="l" t="t" r="r" b="b"/>
            <a:pathLst>
              <a:path w="1525524" h="976883">
                <a:moveTo>
                  <a:pt x="0" y="0"/>
                </a:moveTo>
                <a:lnTo>
                  <a:pt x="1525524" y="0"/>
                </a:lnTo>
                <a:lnTo>
                  <a:pt x="1525524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8"/>
          <p:cNvSpPr/>
          <p:nvPr/>
        </p:nvSpPr>
        <p:spPr>
          <a:xfrm>
            <a:off x="8385769" y="3656476"/>
            <a:ext cx="1525524" cy="976883"/>
          </a:xfrm>
          <a:custGeom>
            <a:avLst/>
            <a:gdLst/>
            <a:ahLst/>
            <a:cxnLst/>
            <a:rect l="l" t="t" r="r" b="b"/>
            <a:pathLst>
              <a:path w="1525524" h="976883">
                <a:moveTo>
                  <a:pt x="0" y="0"/>
                </a:moveTo>
                <a:lnTo>
                  <a:pt x="1525524" y="0"/>
                </a:lnTo>
                <a:lnTo>
                  <a:pt x="1525524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20"/>
          <p:cNvSpPr/>
          <p:nvPr/>
        </p:nvSpPr>
        <p:spPr>
          <a:xfrm>
            <a:off x="5660858" y="2054753"/>
            <a:ext cx="1911096" cy="2947416"/>
          </a:xfrm>
          <a:custGeom>
            <a:avLst/>
            <a:gdLst/>
            <a:ahLst/>
            <a:cxnLst/>
            <a:rect l="l" t="t" r="r" b="b"/>
            <a:pathLst>
              <a:path w="1911096" h="2947416">
                <a:moveTo>
                  <a:pt x="0" y="0"/>
                </a:moveTo>
                <a:lnTo>
                  <a:pt x="1911096" y="0"/>
                </a:lnTo>
                <a:lnTo>
                  <a:pt x="1911096" y="2947416"/>
                </a:lnTo>
                <a:lnTo>
                  <a:pt x="0" y="2947416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1"/>
          <p:cNvSpPr/>
          <p:nvPr/>
        </p:nvSpPr>
        <p:spPr>
          <a:xfrm>
            <a:off x="5660858" y="2054753"/>
            <a:ext cx="1911096" cy="2947416"/>
          </a:xfrm>
          <a:custGeom>
            <a:avLst/>
            <a:gdLst/>
            <a:ahLst/>
            <a:cxnLst/>
            <a:rect l="l" t="t" r="r" b="b"/>
            <a:pathLst>
              <a:path w="1911096" h="2947416">
                <a:moveTo>
                  <a:pt x="0" y="0"/>
                </a:moveTo>
                <a:lnTo>
                  <a:pt x="1911096" y="0"/>
                </a:lnTo>
                <a:lnTo>
                  <a:pt x="1911096" y="2947416"/>
                </a:lnTo>
                <a:lnTo>
                  <a:pt x="0" y="2947416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2"/>
          <p:cNvSpPr/>
          <p:nvPr/>
        </p:nvSpPr>
        <p:spPr>
          <a:xfrm>
            <a:off x="6083006" y="2472328"/>
            <a:ext cx="1013459" cy="1057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23"/>
          <p:cNvSpPr/>
          <p:nvPr/>
        </p:nvSpPr>
        <p:spPr>
          <a:xfrm>
            <a:off x="5840690" y="3656476"/>
            <a:ext cx="1534667" cy="976883"/>
          </a:xfrm>
          <a:custGeom>
            <a:avLst/>
            <a:gdLst/>
            <a:ahLst/>
            <a:cxnLst/>
            <a:rect l="l" t="t" r="r" b="b"/>
            <a:pathLst>
              <a:path w="1534667" h="976883">
                <a:moveTo>
                  <a:pt x="0" y="0"/>
                </a:moveTo>
                <a:lnTo>
                  <a:pt x="1534667" y="0"/>
                </a:lnTo>
                <a:lnTo>
                  <a:pt x="1534667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832" y="5415258"/>
            <a:ext cx="1498428" cy="599371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8521755" y="3780279"/>
            <a:ext cx="1241358" cy="648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/>
            <a:r>
              <a:rPr lang="en-US" sz="1600" b="1" kern="0" dirty="0">
                <a:solidFill>
                  <a:srgbClr val="2683C6"/>
                </a:solidFill>
                <a:latin typeface="Century Gothic" panose="020B0502020202020204" pitchFamily="34" charset="0"/>
              </a:rPr>
              <a:t>Domain </a:t>
            </a:r>
            <a:r>
              <a:rPr lang="en-US" sz="1600" b="1" kern="0" dirty="0" smtClean="0">
                <a:solidFill>
                  <a:srgbClr val="2683C6"/>
                </a:solidFill>
                <a:latin typeface="Century Gothic" panose="020B0502020202020204" pitchFamily="34" charset="0"/>
              </a:rPr>
              <a:t>III</a:t>
            </a:r>
            <a:r>
              <a:rPr lang="en-US" sz="1600" b="1" kern="0" dirty="0">
                <a:solidFill>
                  <a:srgbClr val="2683C6"/>
                </a:solidFill>
                <a:latin typeface="Century Gothic" panose="020B0502020202020204" pitchFamily="34" charset="0"/>
              </a:rPr>
              <a:t>: </a:t>
            </a:r>
            <a:endParaRPr lang="en-US" sz="1600" b="1" kern="0" dirty="0" smtClean="0">
              <a:solidFill>
                <a:srgbClr val="2683C6"/>
              </a:solidFill>
              <a:latin typeface="Century Gothic" panose="020B0502020202020204" pitchFamily="34" charset="0"/>
            </a:endParaRPr>
          </a:p>
          <a:p>
            <a:pPr marR="12700" algn="ctr"/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Cl</a:t>
            </a:r>
            <a:r>
              <a:rPr sz="1600" b="1" spc="-20" dirty="0" smtClean="0">
                <a:solidFill>
                  <a:srgbClr val="2683C6"/>
                </a:solidFill>
                <a:latin typeface="Century Gothic"/>
                <a:cs typeface="Century Gothic"/>
              </a:rPr>
              <a:t>o</a:t>
            </a:r>
            <a:r>
              <a:rPr sz="1600" b="1" spc="-5" dirty="0" smtClean="0">
                <a:solidFill>
                  <a:srgbClr val="2683C6"/>
                </a:solidFill>
                <a:latin typeface="Century Gothic"/>
                <a:cs typeface="Century Gothic"/>
              </a:rPr>
              <a:t>s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ing </a:t>
            </a:r>
            <a:r>
              <a:rPr sz="1600" b="1" spc="-10" dirty="0">
                <a:solidFill>
                  <a:srgbClr val="2683C6"/>
                </a:solidFill>
                <a:latin typeface="Century Gothic"/>
                <a:cs typeface="Century Gothic"/>
              </a:rPr>
              <a:t>The</a:t>
            </a:r>
            <a:r>
              <a:rPr sz="1600" b="1" spc="5" dirty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600" b="1" spc="-15" dirty="0">
                <a:solidFill>
                  <a:srgbClr val="2683C6"/>
                </a:solidFill>
                <a:latin typeface="Century Gothic"/>
                <a:cs typeface="Century Gothic"/>
              </a:rPr>
              <a:t>Gaps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29" name="object 13"/>
          <p:cNvSpPr txBox="1"/>
          <p:nvPr/>
        </p:nvSpPr>
        <p:spPr>
          <a:xfrm>
            <a:off x="6089699" y="3780279"/>
            <a:ext cx="1109596" cy="648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/>
            <a:r>
              <a:rPr lang="en-US" sz="1600" b="1" kern="0" dirty="0">
                <a:solidFill>
                  <a:srgbClr val="2683C6"/>
                </a:solidFill>
                <a:latin typeface="Century Gothic" panose="020B0502020202020204" pitchFamily="34" charset="0"/>
              </a:rPr>
              <a:t>Domain </a:t>
            </a:r>
            <a:r>
              <a:rPr lang="en-US" sz="1600" b="1" kern="0" dirty="0" smtClean="0">
                <a:solidFill>
                  <a:srgbClr val="2683C6"/>
                </a:solidFill>
                <a:latin typeface="Century Gothic" panose="020B0502020202020204" pitchFamily="34" charset="0"/>
              </a:rPr>
              <a:t>II: </a:t>
            </a:r>
          </a:p>
          <a:p>
            <a:pPr marR="12700" algn="ctr"/>
            <a:r>
              <a:rPr sz="1600" b="1" spc="-15" dirty="0" smtClean="0">
                <a:solidFill>
                  <a:srgbClr val="2683C6"/>
                </a:solidFill>
                <a:latin typeface="Century Gothic"/>
                <a:cs typeface="Century Gothic"/>
              </a:rPr>
              <a:t>Sc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h</a:t>
            </a:r>
            <a:r>
              <a:rPr sz="1600" b="1" spc="-15" dirty="0" smtClean="0">
                <a:solidFill>
                  <a:srgbClr val="2683C6"/>
                </a:solidFill>
                <a:latin typeface="Century Gothic"/>
                <a:cs typeface="Century Gothic"/>
              </a:rPr>
              <a:t>ool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P</a:t>
            </a:r>
            <a:r>
              <a:rPr sz="1600" b="1" dirty="0">
                <a:solidFill>
                  <a:srgbClr val="2683C6"/>
                </a:solidFill>
                <a:latin typeface="Century Gothic"/>
                <a:cs typeface="Century Gothic"/>
              </a:rPr>
              <a:t>r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o</a:t>
            </a:r>
            <a:r>
              <a:rPr sz="1600" b="1" spc="-15" dirty="0">
                <a:solidFill>
                  <a:srgbClr val="2683C6"/>
                </a:solidFill>
                <a:latin typeface="Century Gothic"/>
                <a:cs typeface="Century Gothic"/>
              </a:rPr>
              <a:t>g</a:t>
            </a:r>
            <a:r>
              <a:rPr sz="1600" b="1" dirty="0">
                <a:solidFill>
                  <a:srgbClr val="2683C6"/>
                </a:solidFill>
                <a:latin typeface="Century Gothic"/>
                <a:cs typeface="Century Gothic"/>
              </a:rPr>
              <a:t>r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e</a:t>
            </a:r>
            <a:r>
              <a:rPr sz="1600" b="1" spc="-5" dirty="0">
                <a:solidFill>
                  <a:srgbClr val="2683C6"/>
                </a:solidFill>
                <a:latin typeface="Century Gothic"/>
                <a:cs typeface="Century Gothic"/>
              </a:rPr>
              <a:t>ss</a:t>
            </a:r>
            <a:endParaRPr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07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76200"/>
            <a:ext cx="11538284" cy="1397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Purpose: It’s Not Just About the Numbers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55EC-AA7E-41CB-9AD8-F01D323D6433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699" y="2090899"/>
            <a:ext cx="7303801" cy="2507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8456" y="4668733"/>
            <a:ext cx="8855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2030, at least 60 percent of Texans ages 25-34 will have a certificate or degree.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0358" y="1744579"/>
            <a:ext cx="8975558" cy="3862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STAAR </a:t>
            </a:r>
            <a:r>
              <a:rPr lang="en-US" b="1" dirty="0"/>
              <a:t>Performance </a:t>
            </a:r>
            <a:r>
              <a:rPr lang="en-US" b="1" dirty="0" smtClean="0"/>
              <a:t>Labels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152479"/>
              </p:ext>
            </p:extLst>
          </p:nvPr>
        </p:nvGraphicFramePr>
        <p:xfrm>
          <a:off x="452063" y="941373"/>
          <a:ext cx="11394041" cy="5329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8279">
                  <a:extLst>
                    <a:ext uri="{9D8B030D-6E8A-4147-A177-3AD203B41FA5}">
                      <a16:colId xmlns:a16="http://schemas.microsoft.com/office/drawing/2014/main" val="2616831926"/>
                    </a:ext>
                  </a:extLst>
                </a:gridCol>
                <a:gridCol w="8085762">
                  <a:extLst>
                    <a:ext uri="{9D8B030D-6E8A-4147-A177-3AD203B41FA5}">
                      <a16:colId xmlns:a16="http://schemas.microsoft.com/office/drawing/2014/main" val="1143683141"/>
                    </a:ext>
                  </a:extLst>
                </a:gridCol>
              </a:tblGrid>
              <a:tr h="452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Performance </a:t>
                      </a:r>
                      <a:r>
                        <a:rPr lang="en-US" sz="2400" dirty="0">
                          <a:effectLst/>
                        </a:rPr>
                        <a:t>Label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Definitions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392095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Did Not Meet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Grade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Students at this level have not passed since performance at this level indicates students are unlikely to succeed in the next grade or course without significant, ongoing academic intervention.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86944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Approaches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Grade </a:t>
                      </a:r>
                      <a:r>
                        <a:rPr lang="en-US" sz="2000" dirty="0">
                          <a:effectLst/>
                        </a:rPr>
                        <a:t>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Students at this level are considered to have met at least the minimum passing standard.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50974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Meets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Grade </a:t>
                      </a:r>
                      <a:r>
                        <a:rPr lang="en-US" sz="2000" dirty="0">
                          <a:effectLst/>
                        </a:rPr>
                        <a:t>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Students at this performance level have a high likelihood of success in the next grade or course.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4010256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Masters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Grade </a:t>
                      </a:r>
                      <a:r>
                        <a:rPr lang="en-US" sz="2000" dirty="0">
                          <a:effectLst/>
                        </a:rPr>
                        <a:t>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Students at this level are expected to succeed in the next grade or course with little or no academic intervention.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73344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5D21-9D68-45BD-A00F-D782022AB12A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62B25-B1F3-4719-8195-AA6654C91BF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11/15/2017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North East Independent School District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95C2E-1CF2-4CE0-A7DD-B0D6C3D227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16437" y="1174117"/>
          <a:ext cx="10924578" cy="5029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77005">
                  <a:extLst>
                    <a:ext uri="{9D8B030D-6E8A-4147-A177-3AD203B41FA5}">
                      <a16:colId xmlns:a16="http://schemas.microsoft.com/office/drawing/2014/main" val="2188703614"/>
                    </a:ext>
                  </a:extLst>
                </a:gridCol>
                <a:gridCol w="2853343">
                  <a:extLst>
                    <a:ext uri="{9D8B030D-6E8A-4147-A177-3AD203B41FA5}">
                      <a16:colId xmlns:a16="http://schemas.microsoft.com/office/drawing/2014/main" val="1408065237"/>
                    </a:ext>
                  </a:extLst>
                </a:gridCol>
                <a:gridCol w="4677507">
                  <a:extLst>
                    <a:ext uri="{9D8B030D-6E8A-4147-A177-3AD203B41FA5}">
                      <a16:colId xmlns:a16="http://schemas.microsoft.com/office/drawing/2014/main" val="3163146224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1085546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Level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STAAR Indicators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College, Career, and Military Ready Indicators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Graduation</a:t>
                      </a:r>
                      <a:r>
                        <a:rPr lang="en-US" sz="1700" baseline="0" dirty="0" smtClean="0"/>
                        <a:t> Indicators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43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Elementary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Approaches &amp; Above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Meets</a:t>
                      </a:r>
                      <a:r>
                        <a:rPr lang="en-US" sz="1700" baseline="0" dirty="0" smtClean="0"/>
                        <a:t> &amp; Above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Masters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None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Middle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Approaches &amp; Above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Meets</a:t>
                      </a:r>
                      <a:r>
                        <a:rPr lang="en-US" sz="1700" baseline="0" dirty="0" smtClean="0"/>
                        <a:t> &amp; Above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Masters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5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High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Approaches &amp; Above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Meets</a:t>
                      </a:r>
                      <a:r>
                        <a:rPr lang="en-US" sz="1700" baseline="0" dirty="0" smtClean="0"/>
                        <a:t> &amp; Above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Masters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AP/IB Exams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Texas Success Initiative (SAT/ACT/TSIA)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Complete College</a:t>
                      </a:r>
                      <a:r>
                        <a:rPr lang="en-US" sz="1700" baseline="0" dirty="0" smtClean="0"/>
                        <a:t> Prep Courses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dirty="0" smtClean="0"/>
                        <a:t>Dual Credit/</a:t>
                      </a:r>
                      <a:r>
                        <a:rPr lang="en-US" sz="1700" baseline="0" dirty="0" err="1" smtClean="0"/>
                        <a:t>OnRamps</a:t>
                      </a:r>
                      <a:r>
                        <a:rPr lang="en-US" sz="1700" baseline="0" dirty="0" smtClean="0"/>
                        <a:t> Courses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dirty="0" smtClean="0"/>
                        <a:t>Associates Degree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dirty="0" smtClean="0"/>
                        <a:t>Standards on Composite Indicators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Industry Certification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Admission</a:t>
                      </a:r>
                      <a:r>
                        <a:rPr lang="en-US" sz="1700" baseline="0" dirty="0" smtClean="0"/>
                        <a:t> to Post-Secondary Industry Certification Program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dirty="0" smtClean="0"/>
                        <a:t>Enlistment in Armed Forces</a:t>
                      </a:r>
                      <a:endParaRPr lang="en-US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Graduation 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616967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697523"/>
          </a:xfrm>
        </p:spPr>
        <p:txBody>
          <a:bodyPr>
            <a:normAutofit/>
          </a:bodyPr>
          <a:lstStyle/>
          <a:p>
            <a:r>
              <a:rPr lang="en-US" sz="2700" b="1" spc="-50" dirty="0">
                <a:solidFill>
                  <a:srgbClr val="2683C6"/>
                </a:solidFill>
                <a:cs typeface="Century Gothic"/>
              </a:rPr>
              <a:t>Domain I: S</a:t>
            </a:r>
            <a:r>
              <a:rPr lang="en-US" sz="2700" b="1" spc="-55" dirty="0">
                <a:solidFill>
                  <a:srgbClr val="2683C6"/>
                </a:solidFill>
                <a:cs typeface="Century Gothic"/>
              </a:rPr>
              <a:t>t</a:t>
            </a:r>
            <a:r>
              <a:rPr lang="en-US" sz="2700" b="1" spc="-50" dirty="0">
                <a:solidFill>
                  <a:srgbClr val="2683C6"/>
                </a:solidFill>
                <a:cs typeface="Century Gothic"/>
              </a:rPr>
              <a:t>u</a:t>
            </a:r>
            <a:r>
              <a:rPr lang="en-US" sz="2700" b="1" spc="-45" dirty="0">
                <a:solidFill>
                  <a:srgbClr val="2683C6"/>
                </a:solidFill>
                <a:cs typeface="Century Gothic"/>
              </a:rPr>
              <a:t>d</a:t>
            </a:r>
            <a:r>
              <a:rPr lang="en-US" sz="2700" b="1" spc="-50" dirty="0">
                <a:solidFill>
                  <a:srgbClr val="2683C6"/>
                </a:solidFill>
                <a:cs typeface="Century Gothic"/>
              </a:rPr>
              <a:t>en</a:t>
            </a:r>
            <a:r>
              <a:rPr lang="en-US" sz="2700" b="1" dirty="0">
                <a:solidFill>
                  <a:srgbClr val="2683C6"/>
                </a:solidFill>
                <a:cs typeface="Century Gothic"/>
              </a:rPr>
              <a:t>t</a:t>
            </a:r>
            <a:r>
              <a:rPr lang="en-US" sz="2700" b="1" spc="-105" dirty="0">
                <a:solidFill>
                  <a:srgbClr val="2683C6"/>
                </a:solidFill>
                <a:cs typeface="Century Gothic"/>
              </a:rPr>
              <a:t> </a:t>
            </a:r>
            <a:r>
              <a:rPr lang="en-US" sz="2700" b="1" spc="-55" dirty="0">
                <a:solidFill>
                  <a:srgbClr val="2683C6"/>
                </a:solidFill>
                <a:cs typeface="Century Gothic"/>
              </a:rPr>
              <a:t>A</a:t>
            </a:r>
            <a:r>
              <a:rPr lang="en-US" sz="2700" b="1" spc="-50" dirty="0">
                <a:solidFill>
                  <a:srgbClr val="2683C6"/>
                </a:solidFill>
                <a:cs typeface="Century Gothic"/>
              </a:rPr>
              <a:t>chieve</a:t>
            </a:r>
            <a:r>
              <a:rPr lang="en-US" sz="2700" b="1" spc="-55" dirty="0">
                <a:solidFill>
                  <a:srgbClr val="2683C6"/>
                </a:solidFill>
                <a:cs typeface="Century Gothic"/>
              </a:rPr>
              <a:t>m</a:t>
            </a:r>
            <a:r>
              <a:rPr lang="en-US" sz="2700" b="1" spc="-50" dirty="0">
                <a:solidFill>
                  <a:srgbClr val="2683C6"/>
                </a:solidFill>
                <a:cs typeface="Century Gothic"/>
              </a:rPr>
              <a:t>en</a:t>
            </a:r>
            <a:r>
              <a:rPr lang="en-US" sz="2700" b="1" spc="-55" dirty="0">
                <a:solidFill>
                  <a:srgbClr val="2683C6"/>
                </a:solidFill>
                <a:cs typeface="Century Gothic"/>
              </a:rPr>
              <a:t>t - </a:t>
            </a:r>
            <a:r>
              <a:rPr lang="en-US" sz="2700" spc="-55" dirty="0" smtClean="0">
                <a:cs typeface="Century Gothic"/>
              </a:rPr>
              <a:t>Pe</a:t>
            </a:r>
            <a:r>
              <a:rPr lang="en-US" sz="2700" spc="-45" dirty="0" smtClean="0">
                <a:cs typeface="Century Gothic"/>
              </a:rPr>
              <a:t>rf</a:t>
            </a:r>
            <a:r>
              <a:rPr lang="en-US" sz="2700" spc="-55" dirty="0" smtClean="0">
                <a:cs typeface="Century Gothic"/>
              </a:rPr>
              <a:t>o</a:t>
            </a:r>
            <a:r>
              <a:rPr lang="en-US" sz="2700" spc="-45" dirty="0" smtClean="0">
                <a:cs typeface="Century Gothic"/>
              </a:rPr>
              <a:t>r</a:t>
            </a:r>
            <a:r>
              <a:rPr lang="en-US" sz="2700" spc="-50" dirty="0" smtClean="0">
                <a:cs typeface="Century Gothic"/>
              </a:rPr>
              <a:t>m</a:t>
            </a:r>
            <a:r>
              <a:rPr lang="en-US" sz="2700" spc="-45" dirty="0" smtClean="0">
                <a:cs typeface="Century Gothic"/>
              </a:rPr>
              <a:t>a</a:t>
            </a:r>
            <a:r>
              <a:rPr lang="en-US" sz="2700" spc="-55" dirty="0" smtClean="0">
                <a:cs typeface="Century Gothic"/>
              </a:rPr>
              <a:t>n</a:t>
            </a:r>
            <a:r>
              <a:rPr lang="en-US" sz="2700" spc="-45" dirty="0" smtClean="0">
                <a:cs typeface="Century Gothic"/>
              </a:rPr>
              <a:t>ce</a:t>
            </a:r>
            <a:endParaRPr lang="en-US" sz="2700" dirty="0"/>
          </a:p>
        </p:txBody>
      </p:sp>
      <p:sp>
        <p:nvSpPr>
          <p:cNvPr id="7" name="Wave 6"/>
          <p:cNvSpPr/>
          <p:nvPr/>
        </p:nvSpPr>
        <p:spPr>
          <a:xfrm>
            <a:off x="8702921" y="4329866"/>
            <a:ext cx="1883017" cy="349738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err="1" smtClean="0"/>
              <a:t>OnRamps</a:t>
            </a:r>
            <a:r>
              <a:rPr lang="en-US" sz="1200" i="1" dirty="0" smtClean="0"/>
              <a:t> in 2018-2019</a:t>
            </a:r>
            <a:endParaRPr lang="en-US" sz="1200" i="1" dirty="0"/>
          </a:p>
        </p:txBody>
      </p:sp>
      <p:sp>
        <p:nvSpPr>
          <p:cNvPr id="8" name="Wave 7"/>
          <p:cNvSpPr/>
          <p:nvPr/>
        </p:nvSpPr>
        <p:spPr>
          <a:xfrm>
            <a:off x="9144002" y="4853354"/>
            <a:ext cx="1608989" cy="302993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School Year TBD</a:t>
            </a:r>
            <a:endParaRPr lang="en-US" sz="1200" i="1" dirty="0"/>
          </a:p>
        </p:txBody>
      </p:sp>
      <p:sp>
        <p:nvSpPr>
          <p:cNvPr id="9" name="Wave 8"/>
          <p:cNvSpPr/>
          <p:nvPr/>
        </p:nvSpPr>
        <p:spPr>
          <a:xfrm>
            <a:off x="7722581" y="5618285"/>
            <a:ext cx="1579681" cy="309687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School Year TBD</a:t>
            </a:r>
            <a:endParaRPr lang="en-US" sz="1200" i="1" dirty="0"/>
          </a:p>
        </p:txBody>
      </p:sp>
      <p:sp>
        <p:nvSpPr>
          <p:cNvPr id="10" name="Wave 9"/>
          <p:cNvSpPr/>
          <p:nvPr/>
        </p:nvSpPr>
        <p:spPr>
          <a:xfrm>
            <a:off x="7624399" y="5115095"/>
            <a:ext cx="2195144" cy="302993"/>
          </a:xfrm>
          <a:prstGeom prst="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Foundation HS Plan Only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185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88C3-3E7C-4FED-9608-5990B16CA338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object 4"/>
          <p:cNvSpPr/>
          <p:nvPr/>
        </p:nvSpPr>
        <p:spPr>
          <a:xfrm>
            <a:off x="1954001" y="2122683"/>
            <a:ext cx="1205484" cy="915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2"/>
          <p:cNvSpPr/>
          <p:nvPr/>
        </p:nvSpPr>
        <p:spPr>
          <a:xfrm>
            <a:off x="3159484" y="1574040"/>
            <a:ext cx="270179" cy="1101343"/>
          </a:xfrm>
          <a:custGeom>
            <a:avLst/>
            <a:gdLst/>
            <a:ahLst/>
            <a:cxnLst/>
            <a:rect l="l" t="t" r="r" b="b"/>
            <a:pathLst>
              <a:path w="270179" h="1101343">
                <a:moveTo>
                  <a:pt x="0" y="1101343"/>
                </a:moveTo>
                <a:lnTo>
                  <a:pt x="270179" y="0"/>
                </a:lnTo>
              </a:path>
            </a:pathLst>
          </a:custGeom>
          <a:ln w="12192">
            <a:solidFill>
              <a:srgbClr val="1CADE4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3"/>
          <p:cNvSpPr/>
          <p:nvPr/>
        </p:nvSpPr>
        <p:spPr>
          <a:xfrm>
            <a:off x="3159484" y="3038607"/>
            <a:ext cx="270179" cy="961948"/>
          </a:xfrm>
          <a:custGeom>
            <a:avLst/>
            <a:gdLst/>
            <a:ahLst/>
            <a:cxnLst/>
            <a:rect l="l" t="t" r="r" b="b"/>
            <a:pathLst>
              <a:path w="270179" h="961948">
                <a:moveTo>
                  <a:pt x="0" y="0"/>
                </a:moveTo>
                <a:lnTo>
                  <a:pt x="270179" y="961948"/>
                </a:lnTo>
              </a:path>
            </a:pathLst>
          </a:custGeom>
          <a:ln w="12192">
            <a:solidFill>
              <a:srgbClr val="1CADE4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2"/>
          <p:cNvSpPr/>
          <p:nvPr/>
        </p:nvSpPr>
        <p:spPr>
          <a:xfrm>
            <a:off x="1970042" y="1090422"/>
            <a:ext cx="8225358" cy="0"/>
          </a:xfrm>
          <a:custGeom>
            <a:avLst/>
            <a:gdLst/>
            <a:ahLst/>
            <a:cxnLst/>
            <a:rect l="l" t="t" r="r" b="b"/>
            <a:pathLst>
              <a:path w="8225358">
                <a:moveTo>
                  <a:pt x="0" y="0"/>
                </a:moveTo>
                <a:lnTo>
                  <a:pt x="8225358" y="0"/>
                </a:lnTo>
              </a:path>
            </a:pathLst>
          </a:custGeom>
          <a:ln w="28956">
            <a:solidFill>
              <a:srgbClr val="1482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pSp>
        <p:nvGrpSpPr>
          <p:cNvPr id="5" name="Group 4"/>
          <p:cNvGrpSpPr/>
          <p:nvPr/>
        </p:nvGrpSpPr>
        <p:grpSpPr>
          <a:xfrm>
            <a:off x="1970042" y="4824647"/>
            <a:ext cx="8338784" cy="1258333"/>
            <a:chOff x="9361938" y="5477125"/>
            <a:chExt cx="8338784" cy="1258333"/>
          </a:xfrm>
        </p:grpSpPr>
        <p:sp>
          <p:nvSpPr>
            <p:cNvPr id="53" name="object 51"/>
            <p:cNvSpPr/>
            <p:nvPr/>
          </p:nvSpPr>
          <p:spPr>
            <a:xfrm>
              <a:off x="9361938" y="5477125"/>
              <a:ext cx="2580131" cy="888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12129232" y="5483873"/>
              <a:ext cx="5571490" cy="12515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 smtClean="0">
                  <a:solidFill>
                    <a:srgbClr val="1582C6"/>
                  </a:solidFill>
                  <a:latin typeface="Century Gothic"/>
                  <a:cs typeface="Century Gothic"/>
                </a:rPr>
                <a:t>Texas</a:t>
              </a:r>
              <a:r>
                <a:rPr sz="1800" b="1" spc="-15" dirty="0" smtClean="0">
                  <a:solidFill>
                    <a:srgbClr val="1582C6"/>
                  </a:solidFill>
                  <a:latin typeface="Century Gothic"/>
                  <a:cs typeface="Century Gothic"/>
                </a:rPr>
                <a:t> </a:t>
              </a:r>
              <a:r>
                <a:rPr sz="1800" b="1" spc="0" dirty="0" smtClean="0">
                  <a:solidFill>
                    <a:srgbClr val="1582C6"/>
                  </a:solidFill>
                  <a:latin typeface="Century Gothic"/>
                  <a:cs typeface="Century Gothic"/>
                </a:rPr>
                <a:t>Higher</a:t>
              </a:r>
              <a:r>
                <a:rPr sz="1800" b="1" spc="-15" dirty="0" smtClean="0">
                  <a:solidFill>
                    <a:srgbClr val="1582C6"/>
                  </a:solidFill>
                  <a:latin typeface="Century Gothic"/>
                  <a:cs typeface="Century Gothic"/>
                </a:rPr>
                <a:t> </a:t>
              </a:r>
              <a:r>
                <a:rPr sz="1800" b="1" spc="0" dirty="0" smtClean="0">
                  <a:solidFill>
                    <a:srgbClr val="1582C6"/>
                  </a:solidFill>
                  <a:latin typeface="Century Gothic"/>
                  <a:cs typeface="Century Gothic"/>
                </a:rPr>
                <a:t>Education</a:t>
              </a:r>
              <a:r>
                <a:rPr sz="1800" b="1" spc="-15" dirty="0" smtClean="0">
                  <a:solidFill>
                    <a:srgbClr val="1582C6"/>
                  </a:solidFill>
                  <a:latin typeface="Century Gothic"/>
                  <a:cs typeface="Century Gothic"/>
                </a:rPr>
                <a:t> </a:t>
              </a:r>
              <a:r>
                <a:rPr sz="1800" b="1" spc="0" dirty="0" smtClean="0">
                  <a:solidFill>
                    <a:srgbClr val="1582C6"/>
                  </a:solidFill>
                  <a:latin typeface="Century Gothic"/>
                  <a:cs typeface="Century Gothic"/>
                </a:rPr>
                <a:t>Coordinating</a:t>
              </a:r>
              <a:r>
                <a:rPr sz="1800" b="1" spc="-15" dirty="0" smtClean="0">
                  <a:solidFill>
                    <a:srgbClr val="1582C6"/>
                  </a:solidFill>
                  <a:latin typeface="Century Gothic"/>
                  <a:cs typeface="Century Gothic"/>
                </a:rPr>
                <a:t> </a:t>
              </a:r>
              <a:r>
                <a:rPr sz="1800" b="1" spc="0" dirty="0" smtClean="0">
                  <a:solidFill>
                    <a:srgbClr val="1582C6"/>
                  </a:solidFill>
                  <a:latin typeface="Century Gothic"/>
                  <a:cs typeface="Century Gothic"/>
                </a:rPr>
                <a:t>Board</a:t>
              </a:r>
              <a:r>
                <a:rPr lang="en-US" sz="1800" b="1" spc="0" dirty="0" smtClean="0">
                  <a:solidFill>
                    <a:srgbClr val="1582C6"/>
                  </a:solidFill>
                  <a:latin typeface="Century Gothic"/>
                  <a:cs typeface="Century Gothic"/>
                </a:rPr>
                <a:t> Goal</a:t>
              </a:r>
              <a:endParaRPr sz="1800" dirty="0">
                <a:latin typeface="Century Gothic"/>
                <a:cs typeface="Century Gothic"/>
              </a:endParaRPr>
            </a:p>
            <a:p>
              <a:pPr marL="12700" marR="140970">
                <a:lnSpc>
                  <a:spcPct val="100000"/>
                </a:lnSpc>
              </a:pPr>
              <a:r>
                <a:rPr sz="1800" spc="-5" dirty="0" smtClean="0">
                  <a:latin typeface="Century Gothic"/>
                  <a:cs typeface="Century Gothic"/>
                </a:rPr>
                <a:t>B</a:t>
              </a:r>
              <a:r>
                <a:rPr sz="1800" spc="0" dirty="0" smtClean="0">
                  <a:latin typeface="Century Gothic"/>
                  <a:cs typeface="Century Gothic"/>
                </a:rPr>
                <a:t>y </a:t>
              </a:r>
              <a:r>
                <a:rPr sz="1800" spc="-5" dirty="0" smtClean="0">
                  <a:latin typeface="Century Gothic"/>
                  <a:cs typeface="Century Gothic"/>
                </a:rPr>
                <a:t>2030</a:t>
              </a:r>
              <a:r>
                <a:rPr sz="1800" spc="0" dirty="0" smtClean="0">
                  <a:latin typeface="Century Gothic"/>
                  <a:cs typeface="Century Gothic"/>
                </a:rPr>
                <a:t>,</a:t>
              </a:r>
              <a:r>
                <a:rPr sz="1800" spc="20" dirty="0" smtClean="0">
                  <a:latin typeface="Century Gothic"/>
                  <a:cs typeface="Century Gothic"/>
                </a:rPr>
                <a:t> </a:t>
              </a:r>
              <a:r>
                <a:rPr sz="1800" spc="-10" dirty="0" smtClean="0">
                  <a:latin typeface="Century Gothic"/>
                  <a:cs typeface="Century Gothic"/>
                </a:rPr>
                <a:t>a</a:t>
              </a:r>
              <a:r>
                <a:rPr sz="1800" spc="0" dirty="0" smtClean="0">
                  <a:latin typeface="Century Gothic"/>
                  <a:cs typeface="Century Gothic"/>
                </a:rPr>
                <a:t>t</a:t>
              </a:r>
              <a:r>
                <a:rPr sz="1800" spc="5" dirty="0" smtClean="0">
                  <a:latin typeface="Century Gothic"/>
                  <a:cs typeface="Century Gothic"/>
                </a:rPr>
                <a:t> </a:t>
              </a:r>
              <a:r>
                <a:rPr sz="1800" spc="10" dirty="0" smtClean="0">
                  <a:latin typeface="Century Gothic"/>
                  <a:cs typeface="Century Gothic"/>
                </a:rPr>
                <a:t>l</a:t>
              </a:r>
              <a:r>
                <a:rPr sz="1800" spc="-10" dirty="0" smtClean="0">
                  <a:latin typeface="Century Gothic"/>
                  <a:cs typeface="Century Gothic"/>
                </a:rPr>
                <a:t>ea</a:t>
              </a:r>
              <a:r>
                <a:rPr sz="1800" spc="-5" dirty="0" smtClean="0">
                  <a:latin typeface="Century Gothic"/>
                  <a:cs typeface="Century Gothic"/>
                </a:rPr>
                <a:t>s</a:t>
              </a:r>
              <a:r>
                <a:rPr sz="1800" spc="0" dirty="0" smtClean="0">
                  <a:latin typeface="Century Gothic"/>
                  <a:cs typeface="Century Gothic"/>
                </a:rPr>
                <a:t>t</a:t>
              </a:r>
              <a:r>
                <a:rPr sz="1800" spc="5" dirty="0" smtClean="0">
                  <a:latin typeface="Century Gothic"/>
                  <a:cs typeface="Century Gothic"/>
                </a:rPr>
                <a:t> </a:t>
              </a:r>
              <a:r>
                <a:rPr sz="1800" spc="-5" dirty="0" smtClean="0">
                  <a:latin typeface="Century Gothic"/>
                  <a:cs typeface="Century Gothic"/>
                </a:rPr>
                <a:t>6</a:t>
              </a:r>
              <a:r>
                <a:rPr sz="1800" spc="0" dirty="0" smtClean="0">
                  <a:latin typeface="Century Gothic"/>
                  <a:cs typeface="Century Gothic"/>
                </a:rPr>
                <a:t>0 </a:t>
              </a:r>
              <a:r>
                <a:rPr sz="1800" spc="-5" dirty="0" smtClean="0">
                  <a:latin typeface="Century Gothic"/>
                  <a:cs typeface="Century Gothic"/>
                </a:rPr>
                <a:t>p</a:t>
              </a:r>
              <a:r>
                <a:rPr sz="1800" spc="-10" dirty="0" smtClean="0">
                  <a:latin typeface="Century Gothic"/>
                  <a:cs typeface="Century Gothic"/>
                </a:rPr>
                <a:t>e</a:t>
              </a:r>
              <a:r>
                <a:rPr sz="1800" spc="-5" dirty="0" smtClean="0">
                  <a:latin typeface="Century Gothic"/>
                  <a:cs typeface="Century Gothic"/>
                </a:rPr>
                <a:t>rc</a:t>
              </a:r>
              <a:r>
                <a:rPr sz="1800" spc="-10" dirty="0" smtClean="0">
                  <a:latin typeface="Century Gothic"/>
                  <a:cs typeface="Century Gothic"/>
                </a:rPr>
                <a:t>en</a:t>
              </a:r>
              <a:r>
                <a:rPr sz="1800" spc="0" dirty="0" smtClean="0">
                  <a:latin typeface="Century Gothic"/>
                  <a:cs typeface="Century Gothic"/>
                </a:rPr>
                <a:t>t</a:t>
              </a:r>
              <a:r>
                <a:rPr sz="1800" spc="30" dirty="0" smtClean="0">
                  <a:latin typeface="Century Gothic"/>
                  <a:cs typeface="Century Gothic"/>
                </a:rPr>
                <a:t> </a:t>
              </a:r>
              <a:r>
                <a:rPr sz="1800" spc="-5" dirty="0" smtClean="0">
                  <a:latin typeface="Century Gothic"/>
                  <a:cs typeface="Century Gothic"/>
                </a:rPr>
                <a:t>o</a:t>
              </a:r>
              <a:r>
                <a:rPr sz="1800" spc="0" dirty="0" smtClean="0">
                  <a:latin typeface="Century Gothic"/>
                  <a:cs typeface="Century Gothic"/>
                </a:rPr>
                <a:t>f </a:t>
              </a:r>
              <a:r>
                <a:rPr sz="1800" spc="-15" dirty="0" smtClean="0">
                  <a:latin typeface="Century Gothic"/>
                  <a:cs typeface="Century Gothic"/>
                </a:rPr>
                <a:t>T</a:t>
              </a:r>
              <a:r>
                <a:rPr sz="1800" spc="-10" dirty="0" smtClean="0">
                  <a:latin typeface="Century Gothic"/>
                  <a:cs typeface="Century Gothic"/>
                </a:rPr>
                <a:t>e</a:t>
              </a:r>
              <a:r>
                <a:rPr sz="1800" spc="0" dirty="0" smtClean="0">
                  <a:latin typeface="Century Gothic"/>
                  <a:cs typeface="Century Gothic"/>
                </a:rPr>
                <a:t>x</a:t>
              </a:r>
              <a:r>
                <a:rPr sz="1800" spc="-10" dirty="0" smtClean="0">
                  <a:latin typeface="Century Gothic"/>
                  <a:cs typeface="Century Gothic"/>
                </a:rPr>
                <a:t>an</a:t>
              </a:r>
              <a:r>
                <a:rPr sz="1800" spc="0" dirty="0" smtClean="0">
                  <a:latin typeface="Century Gothic"/>
                  <a:cs typeface="Century Gothic"/>
                </a:rPr>
                <a:t>s</a:t>
              </a:r>
              <a:r>
                <a:rPr sz="1800" spc="25" dirty="0" smtClean="0">
                  <a:latin typeface="Century Gothic"/>
                  <a:cs typeface="Century Gothic"/>
                </a:rPr>
                <a:t> </a:t>
              </a:r>
              <a:r>
                <a:rPr sz="1800" spc="-10" dirty="0" smtClean="0">
                  <a:latin typeface="Century Gothic"/>
                  <a:cs typeface="Century Gothic"/>
                </a:rPr>
                <a:t>a</a:t>
              </a:r>
              <a:r>
                <a:rPr sz="1800" spc="0" dirty="0" smtClean="0">
                  <a:latin typeface="Century Gothic"/>
                  <a:cs typeface="Century Gothic"/>
                </a:rPr>
                <a:t>g</a:t>
              </a:r>
              <a:r>
                <a:rPr sz="1800" spc="-10" dirty="0" smtClean="0">
                  <a:latin typeface="Century Gothic"/>
                  <a:cs typeface="Century Gothic"/>
                </a:rPr>
                <a:t>e</a:t>
              </a:r>
              <a:r>
                <a:rPr sz="1800" spc="0" dirty="0" smtClean="0">
                  <a:latin typeface="Century Gothic"/>
                  <a:cs typeface="Century Gothic"/>
                </a:rPr>
                <a:t>s</a:t>
              </a:r>
              <a:r>
                <a:rPr sz="1800" spc="15" dirty="0" smtClean="0">
                  <a:latin typeface="Century Gothic"/>
                  <a:cs typeface="Century Gothic"/>
                </a:rPr>
                <a:t> </a:t>
              </a:r>
              <a:r>
                <a:rPr sz="1800" spc="-5" dirty="0" smtClean="0">
                  <a:latin typeface="Century Gothic"/>
                  <a:cs typeface="Century Gothic"/>
                </a:rPr>
                <a:t>25</a:t>
              </a:r>
              <a:r>
                <a:rPr sz="1800" spc="0" dirty="0" smtClean="0">
                  <a:latin typeface="Century Gothic"/>
                  <a:cs typeface="Century Gothic"/>
                </a:rPr>
                <a:t>–</a:t>
              </a:r>
              <a:r>
                <a:rPr sz="1800" spc="-5" dirty="0" smtClean="0">
                  <a:latin typeface="Century Gothic"/>
                  <a:cs typeface="Century Gothic"/>
                </a:rPr>
                <a:t>34 </a:t>
              </a:r>
              <a:r>
                <a:rPr sz="1800" spc="-35" dirty="0" smtClean="0">
                  <a:latin typeface="Century Gothic"/>
                  <a:cs typeface="Century Gothic"/>
                </a:rPr>
                <a:t>w</a:t>
              </a:r>
              <a:r>
                <a:rPr sz="1800" spc="20" dirty="0" smtClean="0">
                  <a:latin typeface="Century Gothic"/>
                  <a:cs typeface="Century Gothic"/>
                </a:rPr>
                <a:t>i</a:t>
              </a:r>
              <a:r>
                <a:rPr sz="1800" spc="10" dirty="0" smtClean="0">
                  <a:latin typeface="Century Gothic"/>
                  <a:cs typeface="Century Gothic"/>
                </a:rPr>
                <a:t>l</a:t>
              </a:r>
              <a:r>
                <a:rPr sz="1800" spc="0" dirty="0" smtClean="0">
                  <a:latin typeface="Century Gothic"/>
                  <a:cs typeface="Century Gothic"/>
                </a:rPr>
                <a:t>l</a:t>
              </a:r>
              <a:r>
                <a:rPr sz="1800" spc="5" dirty="0" smtClean="0">
                  <a:latin typeface="Century Gothic"/>
                  <a:cs typeface="Century Gothic"/>
                </a:rPr>
                <a:t> </a:t>
              </a:r>
              <a:r>
                <a:rPr sz="1800" spc="-10" dirty="0" smtClean="0">
                  <a:latin typeface="Century Gothic"/>
                  <a:cs typeface="Century Gothic"/>
                </a:rPr>
                <a:t>ha</a:t>
              </a:r>
              <a:r>
                <a:rPr sz="1800" spc="20" dirty="0" smtClean="0">
                  <a:latin typeface="Century Gothic"/>
                  <a:cs typeface="Century Gothic"/>
                </a:rPr>
                <a:t>v</a:t>
              </a:r>
              <a:r>
                <a:rPr sz="1800" spc="0" dirty="0" smtClean="0">
                  <a:latin typeface="Century Gothic"/>
                  <a:cs typeface="Century Gothic"/>
                </a:rPr>
                <a:t>e a </a:t>
              </a:r>
              <a:r>
                <a:rPr sz="1800" spc="-5" dirty="0" smtClean="0">
                  <a:latin typeface="Century Gothic"/>
                  <a:cs typeface="Century Gothic"/>
                </a:rPr>
                <a:t>c</a:t>
              </a:r>
              <a:r>
                <a:rPr sz="1800" spc="-10" dirty="0" smtClean="0">
                  <a:latin typeface="Century Gothic"/>
                  <a:cs typeface="Century Gothic"/>
                </a:rPr>
                <a:t>e</a:t>
              </a:r>
              <a:r>
                <a:rPr sz="1800" spc="-5" dirty="0" smtClean="0">
                  <a:latin typeface="Century Gothic"/>
                  <a:cs typeface="Century Gothic"/>
                </a:rPr>
                <a:t>r</a:t>
              </a:r>
              <a:r>
                <a:rPr sz="1800" spc="-15" dirty="0" smtClean="0">
                  <a:latin typeface="Century Gothic"/>
                  <a:cs typeface="Century Gothic"/>
                </a:rPr>
                <a:t>t</a:t>
              </a:r>
              <a:r>
                <a:rPr sz="1800" spc="20" dirty="0" smtClean="0">
                  <a:latin typeface="Century Gothic"/>
                  <a:cs typeface="Century Gothic"/>
                </a:rPr>
                <a:t>i</a:t>
              </a:r>
              <a:r>
                <a:rPr sz="1800" spc="-5" dirty="0" smtClean="0">
                  <a:latin typeface="Century Gothic"/>
                  <a:cs typeface="Century Gothic"/>
                </a:rPr>
                <a:t>f</a:t>
              </a:r>
              <a:r>
                <a:rPr sz="1800" spc="20" dirty="0" smtClean="0">
                  <a:latin typeface="Century Gothic"/>
                  <a:cs typeface="Century Gothic"/>
                </a:rPr>
                <a:t>i</a:t>
              </a:r>
              <a:r>
                <a:rPr sz="1800" spc="-5" dirty="0" smtClean="0">
                  <a:latin typeface="Century Gothic"/>
                  <a:cs typeface="Century Gothic"/>
                </a:rPr>
                <a:t>c</a:t>
              </a:r>
              <a:r>
                <a:rPr sz="1800" spc="-10" dirty="0" smtClean="0">
                  <a:latin typeface="Century Gothic"/>
                  <a:cs typeface="Century Gothic"/>
                </a:rPr>
                <a:t>a</a:t>
              </a:r>
              <a:r>
                <a:rPr sz="1800" spc="-15" dirty="0" smtClean="0">
                  <a:latin typeface="Century Gothic"/>
                  <a:cs typeface="Century Gothic"/>
                </a:rPr>
                <a:t>t</a:t>
              </a:r>
              <a:r>
                <a:rPr sz="1800" spc="0" dirty="0" smtClean="0">
                  <a:latin typeface="Century Gothic"/>
                  <a:cs typeface="Century Gothic"/>
                </a:rPr>
                <a:t>e</a:t>
              </a:r>
              <a:r>
                <a:rPr sz="1800" spc="-15" dirty="0" smtClean="0">
                  <a:latin typeface="Century Gothic"/>
                  <a:cs typeface="Century Gothic"/>
                </a:rPr>
                <a:t> </a:t>
              </a:r>
              <a:r>
                <a:rPr sz="1800" spc="-5" dirty="0" smtClean="0">
                  <a:latin typeface="Century Gothic"/>
                  <a:cs typeface="Century Gothic"/>
                </a:rPr>
                <a:t>o</a:t>
              </a:r>
              <a:r>
                <a:rPr sz="1800" spc="0" dirty="0" smtClean="0">
                  <a:latin typeface="Century Gothic"/>
                  <a:cs typeface="Century Gothic"/>
                </a:rPr>
                <a:t>r d</a:t>
              </a:r>
              <a:r>
                <a:rPr sz="1800" spc="-10" dirty="0" smtClean="0">
                  <a:latin typeface="Century Gothic"/>
                  <a:cs typeface="Century Gothic"/>
                </a:rPr>
                <a:t>e</a:t>
              </a:r>
              <a:r>
                <a:rPr sz="1800" spc="0" dirty="0" smtClean="0">
                  <a:latin typeface="Century Gothic"/>
                  <a:cs typeface="Century Gothic"/>
                </a:rPr>
                <a:t>g</a:t>
              </a:r>
              <a:r>
                <a:rPr sz="1800" spc="-5" dirty="0" smtClean="0">
                  <a:latin typeface="Century Gothic"/>
                  <a:cs typeface="Century Gothic"/>
                </a:rPr>
                <a:t>r</a:t>
              </a:r>
              <a:r>
                <a:rPr sz="1800" spc="-10" dirty="0" smtClean="0">
                  <a:latin typeface="Century Gothic"/>
                  <a:cs typeface="Century Gothic"/>
                </a:rPr>
                <a:t>ee.</a:t>
              </a:r>
            </a:p>
            <a:p>
              <a:pPr marR="12700" algn="r">
                <a:lnSpc>
                  <a:spcPts val="1620"/>
                </a:lnSpc>
              </a:pPr>
              <a:r>
                <a:rPr sz="1400" b="1" spc="-5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St</a:t>
              </a:r>
              <a:r>
                <a:rPr sz="1400" b="1" spc="-5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ud</a:t>
              </a:r>
              <a:r>
                <a:rPr sz="1400" b="1" spc="-5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e</a:t>
              </a:r>
              <a:r>
                <a:rPr sz="1400" b="1" spc="-5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n</a:t>
              </a:r>
              <a:r>
                <a:rPr sz="1400" b="1" spc="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t</a:t>
              </a:r>
              <a:r>
                <a:rPr sz="1400" b="1" spc="-12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-4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A</a:t>
              </a:r>
              <a:r>
                <a:rPr sz="1400" b="1" spc="-5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c</a:t>
              </a:r>
              <a:r>
                <a:rPr sz="1400" b="1" spc="-5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h</a:t>
              </a:r>
              <a:r>
                <a:rPr sz="1400" b="1" spc="-5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ie</a:t>
              </a:r>
              <a:r>
                <a:rPr sz="1400" b="1" spc="-4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v</a:t>
              </a:r>
              <a:r>
                <a:rPr sz="1400" b="1" spc="-5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eme</a:t>
              </a:r>
              <a:r>
                <a:rPr sz="1400" b="1" spc="-6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n</a:t>
              </a:r>
              <a:r>
                <a:rPr sz="1400" b="1" spc="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t</a:t>
              </a:r>
              <a:endParaRPr sz="1400" dirty="0" smtClean="0">
                <a:latin typeface="Century Gothic"/>
                <a:cs typeface="Century Gothic"/>
              </a:endParaRPr>
            </a:p>
            <a:p>
              <a:pPr marR="652780" algn="r">
                <a:lnSpc>
                  <a:spcPct val="100000"/>
                </a:lnSpc>
              </a:pPr>
              <a:r>
                <a:rPr sz="1400" b="1" spc="-5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Sco</a:t>
              </a:r>
              <a:r>
                <a:rPr sz="1400" b="1" spc="-5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r</a:t>
              </a:r>
              <a:r>
                <a:rPr sz="1400" b="1" spc="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e</a:t>
              </a:r>
              <a:endParaRPr sz="1400" dirty="0">
                <a:latin typeface="Century Gothic"/>
                <a:cs typeface="Century Gothic"/>
              </a:endParaRPr>
            </a:p>
          </p:txBody>
        </p:sp>
      </p:grpSp>
      <p:sp>
        <p:nvSpPr>
          <p:cNvPr id="70" name="object 5"/>
          <p:cNvSpPr/>
          <p:nvPr/>
        </p:nvSpPr>
        <p:spPr>
          <a:xfrm>
            <a:off x="3429663" y="1574039"/>
            <a:ext cx="3151441" cy="414947"/>
          </a:xfrm>
          <a:custGeom>
            <a:avLst/>
            <a:gdLst/>
            <a:ahLst/>
            <a:cxnLst/>
            <a:rect l="l" t="t" r="r" b="b"/>
            <a:pathLst>
              <a:path w="3151441" h="414947">
                <a:moveTo>
                  <a:pt x="0" y="0"/>
                </a:moveTo>
                <a:lnTo>
                  <a:pt x="3151441" y="0"/>
                </a:lnTo>
                <a:lnTo>
                  <a:pt x="3151441" y="414947"/>
                </a:lnTo>
                <a:lnTo>
                  <a:pt x="0" y="414947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North East ISD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1" name="object 6"/>
          <p:cNvSpPr/>
          <p:nvPr/>
        </p:nvSpPr>
        <p:spPr>
          <a:xfrm>
            <a:off x="6581105" y="1574039"/>
            <a:ext cx="957135" cy="414947"/>
          </a:xfrm>
          <a:custGeom>
            <a:avLst/>
            <a:gdLst/>
            <a:ahLst/>
            <a:cxnLst/>
            <a:rect l="l" t="t" r="r" b="b"/>
            <a:pathLst>
              <a:path w="957135" h="414947">
                <a:moveTo>
                  <a:pt x="0" y="0"/>
                </a:moveTo>
                <a:lnTo>
                  <a:pt x="957135" y="0"/>
                </a:lnTo>
                <a:lnTo>
                  <a:pt x="957135" y="414947"/>
                </a:lnTo>
                <a:lnTo>
                  <a:pt x="0" y="414947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"/>
          <p:cNvSpPr/>
          <p:nvPr/>
        </p:nvSpPr>
        <p:spPr>
          <a:xfrm>
            <a:off x="3429663" y="1988986"/>
            <a:ext cx="3151441" cy="305968"/>
          </a:xfrm>
          <a:custGeom>
            <a:avLst/>
            <a:gdLst/>
            <a:ahLst/>
            <a:cxnLst/>
            <a:rect l="l" t="t" r="r" b="b"/>
            <a:pathLst>
              <a:path w="3151441" h="305968">
                <a:moveTo>
                  <a:pt x="0" y="0"/>
                </a:moveTo>
                <a:lnTo>
                  <a:pt x="3151441" y="0"/>
                </a:lnTo>
                <a:lnTo>
                  <a:pt x="3151441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CCE3F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8"/>
          <p:cNvSpPr/>
          <p:nvPr/>
        </p:nvSpPr>
        <p:spPr>
          <a:xfrm>
            <a:off x="6581105" y="1988986"/>
            <a:ext cx="957135" cy="305968"/>
          </a:xfrm>
          <a:custGeom>
            <a:avLst/>
            <a:gdLst/>
            <a:ahLst/>
            <a:cxnLst/>
            <a:rect l="l" t="t" r="r" b="b"/>
            <a:pathLst>
              <a:path w="957135" h="305968">
                <a:moveTo>
                  <a:pt x="0" y="0"/>
                </a:moveTo>
                <a:lnTo>
                  <a:pt x="957135" y="0"/>
                </a:lnTo>
                <a:lnTo>
                  <a:pt x="957135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CCE3F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9"/>
          <p:cNvSpPr/>
          <p:nvPr/>
        </p:nvSpPr>
        <p:spPr>
          <a:xfrm>
            <a:off x="3429663" y="2294955"/>
            <a:ext cx="3151441" cy="305968"/>
          </a:xfrm>
          <a:custGeom>
            <a:avLst/>
            <a:gdLst/>
            <a:ahLst/>
            <a:cxnLst/>
            <a:rect l="l" t="t" r="r" b="b"/>
            <a:pathLst>
              <a:path w="3151441" h="305968">
                <a:moveTo>
                  <a:pt x="0" y="0"/>
                </a:moveTo>
                <a:lnTo>
                  <a:pt x="3151441" y="0"/>
                </a:lnTo>
                <a:lnTo>
                  <a:pt x="3151441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E7F1F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10"/>
          <p:cNvSpPr/>
          <p:nvPr/>
        </p:nvSpPr>
        <p:spPr>
          <a:xfrm>
            <a:off x="6581105" y="2294955"/>
            <a:ext cx="957135" cy="305968"/>
          </a:xfrm>
          <a:custGeom>
            <a:avLst/>
            <a:gdLst/>
            <a:ahLst/>
            <a:cxnLst/>
            <a:rect l="l" t="t" r="r" b="b"/>
            <a:pathLst>
              <a:path w="957135" h="305968">
                <a:moveTo>
                  <a:pt x="0" y="0"/>
                </a:moveTo>
                <a:lnTo>
                  <a:pt x="957135" y="0"/>
                </a:lnTo>
                <a:lnTo>
                  <a:pt x="957135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E7F1F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11"/>
          <p:cNvSpPr/>
          <p:nvPr/>
        </p:nvSpPr>
        <p:spPr>
          <a:xfrm>
            <a:off x="3429663" y="2600923"/>
            <a:ext cx="3151441" cy="305968"/>
          </a:xfrm>
          <a:custGeom>
            <a:avLst/>
            <a:gdLst/>
            <a:ahLst/>
            <a:cxnLst/>
            <a:rect l="l" t="t" r="r" b="b"/>
            <a:pathLst>
              <a:path w="3151441" h="305968">
                <a:moveTo>
                  <a:pt x="0" y="0"/>
                </a:moveTo>
                <a:lnTo>
                  <a:pt x="3151441" y="0"/>
                </a:lnTo>
                <a:lnTo>
                  <a:pt x="3151441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CCE3F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12"/>
          <p:cNvSpPr/>
          <p:nvPr/>
        </p:nvSpPr>
        <p:spPr>
          <a:xfrm>
            <a:off x="6581105" y="2600923"/>
            <a:ext cx="957135" cy="305968"/>
          </a:xfrm>
          <a:custGeom>
            <a:avLst/>
            <a:gdLst/>
            <a:ahLst/>
            <a:cxnLst/>
            <a:rect l="l" t="t" r="r" b="b"/>
            <a:pathLst>
              <a:path w="957135" h="305968">
                <a:moveTo>
                  <a:pt x="0" y="0"/>
                </a:moveTo>
                <a:lnTo>
                  <a:pt x="957135" y="0"/>
                </a:lnTo>
                <a:lnTo>
                  <a:pt x="957135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CCE3F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13"/>
          <p:cNvSpPr/>
          <p:nvPr/>
        </p:nvSpPr>
        <p:spPr>
          <a:xfrm>
            <a:off x="3429663" y="2906891"/>
            <a:ext cx="3151441" cy="305968"/>
          </a:xfrm>
          <a:custGeom>
            <a:avLst/>
            <a:gdLst/>
            <a:ahLst/>
            <a:cxnLst/>
            <a:rect l="l" t="t" r="r" b="b"/>
            <a:pathLst>
              <a:path w="3151441" h="305968">
                <a:moveTo>
                  <a:pt x="0" y="0"/>
                </a:moveTo>
                <a:lnTo>
                  <a:pt x="3151441" y="0"/>
                </a:lnTo>
                <a:lnTo>
                  <a:pt x="3151441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E7F1F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14"/>
          <p:cNvSpPr/>
          <p:nvPr/>
        </p:nvSpPr>
        <p:spPr>
          <a:xfrm>
            <a:off x="6581105" y="2906891"/>
            <a:ext cx="957135" cy="305968"/>
          </a:xfrm>
          <a:custGeom>
            <a:avLst/>
            <a:gdLst/>
            <a:ahLst/>
            <a:cxnLst/>
            <a:rect l="l" t="t" r="r" b="b"/>
            <a:pathLst>
              <a:path w="957135" h="305968">
                <a:moveTo>
                  <a:pt x="0" y="0"/>
                </a:moveTo>
                <a:lnTo>
                  <a:pt x="957135" y="0"/>
                </a:lnTo>
                <a:lnTo>
                  <a:pt x="957135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E7F1F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15"/>
          <p:cNvSpPr/>
          <p:nvPr/>
        </p:nvSpPr>
        <p:spPr>
          <a:xfrm>
            <a:off x="3429663" y="3212860"/>
            <a:ext cx="3151441" cy="305968"/>
          </a:xfrm>
          <a:custGeom>
            <a:avLst/>
            <a:gdLst/>
            <a:ahLst/>
            <a:cxnLst/>
            <a:rect l="l" t="t" r="r" b="b"/>
            <a:pathLst>
              <a:path w="3151441" h="305968">
                <a:moveTo>
                  <a:pt x="0" y="0"/>
                </a:moveTo>
                <a:lnTo>
                  <a:pt x="3151441" y="0"/>
                </a:lnTo>
                <a:lnTo>
                  <a:pt x="3151441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16"/>
          <p:cNvSpPr/>
          <p:nvPr/>
        </p:nvSpPr>
        <p:spPr>
          <a:xfrm>
            <a:off x="6581105" y="3212860"/>
            <a:ext cx="957135" cy="305968"/>
          </a:xfrm>
          <a:custGeom>
            <a:avLst/>
            <a:gdLst/>
            <a:ahLst/>
            <a:cxnLst/>
            <a:rect l="l" t="t" r="r" b="b"/>
            <a:pathLst>
              <a:path w="957135" h="305968">
                <a:moveTo>
                  <a:pt x="0" y="0"/>
                </a:moveTo>
                <a:lnTo>
                  <a:pt x="957135" y="0"/>
                </a:lnTo>
                <a:lnTo>
                  <a:pt x="957135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17"/>
          <p:cNvSpPr/>
          <p:nvPr/>
        </p:nvSpPr>
        <p:spPr>
          <a:xfrm>
            <a:off x="3429663" y="3518841"/>
            <a:ext cx="3151441" cy="305968"/>
          </a:xfrm>
          <a:custGeom>
            <a:avLst/>
            <a:gdLst/>
            <a:ahLst/>
            <a:cxnLst/>
            <a:rect l="l" t="t" r="r" b="b"/>
            <a:pathLst>
              <a:path w="3151441" h="305968">
                <a:moveTo>
                  <a:pt x="0" y="0"/>
                </a:moveTo>
                <a:lnTo>
                  <a:pt x="3151441" y="0"/>
                </a:lnTo>
                <a:lnTo>
                  <a:pt x="3151441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75B6E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18"/>
          <p:cNvSpPr/>
          <p:nvPr/>
        </p:nvSpPr>
        <p:spPr>
          <a:xfrm>
            <a:off x="6581105" y="3518841"/>
            <a:ext cx="957135" cy="305968"/>
          </a:xfrm>
          <a:custGeom>
            <a:avLst/>
            <a:gdLst/>
            <a:ahLst/>
            <a:cxnLst/>
            <a:rect l="l" t="t" r="r" b="b"/>
            <a:pathLst>
              <a:path w="957135" h="305968">
                <a:moveTo>
                  <a:pt x="0" y="0"/>
                </a:moveTo>
                <a:lnTo>
                  <a:pt x="957135" y="0"/>
                </a:lnTo>
                <a:lnTo>
                  <a:pt x="957135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75B6E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19"/>
          <p:cNvSpPr/>
          <p:nvPr/>
        </p:nvSpPr>
        <p:spPr>
          <a:xfrm>
            <a:off x="3429663" y="3824809"/>
            <a:ext cx="3151441" cy="305968"/>
          </a:xfrm>
          <a:custGeom>
            <a:avLst/>
            <a:gdLst/>
            <a:ahLst/>
            <a:cxnLst/>
            <a:rect l="l" t="t" r="r" b="b"/>
            <a:pathLst>
              <a:path w="3151441" h="305968">
                <a:moveTo>
                  <a:pt x="0" y="0"/>
                </a:moveTo>
                <a:lnTo>
                  <a:pt x="3151441" y="0"/>
                </a:lnTo>
                <a:lnTo>
                  <a:pt x="3151441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20"/>
          <p:cNvSpPr/>
          <p:nvPr/>
        </p:nvSpPr>
        <p:spPr>
          <a:xfrm>
            <a:off x="6581105" y="3824809"/>
            <a:ext cx="957135" cy="305968"/>
          </a:xfrm>
          <a:custGeom>
            <a:avLst/>
            <a:gdLst/>
            <a:ahLst/>
            <a:cxnLst/>
            <a:rect l="l" t="t" r="r" b="b"/>
            <a:pathLst>
              <a:path w="957135" h="305968">
                <a:moveTo>
                  <a:pt x="0" y="0"/>
                </a:moveTo>
                <a:lnTo>
                  <a:pt x="957135" y="0"/>
                </a:lnTo>
                <a:lnTo>
                  <a:pt x="957135" y="305968"/>
                </a:lnTo>
                <a:lnTo>
                  <a:pt x="0" y="305968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21"/>
          <p:cNvSpPr/>
          <p:nvPr/>
        </p:nvSpPr>
        <p:spPr>
          <a:xfrm>
            <a:off x="6581107" y="1567690"/>
            <a:ext cx="0" cy="2569438"/>
          </a:xfrm>
          <a:custGeom>
            <a:avLst/>
            <a:gdLst/>
            <a:ahLst/>
            <a:cxnLst/>
            <a:rect l="l" t="t" r="r" b="b"/>
            <a:pathLst>
              <a:path h="2569438">
                <a:moveTo>
                  <a:pt x="0" y="0"/>
                </a:moveTo>
                <a:lnTo>
                  <a:pt x="0" y="256943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22"/>
          <p:cNvSpPr/>
          <p:nvPr/>
        </p:nvSpPr>
        <p:spPr>
          <a:xfrm>
            <a:off x="3423311" y="1988986"/>
            <a:ext cx="4121277" cy="0"/>
          </a:xfrm>
          <a:custGeom>
            <a:avLst/>
            <a:gdLst/>
            <a:ahLst/>
            <a:cxnLst/>
            <a:rect l="l" t="t" r="r" b="b"/>
            <a:pathLst>
              <a:path w="4121277">
                <a:moveTo>
                  <a:pt x="0" y="0"/>
                </a:moveTo>
                <a:lnTo>
                  <a:pt x="412127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23"/>
          <p:cNvSpPr/>
          <p:nvPr/>
        </p:nvSpPr>
        <p:spPr>
          <a:xfrm>
            <a:off x="3423311" y="2294956"/>
            <a:ext cx="4121277" cy="0"/>
          </a:xfrm>
          <a:custGeom>
            <a:avLst/>
            <a:gdLst/>
            <a:ahLst/>
            <a:cxnLst/>
            <a:rect l="l" t="t" r="r" b="b"/>
            <a:pathLst>
              <a:path w="4121277">
                <a:moveTo>
                  <a:pt x="0" y="0"/>
                </a:moveTo>
                <a:lnTo>
                  <a:pt x="41212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24"/>
          <p:cNvSpPr/>
          <p:nvPr/>
        </p:nvSpPr>
        <p:spPr>
          <a:xfrm>
            <a:off x="3423311" y="2600925"/>
            <a:ext cx="4121277" cy="0"/>
          </a:xfrm>
          <a:custGeom>
            <a:avLst/>
            <a:gdLst/>
            <a:ahLst/>
            <a:cxnLst/>
            <a:rect l="l" t="t" r="r" b="b"/>
            <a:pathLst>
              <a:path w="4121277">
                <a:moveTo>
                  <a:pt x="0" y="0"/>
                </a:moveTo>
                <a:lnTo>
                  <a:pt x="41212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25"/>
          <p:cNvSpPr/>
          <p:nvPr/>
        </p:nvSpPr>
        <p:spPr>
          <a:xfrm>
            <a:off x="3423311" y="2906895"/>
            <a:ext cx="4121277" cy="0"/>
          </a:xfrm>
          <a:custGeom>
            <a:avLst/>
            <a:gdLst/>
            <a:ahLst/>
            <a:cxnLst/>
            <a:rect l="l" t="t" r="r" b="b"/>
            <a:pathLst>
              <a:path w="4121277">
                <a:moveTo>
                  <a:pt x="0" y="0"/>
                </a:moveTo>
                <a:lnTo>
                  <a:pt x="41212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26"/>
          <p:cNvSpPr/>
          <p:nvPr/>
        </p:nvSpPr>
        <p:spPr>
          <a:xfrm>
            <a:off x="3423311" y="3212866"/>
            <a:ext cx="4121277" cy="0"/>
          </a:xfrm>
          <a:custGeom>
            <a:avLst/>
            <a:gdLst/>
            <a:ahLst/>
            <a:cxnLst/>
            <a:rect l="l" t="t" r="r" b="b"/>
            <a:pathLst>
              <a:path w="4121277">
                <a:moveTo>
                  <a:pt x="0" y="0"/>
                </a:moveTo>
                <a:lnTo>
                  <a:pt x="41212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27"/>
          <p:cNvSpPr/>
          <p:nvPr/>
        </p:nvSpPr>
        <p:spPr>
          <a:xfrm>
            <a:off x="3423311" y="3518836"/>
            <a:ext cx="4121277" cy="0"/>
          </a:xfrm>
          <a:custGeom>
            <a:avLst/>
            <a:gdLst/>
            <a:ahLst/>
            <a:cxnLst/>
            <a:rect l="l" t="t" r="r" b="b"/>
            <a:pathLst>
              <a:path w="4121277">
                <a:moveTo>
                  <a:pt x="0" y="0"/>
                </a:moveTo>
                <a:lnTo>
                  <a:pt x="41212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28"/>
          <p:cNvSpPr/>
          <p:nvPr/>
        </p:nvSpPr>
        <p:spPr>
          <a:xfrm>
            <a:off x="3423311" y="3824805"/>
            <a:ext cx="4121277" cy="0"/>
          </a:xfrm>
          <a:custGeom>
            <a:avLst/>
            <a:gdLst/>
            <a:ahLst/>
            <a:cxnLst/>
            <a:rect l="l" t="t" r="r" b="b"/>
            <a:pathLst>
              <a:path w="4121277">
                <a:moveTo>
                  <a:pt x="0" y="0"/>
                </a:moveTo>
                <a:lnTo>
                  <a:pt x="41212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29"/>
          <p:cNvSpPr/>
          <p:nvPr/>
        </p:nvSpPr>
        <p:spPr>
          <a:xfrm>
            <a:off x="3429661" y="1567690"/>
            <a:ext cx="0" cy="2569438"/>
          </a:xfrm>
          <a:custGeom>
            <a:avLst/>
            <a:gdLst/>
            <a:ahLst/>
            <a:cxnLst/>
            <a:rect l="l" t="t" r="r" b="b"/>
            <a:pathLst>
              <a:path h="2569438">
                <a:moveTo>
                  <a:pt x="0" y="0"/>
                </a:moveTo>
                <a:lnTo>
                  <a:pt x="0" y="256943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30"/>
          <p:cNvSpPr/>
          <p:nvPr/>
        </p:nvSpPr>
        <p:spPr>
          <a:xfrm>
            <a:off x="7538241" y="1567690"/>
            <a:ext cx="0" cy="2569438"/>
          </a:xfrm>
          <a:custGeom>
            <a:avLst/>
            <a:gdLst/>
            <a:ahLst/>
            <a:cxnLst/>
            <a:rect l="l" t="t" r="r" b="b"/>
            <a:pathLst>
              <a:path h="2569438">
                <a:moveTo>
                  <a:pt x="0" y="0"/>
                </a:moveTo>
                <a:lnTo>
                  <a:pt x="0" y="256943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31"/>
          <p:cNvSpPr/>
          <p:nvPr/>
        </p:nvSpPr>
        <p:spPr>
          <a:xfrm>
            <a:off x="3423311" y="1574040"/>
            <a:ext cx="4121277" cy="0"/>
          </a:xfrm>
          <a:custGeom>
            <a:avLst/>
            <a:gdLst/>
            <a:ahLst/>
            <a:cxnLst/>
            <a:rect l="l" t="t" r="r" b="b"/>
            <a:pathLst>
              <a:path w="4121277">
                <a:moveTo>
                  <a:pt x="0" y="0"/>
                </a:moveTo>
                <a:lnTo>
                  <a:pt x="41212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32"/>
          <p:cNvSpPr/>
          <p:nvPr/>
        </p:nvSpPr>
        <p:spPr>
          <a:xfrm>
            <a:off x="3423311" y="4130775"/>
            <a:ext cx="4121277" cy="0"/>
          </a:xfrm>
          <a:custGeom>
            <a:avLst/>
            <a:gdLst/>
            <a:ahLst/>
            <a:cxnLst/>
            <a:rect l="l" t="t" r="r" b="b"/>
            <a:pathLst>
              <a:path w="4121277">
                <a:moveTo>
                  <a:pt x="0" y="0"/>
                </a:moveTo>
                <a:lnTo>
                  <a:pt x="41212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33"/>
          <p:cNvSpPr txBox="1"/>
          <p:nvPr/>
        </p:nvSpPr>
        <p:spPr>
          <a:xfrm>
            <a:off x="6640654" y="1607624"/>
            <a:ext cx="596265" cy="346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1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All </a:t>
            </a:r>
            <a:r>
              <a:rPr sz="11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11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1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11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ts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99" name="object 34"/>
          <p:cNvSpPr txBox="1"/>
          <p:nvPr/>
        </p:nvSpPr>
        <p:spPr>
          <a:xfrm>
            <a:off x="3489199" y="2022640"/>
            <a:ext cx="69405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latin typeface="Century Gothic"/>
                <a:cs typeface="Century Gothic"/>
              </a:rPr>
              <a:t>Total</a:t>
            </a:r>
            <a:r>
              <a:rPr sz="1100" b="1" spc="-35" dirty="0" smtClean="0">
                <a:latin typeface="Century Gothic"/>
                <a:cs typeface="Century Gothic"/>
              </a:rPr>
              <a:t> </a:t>
            </a:r>
            <a:r>
              <a:rPr sz="1100" b="1" spc="0" dirty="0" smtClean="0">
                <a:latin typeface="Century Gothic"/>
                <a:cs typeface="Century Gothic"/>
              </a:rPr>
              <a:t>Te</a:t>
            </a:r>
            <a:r>
              <a:rPr sz="1100" b="1" spc="-10" dirty="0" smtClean="0">
                <a:latin typeface="Century Gothic"/>
                <a:cs typeface="Century Gothic"/>
              </a:rPr>
              <a:t>s</a:t>
            </a:r>
            <a:r>
              <a:rPr sz="1100" b="1" spc="0" dirty="0" smtClean="0">
                <a:latin typeface="Century Gothic"/>
                <a:cs typeface="Century Gothic"/>
              </a:rPr>
              <a:t>ts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100" name="object 35"/>
          <p:cNvSpPr txBox="1"/>
          <p:nvPr/>
        </p:nvSpPr>
        <p:spPr>
          <a:xfrm>
            <a:off x="6640653" y="2021553"/>
            <a:ext cx="693827" cy="2481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b="1" spc="-20" dirty="0" smtClean="0">
                <a:latin typeface="Century Gothic"/>
                <a:cs typeface="Century Gothic"/>
              </a:rPr>
              <a:t>108</a:t>
            </a:r>
            <a:r>
              <a:rPr sz="1300" b="1" spc="-10" dirty="0" smtClean="0">
                <a:latin typeface="Century Gothic"/>
                <a:cs typeface="Century Gothic"/>
              </a:rPr>
              <a:t>,</a:t>
            </a:r>
            <a:r>
              <a:rPr lang="en-US" sz="1300" b="1" spc="-20" dirty="0" smtClean="0">
                <a:latin typeface="Century Gothic"/>
                <a:cs typeface="Century Gothic"/>
              </a:rPr>
              <a:t>619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01" name="object 36"/>
          <p:cNvSpPr txBox="1"/>
          <p:nvPr/>
        </p:nvSpPr>
        <p:spPr>
          <a:xfrm>
            <a:off x="3489211" y="2327529"/>
            <a:ext cx="2994660" cy="208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#</a:t>
            </a:r>
            <a:r>
              <a:rPr sz="1300" b="1" spc="-5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300" spc="15" dirty="0" smtClean="0">
                <a:latin typeface="Century Gothic"/>
                <a:cs typeface="Century Gothic"/>
              </a:rPr>
              <a:t>A</a:t>
            </a:r>
            <a:r>
              <a:rPr sz="1300" spc="-10" dirty="0" smtClean="0">
                <a:latin typeface="Century Gothic"/>
                <a:cs typeface="Century Gothic"/>
              </a:rPr>
              <a:t>pp</a:t>
            </a:r>
            <a:r>
              <a:rPr sz="1300" spc="-15" dirty="0" smtClean="0">
                <a:latin typeface="Century Gothic"/>
                <a:cs typeface="Century Gothic"/>
              </a:rPr>
              <a:t>r</a:t>
            </a:r>
            <a:r>
              <a:rPr sz="1300" spc="-10" dirty="0" smtClean="0">
                <a:latin typeface="Century Gothic"/>
                <a:cs typeface="Century Gothic"/>
              </a:rPr>
              <a:t>oach</a:t>
            </a:r>
            <a:r>
              <a:rPr sz="1300" spc="-15" dirty="0" smtClean="0">
                <a:latin typeface="Century Gothic"/>
                <a:cs typeface="Century Gothic"/>
              </a:rPr>
              <a:t>e</a:t>
            </a:r>
            <a:r>
              <a:rPr sz="1300" spc="-5" dirty="0" smtClean="0">
                <a:latin typeface="Century Gothic"/>
                <a:cs typeface="Century Gothic"/>
              </a:rPr>
              <a:t>s</a:t>
            </a:r>
            <a:r>
              <a:rPr sz="1300" spc="-25" dirty="0" smtClean="0">
                <a:latin typeface="Century Gothic"/>
                <a:cs typeface="Century Gothic"/>
              </a:rPr>
              <a:t> </a:t>
            </a:r>
            <a:r>
              <a:rPr sz="1300" spc="-20" dirty="0" smtClean="0">
                <a:latin typeface="Century Gothic"/>
                <a:cs typeface="Century Gothic"/>
              </a:rPr>
              <a:t>G</a:t>
            </a:r>
            <a:r>
              <a:rPr sz="1300" spc="-15" dirty="0" smtClean="0">
                <a:latin typeface="Century Gothic"/>
                <a:cs typeface="Century Gothic"/>
              </a:rPr>
              <a:t>r</a:t>
            </a:r>
            <a:r>
              <a:rPr sz="1300" spc="-10" dirty="0" smtClean="0">
                <a:latin typeface="Century Gothic"/>
                <a:cs typeface="Century Gothic"/>
              </a:rPr>
              <a:t>ade</a:t>
            </a:r>
            <a:r>
              <a:rPr sz="1300" spc="20" dirty="0" smtClean="0">
                <a:latin typeface="Century Gothic"/>
                <a:cs typeface="Century Gothic"/>
              </a:rPr>
              <a:t> </a:t>
            </a:r>
            <a:r>
              <a:rPr sz="1300" spc="-10" dirty="0" smtClean="0">
                <a:latin typeface="Century Gothic"/>
                <a:cs typeface="Century Gothic"/>
              </a:rPr>
              <a:t>L</a:t>
            </a:r>
            <a:r>
              <a:rPr sz="1300" spc="-15" dirty="0" smtClean="0">
                <a:latin typeface="Century Gothic"/>
                <a:cs typeface="Century Gothic"/>
              </a:rPr>
              <a:t>e</a:t>
            </a:r>
            <a:r>
              <a:rPr sz="1300" spc="-20" dirty="0" smtClean="0">
                <a:latin typeface="Century Gothic"/>
                <a:cs typeface="Century Gothic"/>
              </a:rPr>
              <a:t>v</a:t>
            </a:r>
            <a:r>
              <a:rPr sz="1300" spc="-15" dirty="0" smtClean="0">
                <a:latin typeface="Century Gothic"/>
                <a:cs typeface="Century Gothic"/>
              </a:rPr>
              <a:t>e</a:t>
            </a:r>
            <a:r>
              <a:rPr sz="1300" spc="-5" dirty="0" smtClean="0">
                <a:latin typeface="Century Gothic"/>
                <a:cs typeface="Century Gothic"/>
              </a:rPr>
              <a:t>l</a:t>
            </a:r>
            <a:r>
              <a:rPr sz="1300" spc="40" dirty="0" smtClean="0">
                <a:latin typeface="Century Gothic"/>
                <a:cs typeface="Century Gothic"/>
              </a:rPr>
              <a:t> </a:t>
            </a:r>
            <a:r>
              <a:rPr sz="1300" spc="-10" dirty="0" smtClean="0">
                <a:latin typeface="Century Gothic"/>
                <a:cs typeface="Century Gothic"/>
              </a:rPr>
              <a:t>or</a:t>
            </a:r>
            <a:r>
              <a:rPr sz="1300" spc="5" dirty="0" smtClean="0">
                <a:latin typeface="Century Gothic"/>
                <a:cs typeface="Century Gothic"/>
              </a:rPr>
              <a:t> </a:t>
            </a:r>
            <a:r>
              <a:rPr sz="1300" spc="15" dirty="0" smtClean="0">
                <a:latin typeface="Century Gothic"/>
                <a:cs typeface="Century Gothic"/>
              </a:rPr>
              <a:t>A</a:t>
            </a:r>
            <a:r>
              <a:rPr sz="1300" spc="-10" dirty="0" smtClean="0">
                <a:latin typeface="Century Gothic"/>
                <a:cs typeface="Century Gothic"/>
              </a:rPr>
              <a:t>bo</a:t>
            </a:r>
            <a:r>
              <a:rPr sz="1300" spc="-25" dirty="0" smtClean="0">
                <a:latin typeface="Century Gothic"/>
                <a:cs typeface="Century Gothic"/>
              </a:rPr>
              <a:t>v</a:t>
            </a:r>
            <a:r>
              <a:rPr sz="1300" spc="-10" dirty="0" smtClean="0">
                <a:latin typeface="Century Gothic"/>
                <a:cs typeface="Century Gothic"/>
              </a:rPr>
              <a:t>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02" name="object 37"/>
          <p:cNvSpPr txBox="1"/>
          <p:nvPr/>
        </p:nvSpPr>
        <p:spPr>
          <a:xfrm>
            <a:off x="6640654" y="2327529"/>
            <a:ext cx="591354" cy="238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spc="-10" dirty="0" smtClean="0">
                <a:latin typeface="Century Gothic"/>
                <a:cs typeface="Century Gothic"/>
              </a:rPr>
              <a:t>85,538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03" name="object 38"/>
          <p:cNvSpPr txBox="1"/>
          <p:nvPr/>
        </p:nvSpPr>
        <p:spPr>
          <a:xfrm>
            <a:off x="3489211" y="2633506"/>
            <a:ext cx="2486025" cy="208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#</a:t>
            </a:r>
            <a:r>
              <a:rPr sz="1300" b="1" spc="-5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300" spc="-15" dirty="0" smtClean="0">
                <a:latin typeface="Century Gothic"/>
                <a:cs typeface="Century Gothic"/>
              </a:rPr>
              <a:t>Meet</a:t>
            </a:r>
            <a:r>
              <a:rPr sz="1300" spc="-5" dirty="0" smtClean="0">
                <a:latin typeface="Century Gothic"/>
                <a:cs typeface="Century Gothic"/>
              </a:rPr>
              <a:t>s</a:t>
            </a:r>
            <a:r>
              <a:rPr sz="1300" spc="35" dirty="0" smtClean="0">
                <a:latin typeface="Century Gothic"/>
                <a:cs typeface="Century Gothic"/>
              </a:rPr>
              <a:t> </a:t>
            </a:r>
            <a:r>
              <a:rPr sz="1300" spc="-20" dirty="0" smtClean="0">
                <a:latin typeface="Century Gothic"/>
                <a:cs typeface="Century Gothic"/>
              </a:rPr>
              <a:t>G</a:t>
            </a:r>
            <a:r>
              <a:rPr sz="1300" spc="-15" dirty="0" smtClean="0">
                <a:latin typeface="Century Gothic"/>
                <a:cs typeface="Century Gothic"/>
              </a:rPr>
              <a:t>r</a:t>
            </a:r>
            <a:r>
              <a:rPr sz="1300" spc="-10" dirty="0" smtClean="0">
                <a:latin typeface="Century Gothic"/>
                <a:cs typeface="Century Gothic"/>
              </a:rPr>
              <a:t>ade</a:t>
            </a:r>
            <a:r>
              <a:rPr sz="1300" spc="20" dirty="0" smtClean="0">
                <a:latin typeface="Century Gothic"/>
                <a:cs typeface="Century Gothic"/>
              </a:rPr>
              <a:t> </a:t>
            </a:r>
            <a:r>
              <a:rPr sz="1300" spc="-10" dirty="0" smtClean="0">
                <a:latin typeface="Century Gothic"/>
                <a:cs typeface="Century Gothic"/>
              </a:rPr>
              <a:t>L</a:t>
            </a:r>
            <a:r>
              <a:rPr sz="1300" spc="-15" dirty="0" smtClean="0">
                <a:latin typeface="Century Gothic"/>
                <a:cs typeface="Century Gothic"/>
              </a:rPr>
              <a:t>e</a:t>
            </a:r>
            <a:r>
              <a:rPr sz="1300" spc="-20" dirty="0" smtClean="0">
                <a:latin typeface="Century Gothic"/>
                <a:cs typeface="Century Gothic"/>
              </a:rPr>
              <a:t>v</a:t>
            </a:r>
            <a:r>
              <a:rPr sz="1300" spc="-15" dirty="0" smtClean="0">
                <a:latin typeface="Century Gothic"/>
                <a:cs typeface="Century Gothic"/>
              </a:rPr>
              <a:t>e</a:t>
            </a:r>
            <a:r>
              <a:rPr sz="1300" spc="-5" dirty="0" smtClean="0">
                <a:latin typeface="Century Gothic"/>
                <a:cs typeface="Century Gothic"/>
              </a:rPr>
              <a:t>l</a:t>
            </a:r>
            <a:r>
              <a:rPr sz="1300" spc="40" dirty="0" smtClean="0">
                <a:latin typeface="Century Gothic"/>
                <a:cs typeface="Century Gothic"/>
              </a:rPr>
              <a:t> </a:t>
            </a:r>
            <a:r>
              <a:rPr sz="1300" spc="-10" dirty="0" smtClean="0">
                <a:latin typeface="Century Gothic"/>
                <a:cs typeface="Century Gothic"/>
              </a:rPr>
              <a:t>or </a:t>
            </a:r>
            <a:r>
              <a:rPr sz="1300" spc="10" dirty="0" smtClean="0">
                <a:latin typeface="Century Gothic"/>
                <a:cs typeface="Century Gothic"/>
              </a:rPr>
              <a:t>A</a:t>
            </a:r>
            <a:r>
              <a:rPr sz="1300" spc="-10" dirty="0" smtClean="0">
                <a:latin typeface="Century Gothic"/>
                <a:cs typeface="Century Gothic"/>
              </a:rPr>
              <a:t>bo</a:t>
            </a:r>
            <a:r>
              <a:rPr sz="1300" spc="-20" dirty="0" smtClean="0">
                <a:latin typeface="Century Gothic"/>
                <a:cs typeface="Century Gothic"/>
              </a:rPr>
              <a:t>v</a:t>
            </a:r>
            <a:r>
              <a:rPr sz="1300" spc="-10" dirty="0" smtClean="0">
                <a:latin typeface="Century Gothic"/>
                <a:cs typeface="Century Gothic"/>
              </a:rPr>
              <a:t>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04" name="object 39"/>
          <p:cNvSpPr txBox="1"/>
          <p:nvPr/>
        </p:nvSpPr>
        <p:spPr>
          <a:xfrm>
            <a:off x="6640654" y="2633506"/>
            <a:ext cx="591354" cy="197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spc="-10" dirty="0" smtClean="0">
                <a:latin typeface="Century Gothic"/>
                <a:cs typeface="Century Gothic"/>
              </a:rPr>
              <a:t>56,752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05" name="object 40"/>
          <p:cNvSpPr txBox="1"/>
          <p:nvPr/>
        </p:nvSpPr>
        <p:spPr>
          <a:xfrm>
            <a:off x="3489211" y="2939482"/>
            <a:ext cx="1805939" cy="208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#</a:t>
            </a:r>
            <a:r>
              <a:rPr sz="1300" b="1" spc="-5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300" spc="-20" dirty="0" smtClean="0">
                <a:latin typeface="Century Gothic"/>
                <a:cs typeface="Century Gothic"/>
              </a:rPr>
              <a:t>M</a:t>
            </a:r>
            <a:r>
              <a:rPr sz="1300" spc="-10" dirty="0" smtClean="0">
                <a:latin typeface="Century Gothic"/>
                <a:cs typeface="Century Gothic"/>
              </a:rPr>
              <a:t>as</a:t>
            </a:r>
            <a:r>
              <a:rPr sz="1300" spc="-15" dirty="0" smtClean="0">
                <a:latin typeface="Century Gothic"/>
                <a:cs typeface="Century Gothic"/>
              </a:rPr>
              <a:t>ter</a:t>
            </a:r>
            <a:r>
              <a:rPr sz="1300" spc="-5" dirty="0" smtClean="0">
                <a:latin typeface="Century Gothic"/>
                <a:cs typeface="Century Gothic"/>
              </a:rPr>
              <a:t>s</a:t>
            </a:r>
            <a:r>
              <a:rPr sz="1300" spc="20" dirty="0" smtClean="0">
                <a:latin typeface="Century Gothic"/>
                <a:cs typeface="Century Gothic"/>
              </a:rPr>
              <a:t> </a:t>
            </a:r>
            <a:r>
              <a:rPr sz="1300" spc="-20" dirty="0" smtClean="0">
                <a:latin typeface="Century Gothic"/>
                <a:cs typeface="Century Gothic"/>
              </a:rPr>
              <a:t>G</a:t>
            </a:r>
            <a:r>
              <a:rPr sz="1300" spc="-15" dirty="0" smtClean="0">
                <a:latin typeface="Century Gothic"/>
                <a:cs typeface="Century Gothic"/>
              </a:rPr>
              <a:t>r</a:t>
            </a:r>
            <a:r>
              <a:rPr sz="1300" spc="-10" dirty="0" smtClean="0">
                <a:latin typeface="Century Gothic"/>
                <a:cs typeface="Century Gothic"/>
              </a:rPr>
              <a:t>ade</a:t>
            </a:r>
            <a:r>
              <a:rPr sz="1300" spc="20" dirty="0" smtClean="0">
                <a:latin typeface="Century Gothic"/>
                <a:cs typeface="Century Gothic"/>
              </a:rPr>
              <a:t> </a:t>
            </a:r>
            <a:r>
              <a:rPr sz="1300" spc="-10" dirty="0" smtClean="0">
                <a:latin typeface="Century Gothic"/>
                <a:cs typeface="Century Gothic"/>
              </a:rPr>
              <a:t>L</a:t>
            </a:r>
            <a:r>
              <a:rPr sz="1300" spc="-15" dirty="0" smtClean="0">
                <a:latin typeface="Century Gothic"/>
                <a:cs typeface="Century Gothic"/>
              </a:rPr>
              <a:t>e</a:t>
            </a:r>
            <a:r>
              <a:rPr sz="1300" spc="-20" dirty="0" smtClean="0">
                <a:latin typeface="Century Gothic"/>
                <a:cs typeface="Century Gothic"/>
              </a:rPr>
              <a:t>v</a:t>
            </a:r>
            <a:r>
              <a:rPr sz="1300" spc="-15" dirty="0" smtClean="0">
                <a:latin typeface="Century Gothic"/>
                <a:cs typeface="Century Gothic"/>
              </a:rPr>
              <a:t>el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06" name="object 41"/>
          <p:cNvSpPr txBox="1"/>
          <p:nvPr/>
        </p:nvSpPr>
        <p:spPr>
          <a:xfrm>
            <a:off x="6640654" y="2939482"/>
            <a:ext cx="766880" cy="2321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spc="-10" dirty="0" smtClean="0">
                <a:latin typeface="Century Gothic"/>
                <a:cs typeface="Century Gothic"/>
              </a:rPr>
              <a:t>26,950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17" name="object 55"/>
          <p:cNvSpPr txBox="1"/>
          <p:nvPr/>
        </p:nvSpPr>
        <p:spPr>
          <a:xfrm>
            <a:off x="3489211" y="3248246"/>
            <a:ext cx="2990215" cy="208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r>
              <a:rPr sz="130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pp</a:t>
            </a:r>
            <a:r>
              <a:rPr sz="13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oac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300" b="1" spc="4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3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ad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3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3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300" b="1" spc="2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300" b="1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bo</a:t>
            </a:r>
            <a:r>
              <a:rPr sz="13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18" name="object 56"/>
          <p:cNvSpPr txBox="1"/>
          <p:nvPr/>
        </p:nvSpPr>
        <p:spPr>
          <a:xfrm>
            <a:off x="3489211" y="3556197"/>
            <a:ext cx="2479675" cy="208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-22" baseline="2136" dirty="0" smtClean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r>
              <a:rPr sz="1950" b="1" spc="-315" baseline="213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Meet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300" b="1" spc="3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3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ad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3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3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300" b="1" spc="2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r 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bo</a:t>
            </a:r>
            <a:r>
              <a:rPr sz="13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19" name="object 57"/>
          <p:cNvSpPr txBox="1"/>
          <p:nvPr/>
        </p:nvSpPr>
        <p:spPr>
          <a:xfrm>
            <a:off x="3489211" y="3858388"/>
            <a:ext cx="1822450" cy="208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r>
              <a:rPr sz="13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3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3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300" b="1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3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ad</a:t>
            </a:r>
            <a:r>
              <a:rPr sz="13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3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3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22" name="object 60"/>
          <p:cNvSpPr txBox="1"/>
          <p:nvPr/>
        </p:nvSpPr>
        <p:spPr>
          <a:xfrm>
            <a:off x="6623546" y="3540397"/>
            <a:ext cx="608462" cy="201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52.3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23" name="object 61"/>
          <p:cNvSpPr txBox="1"/>
          <p:nvPr/>
        </p:nvSpPr>
        <p:spPr>
          <a:xfrm>
            <a:off x="6623546" y="3864642"/>
            <a:ext cx="608462" cy="2244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24.8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25" name="object 67"/>
          <p:cNvSpPr txBox="1"/>
          <p:nvPr/>
        </p:nvSpPr>
        <p:spPr>
          <a:xfrm>
            <a:off x="6628483" y="3248246"/>
            <a:ext cx="603525" cy="208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78.8</a:t>
            </a:r>
            <a:r>
              <a:rPr sz="13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28" name="object 68"/>
          <p:cNvSpPr txBox="1">
            <a:spLocks/>
          </p:cNvSpPr>
          <p:nvPr/>
        </p:nvSpPr>
        <p:spPr>
          <a:xfrm>
            <a:off x="544530" y="277402"/>
            <a:ext cx="11037870" cy="11402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endParaRPr lang="en-US" sz="2700" b="1" spc="-50" dirty="0" smtClean="0">
              <a:solidFill>
                <a:srgbClr val="2683C6"/>
              </a:solidFill>
              <a:latin typeface="Century Gothic"/>
              <a:cs typeface="Century Gothic"/>
            </a:endParaRPr>
          </a:p>
          <a:p>
            <a:pPr marL="12700"/>
            <a:r>
              <a:rPr lang="en-US"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Domain I: S</a:t>
            </a:r>
            <a:r>
              <a:rPr lang="en-US"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t</a:t>
            </a:r>
            <a:r>
              <a:rPr lang="en-US"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u</a:t>
            </a:r>
            <a:r>
              <a:rPr lang="en-US" sz="2700" b="1" spc="-45" dirty="0" smtClean="0">
                <a:solidFill>
                  <a:srgbClr val="2683C6"/>
                </a:solidFill>
                <a:latin typeface="Century Gothic"/>
                <a:cs typeface="Century Gothic"/>
              </a:rPr>
              <a:t>d</a:t>
            </a:r>
            <a:r>
              <a:rPr lang="en-US"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en</a:t>
            </a:r>
            <a:r>
              <a:rPr lang="en-US" sz="2700" b="1" dirty="0" smtClean="0">
                <a:solidFill>
                  <a:srgbClr val="2683C6"/>
                </a:solidFill>
                <a:latin typeface="Century Gothic"/>
                <a:cs typeface="Century Gothic"/>
              </a:rPr>
              <a:t>t</a:t>
            </a:r>
            <a:r>
              <a:rPr lang="en-US" sz="2700" b="1" spc="-105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lang="en-US"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A</a:t>
            </a:r>
            <a:r>
              <a:rPr lang="en-US"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chieve</a:t>
            </a:r>
            <a:r>
              <a:rPr lang="en-US"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m</a:t>
            </a:r>
            <a:r>
              <a:rPr lang="en-US" sz="27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en</a:t>
            </a:r>
            <a:r>
              <a:rPr lang="en-US" sz="27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t</a:t>
            </a:r>
            <a:r>
              <a:rPr lang="en-US" sz="2700" b="1" spc="-105" dirty="0" smtClean="0">
                <a:solidFill>
                  <a:srgbClr val="2683C6"/>
                </a:solidFill>
                <a:latin typeface="Century Gothic"/>
                <a:cs typeface="Century Gothic"/>
              </a:rPr>
              <a:t> - </a:t>
            </a:r>
            <a:r>
              <a:rPr lang="en-US" sz="2700" spc="-50" dirty="0" smtClean="0">
                <a:latin typeface="Century Gothic"/>
                <a:cs typeface="Century Gothic"/>
              </a:rPr>
              <a:t>C</a:t>
            </a:r>
            <a:r>
              <a:rPr lang="en-US" sz="2700" spc="-45" dirty="0" smtClean="0">
                <a:latin typeface="Century Gothic"/>
                <a:cs typeface="Century Gothic"/>
              </a:rPr>
              <a:t>a</a:t>
            </a:r>
            <a:r>
              <a:rPr lang="en-US" sz="2700" spc="-50" dirty="0" smtClean="0">
                <a:latin typeface="Century Gothic"/>
                <a:cs typeface="Century Gothic"/>
              </a:rPr>
              <a:t>l</a:t>
            </a:r>
            <a:r>
              <a:rPr lang="en-US" sz="2700" spc="-45" dirty="0" smtClean="0">
                <a:latin typeface="Century Gothic"/>
                <a:cs typeface="Century Gothic"/>
              </a:rPr>
              <a:t>c</a:t>
            </a:r>
            <a:r>
              <a:rPr lang="en-US" sz="2700" spc="-50" dirty="0" smtClean="0">
                <a:latin typeface="Century Gothic"/>
                <a:cs typeface="Century Gothic"/>
              </a:rPr>
              <a:t>ul</a:t>
            </a:r>
            <a:r>
              <a:rPr lang="en-US" sz="2700" spc="-45" dirty="0" smtClean="0">
                <a:latin typeface="Century Gothic"/>
                <a:cs typeface="Century Gothic"/>
              </a:rPr>
              <a:t>a</a:t>
            </a:r>
            <a:r>
              <a:rPr lang="en-US" sz="2700" spc="-55" dirty="0" smtClean="0">
                <a:latin typeface="Century Gothic"/>
                <a:cs typeface="Century Gothic"/>
              </a:rPr>
              <a:t>t</a:t>
            </a:r>
            <a:r>
              <a:rPr lang="en-US" sz="2700" spc="-50" dirty="0" smtClean="0">
                <a:latin typeface="Century Gothic"/>
                <a:cs typeface="Century Gothic"/>
              </a:rPr>
              <a:t>i</a:t>
            </a:r>
            <a:r>
              <a:rPr lang="en-US" sz="2700" spc="-55" dirty="0" smtClean="0">
                <a:latin typeface="Century Gothic"/>
                <a:cs typeface="Century Gothic"/>
              </a:rPr>
              <a:t>n</a:t>
            </a:r>
            <a:r>
              <a:rPr lang="en-US" sz="2700" dirty="0" smtClean="0">
                <a:latin typeface="Century Gothic"/>
                <a:cs typeface="Century Gothic"/>
              </a:rPr>
              <a:t>g</a:t>
            </a:r>
            <a:r>
              <a:rPr lang="en-US" sz="2700" spc="-130" dirty="0" smtClean="0">
                <a:latin typeface="Century Gothic"/>
                <a:cs typeface="Century Gothic"/>
              </a:rPr>
              <a:t> </a:t>
            </a:r>
            <a:r>
              <a:rPr lang="en-US" sz="2700" spc="-50" dirty="0" smtClean="0">
                <a:latin typeface="Century Gothic"/>
                <a:cs typeface="Century Gothic"/>
              </a:rPr>
              <a:t>S</a:t>
            </a:r>
            <a:r>
              <a:rPr lang="en-US" sz="2700" spc="-45" dirty="0" smtClean="0">
                <a:latin typeface="Century Gothic"/>
                <a:cs typeface="Century Gothic"/>
              </a:rPr>
              <a:t>c</a:t>
            </a:r>
            <a:r>
              <a:rPr lang="en-US" sz="2700" spc="-55" dirty="0" smtClean="0">
                <a:latin typeface="Century Gothic"/>
                <a:cs typeface="Century Gothic"/>
              </a:rPr>
              <a:t>o</a:t>
            </a:r>
            <a:r>
              <a:rPr lang="en-US" sz="2700" spc="-45" dirty="0" smtClean="0">
                <a:latin typeface="Century Gothic"/>
                <a:cs typeface="Century Gothic"/>
              </a:rPr>
              <a:t>r</a:t>
            </a:r>
            <a:r>
              <a:rPr lang="en-US" sz="2700" dirty="0" smtClean="0">
                <a:latin typeface="Century Gothic"/>
                <a:cs typeface="Century Gothic"/>
              </a:rPr>
              <a:t>e</a:t>
            </a:r>
            <a:endParaRPr lang="en-US" sz="2700" dirty="0">
              <a:latin typeface="Century Gothic"/>
              <a:cs typeface="Century Gothic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48769" y="1925120"/>
            <a:ext cx="3547262" cy="2339493"/>
            <a:chOff x="7148769" y="1925120"/>
            <a:chExt cx="3547262" cy="2339493"/>
          </a:xfrm>
        </p:grpSpPr>
        <p:sp>
          <p:nvSpPr>
            <p:cNvPr id="107" name="object 44"/>
            <p:cNvSpPr/>
            <p:nvPr/>
          </p:nvSpPr>
          <p:spPr>
            <a:xfrm>
              <a:off x="7148769" y="3393415"/>
              <a:ext cx="493572" cy="0"/>
            </a:xfrm>
            <a:custGeom>
              <a:avLst/>
              <a:gdLst/>
              <a:ahLst/>
              <a:cxnLst/>
              <a:rect l="l" t="t" r="r" b="b"/>
              <a:pathLst>
                <a:path w="493572">
                  <a:moveTo>
                    <a:pt x="0" y="0"/>
                  </a:moveTo>
                  <a:lnTo>
                    <a:pt x="493572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08" name="object 45"/>
            <p:cNvSpPr/>
            <p:nvPr/>
          </p:nvSpPr>
          <p:spPr>
            <a:xfrm>
              <a:off x="7639498" y="3001742"/>
              <a:ext cx="155867" cy="396074"/>
            </a:xfrm>
            <a:custGeom>
              <a:avLst/>
              <a:gdLst/>
              <a:ahLst/>
              <a:cxnLst/>
              <a:rect l="l" t="t" r="r" b="b"/>
              <a:pathLst>
                <a:path w="155867" h="396074">
                  <a:moveTo>
                    <a:pt x="0" y="396074"/>
                  </a:moveTo>
                  <a:lnTo>
                    <a:pt x="155867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3200" dirty="0"/>
            </a:p>
          </p:txBody>
        </p:sp>
        <p:sp>
          <p:nvSpPr>
            <p:cNvPr id="109" name="object 46"/>
            <p:cNvSpPr/>
            <p:nvPr/>
          </p:nvSpPr>
          <p:spPr>
            <a:xfrm>
              <a:off x="7148769" y="3652495"/>
              <a:ext cx="867663" cy="0"/>
            </a:xfrm>
            <a:custGeom>
              <a:avLst/>
              <a:gdLst/>
              <a:ahLst/>
              <a:cxnLst/>
              <a:rect l="l" t="t" r="r" b="b"/>
              <a:pathLst>
                <a:path w="867663">
                  <a:moveTo>
                    <a:pt x="0" y="0"/>
                  </a:moveTo>
                  <a:lnTo>
                    <a:pt x="867663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10" name="object 47"/>
            <p:cNvSpPr/>
            <p:nvPr/>
          </p:nvSpPr>
          <p:spPr>
            <a:xfrm>
              <a:off x="8012876" y="3001744"/>
              <a:ext cx="511165" cy="656145"/>
            </a:xfrm>
            <a:custGeom>
              <a:avLst/>
              <a:gdLst/>
              <a:ahLst/>
              <a:cxnLst/>
              <a:rect l="l" t="t" r="r" b="b"/>
              <a:pathLst>
                <a:path w="285724" h="656145">
                  <a:moveTo>
                    <a:pt x="0" y="656145"/>
                  </a:moveTo>
                  <a:lnTo>
                    <a:pt x="285724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11" name="object 48"/>
            <p:cNvSpPr/>
            <p:nvPr/>
          </p:nvSpPr>
          <p:spPr>
            <a:xfrm>
              <a:off x="7148769" y="3943580"/>
              <a:ext cx="1229639" cy="0"/>
            </a:xfrm>
            <a:custGeom>
              <a:avLst/>
              <a:gdLst/>
              <a:ahLst/>
              <a:cxnLst/>
              <a:rect l="l" t="t" r="r" b="b"/>
              <a:pathLst>
                <a:path w="1229639">
                  <a:moveTo>
                    <a:pt x="0" y="0"/>
                  </a:moveTo>
                  <a:lnTo>
                    <a:pt x="1229639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12" name="object 49"/>
            <p:cNvSpPr/>
            <p:nvPr/>
          </p:nvSpPr>
          <p:spPr>
            <a:xfrm>
              <a:off x="8371018" y="3013938"/>
              <a:ext cx="788712" cy="934656"/>
            </a:xfrm>
            <a:custGeom>
              <a:avLst/>
              <a:gdLst/>
              <a:ahLst/>
              <a:cxnLst/>
              <a:rect l="l" t="t" r="r" b="b"/>
              <a:pathLst>
                <a:path w="406996" h="934656">
                  <a:moveTo>
                    <a:pt x="0" y="934656"/>
                  </a:moveTo>
                  <a:lnTo>
                    <a:pt x="406996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14" name="object 52"/>
            <p:cNvSpPr/>
            <p:nvPr/>
          </p:nvSpPr>
          <p:spPr>
            <a:xfrm>
              <a:off x="10206421" y="3026761"/>
              <a:ext cx="0" cy="501357"/>
            </a:xfrm>
            <a:custGeom>
              <a:avLst/>
              <a:gdLst/>
              <a:ahLst/>
              <a:cxnLst/>
              <a:rect l="l" t="t" r="r" b="b"/>
              <a:pathLst>
                <a:path h="501357">
                  <a:moveTo>
                    <a:pt x="0" y="0"/>
                  </a:moveTo>
                  <a:lnTo>
                    <a:pt x="0" y="501357"/>
                  </a:lnTo>
                </a:path>
              </a:pathLst>
            </a:custGeom>
            <a:ln w="28956">
              <a:solidFill>
                <a:srgbClr val="2683C6"/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3200" dirty="0"/>
            </a:p>
          </p:txBody>
        </p:sp>
        <p:sp>
          <p:nvSpPr>
            <p:cNvPr id="120" name="object 58"/>
            <p:cNvSpPr txBox="1"/>
            <p:nvPr/>
          </p:nvSpPr>
          <p:spPr>
            <a:xfrm>
              <a:off x="7606572" y="2711763"/>
              <a:ext cx="3089459" cy="25321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800" spc="-55" dirty="0" smtClean="0">
                  <a:latin typeface="Century Gothic"/>
                  <a:cs typeface="Century Gothic"/>
                </a:rPr>
                <a:t>78.8</a:t>
              </a:r>
              <a:r>
                <a:rPr sz="1800" spc="-85" dirty="0" smtClean="0">
                  <a:latin typeface="Century Gothic"/>
                  <a:cs typeface="Century Gothic"/>
                </a:rPr>
                <a:t> </a:t>
              </a:r>
              <a:r>
                <a:rPr sz="1800" b="1" spc="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+</a:t>
              </a:r>
              <a:r>
                <a:rPr sz="1800" b="1" spc="-11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 </a:t>
              </a:r>
              <a:r>
                <a:rPr lang="en-US" sz="1800" spc="-55" dirty="0" smtClean="0">
                  <a:latin typeface="Century Gothic"/>
                  <a:cs typeface="Century Gothic"/>
                </a:rPr>
                <a:t>52.3</a:t>
              </a:r>
              <a:r>
                <a:rPr sz="1800" spc="-75" dirty="0" smtClean="0">
                  <a:latin typeface="Century Gothic"/>
                  <a:cs typeface="Century Gothic"/>
                </a:rPr>
                <a:t> </a:t>
              </a:r>
              <a:r>
                <a:rPr sz="1800" b="1" spc="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+</a:t>
              </a:r>
              <a:r>
                <a:rPr sz="1800" b="1" spc="-11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 </a:t>
              </a:r>
              <a:r>
                <a:rPr lang="en-US" sz="1800" spc="-55" dirty="0" smtClean="0">
                  <a:latin typeface="Century Gothic"/>
                  <a:cs typeface="Century Gothic"/>
                </a:rPr>
                <a:t>24.8</a:t>
              </a:r>
              <a:r>
                <a:rPr sz="1800" spc="-160" dirty="0" smtClean="0">
                  <a:latin typeface="Century Gothic"/>
                  <a:cs typeface="Century Gothic"/>
                </a:rPr>
                <a:t> </a:t>
              </a:r>
              <a:r>
                <a:rPr sz="2800" b="1" spc="0" baseline="3703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/</a:t>
              </a:r>
              <a:r>
                <a:rPr sz="2800" b="1" spc="-172" baseline="3703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 </a:t>
              </a:r>
              <a:r>
                <a:rPr sz="2800" spc="0" baseline="3703" dirty="0" smtClean="0">
                  <a:latin typeface="Century Gothic"/>
                  <a:cs typeface="Century Gothic"/>
                </a:rPr>
                <a:t>3</a:t>
              </a:r>
              <a:r>
                <a:rPr sz="2800" spc="-15" baseline="3703" dirty="0" smtClean="0">
                  <a:latin typeface="Century Gothic"/>
                  <a:cs typeface="Century Gothic"/>
                </a:rPr>
                <a:t> </a:t>
              </a:r>
              <a:r>
                <a:rPr sz="2800" b="1" spc="0" baseline="555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=</a:t>
              </a:r>
              <a:r>
                <a:rPr sz="2800" b="1" spc="-165" baseline="555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 </a:t>
              </a:r>
              <a:r>
                <a:rPr lang="en-US" sz="2800" b="1" spc="-75" baseline="555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51.9</a:t>
              </a:r>
              <a:endParaRPr sz="2800" baseline="5555" dirty="0">
                <a:latin typeface="Century Gothic"/>
                <a:cs typeface="Century Gothic"/>
              </a:endParaRPr>
            </a:p>
          </p:txBody>
        </p:sp>
        <p:sp>
          <p:nvSpPr>
            <p:cNvPr id="121" name="object 59"/>
            <p:cNvSpPr txBox="1"/>
            <p:nvPr/>
          </p:nvSpPr>
          <p:spPr>
            <a:xfrm>
              <a:off x="8083818" y="1925120"/>
              <a:ext cx="1393814" cy="41159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4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A</a:t>
              </a:r>
              <a:r>
                <a:rPr sz="1600" b="1" spc="-5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ve</a:t>
              </a:r>
              <a:r>
                <a:rPr sz="1600" b="1" spc="-5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r</a:t>
              </a:r>
              <a:r>
                <a:rPr sz="1600" b="1" spc="-4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a</a:t>
              </a:r>
              <a:r>
                <a:rPr sz="1600" b="1" spc="-5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g</a:t>
              </a:r>
              <a:r>
                <a:rPr sz="1600" b="1" spc="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e</a:t>
              </a:r>
              <a:r>
                <a:rPr sz="1600" b="1" spc="-14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 </a:t>
              </a:r>
              <a:r>
                <a:rPr sz="1600" b="1" spc="-55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o</a:t>
              </a:r>
              <a:r>
                <a:rPr sz="1600" b="1" spc="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f</a:t>
              </a:r>
              <a:r>
                <a:rPr sz="1600" b="1" spc="-11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 </a:t>
              </a:r>
              <a:r>
                <a:rPr sz="1600" b="1" spc="0" dirty="0" smtClean="0">
                  <a:solidFill>
                    <a:srgbClr val="2683C6"/>
                  </a:solidFill>
                  <a:latin typeface="Century Gothic"/>
                  <a:cs typeface="Century Gothic"/>
                </a:rPr>
                <a:t>3</a:t>
              </a:r>
              <a:endParaRPr sz="1600" dirty="0">
                <a:latin typeface="Century Gothic"/>
                <a:cs typeface="Century Gothic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742772" y="3496517"/>
              <a:ext cx="905255" cy="768096"/>
              <a:chOff x="9856198" y="1323852"/>
              <a:chExt cx="905255" cy="768096"/>
            </a:xfrm>
          </p:grpSpPr>
          <p:sp>
            <p:nvSpPr>
              <p:cNvPr id="115" name="object 53"/>
              <p:cNvSpPr/>
              <p:nvPr/>
            </p:nvSpPr>
            <p:spPr>
              <a:xfrm>
                <a:off x="9856198" y="1323852"/>
                <a:ext cx="905255" cy="768096"/>
              </a:xfrm>
              <a:custGeom>
                <a:avLst/>
                <a:gdLst/>
                <a:ahLst/>
                <a:cxnLst/>
                <a:rect l="l" t="t" r="r" b="b"/>
                <a:pathLst>
                  <a:path w="905255" h="768096">
                    <a:moveTo>
                      <a:pt x="0" y="0"/>
                    </a:moveTo>
                    <a:lnTo>
                      <a:pt x="905255" y="0"/>
                    </a:lnTo>
                    <a:lnTo>
                      <a:pt x="905255" y="768096"/>
                    </a:lnTo>
                    <a:lnTo>
                      <a:pt x="0" y="7680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6" name="object 54"/>
              <p:cNvSpPr/>
              <p:nvPr/>
            </p:nvSpPr>
            <p:spPr>
              <a:xfrm>
                <a:off x="9856198" y="1323852"/>
                <a:ext cx="905255" cy="768096"/>
              </a:xfrm>
              <a:custGeom>
                <a:avLst/>
                <a:gdLst/>
                <a:ahLst/>
                <a:cxnLst/>
                <a:rect l="l" t="t" r="r" b="b"/>
                <a:pathLst>
                  <a:path w="905255" h="768096">
                    <a:moveTo>
                      <a:pt x="0" y="0"/>
                    </a:moveTo>
                    <a:lnTo>
                      <a:pt x="905255" y="0"/>
                    </a:lnTo>
                    <a:lnTo>
                      <a:pt x="905255" y="768096"/>
                    </a:lnTo>
                    <a:lnTo>
                      <a:pt x="0" y="768096"/>
                    </a:lnTo>
                    <a:lnTo>
                      <a:pt x="0" y="0"/>
                    </a:lnTo>
                    <a:close/>
                  </a:path>
                </a:pathLst>
              </a:custGeom>
              <a:ln w="15240">
                <a:solidFill>
                  <a:srgbClr val="117EA7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4" name="object 66"/>
              <p:cNvSpPr txBox="1"/>
              <p:nvPr/>
            </p:nvSpPr>
            <p:spPr>
              <a:xfrm>
                <a:off x="10132927" y="1369418"/>
                <a:ext cx="401320" cy="61341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4000" b="1" spc="-30" dirty="0" smtClean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?</a:t>
                </a:r>
                <a:endParaRPr sz="4000" dirty="0">
                  <a:latin typeface="Century Gothic"/>
                  <a:cs typeface="Century Gothic"/>
                </a:endParaRPr>
              </a:p>
            </p:txBody>
          </p:sp>
        </p:grpSp>
        <p:sp>
          <p:nvSpPr>
            <p:cNvPr id="8" name="Right Brace 7"/>
            <p:cNvSpPr/>
            <p:nvPr/>
          </p:nvSpPr>
          <p:spPr>
            <a:xfrm rot="16200000">
              <a:off x="8461465" y="1515102"/>
              <a:ext cx="373792" cy="1979818"/>
            </a:xfrm>
            <a:prstGeom prst="rightBrace">
              <a:avLst>
                <a:gd name="adj1" fmla="val 27108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74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9904" y="1478498"/>
            <a:ext cx="9796878" cy="2867658"/>
            <a:chOff x="146187" y="1152179"/>
            <a:chExt cx="8778240" cy="2867658"/>
          </a:xfrm>
        </p:grpSpPr>
        <p:grpSp>
          <p:nvGrpSpPr>
            <p:cNvPr id="2" name="Group 1"/>
            <p:cNvGrpSpPr/>
            <p:nvPr/>
          </p:nvGrpSpPr>
          <p:grpSpPr>
            <a:xfrm>
              <a:off x="146187" y="1152179"/>
              <a:ext cx="8778240" cy="2599545"/>
              <a:chOff x="159262" y="1285044"/>
              <a:chExt cx="8778240" cy="2599545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73732" y="2023394"/>
                <a:ext cx="2103120" cy="182880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Did Not Meet Grade Level</a:t>
                </a:r>
                <a:endParaRPr lang="en-US" sz="1600" kern="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25" name="Rectangle 24"/>
              <p:cNvSpPr>
                <a:spLocks/>
              </p:cNvSpPr>
              <p:nvPr/>
            </p:nvSpPr>
            <p:spPr>
              <a:xfrm>
                <a:off x="4547649" y="2023394"/>
                <a:ext cx="2103120" cy="1828800"/>
              </a:xfrm>
              <a:prstGeom prst="rect">
                <a:avLst/>
              </a:prstGeom>
              <a:solidFill>
                <a:srgbClr val="035EA0"/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Meets</a:t>
                </a:r>
              </a:p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Grade Level</a:t>
                </a:r>
                <a:endParaRPr lang="en-US" kern="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  <a:p>
                <a:pPr algn="ctr" defTabSz="914400">
                  <a:defRPr/>
                </a:pPr>
                <a:r>
                  <a:rPr lang="en-US" sz="1600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 </a:t>
                </a:r>
                <a:endParaRPr lang="en-US" sz="1600" kern="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28" name="Rectangle 27"/>
              <p:cNvSpPr>
                <a:spLocks/>
              </p:cNvSpPr>
              <p:nvPr/>
            </p:nvSpPr>
            <p:spPr>
              <a:xfrm>
                <a:off x="6681374" y="2023394"/>
                <a:ext cx="2103120" cy="1828800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schemeClr val="bg1"/>
                    </a:solidFill>
                    <a:ea typeface="Calibri"/>
                    <a:cs typeface="Calibri"/>
                  </a:rPr>
                  <a:t>Masters</a:t>
                </a:r>
              </a:p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schemeClr val="bg1"/>
                    </a:solidFill>
                    <a:ea typeface="Calibri"/>
                    <a:cs typeface="Calibri"/>
                  </a:rPr>
                  <a:t>Grade Level</a:t>
                </a:r>
                <a:endParaRPr lang="en-US" sz="1600" kern="0" dirty="0">
                  <a:solidFill>
                    <a:schemeClr val="bg1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511372" y="1285044"/>
                <a:ext cx="1752600" cy="54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n-US" sz="2400" b="1" dirty="0">
                    <a:solidFill>
                      <a:srgbClr val="10253F"/>
                    </a:solidFill>
                  </a:rPr>
                  <a:t>Approaches</a:t>
                </a:r>
              </a:p>
            </p:txBody>
          </p:sp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5800856" y="1298183"/>
                <a:ext cx="1752600" cy="54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n-US" sz="2400" b="1" dirty="0">
                    <a:solidFill>
                      <a:srgbClr val="1F497D">
                        <a:lumMod val="50000"/>
                      </a:srgbClr>
                    </a:solidFill>
                  </a:rPr>
                  <a:t>Masters</a:t>
                </a:r>
              </a:p>
            </p:txBody>
          </p:sp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3479781" y="1296944"/>
                <a:ext cx="2067277" cy="54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n-US" sz="2400" b="1" dirty="0">
                    <a:solidFill>
                      <a:srgbClr val="10253F"/>
                    </a:solidFill>
                  </a:rPr>
                  <a:t>Meets</a:t>
                </a:r>
              </a:p>
            </p:txBody>
          </p:sp>
          <p:sp>
            <p:nvSpPr>
              <p:cNvPr id="46" name="Rectangle 45"/>
              <p:cNvSpPr>
                <a:spLocks/>
              </p:cNvSpPr>
              <p:nvPr/>
            </p:nvSpPr>
            <p:spPr>
              <a:xfrm>
                <a:off x="2412470" y="2027157"/>
                <a:ext cx="2103120" cy="1828800"/>
              </a:xfrm>
              <a:prstGeom prst="rect">
                <a:avLst/>
              </a:prstGeom>
              <a:solidFill>
                <a:srgbClr val="800080"/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Approaches Grade Level</a:t>
                </a:r>
                <a:r>
                  <a:rPr lang="en-US" sz="1600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 </a:t>
                </a:r>
                <a:endParaRPr lang="en-US" sz="1600" kern="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59262" y="3884589"/>
                <a:ext cx="87782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>
              <a:off x="4518835" y="1642397"/>
              <a:ext cx="0" cy="23774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665423" y="1642397"/>
              <a:ext cx="0" cy="23774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390555" y="1715053"/>
              <a:ext cx="0" cy="228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6"/>
          <p:cNvSpPr txBox="1">
            <a:spLocks/>
          </p:cNvSpPr>
          <p:nvPr/>
        </p:nvSpPr>
        <p:spPr>
          <a:xfrm>
            <a:off x="1699904" y="288588"/>
            <a:ext cx="8681484" cy="6606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0008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>
              <a:defRPr/>
            </a:pP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07722" y="4091182"/>
            <a:ext cx="2485456" cy="1134848"/>
            <a:chOff x="5903704" y="4046894"/>
            <a:chExt cx="1994918" cy="1134848"/>
          </a:xfrm>
        </p:grpSpPr>
        <p:sp>
          <p:nvSpPr>
            <p:cNvPr id="35" name="Arrow: Curved Up 34"/>
            <p:cNvSpPr/>
            <p:nvPr/>
          </p:nvSpPr>
          <p:spPr>
            <a:xfrm>
              <a:off x="5903704" y="4046894"/>
              <a:ext cx="1994918" cy="1134848"/>
            </a:xfrm>
            <a:prstGeom prst="curvedUpArrow">
              <a:avLst>
                <a:gd name="adj1" fmla="val 56785"/>
                <a:gd name="adj2" fmla="val 87894"/>
                <a:gd name="adj3" fmla="val 34887"/>
              </a:avLst>
            </a:prstGeom>
            <a:solidFill>
              <a:srgbClr val="93E9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85397" y="4289724"/>
              <a:ext cx="478639" cy="649188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337704" y="4106676"/>
            <a:ext cx="2375201" cy="1134848"/>
            <a:chOff x="5903704" y="4046894"/>
            <a:chExt cx="1994918" cy="1134848"/>
          </a:xfrm>
        </p:grpSpPr>
        <p:sp>
          <p:nvSpPr>
            <p:cNvPr id="53" name="Arrow: Curved Up 52"/>
            <p:cNvSpPr/>
            <p:nvPr/>
          </p:nvSpPr>
          <p:spPr>
            <a:xfrm>
              <a:off x="5903704" y="4046894"/>
              <a:ext cx="1994918" cy="1134848"/>
            </a:xfrm>
            <a:prstGeom prst="curvedUpArrow">
              <a:avLst>
                <a:gd name="adj1" fmla="val 56785"/>
                <a:gd name="adj2" fmla="val 87894"/>
                <a:gd name="adj3" fmla="val 34887"/>
              </a:avLst>
            </a:prstGeom>
            <a:solidFill>
              <a:srgbClr val="C5C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85397" y="4289724"/>
              <a:ext cx="478639" cy="649188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/>
                <a:t>2</a:t>
              </a:r>
              <a:endParaRPr lang="en-US" b="1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826741" y="4095489"/>
            <a:ext cx="2416146" cy="1134848"/>
            <a:chOff x="5903704" y="4046894"/>
            <a:chExt cx="1994918" cy="1134848"/>
          </a:xfrm>
        </p:grpSpPr>
        <p:sp>
          <p:nvSpPr>
            <p:cNvPr id="56" name="Arrow: Curved Up 55"/>
            <p:cNvSpPr/>
            <p:nvPr/>
          </p:nvSpPr>
          <p:spPr>
            <a:xfrm>
              <a:off x="5903704" y="4046894"/>
              <a:ext cx="1994918" cy="1134848"/>
            </a:xfrm>
            <a:prstGeom prst="curvedUpArrow">
              <a:avLst>
                <a:gd name="adj1" fmla="val 56785"/>
                <a:gd name="adj2" fmla="val 87894"/>
                <a:gd name="adj3" fmla="val 34887"/>
              </a:avLst>
            </a:prstGeom>
            <a:solidFill>
              <a:srgbClr val="FFB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85397" y="4289724"/>
              <a:ext cx="478639" cy="649188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/>
                <a:t>1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16000" y="-215924"/>
            <a:ext cx="10160000" cy="1397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Does This Mean for </a:t>
            </a:r>
            <a:r>
              <a:rPr lang="en-US" b="1" dirty="0"/>
              <a:t>Planning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14B6-B1B4-4D5A-A252-0BAF777AE809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3235-5FDA-4C77-85F7-5A4E8EA78B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8946-F44F-4664-BB95-D8D119DC8440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object 2"/>
          <p:cNvSpPr/>
          <p:nvPr/>
        </p:nvSpPr>
        <p:spPr>
          <a:xfrm>
            <a:off x="2402302" y="745477"/>
            <a:ext cx="7387396" cy="709773"/>
          </a:xfrm>
          <a:custGeom>
            <a:avLst/>
            <a:gdLst/>
            <a:ahLst/>
            <a:cxnLst/>
            <a:rect l="l" t="t" r="r" b="b"/>
            <a:pathLst>
              <a:path w="7387396" h="709773">
                <a:moveTo>
                  <a:pt x="0" y="0"/>
                </a:moveTo>
                <a:lnTo>
                  <a:pt x="7387396" y="0"/>
                </a:lnTo>
                <a:lnTo>
                  <a:pt x="7387396" y="709773"/>
                </a:lnTo>
                <a:lnTo>
                  <a:pt x="0" y="70977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3"/>
          <p:cNvSpPr/>
          <p:nvPr/>
        </p:nvSpPr>
        <p:spPr>
          <a:xfrm>
            <a:off x="5778360" y="5258856"/>
            <a:ext cx="635280" cy="384444"/>
          </a:xfrm>
          <a:custGeom>
            <a:avLst/>
            <a:gdLst/>
            <a:ahLst/>
            <a:cxnLst/>
            <a:rect l="l" t="t" r="r" b="b"/>
            <a:pathLst>
              <a:path w="635280" h="384444">
                <a:moveTo>
                  <a:pt x="635280" y="0"/>
                </a:moveTo>
                <a:lnTo>
                  <a:pt x="0" y="0"/>
                </a:lnTo>
                <a:lnTo>
                  <a:pt x="317639" y="384444"/>
                </a:lnTo>
                <a:lnTo>
                  <a:pt x="63528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4"/>
          <p:cNvSpPr/>
          <p:nvPr/>
        </p:nvSpPr>
        <p:spPr>
          <a:xfrm>
            <a:off x="2408527" y="1558491"/>
            <a:ext cx="7374947" cy="3703726"/>
          </a:xfrm>
          <a:custGeom>
            <a:avLst/>
            <a:gdLst/>
            <a:ahLst/>
            <a:cxnLst/>
            <a:rect l="l" t="t" r="r" b="b"/>
            <a:pathLst>
              <a:path w="7374947" h="3703726">
                <a:moveTo>
                  <a:pt x="0" y="0"/>
                </a:moveTo>
                <a:lnTo>
                  <a:pt x="7374947" y="0"/>
                </a:lnTo>
                <a:lnTo>
                  <a:pt x="7374947" y="3703726"/>
                </a:lnTo>
                <a:lnTo>
                  <a:pt x="0" y="370372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5"/>
          <p:cNvSpPr txBox="1"/>
          <p:nvPr/>
        </p:nvSpPr>
        <p:spPr>
          <a:xfrm>
            <a:off x="3146425" y="1455250"/>
            <a:ext cx="5899150" cy="36622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600" dirty="0" smtClean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lang="en-US" sz="4000" spc="-30" dirty="0">
                <a:solidFill>
                  <a:srgbClr val="FFFFFF"/>
                </a:solidFill>
                <a:latin typeface="Calibri"/>
                <a:cs typeface="Calibri"/>
              </a:rPr>
              <a:t>It’s not the strongest of the species that survive, nor the most intelligent, but the ones most responsive to change</a:t>
            </a:r>
            <a:r>
              <a:rPr lang="en-US" sz="4000" spc="-30" dirty="0" smtClean="0">
                <a:solidFill>
                  <a:srgbClr val="FFFFFF"/>
                </a:solidFill>
                <a:latin typeface="Calibri"/>
                <a:cs typeface="Calibri"/>
              </a:rPr>
              <a:t>.”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2690290" y="4078071"/>
            <a:ext cx="6557645" cy="1039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3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593465">
              <a:lnSpc>
                <a:spcPct val="100000"/>
              </a:lnSpc>
            </a:pPr>
            <a:r>
              <a:rPr lang="en-US" sz="3200" spc="-20" dirty="0" smtClean="0">
                <a:solidFill>
                  <a:srgbClr val="FFFFFF"/>
                </a:solidFill>
                <a:latin typeface="Calibri"/>
                <a:cs typeface="Calibri"/>
              </a:rPr>
              <a:t>Charles Darwin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3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05537-53FC-4CD7-84C5-8FC3C37CD36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North East Independent School District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5F70A-F6EE-4CAD-8272-4E708A47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832" y="5415258"/>
            <a:ext cx="1498428" cy="599371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983319" y="1089871"/>
            <a:ext cx="8225363" cy="0"/>
          </a:xfrm>
          <a:prstGeom prst="line">
            <a:avLst/>
          </a:prstGeom>
          <a:noFill/>
          <a:ln w="2857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38" name="Title 1"/>
          <p:cNvSpPr txBox="1">
            <a:spLocks/>
          </p:cNvSpPr>
          <p:nvPr/>
        </p:nvSpPr>
        <p:spPr>
          <a:xfrm>
            <a:off x="1872635" y="594534"/>
            <a:ext cx="8446729" cy="574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Domain II: School Progress - </a:t>
            </a:r>
            <a: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Growth</a:t>
            </a:r>
            <a:endParaRPr kumimoji="0" lang="en-US" sz="2700" b="0" i="0" u="none" strike="noStrike" kern="1200" cap="none" spc="-50" normalizeH="0" baseline="0" noProof="0" dirty="0">
              <a:ln>
                <a:noFill/>
              </a:ln>
              <a:solidFill>
                <a:srgbClr val="1CADE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216E42-BEDE-4756-9A4B-CD98A7A5C638}"/>
              </a:ext>
            </a:extLst>
          </p:cNvPr>
          <p:cNvSpPr/>
          <p:nvPr/>
        </p:nvSpPr>
        <p:spPr>
          <a:xfrm>
            <a:off x="4510113" y="1276290"/>
            <a:ext cx="3182912" cy="4909200"/>
          </a:xfrm>
          <a:prstGeom prst="rect">
            <a:avLst/>
          </a:prstGeom>
          <a:solidFill>
            <a:srgbClr val="2683C6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02DA80-400A-48E9-B4F4-45FB3CB6585A}"/>
              </a:ext>
            </a:extLst>
          </p:cNvPr>
          <p:cNvSpPr/>
          <p:nvPr/>
        </p:nvSpPr>
        <p:spPr>
          <a:xfrm>
            <a:off x="5145473" y="4193347"/>
            <a:ext cx="1912189" cy="12181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Domain II: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School Progress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92ED8EA-AF58-417F-8175-422F2787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87" y="1622485"/>
            <a:ext cx="2190559" cy="2286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74EA7E0-216A-4AE1-87EB-E54F74CE8BFF}"/>
              </a:ext>
            </a:extLst>
          </p:cNvPr>
          <p:cNvSpPr/>
          <p:nvPr/>
        </p:nvSpPr>
        <p:spPr>
          <a:xfrm>
            <a:off x="8308470" y="2041653"/>
            <a:ext cx="1900212" cy="2947991"/>
          </a:xfrm>
          <a:prstGeom prst="rect">
            <a:avLst/>
          </a:prstGeom>
          <a:solidFill>
            <a:srgbClr val="2683C6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80D98B1-BF0C-476B-BA87-57813DC08C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45" y="2459095"/>
            <a:ext cx="1000279" cy="104997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27B7690-5CDC-4628-AF32-0EFF7E3036BD}"/>
              </a:ext>
            </a:extLst>
          </p:cNvPr>
          <p:cNvSpPr/>
          <p:nvPr/>
        </p:nvSpPr>
        <p:spPr>
          <a:xfrm>
            <a:off x="8486857" y="3643041"/>
            <a:ext cx="1525603" cy="977572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Domain III: Closing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Gaps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60DB85-F9BC-4AB0-B581-FAB637B344EB}"/>
              </a:ext>
            </a:extLst>
          </p:cNvPr>
          <p:cNvSpPr/>
          <p:nvPr/>
        </p:nvSpPr>
        <p:spPr>
          <a:xfrm>
            <a:off x="1983319" y="2041653"/>
            <a:ext cx="1911350" cy="2947992"/>
          </a:xfrm>
          <a:prstGeom prst="rect">
            <a:avLst/>
          </a:prstGeom>
          <a:solidFill>
            <a:srgbClr val="2683C6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B99D424-4E24-4D67-A4D4-0571552B4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43" y="2459095"/>
            <a:ext cx="943731" cy="98484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134676B-E856-4A3B-965C-17DF1FC2BD79}"/>
              </a:ext>
            </a:extLst>
          </p:cNvPr>
          <p:cNvSpPr/>
          <p:nvPr/>
        </p:nvSpPr>
        <p:spPr>
          <a:xfrm>
            <a:off x="2162752" y="3643042"/>
            <a:ext cx="1534545" cy="977572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Domain I: Student Achievement</a:t>
            </a:r>
          </a:p>
        </p:txBody>
      </p:sp>
    </p:spTree>
    <p:extLst>
      <p:ext uri="{BB962C8B-B14F-4D97-AF65-F5344CB8AC3E}">
        <p14:creationId xmlns:p14="http://schemas.microsoft.com/office/powerpoint/2010/main" val="13988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6569F-3244-4DCF-912D-BC3797FD117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North East Independent School District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5F70A-F6EE-4CAD-8272-4E708A47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75002" y="781729"/>
            <a:ext cx="8225363" cy="0"/>
          </a:xfrm>
          <a:prstGeom prst="line">
            <a:avLst/>
          </a:prstGeom>
          <a:noFill/>
          <a:ln w="2857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15" name="Title 1"/>
          <p:cNvSpPr txBox="1">
            <a:spLocks/>
          </p:cNvSpPr>
          <p:nvPr/>
        </p:nvSpPr>
        <p:spPr>
          <a:xfrm>
            <a:off x="1898367" y="297264"/>
            <a:ext cx="8578632" cy="574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Domain II: School Progress - </a:t>
            </a:r>
            <a: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Two Aspects to Progress</a:t>
            </a:r>
            <a:endParaRPr kumimoji="0" lang="en-US" sz="2700" b="0" i="0" u="none" strike="noStrike" kern="1200" cap="none" spc="-50" normalizeH="0" baseline="0" noProof="0" dirty="0">
              <a:ln>
                <a:noFill/>
              </a:ln>
              <a:solidFill>
                <a:srgbClr val="1CADE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48778" y="932546"/>
            <a:ext cx="0" cy="3587262"/>
          </a:xfrm>
          <a:prstGeom prst="line">
            <a:avLst/>
          </a:prstGeom>
          <a:noFill/>
          <a:ln w="28575" cap="flat" cmpd="sng" algn="ctr">
            <a:solidFill>
              <a:srgbClr val="2683C6"/>
            </a:solidFill>
            <a:prstDash val="sysDot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2405279" y="2045467"/>
            <a:ext cx="2286000" cy="2286000"/>
          </a:xfrm>
          <a:prstGeom prst="rect">
            <a:avLst/>
          </a:prstGeom>
          <a:solidFill>
            <a:srgbClr val="2683C6">
              <a:alpha val="1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2230" y="2005215"/>
            <a:ext cx="2286000" cy="2286000"/>
          </a:xfrm>
          <a:prstGeom prst="rect">
            <a:avLst/>
          </a:prstGeom>
          <a:solidFill>
            <a:srgbClr val="2683C6">
              <a:alpha val="1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9724" y="1238225"/>
            <a:ext cx="25571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Student Growth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1350" y="1243348"/>
            <a:ext cx="35125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Relative Performance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20" y="2289965"/>
            <a:ext cx="1882118" cy="20063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0" y="2440272"/>
            <a:ext cx="1958168" cy="14963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832" y="5415258"/>
            <a:ext cx="1498428" cy="5993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54045" y="4462536"/>
            <a:ext cx="9492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Two Aspects to Progress:</a:t>
            </a:r>
          </a:p>
          <a:p>
            <a:pPr marL="457200" marR="0" lvl="0" indent="-4572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 Growth (Elementary and Middle)</a:t>
            </a:r>
          </a:p>
          <a:p>
            <a:pPr marL="457200" marR="0" lvl="0" indent="-4572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Relative Performance (Elementary, Middle, and High)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8190" y="5552964"/>
            <a:ext cx="904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Decision Point:</a:t>
            </a:r>
          </a:p>
          <a:p>
            <a:pPr marL="457200" marR="0" lvl="0" indent="-4572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Best of the two?</a:t>
            </a:r>
          </a:p>
          <a:p>
            <a:pPr marL="457200" marR="0" lvl="0" indent="-4572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Average of the two?</a:t>
            </a:r>
          </a:p>
        </p:txBody>
      </p:sp>
    </p:spTree>
    <p:extLst>
      <p:ext uri="{BB962C8B-B14F-4D97-AF65-F5344CB8AC3E}">
        <p14:creationId xmlns:p14="http://schemas.microsoft.com/office/powerpoint/2010/main" val="34296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89067"/>
              </p:ext>
            </p:extLst>
          </p:nvPr>
        </p:nvGraphicFramePr>
        <p:xfrm>
          <a:off x="2164888" y="784935"/>
          <a:ext cx="8408242" cy="528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B1A-CF05-422A-AC61-B24F1D605B36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181" y="51156"/>
            <a:ext cx="4239414" cy="327735"/>
          </a:xfrm>
          <a:prstGeom prst="roundRect">
            <a:avLst/>
          </a:prstGeom>
          <a:solidFill>
            <a:srgbClr val="2683C6"/>
          </a:solidFill>
          <a:ln w="15875" cap="flat" cmpd="sng" algn="ctr">
            <a:solidFill>
              <a:srgbClr val="2683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II: School Progress – Student Growth</a:t>
            </a:r>
          </a:p>
        </p:txBody>
      </p:sp>
    </p:spTree>
    <p:extLst>
      <p:ext uri="{BB962C8B-B14F-4D97-AF65-F5344CB8AC3E}">
        <p14:creationId xmlns:p14="http://schemas.microsoft.com/office/powerpoint/2010/main" val="25679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B1A-CF05-422A-AC61-B24F1D605B36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181" y="51156"/>
            <a:ext cx="4239414" cy="327735"/>
          </a:xfrm>
          <a:prstGeom prst="roundRect">
            <a:avLst/>
          </a:prstGeom>
          <a:solidFill>
            <a:srgbClr val="2683C6"/>
          </a:solidFill>
          <a:ln w="15875" cap="flat" cmpd="sng" algn="ctr">
            <a:solidFill>
              <a:srgbClr val="2683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II: School Progress – Student Growth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328615" y="466404"/>
          <a:ext cx="8374858" cy="5846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356" y="3974126"/>
            <a:ext cx="3792450" cy="86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869" y="4637382"/>
            <a:ext cx="2439781" cy="5295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716822" y="5105372"/>
            <a:ext cx="611925" cy="187598"/>
          </a:xfrm>
          <a:prstGeom prst="line">
            <a:avLst/>
          </a:prstGeom>
          <a:ln w="28575">
            <a:solidFill>
              <a:srgbClr val="2683C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49869" y="4637382"/>
            <a:ext cx="351693" cy="203872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701562" y="4729584"/>
            <a:ext cx="5351340" cy="1200329"/>
            <a:chOff x="5499650" y="3947428"/>
            <a:chExt cx="5351340" cy="1200329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5499650" y="4272332"/>
              <a:ext cx="3713231" cy="218043"/>
            </a:xfrm>
            <a:prstGeom prst="straightConnector1">
              <a:avLst/>
            </a:prstGeom>
            <a:ln w="57150">
              <a:solidFill>
                <a:srgbClr val="C00A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212881" y="3947428"/>
              <a:ext cx="1638109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A3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Expected Growth</a:t>
              </a:r>
            </a:p>
            <a:p>
              <a:r>
                <a:rPr lang="en-US" sz="1200" dirty="0" smtClean="0"/>
                <a:t>Distance between the Meets standard on current-year and previous-year tests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0576" y="1806913"/>
            <a:ext cx="3155139" cy="2830469"/>
            <a:chOff x="80430" y="1213993"/>
            <a:chExt cx="3155139" cy="2830469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301262" y="2382715"/>
              <a:ext cx="1934307" cy="166174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430" y="1213993"/>
              <a:ext cx="1757162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7030A0"/>
                  </a:solidFill>
                </a:rPr>
                <a:t>Accelerated Growth</a:t>
              </a:r>
            </a:p>
            <a:p>
              <a:r>
                <a:rPr lang="en-US" sz="1200" dirty="0" smtClean="0"/>
                <a:t>Distance between the Masters standard on current-year and Meets standard on previous-year tests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7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9904" y="1478498"/>
            <a:ext cx="9796878" cy="2867658"/>
            <a:chOff x="146187" y="1152179"/>
            <a:chExt cx="8778240" cy="2867658"/>
          </a:xfrm>
        </p:grpSpPr>
        <p:grpSp>
          <p:nvGrpSpPr>
            <p:cNvPr id="2" name="Group 1"/>
            <p:cNvGrpSpPr/>
            <p:nvPr/>
          </p:nvGrpSpPr>
          <p:grpSpPr>
            <a:xfrm>
              <a:off x="146187" y="1152179"/>
              <a:ext cx="8778240" cy="2599545"/>
              <a:chOff x="159262" y="1285044"/>
              <a:chExt cx="8778240" cy="2599545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73732" y="2023394"/>
                <a:ext cx="2103120" cy="182880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Did Not Meet Grade Level</a:t>
                </a:r>
                <a:endParaRPr lang="en-US" sz="1600" kern="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25" name="Rectangle 24"/>
              <p:cNvSpPr>
                <a:spLocks/>
              </p:cNvSpPr>
              <p:nvPr/>
            </p:nvSpPr>
            <p:spPr>
              <a:xfrm>
                <a:off x="4547649" y="2023394"/>
                <a:ext cx="2103120" cy="1828800"/>
              </a:xfrm>
              <a:prstGeom prst="rect">
                <a:avLst/>
              </a:prstGeom>
              <a:solidFill>
                <a:srgbClr val="035EA0"/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Meets</a:t>
                </a:r>
              </a:p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Grade Level</a:t>
                </a:r>
                <a:endParaRPr lang="en-US" kern="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  <a:p>
                <a:pPr algn="ctr" defTabSz="914400">
                  <a:defRPr/>
                </a:pPr>
                <a:r>
                  <a:rPr lang="en-US" sz="1600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 </a:t>
                </a:r>
                <a:endParaRPr lang="en-US" sz="1600" kern="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28" name="Rectangle 27"/>
              <p:cNvSpPr>
                <a:spLocks/>
              </p:cNvSpPr>
              <p:nvPr/>
            </p:nvSpPr>
            <p:spPr>
              <a:xfrm>
                <a:off x="6681374" y="2023394"/>
                <a:ext cx="2103120" cy="1828800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schemeClr val="bg1"/>
                    </a:solidFill>
                    <a:ea typeface="Calibri"/>
                    <a:cs typeface="Calibri"/>
                  </a:rPr>
                  <a:t>Masters</a:t>
                </a:r>
              </a:p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schemeClr val="bg1"/>
                    </a:solidFill>
                    <a:ea typeface="Calibri"/>
                    <a:cs typeface="Calibri"/>
                  </a:rPr>
                  <a:t>Grade Level</a:t>
                </a:r>
                <a:endParaRPr lang="en-US" sz="1600" kern="0" dirty="0">
                  <a:solidFill>
                    <a:schemeClr val="bg1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511372" y="1285044"/>
                <a:ext cx="1752600" cy="54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n-US" sz="2400" b="1" dirty="0">
                    <a:solidFill>
                      <a:srgbClr val="10253F"/>
                    </a:solidFill>
                  </a:rPr>
                  <a:t>Approaches</a:t>
                </a:r>
              </a:p>
            </p:txBody>
          </p:sp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5800856" y="1298183"/>
                <a:ext cx="1752600" cy="54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n-US" sz="2400" b="1" dirty="0">
                    <a:solidFill>
                      <a:srgbClr val="1F497D">
                        <a:lumMod val="50000"/>
                      </a:srgbClr>
                    </a:solidFill>
                  </a:rPr>
                  <a:t>Masters</a:t>
                </a:r>
              </a:p>
            </p:txBody>
          </p:sp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3479781" y="1296944"/>
                <a:ext cx="2067277" cy="54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n-US" sz="2400" b="1" dirty="0">
                    <a:solidFill>
                      <a:srgbClr val="10253F"/>
                    </a:solidFill>
                  </a:rPr>
                  <a:t>Meets</a:t>
                </a:r>
              </a:p>
            </p:txBody>
          </p:sp>
          <p:sp>
            <p:nvSpPr>
              <p:cNvPr id="46" name="Rectangle 45"/>
              <p:cNvSpPr>
                <a:spLocks/>
              </p:cNvSpPr>
              <p:nvPr/>
            </p:nvSpPr>
            <p:spPr>
              <a:xfrm>
                <a:off x="2412470" y="2027157"/>
                <a:ext cx="2103120" cy="1828800"/>
              </a:xfrm>
              <a:prstGeom prst="rect">
                <a:avLst/>
              </a:prstGeom>
              <a:solidFill>
                <a:srgbClr val="800080"/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Approaches Grade Level</a:t>
                </a:r>
                <a:r>
                  <a:rPr lang="en-US" sz="1600" kern="0" dirty="0">
                    <a:solidFill>
                      <a:prstClr val="white"/>
                    </a:solidFill>
                    <a:ea typeface="Calibri"/>
                    <a:cs typeface="Calibri"/>
                  </a:rPr>
                  <a:t> </a:t>
                </a:r>
                <a:endParaRPr lang="en-US" sz="1600" kern="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59262" y="3884589"/>
                <a:ext cx="87782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>
              <a:off x="4518835" y="1642397"/>
              <a:ext cx="0" cy="23774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665423" y="1642397"/>
              <a:ext cx="0" cy="23774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390555" y="1715053"/>
              <a:ext cx="0" cy="228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6"/>
          <p:cNvSpPr txBox="1">
            <a:spLocks/>
          </p:cNvSpPr>
          <p:nvPr/>
        </p:nvSpPr>
        <p:spPr>
          <a:xfrm>
            <a:off x="1699904" y="288588"/>
            <a:ext cx="8681484" cy="6606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0008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>
              <a:defRPr/>
            </a:pP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07722" y="4091182"/>
            <a:ext cx="2485456" cy="1134848"/>
            <a:chOff x="5903704" y="4046894"/>
            <a:chExt cx="1994918" cy="1134848"/>
          </a:xfrm>
        </p:grpSpPr>
        <p:sp>
          <p:nvSpPr>
            <p:cNvPr id="35" name="Arrow: Curved Up 34"/>
            <p:cNvSpPr/>
            <p:nvPr/>
          </p:nvSpPr>
          <p:spPr>
            <a:xfrm>
              <a:off x="5903704" y="4046894"/>
              <a:ext cx="1994918" cy="1134848"/>
            </a:xfrm>
            <a:prstGeom prst="curvedUpArrow">
              <a:avLst>
                <a:gd name="adj1" fmla="val 56785"/>
                <a:gd name="adj2" fmla="val 87894"/>
                <a:gd name="adj3" fmla="val 34887"/>
              </a:avLst>
            </a:prstGeom>
            <a:solidFill>
              <a:srgbClr val="93E9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85397" y="4289724"/>
              <a:ext cx="478639" cy="649188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337704" y="4106676"/>
            <a:ext cx="2375201" cy="1134848"/>
            <a:chOff x="5903704" y="4046894"/>
            <a:chExt cx="1994918" cy="1134848"/>
          </a:xfrm>
        </p:grpSpPr>
        <p:sp>
          <p:nvSpPr>
            <p:cNvPr id="53" name="Arrow: Curved Up 52"/>
            <p:cNvSpPr/>
            <p:nvPr/>
          </p:nvSpPr>
          <p:spPr>
            <a:xfrm>
              <a:off x="5903704" y="4046894"/>
              <a:ext cx="1994918" cy="1134848"/>
            </a:xfrm>
            <a:prstGeom prst="curvedUpArrow">
              <a:avLst>
                <a:gd name="adj1" fmla="val 56785"/>
                <a:gd name="adj2" fmla="val 87894"/>
                <a:gd name="adj3" fmla="val 34887"/>
              </a:avLst>
            </a:prstGeom>
            <a:solidFill>
              <a:srgbClr val="C5C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85397" y="4289724"/>
              <a:ext cx="478639" cy="649188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/>
                <a:t>2</a:t>
              </a:r>
              <a:endParaRPr lang="en-US" b="1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826741" y="4095489"/>
            <a:ext cx="2416146" cy="1134848"/>
            <a:chOff x="5903704" y="4046894"/>
            <a:chExt cx="1994918" cy="1134848"/>
          </a:xfrm>
        </p:grpSpPr>
        <p:sp>
          <p:nvSpPr>
            <p:cNvPr id="56" name="Arrow: Curved Up 55"/>
            <p:cNvSpPr/>
            <p:nvPr/>
          </p:nvSpPr>
          <p:spPr>
            <a:xfrm>
              <a:off x="5903704" y="4046894"/>
              <a:ext cx="1994918" cy="1134848"/>
            </a:xfrm>
            <a:prstGeom prst="curvedUpArrow">
              <a:avLst>
                <a:gd name="adj1" fmla="val 56785"/>
                <a:gd name="adj2" fmla="val 87894"/>
                <a:gd name="adj3" fmla="val 34887"/>
              </a:avLst>
            </a:prstGeom>
            <a:solidFill>
              <a:srgbClr val="FFB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85397" y="4289724"/>
              <a:ext cx="478639" cy="649188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/>
                <a:t>1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16000" y="-215924"/>
            <a:ext cx="10160000" cy="1397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Does This Mean for </a:t>
            </a:r>
            <a:r>
              <a:rPr lang="en-US" b="1" dirty="0"/>
              <a:t>Planning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14B6-B1B4-4D5A-A252-0BAF777AE809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3235-5FDA-4C77-85F7-5A4E8EA78B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23" y="3689"/>
            <a:ext cx="12258823" cy="6850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23" y="269025"/>
            <a:ext cx="10515600" cy="885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2683C6"/>
                </a:solidFill>
                <a:latin typeface="Century Gothic" panose="020B0502020202020204" pitchFamily="34" charset="0"/>
              </a:rPr>
              <a:t>Domain II: School </a:t>
            </a:r>
            <a:r>
              <a:rPr lang="en-US" sz="2700" dirty="0" smtClean="0">
                <a:solidFill>
                  <a:srgbClr val="2683C6"/>
                </a:solidFill>
                <a:latin typeface="Century Gothic" panose="020B0502020202020204" pitchFamily="34" charset="0"/>
              </a:rPr>
              <a:t>Progress – </a:t>
            </a:r>
            <a:r>
              <a:rPr lang="en-US" sz="27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Student Growth</a:t>
            </a:r>
            <a:endParaRPr lang="en-US" sz="2700" dirty="0">
              <a:solidFill>
                <a:srgbClr val="1CADE4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A2E9B-9A5C-476A-9F4A-7254CBC19E9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North East Independent School District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95C2E-1CF2-4CE0-A7DD-B0D6C3D227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900723" y="2293945"/>
          <a:ext cx="2066421" cy="3682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949">
                  <a:extLst>
                    <a:ext uri="{9D8B030D-6E8A-4147-A177-3AD203B41FA5}">
                      <a16:colId xmlns:a16="http://schemas.microsoft.com/office/drawing/2014/main" val="1606581315"/>
                    </a:ext>
                  </a:extLst>
                </a:gridCol>
                <a:gridCol w="1643472">
                  <a:extLst>
                    <a:ext uri="{9D8B030D-6E8A-4147-A177-3AD203B41FA5}">
                      <a16:colId xmlns:a16="http://schemas.microsoft.com/office/drawing/2014/main" val="2040533917"/>
                    </a:ext>
                  </a:extLst>
                </a:gridCol>
              </a:tblGrid>
              <a:tr h="736481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STAAR Scale</a:t>
                      </a:r>
                      <a:r>
                        <a:rPr lang="en-US" sz="1400" baseline="0" dirty="0" smtClean="0"/>
                        <a:t> Score</a:t>
                      </a:r>
                      <a:endParaRPr lang="en-US" sz="1400" dirty="0"/>
                    </a:p>
                  </a:txBody>
                  <a:tcPr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Masters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11697"/>
                  </a:ext>
                </a:extLst>
              </a:tr>
              <a:tr h="7364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653273"/>
                  </a:ext>
                </a:extLst>
              </a:tr>
              <a:tr h="7364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Approaches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81211"/>
                  </a:ext>
                </a:extLst>
              </a:tr>
              <a:tr h="7364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Does Not</a:t>
                      </a:r>
                      <a:r>
                        <a:rPr lang="en-US" baseline="0" dirty="0" smtClean="0"/>
                        <a:t> Meet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382902"/>
                  </a:ext>
                </a:extLst>
              </a:tr>
              <a:tr h="736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Grade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69368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2969559" y="2294574"/>
          <a:ext cx="1776015" cy="3877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015">
                  <a:extLst>
                    <a:ext uri="{9D8B030D-6E8A-4147-A177-3AD203B41FA5}">
                      <a16:colId xmlns:a16="http://schemas.microsoft.com/office/drawing/2014/main" val="2040533917"/>
                    </a:ext>
                  </a:extLst>
                </a:gridCol>
              </a:tblGrid>
              <a:tr h="498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Masters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11697"/>
                  </a:ext>
                </a:extLst>
              </a:tr>
              <a:tr h="6357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653273"/>
                  </a:ext>
                </a:extLst>
              </a:tr>
              <a:tr h="6936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Approaches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81211"/>
                  </a:ext>
                </a:extLst>
              </a:tr>
              <a:tr h="1120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Does Not</a:t>
                      </a:r>
                      <a:r>
                        <a:rPr lang="en-US" baseline="0" dirty="0" smtClean="0"/>
                        <a:t> Meet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382902"/>
                  </a:ext>
                </a:extLst>
              </a:tr>
              <a:tr h="9283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4th Grade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693688"/>
                  </a:ext>
                </a:extLst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2076096" y="3919666"/>
            <a:ext cx="110107" cy="1101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233925" y="3998111"/>
            <a:ext cx="8411628" cy="1287818"/>
            <a:chOff x="2077595" y="4043242"/>
            <a:chExt cx="8411628" cy="1287818"/>
          </a:xfrm>
        </p:grpSpPr>
        <p:sp>
          <p:nvSpPr>
            <p:cNvPr id="37" name="Oval 36"/>
            <p:cNvSpPr/>
            <p:nvPr/>
          </p:nvSpPr>
          <p:spPr>
            <a:xfrm>
              <a:off x="3597441" y="4320613"/>
              <a:ext cx="110107" cy="110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077595" y="4043242"/>
              <a:ext cx="1503805" cy="29879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503985" y="4684729"/>
              <a:ext cx="4985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Limited		+0 Pts Awarded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For falling to a lower level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32655" y="3611061"/>
            <a:ext cx="8412898" cy="923330"/>
            <a:chOff x="2072857" y="3630640"/>
            <a:chExt cx="8412898" cy="923330"/>
          </a:xfrm>
        </p:grpSpPr>
        <p:sp>
          <p:nvSpPr>
            <p:cNvPr id="36" name="Oval 35"/>
            <p:cNvSpPr/>
            <p:nvPr/>
          </p:nvSpPr>
          <p:spPr>
            <a:xfrm>
              <a:off x="3597441" y="3939245"/>
              <a:ext cx="110107" cy="110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072857" y="3988188"/>
              <a:ext cx="1508543" cy="611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500517" y="3630640"/>
              <a:ext cx="49852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Maintains	+.5 Pts Awarded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For maintaining proficiency but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failing to meet expected growth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232655" y="2876987"/>
            <a:ext cx="8360720" cy="1050668"/>
            <a:chOff x="2072857" y="2896566"/>
            <a:chExt cx="8360720" cy="1050668"/>
          </a:xfrm>
        </p:grpSpPr>
        <p:sp>
          <p:nvSpPr>
            <p:cNvPr id="38" name="Oval 37"/>
            <p:cNvSpPr/>
            <p:nvPr/>
          </p:nvSpPr>
          <p:spPr>
            <a:xfrm>
              <a:off x="3592054" y="3501463"/>
              <a:ext cx="110107" cy="110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072857" y="3556516"/>
              <a:ext cx="1508543" cy="39071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448339" y="2896566"/>
              <a:ext cx="4985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Meets		+1 Point Awarded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For meeting expected growth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17090" y="2162782"/>
            <a:ext cx="8376285" cy="1711133"/>
            <a:chOff x="2057292" y="2182361"/>
            <a:chExt cx="8376285" cy="1711133"/>
          </a:xfrm>
        </p:grpSpPr>
        <p:sp>
          <p:nvSpPr>
            <p:cNvPr id="39" name="Oval 38"/>
            <p:cNvSpPr/>
            <p:nvPr/>
          </p:nvSpPr>
          <p:spPr>
            <a:xfrm>
              <a:off x="3592053" y="2913197"/>
              <a:ext cx="110107" cy="110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2057292" y="2986156"/>
              <a:ext cx="1504032" cy="9073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448339" y="2182361"/>
              <a:ext cx="49852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Exceeds		+1 Point Awarded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For exceeding expected growth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112493" y="1931628"/>
            <a:ext cx="4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Suggested Scoring for Student Growth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04" y="1791607"/>
            <a:ext cx="7236392" cy="4515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23" y="170191"/>
            <a:ext cx="10515600" cy="885337"/>
          </a:xfrm>
        </p:spPr>
        <p:txBody>
          <a:bodyPr/>
          <a:lstStyle/>
          <a:p>
            <a:r>
              <a:rPr lang="en-US" dirty="0"/>
              <a:t>State Accountability 2018 and Beyond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EA70B-CB9F-41FE-A502-CBC945E1EF2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11/15/2017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East Independent School District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95C2E-1CF2-4CE0-A7DD-B0D6C3D227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8224" y="3450143"/>
            <a:ext cx="5999595" cy="1603622"/>
            <a:chOff x="3019592" y="3426726"/>
            <a:chExt cx="7143002" cy="1708896"/>
          </a:xfrm>
        </p:grpSpPr>
        <p:sp>
          <p:nvSpPr>
            <p:cNvPr id="10" name="TextBox 9"/>
            <p:cNvSpPr txBox="1"/>
            <p:nvPr/>
          </p:nvSpPr>
          <p:spPr>
            <a:xfrm>
              <a:off x="3019592" y="3426726"/>
              <a:ext cx="1195136" cy="30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FAC9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 (20%)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4728" y="3912173"/>
              <a:ext cx="1307432" cy="30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FAC9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 (35%)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59296" y="4322304"/>
              <a:ext cx="1219200" cy="30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FAC9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 (35%)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91559" y="4523410"/>
              <a:ext cx="1000876" cy="30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FAC9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 (5%)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03815" y="4829516"/>
              <a:ext cx="1058779" cy="30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FAC9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F (5%)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153400" y="2228611"/>
            <a:ext cx="326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Greater numbers of campuses receiving an ‘A’ will have lower percentages of Economically Disadvantaged students.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44075" y="4290550"/>
            <a:ext cx="326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Greater numbers of campuses receiving an ‘F’ will have higher percentages of Economically Disadvantaged students.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3366" y="2505609"/>
            <a:ext cx="326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Grades assigned solely on performance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8069" y="2720"/>
            <a:ext cx="5082300" cy="295232"/>
          </a:xfrm>
          <a:prstGeom prst="roundRect">
            <a:avLst/>
          </a:prstGeom>
          <a:solidFill>
            <a:srgbClr val="558ED5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457200"/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II: Student Progress </a:t>
            </a:r>
            <a:r>
              <a:rPr lang="en-US" sz="1800" dirty="0">
                <a:solidFill>
                  <a:prstClr val="white"/>
                </a:solidFill>
              </a:rPr>
              <a:t>– Relative Performance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1" y="1754377"/>
            <a:ext cx="7227917" cy="4713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23" y="170191"/>
            <a:ext cx="10515600" cy="885337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Accountability 2018 and Beyond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0D2CE-BFD9-4B92-9783-944D1A62B6D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11/15/2017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East Independent School District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95C2E-1CF2-4CE0-A7DD-B0D6C3D227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00090" y="3146612"/>
            <a:ext cx="5111063" cy="2226252"/>
            <a:chOff x="3200401" y="3103269"/>
            <a:chExt cx="6085132" cy="2372400"/>
          </a:xfrm>
        </p:grpSpPr>
        <p:sp>
          <p:nvSpPr>
            <p:cNvPr id="10" name="TextBox 9"/>
            <p:cNvSpPr txBox="1"/>
            <p:nvPr/>
          </p:nvSpPr>
          <p:spPr>
            <a:xfrm>
              <a:off x="3200401" y="3103269"/>
              <a:ext cx="1195136" cy="30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FAC9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 (20%)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9285" y="3650918"/>
              <a:ext cx="1307432" cy="30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FAC9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 (35%)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6718" y="4164277"/>
              <a:ext cx="1219200" cy="30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FAC9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 (35%)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0490" y="4570918"/>
              <a:ext cx="1000876" cy="30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FAC9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 (5%)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26755" y="5169563"/>
              <a:ext cx="1058778" cy="30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FAC9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F (5%)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153400" y="2228611"/>
            <a:ext cx="3262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erformance is independent of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Economically Disadvantaged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percentage on the campus.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181" y="51156"/>
            <a:ext cx="4428848" cy="282889"/>
          </a:xfrm>
          <a:prstGeom prst="roundRect">
            <a:avLst/>
          </a:prstGeom>
          <a:solidFill>
            <a:srgbClr val="2683C6"/>
          </a:solidFill>
          <a:ln w="15875" cap="flat" cmpd="sng" algn="ctr">
            <a:solidFill>
              <a:srgbClr val="2683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II: School Progress – Relative Performance</a:t>
            </a:r>
          </a:p>
        </p:txBody>
      </p:sp>
    </p:spTree>
    <p:extLst>
      <p:ext uri="{BB962C8B-B14F-4D97-AF65-F5344CB8AC3E}">
        <p14:creationId xmlns:p14="http://schemas.microsoft.com/office/powerpoint/2010/main" val="2385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A9356-E6A8-4CEE-8561-0D0AAC2A098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North East Independent School District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5F70A-F6EE-4CAD-8272-4E708A47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72017" y="1066800"/>
            <a:ext cx="8847967" cy="23071"/>
          </a:xfrm>
          <a:prstGeom prst="line">
            <a:avLst/>
          </a:prstGeom>
          <a:noFill/>
          <a:ln w="2857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6" name="Title 1"/>
          <p:cNvSpPr txBox="1">
            <a:spLocks/>
          </p:cNvSpPr>
          <p:nvPr/>
        </p:nvSpPr>
        <p:spPr>
          <a:xfrm>
            <a:off x="1300989" y="563539"/>
            <a:ext cx="9590021" cy="574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Domain III: Closing </a:t>
            </a:r>
            <a:r>
              <a:rPr kumimoji="0" lang="en-US" sz="2700" b="1" i="0" u="none" strike="noStrike" kern="1200" cap="none" spc="-5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the </a:t>
            </a:r>
            <a:r>
              <a:rPr kumimoji="0" lang="en-US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Gaps - </a:t>
            </a:r>
            <a: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Ensuring Educational Equity</a:t>
            </a:r>
            <a:endParaRPr kumimoji="0" lang="en-US" sz="2700" b="0" i="0" u="none" strike="noStrike" kern="1200" cap="none" spc="-50" normalizeH="0" baseline="0" noProof="0" dirty="0">
              <a:ln>
                <a:noFill/>
              </a:ln>
              <a:solidFill>
                <a:srgbClr val="1CADE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B9F31F-E80E-47B3-BC56-8089A8864026}"/>
              </a:ext>
            </a:extLst>
          </p:cNvPr>
          <p:cNvSpPr/>
          <p:nvPr/>
        </p:nvSpPr>
        <p:spPr>
          <a:xfrm>
            <a:off x="7025770" y="1346360"/>
            <a:ext cx="3182912" cy="4909200"/>
          </a:xfrm>
          <a:prstGeom prst="rect">
            <a:avLst/>
          </a:prstGeom>
          <a:solidFill>
            <a:srgbClr val="2683C6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DA4933-7D63-40DD-B8C8-CBC5E7F35A5B}"/>
              </a:ext>
            </a:extLst>
          </p:cNvPr>
          <p:cNvSpPr/>
          <p:nvPr/>
        </p:nvSpPr>
        <p:spPr>
          <a:xfrm>
            <a:off x="7661130" y="4263417"/>
            <a:ext cx="1912189" cy="12181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Domain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III: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Closing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Gaps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D14DA-3CE3-4BE1-B7BC-76B497B3D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39" y="1661889"/>
            <a:ext cx="2177798" cy="228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05A80B-4963-4E76-B295-8747181A50D3}"/>
              </a:ext>
            </a:extLst>
          </p:cNvPr>
          <p:cNvSpPr/>
          <p:nvPr/>
        </p:nvSpPr>
        <p:spPr>
          <a:xfrm>
            <a:off x="1983319" y="2111723"/>
            <a:ext cx="1911350" cy="2947992"/>
          </a:xfrm>
          <a:prstGeom prst="rect">
            <a:avLst/>
          </a:prstGeom>
          <a:solidFill>
            <a:srgbClr val="2683C6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5BE80-E9B1-4C2C-848B-3DFDCFAB1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43" y="2529165"/>
            <a:ext cx="943731" cy="9848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31E094-7916-4D86-A05E-CAD0A75EA1C9}"/>
              </a:ext>
            </a:extLst>
          </p:cNvPr>
          <p:cNvSpPr/>
          <p:nvPr/>
        </p:nvSpPr>
        <p:spPr>
          <a:xfrm>
            <a:off x="2162752" y="3713112"/>
            <a:ext cx="1534545" cy="977572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Domain I: Student Achievement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DDDBF-B4CE-4499-AEF6-552EADE97BF2}"/>
              </a:ext>
            </a:extLst>
          </p:cNvPr>
          <p:cNvSpPr/>
          <p:nvPr/>
        </p:nvSpPr>
        <p:spPr>
          <a:xfrm>
            <a:off x="4530029" y="2111724"/>
            <a:ext cx="1911350" cy="2947991"/>
          </a:xfrm>
          <a:prstGeom prst="rect">
            <a:avLst/>
          </a:prstGeom>
          <a:solidFill>
            <a:srgbClr val="2683C6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55A3B-B192-4013-98DF-83BB878A1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47" y="2529166"/>
            <a:ext cx="1013943" cy="10581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B80A250-6900-4A1A-8E05-CB33F41F9F90}"/>
              </a:ext>
            </a:extLst>
          </p:cNvPr>
          <p:cNvSpPr/>
          <p:nvPr/>
        </p:nvSpPr>
        <p:spPr>
          <a:xfrm>
            <a:off x="4709462" y="3713112"/>
            <a:ext cx="1534545" cy="977572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Domain II: School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Progress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832" y="5415258"/>
            <a:ext cx="1498428" cy="5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447020" cy="65417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683C6"/>
                </a:solidFill>
                <a:latin typeface="Century Gothic" panose="020B0502020202020204" pitchFamily="34" charset="0"/>
              </a:rPr>
              <a:t>Domain III: Closing the Gaps - 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Ensuring Educational Equity</a:t>
            </a:r>
            <a:endParaRPr lang="en-US" sz="2800" dirty="0">
              <a:solidFill>
                <a:srgbClr val="1CADE4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139C-BFE7-4605-9524-F065A6D0081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11/15/2017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East Independent School District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95C2E-1CF2-4CE0-A7DD-B0D6C3D227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1827538" y="2520096"/>
            <a:ext cx="3632400" cy="2578100"/>
          </a:xfrm>
          <a:prstGeom prst="rightArrowCallout">
            <a:avLst/>
          </a:prstGeom>
          <a:solidFill>
            <a:srgbClr val="2683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 the Gaps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1787"/>
          <a:stretch/>
        </p:blipFill>
        <p:spPr>
          <a:xfrm>
            <a:off x="6008686" y="2520096"/>
            <a:ext cx="2792414" cy="2826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2296" y="5439089"/>
            <a:ext cx="962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Attempt to Align Two Accountability Systems: State and Federal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2520096"/>
            <a:ext cx="1003997" cy="10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E9BD-2204-4E3C-9ED4-8D8A05C64F9A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78758" y="75792"/>
            <a:ext cx="8544169" cy="803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History of Testing in Texas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78757" y="878823"/>
            <a:ext cx="6400800" cy="102967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dirty="0" smtClean="0"/>
              <a:t>Leadership North East Luncheon</a:t>
            </a:r>
          </a:p>
          <a:p>
            <a:pPr marL="0" indent="0">
              <a:buNone/>
            </a:pPr>
            <a:r>
              <a:rPr lang="en-US" sz="2800" dirty="0" smtClean="0"/>
              <a:t>November 20, 2017</a:t>
            </a:r>
            <a:endParaRPr lang="en-US" sz="2800" dirty="0"/>
          </a:p>
        </p:txBody>
      </p:sp>
      <p:pic>
        <p:nvPicPr>
          <p:cNvPr id="7" name="Picture 6" descr="TEA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7001" y="5435189"/>
            <a:ext cx="1232943" cy="953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9770" y="5754471"/>
            <a:ext cx="176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Engravers MT" pitchFamily="18" charset="0"/>
              </a:rPr>
              <a:t>TABS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10800000" flipV="1">
            <a:off x="3929509" y="4694051"/>
            <a:ext cx="2321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harlemagne Std" pitchFamily="50" charset="0"/>
              </a:rPr>
              <a:t>TEAMS</a:t>
            </a:r>
          </a:p>
        </p:txBody>
      </p:sp>
      <p:pic>
        <p:nvPicPr>
          <p:cNvPr id="10" name="Picture 9" descr="TA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6568" y="4294143"/>
            <a:ext cx="1162488" cy="10462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9979" y="3524075"/>
            <a:ext cx="2354734" cy="70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AKS-Tes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8041" y="2300750"/>
            <a:ext cx="1625600" cy="1163420"/>
          </a:xfrm>
          <a:prstGeom prst="rect">
            <a:avLst/>
          </a:prstGeom>
        </p:spPr>
      </p:pic>
      <p:pic>
        <p:nvPicPr>
          <p:cNvPr id="13" name="Picture 12" descr="STAAR-logo-10r3-5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3724" y="1643952"/>
            <a:ext cx="1964137" cy="106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425E05-B80F-4FF7-B252-C869C27E9A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North East Independent School District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5F70A-F6EE-4CAD-8272-4E708A47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29892-B478-4A67-BC21-C6F536450332}"/>
              </a:ext>
            </a:extLst>
          </p:cNvPr>
          <p:cNvSpPr txBox="1"/>
          <p:nvPr/>
        </p:nvSpPr>
        <p:spPr>
          <a:xfrm>
            <a:off x="353569" y="1270146"/>
            <a:ext cx="66132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Student Groups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All Students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African American 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Hispanic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White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American Indian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Asian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Pacific Islander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Two or More Races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Economically Disadvantaged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Current and Former Special Education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Current and Monitored English Learners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Continuously Enrolled/Non-Continuously Enrolled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4F77D-4E55-4A87-A3BF-5955010706DB}"/>
              </a:ext>
            </a:extLst>
          </p:cNvPr>
          <p:cNvSpPr txBox="1"/>
          <p:nvPr/>
        </p:nvSpPr>
        <p:spPr>
          <a:xfrm>
            <a:off x="6424926" y="1293885"/>
            <a:ext cx="576707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Indicators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Academic Achievement in Reading, Mathematics, Writing, Science and Social Studies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At or Above Meets Grade Level Performance in Reading and Mathematics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Growth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in Reading and Mathematics (Elementary and Middle Schools)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English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Learner Language Proficiency Status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Graduation Rates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582C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College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, Career, and Military Readiness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charset="0"/>
              </a:rPr>
              <a:t>Performance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572" y="5891805"/>
            <a:ext cx="1498428" cy="59937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377441" y="3350733"/>
            <a:ext cx="2718558" cy="6705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 Progress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377441" y="4040135"/>
            <a:ext cx="2718558" cy="67056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TELPAS Progress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672017" y="1066800"/>
            <a:ext cx="8847967" cy="23071"/>
          </a:xfrm>
          <a:prstGeom prst="line">
            <a:avLst/>
          </a:prstGeom>
          <a:noFill/>
          <a:ln w="2857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15" name="Title 1"/>
          <p:cNvSpPr txBox="1">
            <a:spLocks/>
          </p:cNvSpPr>
          <p:nvPr/>
        </p:nvSpPr>
        <p:spPr>
          <a:xfrm>
            <a:off x="1300989" y="563539"/>
            <a:ext cx="9590021" cy="574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Domain III: Closing </a:t>
            </a:r>
            <a:r>
              <a:rPr kumimoji="0" lang="en-US" sz="2700" b="1" i="0" u="none" strike="noStrike" kern="1200" cap="none" spc="-5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the </a:t>
            </a:r>
            <a:r>
              <a:rPr kumimoji="0" lang="en-US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Gaps - </a:t>
            </a:r>
            <a: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Ensuring Educational Equity</a:t>
            </a:r>
            <a:endParaRPr kumimoji="0" lang="en-US" sz="2700" b="0" i="0" u="none" strike="noStrike" kern="1200" cap="none" spc="-50" normalizeH="0" baseline="0" noProof="0" dirty="0">
              <a:ln>
                <a:noFill/>
              </a:ln>
              <a:solidFill>
                <a:srgbClr val="1CADE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77441" y="1698647"/>
            <a:ext cx="2718558" cy="670560"/>
          </a:xfrm>
          <a:prstGeom prst="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 Achievement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377441" y="2670752"/>
            <a:ext cx="2718558" cy="67056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 Success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4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0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63731"/>
            <a:ext cx="10058400" cy="837272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Accountability 2018 and Beyond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57F2F-58EF-40E0-800C-679BE7E691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North East Independent School District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95C2E-1CF2-4CE0-A7DD-B0D6C3D2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661" y="1201003"/>
            <a:ext cx="8606876" cy="5199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45181" y="51156"/>
            <a:ext cx="3035476" cy="235447"/>
          </a:xfrm>
          <a:prstGeom prst="roundRect">
            <a:avLst/>
          </a:prstGeom>
          <a:solidFill>
            <a:srgbClr val="2683C6"/>
          </a:solidFill>
          <a:ln w="15875" cap="flat" cmpd="sng" algn="ctr">
            <a:solidFill>
              <a:srgbClr val="2683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III: Closing the Gaps</a:t>
            </a:r>
          </a:p>
        </p:txBody>
      </p:sp>
    </p:spTree>
    <p:extLst>
      <p:ext uri="{BB962C8B-B14F-4D97-AF65-F5344CB8AC3E}">
        <p14:creationId xmlns:p14="http://schemas.microsoft.com/office/powerpoint/2010/main" val="36767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241C-E4C3-4EAE-AB9B-0EF27AB16F3E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object 2"/>
          <p:cNvSpPr/>
          <p:nvPr/>
        </p:nvSpPr>
        <p:spPr>
          <a:xfrm>
            <a:off x="7233996" y="1501723"/>
            <a:ext cx="1900427" cy="2948940"/>
          </a:xfrm>
          <a:custGeom>
            <a:avLst/>
            <a:gdLst/>
            <a:ahLst/>
            <a:cxnLst/>
            <a:rect l="l" t="t" r="r" b="b"/>
            <a:pathLst>
              <a:path w="1900427" h="2948940">
                <a:moveTo>
                  <a:pt x="0" y="0"/>
                </a:moveTo>
                <a:lnTo>
                  <a:pt x="1900427" y="0"/>
                </a:lnTo>
                <a:lnTo>
                  <a:pt x="1900427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3"/>
          <p:cNvSpPr/>
          <p:nvPr/>
        </p:nvSpPr>
        <p:spPr>
          <a:xfrm>
            <a:off x="7233996" y="1501723"/>
            <a:ext cx="1900427" cy="2948940"/>
          </a:xfrm>
          <a:custGeom>
            <a:avLst/>
            <a:gdLst/>
            <a:ahLst/>
            <a:cxnLst/>
            <a:rect l="l" t="t" r="r" b="b"/>
            <a:pathLst>
              <a:path w="1900427" h="2948940">
                <a:moveTo>
                  <a:pt x="0" y="0"/>
                </a:moveTo>
                <a:lnTo>
                  <a:pt x="1900427" y="0"/>
                </a:lnTo>
                <a:lnTo>
                  <a:pt x="1900427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4"/>
          <p:cNvSpPr/>
          <p:nvPr/>
        </p:nvSpPr>
        <p:spPr>
          <a:xfrm>
            <a:off x="7668337" y="1919301"/>
            <a:ext cx="1001267" cy="1050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5"/>
          <p:cNvSpPr/>
          <p:nvPr/>
        </p:nvSpPr>
        <p:spPr>
          <a:xfrm>
            <a:off x="7412304" y="3103447"/>
            <a:ext cx="1525524" cy="976884"/>
          </a:xfrm>
          <a:custGeom>
            <a:avLst/>
            <a:gdLst/>
            <a:ahLst/>
            <a:cxnLst/>
            <a:rect l="l" t="t" r="r" b="b"/>
            <a:pathLst>
              <a:path w="1525524" h="976884">
                <a:moveTo>
                  <a:pt x="0" y="0"/>
                </a:moveTo>
                <a:lnTo>
                  <a:pt x="1525524" y="0"/>
                </a:lnTo>
                <a:lnTo>
                  <a:pt x="1525524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6"/>
          <p:cNvSpPr/>
          <p:nvPr/>
        </p:nvSpPr>
        <p:spPr>
          <a:xfrm>
            <a:off x="7412304" y="3103447"/>
            <a:ext cx="1525524" cy="976884"/>
          </a:xfrm>
          <a:custGeom>
            <a:avLst/>
            <a:gdLst/>
            <a:ahLst/>
            <a:cxnLst/>
            <a:rect l="l" t="t" r="r" b="b"/>
            <a:pathLst>
              <a:path w="1525524" h="976884">
                <a:moveTo>
                  <a:pt x="0" y="0"/>
                </a:moveTo>
                <a:lnTo>
                  <a:pt x="1525524" y="0"/>
                </a:lnTo>
                <a:lnTo>
                  <a:pt x="1525524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7"/>
          <p:cNvSpPr txBox="1"/>
          <p:nvPr/>
        </p:nvSpPr>
        <p:spPr>
          <a:xfrm>
            <a:off x="7647835" y="3192705"/>
            <a:ext cx="1071751" cy="648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/>
            <a:r>
              <a:rPr lang="en-US" sz="1600" b="1" kern="0" dirty="0">
                <a:solidFill>
                  <a:srgbClr val="2683C6"/>
                </a:solidFill>
                <a:latin typeface="Century Gothic" panose="020B0502020202020204" pitchFamily="34" charset="0"/>
              </a:rPr>
              <a:t>Domain </a:t>
            </a:r>
            <a:r>
              <a:rPr lang="en-US" sz="1600" b="1" kern="0" dirty="0" smtClean="0">
                <a:solidFill>
                  <a:srgbClr val="2683C6"/>
                </a:solidFill>
                <a:latin typeface="Century Gothic" panose="020B0502020202020204" pitchFamily="34" charset="0"/>
              </a:rPr>
              <a:t>III: </a:t>
            </a:r>
          </a:p>
          <a:p>
            <a:pPr marR="12700" algn="ctr"/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Cl</a:t>
            </a:r>
            <a:r>
              <a:rPr sz="1600" b="1" spc="-20" dirty="0" smtClean="0">
                <a:solidFill>
                  <a:srgbClr val="2683C6"/>
                </a:solidFill>
                <a:latin typeface="Century Gothic"/>
                <a:cs typeface="Century Gothic"/>
              </a:rPr>
              <a:t>o</a:t>
            </a:r>
            <a:r>
              <a:rPr sz="1600" b="1" spc="-5" dirty="0" smtClean="0">
                <a:solidFill>
                  <a:srgbClr val="2683C6"/>
                </a:solidFill>
                <a:latin typeface="Century Gothic"/>
                <a:cs typeface="Century Gothic"/>
              </a:rPr>
              <a:t>s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ing </a:t>
            </a:r>
            <a:r>
              <a:rPr sz="1600" b="1" spc="-10" dirty="0">
                <a:solidFill>
                  <a:srgbClr val="2683C6"/>
                </a:solidFill>
                <a:latin typeface="Century Gothic"/>
                <a:cs typeface="Century Gothic"/>
              </a:rPr>
              <a:t>The</a:t>
            </a:r>
            <a:r>
              <a:rPr sz="1600" b="1" spc="5" dirty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600" b="1" spc="-15" dirty="0">
                <a:solidFill>
                  <a:srgbClr val="2683C6"/>
                </a:solidFill>
                <a:latin typeface="Century Gothic"/>
                <a:cs typeface="Century Gothic"/>
              </a:rPr>
              <a:t>Gaps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5066867" y="1501723"/>
            <a:ext cx="1912620" cy="2948940"/>
          </a:xfrm>
          <a:custGeom>
            <a:avLst/>
            <a:gdLst/>
            <a:ahLst/>
            <a:cxnLst/>
            <a:rect l="l" t="t" r="r" b="b"/>
            <a:pathLst>
              <a:path w="1912620" h="2948940">
                <a:moveTo>
                  <a:pt x="0" y="0"/>
                </a:moveTo>
                <a:lnTo>
                  <a:pt x="1912620" y="0"/>
                </a:lnTo>
                <a:lnTo>
                  <a:pt x="1912620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9"/>
          <p:cNvSpPr/>
          <p:nvPr/>
        </p:nvSpPr>
        <p:spPr>
          <a:xfrm>
            <a:off x="5066867" y="1501723"/>
            <a:ext cx="1912620" cy="2948940"/>
          </a:xfrm>
          <a:custGeom>
            <a:avLst/>
            <a:gdLst/>
            <a:ahLst/>
            <a:cxnLst/>
            <a:rect l="l" t="t" r="r" b="b"/>
            <a:pathLst>
              <a:path w="1912620" h="2948940">
                <a:moveTo>
                  <a:pt x="0" y="0"/>
                </a:moveTo>
                <a:lnTo>
                  <a:pt x="1912620" y="0"/>
                </a:lnTo>
                <a:lnTo>
                  <a:pt x="1912620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0"/>
          <p:cNvSpPr/>
          <p:nvPr/>
        </p:nvSpPr>
        <p:spPr>
          <a:xfrm>
            <a:off x="5489016" y="1919301"/>
            <a:ext cx="1013459" cy="1057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1"/>
          <p:cNvSpPr/>
          <p:nvPr/>
        </p:nvSpPr>
        <p:spPr>
          <a:xfrm>
            <a:off x="5246700" y="3103447"/>
            <a:ext cx="1534667" cy="976884"/>
          </a:xfrm>
          <a:custGeom>
            <a:avLst/>
            <a:gdLst/>
            <a:ahLst/>
            <a:cxnLst/>
            <a:rect l="l" t="t" r="r" b="b"/>
            <a:pathLst>
              <a:path w="1534667" h="976884">
                <a:moveTo>
                  <a:pt x="0" y="0"/>
                </a:moveTo>
                <a:lnTo>
                  <a:pt x="1534667" y="0"/>
                </a:lnTo>
                <a:lnTo>
                  <a:pt x="1534667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2"/>
          <p:cNvSpPr/>
          <p:nvPr/>
        </p:nvSpPr>
        <p:spPr>
          <a:xfrm>
            <a:off x="5246700" y="3103447"/>
            <a:ext cx="1534667" cy="976884"/>
          </a:xfrm>
          <a:custGeom>
            <a:avLst/>
            <a:gdLst/>
            <a:ahLst/>
            <a:cxnLst/>
            <a:rect l="l" t="t" r="r" b="b"/>
            <a:pathLst>
              <a:path w="1534667" h="976884">
                <a:moveTo>
                  <a:pt x="0" y="0"/>
                </a:moveTo>
                <a:lnTo>
                  <a:pt x="1534667" y="0"/>
                </a:lnTo>
                <a:lnTo>
                  <a:pt x="1534667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3"/>
          <p:cNvSpPr txBox="1"/>
          <p:nvPr/>
        </p:nvSpPr>
        <p:spPr>
          <a:xfrm>
            <a:off x="5489016" y="3192705"/>
            <a:ext cx="1109596" cy="648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/>
            <a:r>
              <a:rPr lang="en-US" sz="1600" b="1" kern="0" dirty="0">
                <a:solidFill>
                  <a:srgbClr val="2683C6"/>
                </a:solidFill>
                <a:latin typeface="Century Gothic" panose="020B0502020202020204" pitchFamily="34" charset="0"/>
              </a:rPr>
              <a:t>Domain </a:t>
            </a:r>
            <a:r>
              <a:rPr lang="en-US" sz="1600" b="1" kern="0" dirty="0" smtClean="0">
                <a:solidFill>
                  <a:srgbClr val="2683C6"/>
                </a:solidFill>
                <a:latin typeface="Century Gothic" panose="020B0502020202020204" pitchFamily="34" charset="0"/>
              </a:rPr>
              <a:t>II: </a:t>
            </a:r>
          </a:p>
          <a:p>
            <a:pPr marR="12700" algn="ctr"/>
            <a:r>
              <a:rPr sz="1600" b="1" spc="-15" dirty="0" smtClean="0">
                <a:solidFill>
                  <a:srgbClr val="2683C6"/>
                </a:solidFill>
                <a:latin typeface="Century Gothic"/>
                <a:cs typeface="Century Gothic"/>
              </a:rPr>
              <a:t>Sc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h</a:t>
            </a:r>
            <a:r>
              <a:rPr sz="1600" b="1" spc="-15" dirty="0" smtClean="0">
                <a:solidFill>
                  <a:srgbClr val="2683C6"/>
                </a:solidFill>
                <a:latin typeface="Century Gothic"/>
                <a:cs typeface="Century Gothic"/>
              </a:rPr>
              <a:t>ool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P</a:t>
            </a:r>
            <a:r>
              <a:rPr sz="1600" b="1" dirty="0">
                <a:solidFill>
                  <a:srgbClr val="2683C6"/>
                </a:solidFill>
                <a:latin typeface="Century Gothic"/>
                <a:cs typeface="Century Gothic"/>
              </a:rPr>
              <a:t>r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o</a:t>
            </a:r>
            <a:r>
              <a:rPr sz="1600" b="1" spc="-15" dirty="0">
                <a:solidFill>
                  <a:srgbClr val="2683C6"/>
                </a:solidFill>
                <a:latin typeface="Century Gothic"/>
                <a:cs typeface="Century Gothic"/>
              </a:rPr>
              <a:t>g</a:t>
            </a:r>
            <a:r>
              <a:rPr sz="1600" b="1" dirty="0">
                <a:solidFill>
                  <a:srgbClr val="2683C6"/>
                </a:solidFill>
                <a:latin typeface="Century Gothic"/>
                <a:cs typeface="Century Gothic"/>
              </a:rPr>
              <a:t>r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e</a:t>
            </a:r>
            <a:r>
              <a:rPr sz="1600" b="1" spc="-5" dirty="0">
                <a:solidFill>
                  <a:srgbClr val="2683C6"/>
                </a:solidFill>
                <a:latin typeface="Century Gothic"/>
                <a:cs typeface="Century Gothic"/>
              </a:rPr>
              <a:t>ss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2901263" y="1501723"/>
            <a:ext cx="1911096" cy="2948940"/>
          </a:xfrm>
          <a:custGeom>
            <a:avLst/>
            <a:gdLst/>
            <a:ahLst/>
            <a:cxnLst/>
            <a:rect l="l" t="t" r="r" b="b"/>
            <a:pathLst>
              <a:path w="1911096" h="2948940">
                <a:moveTo>
                  <a:pt x="0" y="0"/>
                </a:moveTo>
                <a:lnTo>
                  <a:pt x="1911096" y="0"/>
                </a:lnTo>
                <a:lnTo>
                  <a:pt x="1911096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5"/>
          <p:cNvSpPr/>
          <p:nvPr/>
        </p:nvSpPr>
        <p:spPr>
          <a:xfrm>
            <a:off x="2901263" y="1501723"/>
            <a:ext cx="1911096" cy="2948940"/>
          </a:xfrm>
          <a:custGeom>
            <a:avLst/>
            <a:gdLst/>
            <a:ahLst/>
            <a:cxnLst/>
            <a:rect l="l" t="t" r="r" b="b"/>
            <a:pathLst>
              <a:path w="1911096" h="2948940">
                <a:moveTo>
                  <a:pt x="0" y="0"/>
                </a:moveTo>
                <a:lnTo>
                  <a:pt x="1911096" y="0"/>
                </a:lnTo>
                <a:lnTo>
                  <a:pt x="1911096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6"/>
          <p:cNvSpPr/>
          <p:nvPr/>
        </p:nvSpPr>
        <p:spPr>
          <a:xfrm>
            <a:off x="3353893" y="1919301"/>
            <a:ext cx="943355" cy="984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17"/>
          <p:cNvSpPr/>
          <p:nvPr/>
        </p:nvSpPr>
        <p:spPr>
          <a:xfrm>
            <a:off x="3079571" y="3103447"/>
            <a:ext cx="1534668" cy="976884"/>
          </a:xfrm>
          <a:custGeom>
            <a:avLst/>
            <a:gdLst/>
            <a:ahLst/>
            <a:cxnLst/>
            <a:rect l="l" t="t" r="r" b="b"/>
            <a:pathLst>
              <a:path w="1534668" h="976884">
                <a:moveTo>
                  <a:pt x="0" y="0"/>
                </a:moveTo>
                <a:lnTo>
                  <a:pt x="1534668" y="0"/>
                </a:lnTo>
                <a:lnTo>
                  <a:pt x="1534668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18"/>
          <p:cNvSpPr/>
          <p:nvPr/>
        </p:nvSpPr>
        <p:spPr>
          <a:xfrm>
            <a:off x="3079571" y="3103447"/>
            <a:ext cx="1534668" cy="976884"/>
          </a:xfrm>
          <a:custGeom>
            <a:avLst/>
            <a:gdLst/>
            <a:ahLst/>
            <a:cxnLst/>
            <a:rect l="l" t="t" r="r" b="b"/>
            <a:pathLst>
              <a:path w="1534668" h="976884">
                <a:moveTo>
                  <a:pt x="0" y="0"/>
                </a:moveTo>
                <a:lnTo>
                  <a:pt x="1534668" y="0"/>
                </a:lnTo>
                <a:lnTo>
                  <a:pt x="1534668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117E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19"/>
          <p:cNvSpPr txBox="1"/>
          <p:nvPr/>
        </p:nvSpPr>
        <p:spPr>
          <a:xfrm>
            <a:off x="3171575" y="3192705"/>
            <a:ext cx="1350010" cy="6485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/>
            <a:r>
              <a:rPr lang="en-US" sz="1600" b="1" kern="0" dirty="0">
                <a:solidFill>
                  <a:srgbClr val="2683C6"/>
                </a:solidFill>
                <a:latin typeface="Century Gothic" panose="020B0502020202020204" pitchFamily="34" charset="0"/>
              </a:rPr>
              <a:t>Domain I: </a:t>
            </a:r>
            <a:r>
              <a:rPr sz="1600" b="1" spc="-15" dirty="0" smtClean="0">
                <a:solidFill>
                  <a:srgbClr val="2683C6"/>
                </a:solidFill>
                <a:latin typeface="Century Gothic"/>
                <a:cs typeface="Century Gothic"/>
              </a:rPr>
              <a:t>S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tud</a:t>
            </a:r>
            <a:r>
              <a:rPr sz="1600" b="1" spc="-20" dirty="0" smtClean="0">
                <a:solidFill>
                  <a:srgbClr val="2683C6"/>
                </a:solidFill>
                <a:latin typeface="Century Gothic"/>
                <a:cs typeface="Century Gothic"/>
              </a:rPr>
              <a:t>e</a:t>
            </a:r>
            <a:r>
              <a:rPr sz="1600" b="1" spc="-10" dirty="0" smtClean="0">
                <a:solidFill>
                  <a:srgbClr val="2683C6"/>
                </a:solidFill>
                <a:latin typeface="Century Gothic"/>
                <a:cs typeface="Century Gothic"/>
              </a:rPr>
              <a:t>nt</a:t>
            </a:r>
            <a:r>
              <a:rPr sz="1600" b="1" spc="-5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Ac</a:t>
            </a:r>
            <a:r>
              <a:rPr sz="1600" b="1" spc="-10" dirty="0">
                <a:solidFill>
                  <a:srgbClr val="2683C6"/>
                </a:solidFill>
                <a:latin typeface="Century Gothic"/>
                <a:cs typeface="Century Gothic"/>
              </a:rPr>
              <a:t>hi</a:t>
            </a:r>
            <a:r>
              <a:rPr sz="1600" b="1" spc="-20" dirty="0">
                <a:solidFill>
                  <a:srgbClr val="2683C6"/>
                </a:solidFill>
                <a:latin typeface="Century Gothic"/>
                <a:cs typeface="Century Gothic"/>
              </a:rPr>
              <a:t>eveme</a:t>
            </a:r>
            <a:r>
              <a:rPr sz="1600" b="1" spc="-10" dirty="0">
                <a:solidFill>
                  <a:srgbClr val="2683C6"/>
                </a:solidFill>
                <a:latin typeface="Century Gothic"/>
                <a:cs typeface="Century Gothic"/>
              </a:rPr>
              <a:t>nt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29" name="object 26"/>
          <p:cNvSpPr/>
          <p:nvPr/>
        </p:nvSpPr>
        <p:spPr>
          <a:xfrm>
            <a:off x="1981200" y="1098443"/>
            <a:ext cx="8225358" cy="0"/>
          </a:xfrm>
          <a:custGeom>
            <a:avLst/>
            <a:gdLst/>
            <a:ahLst/>
            <a:cxnLst/>
            <a:rect l="l" t="t" r="r" b="b"/>
            <a:pathLst>
              <a:path w="8225358">
                <a:moveTo>
                  <a:pt x="0" y="0"/>
                </a:moveTo>
                <a:lnTo>
                  <a:pt x="8225358" y="0"/>
                </a:lnTo>
              </a:path>
            </a:pathLst>
          </a:custGeom>
          <a:ln w="28956">
            <a:solidFill>
              <a:srgbClr val="1482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27"/>
          <p:cNvSpPr txBox="1">
            <a:spLocks/>
          </p:cNvSpPr>
          <p:nvPr/>
        </p:nvSpPr>
        <p:spPr>
          <a:xfrm>
            <a:off x="860678" y="476511"/>
            <a:ext cx="10470647" cy="4943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3600" b="1" spc="-55" dirty="0">
                <a:solidFill>
                  <a:srgbClr val="2683C6"/>
                </a:solidFill>
                <a:latin typeface="Century Gothic"/>
                <a:cs typeface="Century Gothic"/>
              </a:rPr>
              <a:t>T</a:t>
            </a:r>
            <a:r>
              <a:rPr lang="en-US" sz="3600" b="1" spc="-50" dirty="0">
                <a:solidFill>
                  <a:srgbClr val="2683C6"/>
                </a:solidFill>
                <a:latin typeface="Century Gothic"/>
                <a:cs typeface="Century Gothic"/>
              </a:rPr>
              <a:t>hre</a:t>
            </a:r>
            <a:r>
              <a:rPr lang="en-US" sz="3600" b="1" dirty="0">
                <a:solidFill>
                  <a:srgbClr val="2683C6"/>
                </a:solidFill>
                <a:latin typeface="Century Gothic"/>
                <a:cs typeface="Century Gothic"/>
              </a:rPr>
              <a:t>e</a:t>
            </a:r>
            <a:r>
              <a:rPr lang="en-US" sz="3600" b="1" spc="-110" dirty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lang="en-US" sz="3600" b="1" spc="-45" dirty="0" smtClean="0">
                <a:solidFill>
                  <a:srgbClr val="2683C6"/>
                </a:solidFill>
                <a:latin typeface="Century Gothic"/>
                <a:cs typeface="Century Gothic"/>
              </a:rPr>
              <a:t>D</a:t>
            </a:r>
            <a:r>
              <a:rPr lang="en-US" sz="36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o</a:t>
            </a:r>
            <a:r>
              <a:rPr lang="en-US" sz="3600" b="1" spc="-55" dirty="0" smtClean="0">
                <a:solidFill>
                  <a:srgbClr val="2683C6"/>
                </a:solidFill>
                <a:latin typeface="Century Gothic"/>
                <a:cs typeface="Century Gothic"/>
              </a:rPr>
              <a:t>m</a:t>
            </a:r>
            <a:r>
              <a:rPr lang="en-US" sz="3600" b="1" spc="-45" dirty="0" smtClean="0">
                <a:solidFill>
                  <a:srgbClr val="2683C6"/>
                </a:solidFill>
                <a:latin typeface="Century Gothic"/>
                <a:cs typeface="Century Gothic"/>
              </a:rPr>
              <a:t>a</a:t>
            </a:r>
            <a:r>
              <a:rPr lang="en-US" sz="3600" b="1" spc="-50" dirty="0" smtClean="0">
                <a:solidFill>
                  <a:srgbClr val="2683C6"/>
                </a:solidFill>
                <a:latin typeface="Century Gothic"/>
                <a:cs typeface="Century Gothic"/>
              </a:rPr>
              <a:t>ins</a:t>
            </a:r>
            <a:r>
              <a:rPr lang="en-US" sz="2700" b="1" dirty="0" smtClean="0">
                <a:solidFill>
                  <a:srgbClr val="2683C6"/>
                </a:solidFill>
                <a:latin typeface="Century Gothic"/>
                <a:cs typeface="Century Gothic"/>
              </a:rPr>
              <a:t>:</a:t>
            </a:r>
            <a:r>
              <a:rPr lang="en-US" sz="2700" b="1" spc="-120" dirty="0" smtClean="0">
                <a:solidFill>
                  <a:srgbClr val="2683C6"/>
                </a:solidFill>
                <a:latin typeface="Century Gothic"/>
                <a:cs typeface="Century Gothic"/>
              </a:rPr>
              <a:t> </a:t>
            </a:r>
            <a:r>
              <a:rPr lang="en-US" sz="2700" spc="-50" dirty="0" smtClean="0">
                <a:latin typeface="Century Gothic"/>
                <a:cs typeface="Century Gothic"/>
              </a:rPr>
              <a:t>C</a:t>
            </a:r>
            <a:r>
              <a:rPr lang="en-US" sz="2700" spc="-55" dirty="0" smtClean="0">
                <a:latin typeface="Century Gothic"/>
                <a:cs typeface="Century Gothic"/>
              </a:rPr>
              <a:t>o</a:t>
            </a:r>
            <a:r>
              <a:rPr lang="en-US" sz="2700" spc="-50" dirty="0" smtClean="0">
                <a:latin typeface="Century Gothic"/>
                <a:cs typeface="Century Gothic"/>
              </a:rPr>
              <a:t>m</a:t>
            </a:r>
            <a:r>
              <a:rPr lang="en-US" sz="2700" spc="-55" dirty="0" smtClean="0">
                <a:latin typeface="Century Gothic"/>
                <a:cs typeface="Century Gothic"/>
              </a:rPr>
              <a:t>b</a:t>
            </a:r>
            <a:r>
              <a:rPr lang="en-US" sz="2700" spc="-50" dirty="0" smtClean="0">
                <a:latin typeface="Century Gothic"/>
                <a:cs typeface="Century Gothic"/>
              </a:rPr>
              <a:t>i</a:t>
            </a:r>
            <a:r>
              <a:rPr lang="en-US" sz="2700" spc="-55" dirty="0" smtClean="0">
                <a:latin typeface="Century Gothic"/>
                <a:cs typeface="Century Gothic"/>
              </a:rPr>
              <a:t>n</a:t>
            </a:r>
            <a:r>
              <a:rPr lang="en-US" sz="2700" spc="-50" dirty="0" smtClean="0">
                <a:latin typeface="Century Gothic"/>
                <a:cs typeface="Century Gothic"/>
              </a:rPr>
              <a:t>i</a:t>
            </a:r>
            <a:r>
              <a:rPr lang="en-US" sz="2700" spc="-55" dirty="0" smtClean="0">
                <a:latin typeface="Century Gothic"/>
                <a:cs typeface="Century Gothic"/>
              </a:rPr>
              <a:t>n</a:t>
            </a:r>
            <a:r>
              <a:rPr lang="en-US" sz="2700" dirty="0" smtClean="0">
                <a:latin typeface="Century Gothic"/>
                <a:cs typeface="Century Gothic"/>
              </a:rPr>
              <a:t>g</a:t>
            </a:r>
            <a:r>
              <a:rPr lang="en-US" sz="2700" spc="-105" dirty="0" smtClean="0">
                <a:latin typeface="Century Gothic"/>
                <a:cs typeface="Century Gothic"/>
              </a:rPr>
              <a:t> </a:t>
            </a:r>
            <a:r>
              <a:rPr lang="en-US" sz="2700" spc="-55" dirty="0" smtClean="0">
                <a:latin typeface="Century Gothic"/>
                <a:cs typeface="Century Gothic"/>
              </a:rPr>
              <a:t>t</a:t>
            </a:r>
            <a:r>
              <a:rPr lang="en-US" sz="2700" dirty="0" smtClean="0">
                <a:latin typeface="Century Gothic"/>
                <a:cs typeface="Century Gothic"/>
              </a:rPr>
              <a:t>o</a:t>
            </a:r>
            <a:r>
              <a:rPr lang="en-US" sz="2700" spc="-105" dirty="0" smtClean="0">
                <a:latin typeface="Century Gothic"/>
                <a:cs typeface="Century Gothic"/>
              </a:rPr>
              <a:t> </a:t>
            </a:r>
            <a:r>
              <a:rPr lang="en-US" sz="2700" spc="-50" dirty="0" smtClean="0">
                <a:latin typeface="Century Gothic"/>
                <a:cs typeface="Century Gothic"/>
              </a:rPr>
              <a:t>C</a:t>
            </a:r>
            <a:r>
              <a:rPr lang="en-US" sz="2700" spc="-45" dirty="0" smtClean="0">
                <a:latin typeface="Century Gothic"/>
                <a:cs typeface="Century Gothic"/>
              </a:rPr>
              <a:t>a</a:t>
            </a:r>
            <a:r>
              <a:rPr lang="en-US" sz="2700" spc="-50" dirty="0" smtClean="0">
                <a:latin typeface="Century Gothic"/>
                <a:cs typeface="Century Gothic"/>
              </a:rPr>
              <a:t>l</a:t>
            </a:r>
            <a:r>
              <a:rPr lang="en-US" sz="2700" spc="-45" dirty="0" smtClean="0">
                <a:latin typeface="Century Gothic"/>
                <a:cs typeface="Century Gothic"/>
              </a:rPr>
              <a:t>c</a:t>
            </a:r>
            <a:r>
              <a:rPr lang="en-US" sz="2700" spc="-50" dirty="0" smtClean="0">
                <a:latin typeface="Century Gothic"/>
                <a:cs typeface="Century Gothic"/>
              </a:rPr>
              <a:t>ul</a:t>
            </a:r>
            <a:r>
              <a:rPr lang="en-US" sz="2700" spc="-45" dirty="0" smtClean="0">
                <a:latin typeface="Century Gothic"/>
                <a:cs typeface="Century Gothic"/>
              </a:rPr>
              <a:t>a</a:t>
            </a:r>
            <a:r>
              <a:rPr lang="en-US" sz="2700" spc="-55" dirty="0" smtClean="0">
                <a:latin typeface="Century Gothic"/>
                <a:cs typeface="Century Gothic"/>
              </a:rPr>
              <a:t>t</a:t>
            </a:r>
            <a:r>
              <a:rPr lang="en-US" sz="2700" dirty="0" smtClean="0">
                <a:latin typeface="Century Gothic"/>
                <a:cs typeface="Century Gothic"/>
              </a:rPr>
              <a:t>e</a:t>
            </a:r>
            <a:r>
              <a:rPr lang="en-US" sz="2700" spc="-130" dirty="0" smtClean="0">
                <a:latin typeface="Century Gothic"/>
                <a:cs typeface="Century Gothic"/>
              </a:rPr>
              <a:t> </a:t>
            </a:r>
            <a:r>
              <a:rPr lang="en-US" sz="2700" spc="-45" dirty="0" smtClean="0">
                <a:latin typeface="Century Gothic"/>
                <a:cs typeface="Century Gothic"/>
              </a:rPr>
              <a:t>O</a:t>
            </a:r>
            <a:r>
              <a:rPr lang="en-US" sz="2700" spc="-35" dirty="0" smtClean="0">
                <a:latin typeface="Century Gothic"/>
                <a:cs typeface="Century Gothic"/>
              </a:rPr>
              <a:t>v</a:t>
            </a:r>
            <a:r>
              <a:rPr lang="en-US" sz="2700" spc="-55" dirty="0" smtClean="0">
                <a:latin typeface="Century Gothic"/>
                <a:cs typeface="Century Gothic"/>
              </a:rPr>
              <a:t>e</a:t>
            </a:r>
            <a:r>
              <a:rPr lang="en-US" sz="2700" spc="-45" dirty="0" smtClean="0">
                <a:latin typeface="Century Gothic"/>
                <a:cs typeface="Century Gothic"/>
              </a:rPr>
              <a:t>ra</a:t>
            </a:r>
            <a:r>
              <a:rPr lang="en-US" sz="2700" spc="-50" dirty="0" smtClean="0">
                <a:latin typeface="Century Gothic"/>
                <a:cs typeface="Century Gothic"/>
              </a:rPr>
              <a:t>l</a:t>
            </a:r>
            <a:r>
              <a:rPr lang="en-US" sz="2700" dirty="0" smtClean="0">
                <a:latin typeface="Century Gothic"/>
                <a:cs typeface="Century Gothic"/>
              </a:rPr>
              <a:t>l</a:t>
            </a:r>
            <a:r>
              <a:rPr lang="en-US" sz="2700" spc="-140" dirty="0" smtClean="0">
                <a:latin typeface="Century Gothic"/>
                <a:cs typeface="Century Gothic"/>
              </a:rPr>
              <a:t> </a:t>
            </a:r>
            <a:r>
              <a:rPr lang="en-US" sz="2700" spc="-50" dirty="0" smtClean="0">
                <a:latin typeface="Century Gothic"/>
                <a:cs typeface="Century Gothic"/>
              </a:rPr>
              <a:t>S</a:t>
            </a:r>
            <a:r>
              <a:rPr lang="en-US" sz="2700" spc="-45" dirty="0" smtClean="0">
                <a:latin typeface="Century Gothic"/>
                <a:cs typeface="Century Gothic"/>
              </a:rPr>
              <a:t>c</a:t>
            </a:r>
            <a:r>
              <a:rPr lang="en-US" sz="2700" spc="-55" dirty="0" smtClean="0">
                <a:latin typeface="Century Gothic"/>
                <a:cs typeface="Century Gothic"/>
              </a:rPr>
              <a:t>o</a:t>
            </a:r>
            <a:r>
              <a:rPr lang="en-US" sz="2700" spc="-45" dirty="0" smtClean="0">
                <a:latin typeface="Century Gothic"/>
                <a:cs typeface="Century Gothic"/>
              </a:rPr>
              <a:t>r</a:t>
            </a:r>
            <a:r>
              <a:rPr lang="en-US" sz="2700" dirty="0" smtClean="0">
                <a:latin typeface="Century Gothic"/>
                <a:cs typeface="Century Gothic"/>
              </a:rPr>
              <a:t>e</a:t>
            </a:r>
            <a:endParaRPr lang="en-US" sz="2700" dirty="0">
              <a:latin typeface="Century Gothic"/>
              <a:cs typeface="Century Gothic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387" y="5699464"/>
            <a:ext cx="1498428" cy="59937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141566" y="4793086"/>
            <a:ext cx="327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Districts: </a:t>
            </a:r>
            <a:r>
              <a:rPr lang="en-US" sz="1800" dirty="0" smtClean="0"/>
              <a:t>A-F ratings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Campuses: </a:t>
            </a:r>
            <a:r>
              <a:rPr lang="en-US" sz="1800" dirty="0" smtClean="0"/>
              <a:t>Met Standard or Improvement Required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83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Implementation of HB 22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8230-A97A-48FA-B612-0F270C0310BC}" type="datetime1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Performance and Planning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606669" y="2180493"/>
          <a:ext cx="10823331" cy="230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2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B4B-6951-4745-B3D0-1491461227C5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object 2"/>
          <p:cNvSpPr/>
          <p:nvPr/>
        </p:nvSpPr>
        <p:spPr>
          <a:xfrm>
            <a:off x="2636362" y="757510"/>
            <a:ext cx="7387396" cy="709773"/>
          </a:xfrm>
          <a:custGeom>
            <a:avLst/>
            <a:gdLst/>
            <a:ahLst/>
            <a:cxnLst/>
            <a:rect l="l" t="t" r="r" b="b"/>
            <a:pathLst>
              <a:path w="7387396" h="709773">
                <a:moveTo>
                  <a:pt x="0" y="0"/>
                </a:moveTo>
                <a:lnTo>
                  <a:pt x="7387396" y="0"/>
                </a:lnTo>
                <a:lnTo>
                  <a:pt x="7387396" y="709773"/>
                </a:lnTo>
                <a:lnTo>
                  <a:pt x="0" y="70977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3"/>
          <p:cNvSpPr/>
          <p:nvPr/>
        </p:nvSpPr>
        <p:spPr>
          <a:xfrm>
            <a:off x="6018646" y="5270889"/>
            <a:ext cx="635280" cy="384444"/>
          </a:xfrm>
          <a:custGeom>
            <a:avLst/>
            <a:gdLst/>
            <a:ahLst/>
            <a:cxnLst/>
            <a:rect l="l" t="t" r="r" b="b"/>
            <a:pathLst>
              <a:path w="635280" h="384444">
                <a:moveTo>
                  <a:pt x="635280" y="0"/>
                </a:moveTo>
                <a:lnTo>
                  <a:pt x="0" y="0"/>
                </a:lnTo>
                <a:lnTo>
                  <a:pt x="317639" y="384444"/>
                </a:lnTo>
                <a:lnTo>
                  <a:pt x="63528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4"/>
          <p:cNvSpPr/>
          <p:nvPr/>
        </p:nvSpPr>
        <p:spPr>
          <a:xfrm>
            <a:off x="2648811" y="1570524"/>
            <a:ext cx="7374947" cy="3703726"/>
          </a:xfrm>
          <a:custGeom>
            <a:avLst/>
            <a:gdLst/>
            <a:ahLst/>
            <a:cxnLst/>
            <a:rect l="l" t="t" r="r" b="b"/>
            <a:pathLst>
              <a:path w="7374947" h="3703726">
                <a:moveTo>
                  <a:pt x="0" y="0"/>
                </a:moveTo>
                <a:lnTo>
                  <a:pt x="7374947" y="0"/>
                </a:lnTo>
                <a:lnTo>
                  <a:pt x="7374947" y="3703726"/>
                </a:lnTo>
                <a:lnTo>
                  <a:pt x="0" y="370372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5"/>
          <p:cNvSpPr txBox="1"/>
          <p:nvPr/>
        </p:nvSpPr>
        <p:spPr>
          <a:xfrm>
            <a:off x="3240137" y="1734890"/>
            <a:ext cx="5899150" cy="102298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600" dirty="0" smtClean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4000" spc="-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15" dirty="0" smtClean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4000" spc="-20" dirty="0" smtClean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4000" spc="-2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000" spc="0" dirty="0" smtClean="0">
                <a:solidFill>
                  <a:srgbClr val="FFFFFF"/>
                </a:solidFill>
                <a:latin typeface="Calibri"/>
                <a:cs typeface="Calibri"/>
              </a:rPr>
              <a:t>thin</a:t>
            </a:r>
            <a:r>
              <a:rPr sz="4000" spc="-20" dirty="0" smtClean="0">
                <a:solidFill>
                  <a:srgbClr val="FFFFFF"/>
                </a:solidFill>
                <a:latin typeface="Calibri"/>
                <a:cs typeface="Calibri"/>
              </a:rPr>
              <a:t>g that can be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2910613" y="2738190"/>
            <a:ext cx="6557645" cy="217805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noAutofit/>
          </a:bodyPr>
          <a:lstStyle/>
          <a:p>
            <a:pPr marL="285115" marR="12700" indent="-273050">
              <a:lnSpc>
                <a:spcPct val="100000"/>
              </a:lnSpc>
            </a:pPr>
            <a:r>
              <a:rPr sz="4000" spc="-2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spc="-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0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4000" spc="-20" dirty="0" smtClean="0">
                <a:solidFill>
                  <a:srgbClr val="FFFFFF"/>
                </a:solidFill>
                <a:latin typeface="Calibri"/>
                <a:cs typeface="Calibri"/>
              </a:rPr>
              <a:t>ted c</a:t>
            </a:r>
            <a:r>
              <a:rPr sz="4000" spc="-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0" dirty="0" smtClean="0">
                <a:solidFill>
                  <a:srgbClr val="FFFFFF"/>
                </a:solidFill>
                <a:latin typeface="Calibri"/>
                <a:cs typeface="Calibri"/>
              </a:rPr>
              <a:t>unts. </a:t>
            </a:r>
            <a:r>
              <a:rPr sz="4000" spc="-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15" dirty="0" smtClean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4000" spc="-20" dirty="0" smtClean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4000" spc="-2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000" spc="0" dirty="0" smtClean="0">
                <a:solidFill>
                  <a:srgbClr val="FFFFFF"/>
                </a:solidFill>
                <a:latin typeface="Calibri"/>
                <a:cs typeface="Calibri"/>
              </a:rPr>
              <a:t>thin</a:t>
            </a:r>
            <a:r>
              <a:rPr sz="4000" spc="-2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000" spc="-10" dirty="0" smtClean="0">
                <a:solidFill>
                  <a:srgbClr val="FFFFFF"/>
                </a:solidFill>
                <a:latin typeface="Calibri"/>
                <a:cs typeface="Calibri"/>
              </a:rPr>
              <a:t> th</a:t>
            </a:r>
            <a:r>
              <a:rPr sz="4000" spc="-20" dirty="0" smtClean="0">
                <a:solidFill>
                  <a:srgbClr val="FFFFFF"/>
                </a:solidFill>
                <a:latin typeface="Calibri"/>
                <a:cs typeface="Calibri"/>
              </a:rPr>
              <a:t>at c</a:t>
            </a:r>
            <a:r>
              <a:rPr sz="4000" spc="-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0" dirty="0" smtClean="0">
                <a:solidFill>
                  <a:srgbClr val="FFFFFF"/>
                </a:solidFill>
                <a:latin typeface="Calibri"/>
                <a:cs typeface="Calibri"/>
              </a:rPr>
              <a:t>unts </a:t>
            </a:r>
            <a:r>
              <a:rPr sz="4000" spc="-20" dirty="0" smtClean="0">
                <a:solidFill>
                  <a:srgbClr val="FFFFFF"/>
                </a:solidFill>
                <a:latin typeface="Calibri"/>
                <a:cs typeface="Calibri"/>
              </a:rPr>
              <a:t>can be c</a:t>
            </a:r>
            <a:r>
              <a:rPr sz="4000" spc="-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0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4000" spc="-20" dirty="0" smtClean="0">
                <a:solidFill>
                  <a:srgbClr val="FFFFFF"/>
                </a:solidFill>
                <a:latin typeface="Calibri"/>
                <a:cs typeface="Calibri"/>
              </a:rPr>
              <a:t>ted</a:t>
            </a:r>
            <a:r>
              <a:rPr sz="4000" spc="-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4000" spc="0" dirty="0" smtClean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43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593465">
              <a:lnSpc>
                <a:spcPct val="100000"/>
              </a:lnSpc>
            </a:pPr>
            <a:r>
              <a:rPr sz="3200" spc="-20" dirty="0" smtClean="0">
                <a:solidFill>
                  <a:srgbClr val="FFFFFF"/>
                </a:solidFill>
                <a:latin typeface="Calibri"/>
                <a:cs typeface="Calibri"/>
              </a:rPr>
              <a:t>Alber</a:t>
            </a:r>
            <a:r>
              <a:rPr sz="3200" spc="-15" dirty="0" smtClean="0">
                <a:solidFill>
                  <a:srgbClr val="FFFFFF"/>
                </a:solidFill>
                <a:latin typeface="Calibri"/>
                <a:cs typeface="Calibri"/>
              </a:rPr>
              <a:t>t Einstein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23758" y="5939137"/>
            <a:ext cx="187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451" y="366996"/>
            <a:ext cx="3486485" cy="1167063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66B4-995E-479A-91AA-6B5AEB2D7EB6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AutoShape 2" descr="Image result for questions"/>
          <p:cNvSpPr>
            <a:spLocks noChangeAspect="1" noChangeArrowheads="1"/>
          </p:cNvSpPr>
          <p:nvPr/>
        </p:nvSpPr>
        <p:spPr bwMode="auto">
          <a:xfrm>
            <a:off x="-31751" y="-136526"/>
            <a:ext cx="3312361" cy="33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4" y="950527"/>
            <a:ext cx="8583396" cy="476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0676" y="705584"/>
            <a:ext cx="5906621" cy="8774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>
              <a:lnSpc>
                <a:spcPct val="100400"/>
              </a:lnSpc>
            </a:pPr>
            <a:r>
              <a:rPr sz="2471" spc="-18" dirty="0">
                <a:latin typeface="Calibri"/>
                <a:cs typeface="Calibri"/>
              </a:rPr>
              <a:t>N</a:t>
            </a:r>
            <a:r>
              <a:rPr sz="2471" spc="-26" dirty="0">
                <a:latin typeface="Calibri"/>
                <a:cs typeface="Calibri"/>
              </a:rPr>
              <a:t>O</a:t>
            </a:r>
            <a:r>
              <a:rPr sz="2471" spc="-18" dirty="0">
                <a:latin typeface="Calibri"/>
                <a:cs typeface="Calibri"/>
              </a:rPr>
              <a:t>R</a:t>
            </a:r>
            <a:r>
              <a:rPr sz="2471" spc="-9" dirty="0">
                <a:latin typeface="Calibri"/>
                <a:cs typeface="Calibri"/>
              </a:rPr>
              <a:t>T</a:t>
            </a:r>
            <a:r>
              <a:rPr sz="2471" spc="-18" dirty="0">
                <a:latin typeface="Calibri"/>
                <a:cs typeface="Calibri"/>
              </a:rPr>
              <a:t>H</a:t>
            </a:r>
            <a:r>
              <a:rPr sz="2471" spc="-4" dirty="0">
                <a:latin typeface="Calibri"/>
                <a:cs typeface="Calibri"/>
              </a:rPr>
              <a:t> </a:t>
            </a:r>
            <a:r>
              <a:rPr sz="2471" spc="-13" dirty="0">
                <a:latin typeface="Calibri"/>
                <a:cs typeface="Calibri"/>
              </a:rPr>
              <a:t>E</a:t>
            </a:r>
            <a:r>
              <a:rPr sz="2471" spc="-4" dirty="0">
                <a:latin typeface="Calibri"/>
                <a:cs typeface="Calibri"/>
              </a:rPr>
              <a:t>A</a:t>
            </a:r>
            <a:r>
              <a:rPr sz="2471" spc="-13" dirty="0">
                <a:latin typeface="Calibri"/>
                <a:cs typeface="Calibri"/>
              </a:rPr>
              <a:t>ST</a:t>
            </a:r>
            <a:r>
              <a:rPr sz="2471" spc="4" dirty="0">
                <a:latin typeface="Calibri"/>
                <a:cs typeface="Calibri"/>
              </a:rPr>
              <a:t> </a:t>
            </a:r>
            <a:r>
              <a:rPr sz="2471" spc="-13" dirty="0">
                <a:latin typeface="Calibri"/>
                <a:cs typeface="Calibri"/>
              </a:rPr>
              <a:t>INDEPEND</a:t>
            </a:r>
            <a:r>
              <a:rPr sz="2471" spc="-4" dirty="0">
                <a:latin typeface="Calibri"/>
                <a:cs typeface="Calibri"/>
              </a:rPr>
              <a:t>E</a:t>
            </a:r>
            <a:r>
              <a:rPr sz="2471" spc="-18" dirty="0">
                <a:latin typeface="Calibri"/>
                <a:cs typeface="Calibri"/>
              </a:rPr>
              <a:t>NT</a:t>
            </a:r>
            <a:r>
              <a:rPr sz="2471" spc="-4" dirty="0">
                <a:latin typeface="Calibri"/>
                <a:cs typeface="Calibri"/>
              </a:rPr>
              <a:t> </a:t>
            </a:r>
            <a:r>
              <a:rPr sz="2471" spc="-13" dirty="0">
                <a:latin typeface="Calibri"/>
                <a:cs typeface="Calibri"/>
              </a:rPr>
              <a:t>S</a:t>
            </a:r>
            <a:r>
              <a:rPr sz="2471" spc="-9" dirty="0">
                <a:latin typeface="Calibri"/>
                <a:cs typeface="Calibri"/>
              </a:rPr>
              <a:t>C</a:t>
            </a:r>
            <a:r>
              <a:rPr sz="2471" spc="-18" dirty="0">
                <a:latin typeface="Calibri"/>
                <a:cs typeface="Calibri"/>
              </a:rPr>
              <a:t>HOOL</a:t>
            </a:r>
            <a:r>
              <a:rPr sz="2471" spc="4" dirty="0">
                <a:latin typeface="Calibri"/>
                <a:cs typeface="Calibri"/>
              </a:rPr>
              <a:t> </a:t>
            </a:r>
            <a:r>
              <a:rPr sz="2471" spc="-13" dirty="0">
                <a:latin typeface="Calibri"/>
                <a:cs typeface="Calibri"/>
              </a:rPr>
              <a:t>DI</a:t>
            </a:r>
            <a:r>
              <a:rPr sz="2471" spc="-9" dirty="0">
                <a:latin typeface="Calibri"/>
                <a:cs typeface="Calibri"/>
              </a:rPr>
              <a:t>S</a:t>
            </a:r>
            <a:r>
              <a:rPr sz="2471" spc="-13" dirty="0">
                <a:latin typeface="Calibri"/>
                <a:cs typeface="Calibri"/>
              </a:rPr>
              <a:t>TRICT</a:t>
            </a:r>
            <a:r>
              <a:rPr sz="2471" spc="-9" dirty="0">
                <a:latin typeface="Calibri"/>
                <a:cs typeface="Calibri"/>
              </a:rPr>
              <a:t> </a:t>
            </a:r>
            <a:r>
              <a:rPr sz="1588" spc="-9" dirty="0">
                <a:latin typeface="Cambria"/>
                <a:cs typeface="Cambria"/>
              </a:rPr>
              <a:t>DISTRI</a:t>
            </a:r>
            <a:r>
              <a:rPr sz="1588" spc="-13" dirty="0">
                <a:latin typeface="Cambria"/>
                <a:cs typeface="Cambria"/>
              </a:rPr>
              <a:t>CT COMPREH</a:t>
            </a:r>
            <a:r>
              <a:rPr sz="1588" spc="-9" dirty="0">
                <a:latin typeface="Cambria"/>
                <a:cs typeface="Cambria"/>
              </a:rPr>
              <a:t>E</a:t>
            </a:r>
            <a:r>
              <a:rPr sz="1588" spc="-13" dirty="0">
                <a:latin typeface="Cambria"/>
                <a:cs typeface="Cambria"/>
              </a:rPr>
              <a:t>N</a:t>
            </a:r>
            <a:r>
              <a:rPr sz="1588" spc="-18" dirty="0">
                <a:latin typeface="Cambria"/>
                <a:cs typeface="Cambria"/>
              </a:rPr>
              <a:t>S</a:t>
            </a:r>
            <a:r>
              <a:rPr sz="1588" spc="-9" dirty="0">
                <a:latin typeface="Cambria"/>
                <a:cs typeface="Cambria"/>
              </a:rPr>
              <a:t>IV</a:t>
            </a:r>
            <a:r>
              <a:rPr sz="1588" dirty="0">
                <a:latin typeface="Cambria"/>
                <a:cs typeface="Cambria"/>
              </a:rPr>
              <a:t>E</a:t>
            </a:r>
            <a:r>
              <a:rPr sz="1588" spc="-4" dirty="0">
                <a:latin typeface="Cambria"/>
                <a:cs typeface="Cambria"/>
              </a:rPr>
              <a:t> </a:t>
            </a:r>
            <a:r>
              <a:rPr sz="1588" spc="-9" dirty="0">
                <a:latin typeface="Cambria"/>
                <a:cs typeface="Cambria"/>
              </a:rPr>
              <a:t>N</a:t>
            </a:r>
            <a:r>
              <a:rPr sz="1588" dirty="0">
                <a:latin typeface="Cambria"/>
                <a:cs typeface="Cambria"/>
              </a:rPr>
              <a:t>E</a:t>
            </a:r>
            <a:r>
              <a:rPr sz="1588" spc="-9" dirty="0">
                <a:latin typeface="Cambria"/>
                <a:cs typeface="Cambria"/>
              </a:rPr>
              <a:t>E</a:t>
            </a:r>
            <a:r>
              <a:rPr sz="1588" spc="-13" dirty="0">
                <a:latin typeface="Cambria"/>
                <a:cs typeface="Cambria"/>
              </a:rPr>
              <a:t>DS </a:t>
            </a:r>
            <a:r>
              <a:rPr sz="1588" spc="-9" dirty="0">
                <a:latin typeface="Cambria"/>
                <a:cs typeface="Cambria"/>
              </a:rPr>
              <a:t>A</a:t>
            </a:r>
            <a:r>
              <a:rPr sz="1588" spc="4" dirty="0">
                <a:latin typeface="Cambria"/>
                <a:cs typeface="Cambria"/>
              </a:rPr>
              <a:t>S</a:t>
            </a:r>
            <a:r>
              <a:rPr sz="1588" dirty="0">
                <a:latin typeface="Cambria"/>
                <a:cs typeface="Cambria"/>
              </a:rPr>
              <a:t>S</a:t>
            </a:r>
            <a:r>
              <a:rPr sz="1588" spc="-9" dirty="0">
                <a:latin typeface="Cambria"/>
                <a:cs typeface="Cambria"/>
              </a:rPr>
              <a:t>E</a:t>
            </a:r>
            <a:r>
              <a:rPr sz="1588" spc="4" dirty="0">
                <a:latin typeface="Cambria"/>
                <a:cs typeface="Cambria"/>
              </a:rPr>
              <a:t>S</a:t>
            </a:r>
            <a:r>
              <a:rPr sz="1588" dirty="0">
                <a:latin typeface="Cambria"/>
                <a:cs typeface="Cambria"/>
              </a:rPr>
              <a:t>SMENT</a:t>
            </a:r>
            <a:r>
              <a:rPr sz="1588" spc="-4" dirty="0">
                <a:latin typeface="Cambria"/>
                <a:cs typeface="Cambria"/>
              </a:rPr>
              <a:t> </a:t>
            </a:r>
            <a:r>
              <a:rPr sz="1588" spc="-9" dirty="0">
                <a:latin typeface="Cambria"/>
                <a:cs typeface="Cambria"/>
              </a:rPr>
              <a:t>20</a:t>
            </a:r>
            <a:r>
              <a:rPr sz="1588" dirty="0">
                <a:latin typeface="Cambria"/>
                <a:cs typeface="Cambria"/>
              </a:rPr>
              <a:t>1</a:t>
            </a:r>
            <a:r>
              <a:rPr sz="1588" spc="-9" dirty="0">
                <a:latin typeface="Cambria"/>
                <a:cs typeface="Cambria"/>
              </a:rPr>
              <a:t>7</a:t>
            </a:r>
            <a:r>
              <a:rPr sz="1588" spc="-4" dirty="0">
                <a:latin typeface="Cambria"/>
                <a:cs typeface="Cambria"/>
              </a:rPr>
              <a:t> </a:t>
            </a:r>
            <a:r>
              <a:rPr sz="1588" dirty="0">
                <a:latin typeface="Cambria"/>
                <a:cs typeface="Cambria"/>
              </a:rPr>
              <a:t>– </a:t>
            </a:r>
            <a:r>
              <a:rPr sz="1588" spc="-9" dirty="0">
                <a:latin typeface="Cambria"/>
                <a:cs typeface="Cambria"/>
              </a:rPr>
              <a:t>2</a:t>
            </a:r>
            <a:r>
              <a:rPr sz="1588" spc="-4" dirty="0">
                <a:latin typeface="Cambria"/>
                <a:cs typeface="Cambria"/>
              </a:rPr>
              <a:t>0</a:t>
            </a:r>
            <a:r>
              <a:rPr sz="1588" spc="-9" dirty="0">
                <a:latin typeface="Cambria"/>
                <a:cs typeface="Cambria"/>
              </a:rPr>
              <a:t>18</a:t>
            </a:r>
            <a:r>
              <a:rPr sz="1588" spc="-4" dirty="0">
                <a:latin typeface="Cambria"/>
                <a:cs typeface="Cambria"/>
              </a:rPr>
              <a:t> </a:t>
            </a:r>
            <a:r>
              <a:rPr sz="1588" dirty="0">
                <a:latin typeface="Cambria"/>
                <a:cs typeface="Cambria"/>
              </a:rPr>
              <a:t>and </a:t>
            </a:r>
            <a:r>
              <a:rPr sz="1588" spc="-9" dirty="0">
                <a:latin typeface="Cambria"/>
                <a:cs typeface="Cambria"/>
              </a:rPr>
              <a:t>DISTRI</a:t>
            </a:r>
            <a:r>
              <a:rPr sz="1588" spc="-13" dirty="0">
                <a:latin typeface="Cambria"/>
                <a:cs typeface="Cambria"/>
              </a:rPr>
              <a:t>CT </a:t>
            </a:r>
            <a:r>
              <a:rPr sz="1588" spc="-9" dirty="0">
                <a:latin typeface="Cambria"/>
                <a:cs typeface="Cambria"/>
              </a:rPr>
              <a:t>INSTRU</a:t>
            </a:r>
            <a:r>
              <a:rPr sz="1588" spc="-18" dirty="0">
                <a:latin typeface="Cambria"/>
                <a:cs typeface="Cambria"/>
              </a:rPr>
              <a:t>C</a:t>
            </a:r>
            <a:r>
              <a:rPr sz="1588" dirty="0">
                <a:latin typeface="Cambria"/>
                <a:cs typeface="Cambria"/>
              </a:rPr>
              <a:t>TIO</a:t>
            </a:r>
            <a:r>
              <a:rPr sz="1588" spc="-13" dirty="0">
                <a:latin typeface="Cambria"/>
                <a:cs typeface="Cambria"/>
              </a:rPr>
              <a:t>N</a:t>
            </a:r>
            <a:r>
              <a:rPr sz="1588" spc="-22" dirty="0">
                <a:latin typeface="Cambria"/>
                <a:cs typeface="Cambria"/>
              </a:rPr>
              <a:t>A</a:t>
            </a:r>
            <a:r>
              <a:rPr sz="1588" spc="-9" dirty="0">
                <a:latin typeface="Cambria"/>
                <a:cs typeface="Cambria"/>
              </a:rPr>
              <a:t>L IMPROVEME</a:t>
            </a:r>
            <a:r>
              <a:rPr sz="1588" spc="-13" dirty="0">
                <a:latin typeface="Cambria"/>
                <a:cs typeface="Cambria"/>
              </a:rPr>
              <a:t>NT </a:t>
            </a:r>
            <a:r>
              <a:rPr sz="1588" spc="-9" dirty="0">
                <a:latin typeface="Cambria"/>
                <a:cs typeface="Cambria"/>
              </a:rPr>
              <a:t>PLA</a:t>
            </a:r>
            <a:r>
              <a:rPr sz="1588" spc="-13" dirty="0">
                <a:latin typeface="Cambria"/>
                <a:cs typeface="Cambria"/>
              </a:rPr>
              <a:t>N </a:t>
            </a:r>
            <a:r>
              <a:rPr sz="1588" spc="-9" dirty="0">
                <a:latin typeface="Cambria"/>
                <a:cs typeface="Cambria"/>
              </a:rPr>
              <a:t>20</a:t>
            </a:r>
            <a:r>
              <a:rPr sz="1588" dirty="0">
                <a:latin typeface="Cambria"/>
                <a:cs typeface="Cambria"/>
              </a:rPr>
              <a:t>1</a:t>
            </a:r>
            <a:r>
              <a:rPr sz="1588" spc="-9" dirty="0">
                <a:latin typeface="Cambria"/>
                <a:cs typeface="Cambria"/>
              </a:rPr>
              <a:t>7</a:t>
            </a:r>
            <a:r>
              <a:rPr sz="1588" spc="-4" dirty="0">
                <a:latin typeface="Cambria"/>
                <a:cs typeface="Cambria"/>
              </a:rPr>
              <a:t> </a:t>
            </a:r>
            <a:r>
              <a:rPr sz="1588" dirty="0">
                <a:latin typeface="Cambria"/>
                <a:cs typeface="Cambria"/>
              </a:rPr>
              <a:t>– </a:t>
            </a:r>
            <a:r>
              <a:rPr sz="1588" spc="-9" dirty="0">
                <a:latin typeface="Cambria"/>
                <a:cs typeface="Cambria"/>
              </a:rPr>
              <a:t>2</a:t>
            </a:r>
            <a:r>
              <a:rPr sz="1588" spc="-4" dirty="0">
                <a:latin typeface="Cambria"/>
                <a:cs typeface="Cambria"/>
              </a:rPr>
              <a:t>0</a:t>
            </a:r>
            <a:r>
              <a:rPr sz="1588" spc="-9" dirty="0">
                <a:latin typeface="Cambria"/>
                <a:cs typeface="Cambria"/>
              </a:rPr>
              <a:t>18</a:t>
            </a:r>
            <a:endParaRPr sz="158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0676" y="2243978"/>
            <a:ext cx="5927912" cy="2969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971" b="1" spc="-4" dirty="0">
                <a:latin typeface="Calibri"/>
                <a:cs typeface="Calibri"/>
              </a:rPr>
              <a:t>M</a:t>
            </a:r>
            <a:r>
              <a:rPr sz="971" b="1" dirty="0">
                <a:latin typeface="Calibri"/>
                <a:cs typeface="Calibri"/>
              </a:rPr>
              <a:t>is</a:t>
            </a:r>
            <a:r>
              <a:rPr sz="971" b="1" spc="-9" dirty="0">
                <a:latin typeface="Calibri"/>
                <a:cs typeface="Calibri"/>
              </a:rPr>
              <a:t>s</a:t>
            </a:r>
            <a:r>
              <a:rPr sz="971" b="1" dirty="0">
                <a:latin typeface="Calibri"/>
                <a:cs typeface="Calibri"/>
              </a:rPr>
              <a:t>i</a:t>
            </a:r>
            <a:r>
              <a:rPr sz="971" b="1" spc="-4" dirty="0">
                <a:latin typeface="Calibri"/>
                <a:cs typeface="Calibri"/>
              </a:rPr>
              <a:t>o</a:t>
            </a:r>
            <a:r>
              <a:rPr sz="971" b="1" dirty="0">
                <a:latin typeface="Calibri"/>
                <a:cs typeface="Calibri"/>
              </a:rPr>
              <a:t>n</a:t>
            </a:r>
            <a:r>
              <a:rPr sz="971" b="1" spc="-4" dirty="0">
                <a:latin typeface="Calibri"/>
                <a:cs typeface="Calibri"/>
              </a:rPr>
              <a:t> S</a:t>
            </a:r>
            <a:r>
              <a:rPr sz="971" b="1" dirty="0">
                <a:latin typeface="Calibri"/>
                <a:cs typeface="Calibri"/>
              </a:rPr>
              <a:t>t</a:t>
            </a:r>
            <a:r>
              <a:rPr sz="971" b="1" spc="-4" dirty="0">
                <a:latin typeface="Calibri"/>
                <a:cs typeface="Calibri"/>
              </a:rPr>
              <a:t>a</a:t>
            </a:r>
            <a:r>
              <a:rPr sz="971" b="1" dirty="0">
                <a:latin typeface="Calibri"/>
                <a:cs typeface="Calibri"/>
              </a:rPr>
              <a:t>teme</a:t>
            </a:r>
            <a:r>
              <a:rPr sz="971" b="1" spc="-9" dirty="0">
                <a:latin typeface="Calibri"/>
                <a:cs typeface="Calibri"/>
              </a:rPr>
              <a:t>n</a:t>
            </a:r>
            <a:r>
              <a:rPr sz="971" b="1" dirty="0">
                <a:latin typeface="Calibri"/>
                <a:cs typeface="Calibri"/>
              </a:rPr>
              <a:t>t</a:t>
            </a:r>
            <a:endParaRPr sz="971">
              <a:latin typeface="Calibri"/>
              <a:cs typeface="Calibri"/>
            </a:endParaRPr>
          </a:p>
          <a:p>
            <a:pPr marL="11206">
              <a:spcBef>
                <a:spcPts val="35"/>
              </a:spcBef>
            </a:pPr>
            <a:r>
              <a:rPr sz="838" spc="-13" dirty="0">
                <a:latin typeface="Calibri"/>
                <a:cs typeface="Calibri"/>
              </a:rPr>
              <a:t>W</a:t>
            </a:r>
            <a:r>
              <a:rPr sz="838" spc="-4" dirty="0">
                <a:latin typeface="Calibri"/>
                <a:cs typeface="Calibri"/>
              </a:rPr>
              <a:t>e 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all</a:t>
            </a:r>
            <a:r>
              <a:rPr sz="838" spc="-13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ng</a:t>
            </a:r>
            <a:r>
              <a:rPr sz="838" spc="-4" dirty="0">
                <a:latin typeface="Calibri"/>
                <a:cs typeface="Calibri"/>
              </a:rPr>
              <a:t>e 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en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o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rage ea</a:t>
            </a:r>
            <a:r>
              <a:rPr sz="838" spc="-13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h s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ud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 t</a:t>
            </a:r>
            <a:r>
              <a:rPr sz="838" spc="-4" dirty="0">
                <a:latin typeface="Calibri"/>
                <a:cs typeface="Calibri"/>
              </a:rPr>
              <a:t>o a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ve 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dirty="0">
                <a:latin typeface="Calibri"/>
                <a:cs typeface="Calibri"/>
              </a:rPr>
              <a:t>d</a:t>
            </a:r>
            <a:r>
              <a:rPr sz="838" spc="-9" dirty="0">
                <a:latin typeface="Calibri"/>
                <a:cs typeface="Calibri"/>
              </a:rPr>
              <a:t>emo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s</a:t>
            </a:r>
            <a:r>
              <a:rPr sz="838" spc="-9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ra</a:t>
            </a:r>
            <a:r>
              <a:rPr sz="838" spc="-9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e a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d</a:t>
            </a:r>
            <a:r>
              <a:rPr sz="838" spc="-9" dirty="0">
                <a:latin typeface="Calibri"/>
                <a:cs typeface="Calibri"/>
              </a:rPr>
              <a:t>em</a:t>
            </a:r>
            <a:r>
              <a:rPr sz="838" dirty="0">
                <a:latin typeface="Calibri"/>
                <a:cs typeface="Calibri"/>
              </a:rPr>
              <a:t>i</a:t>
            </a:r>
            <a:r>
              <a:rPr sz="838" spc="-4" dirty="0">
                <a:latin typeface="Calibri"/>
                <a:cs typeface="Calibri"/>
              </a:rPr>
              <a:t>c e</a:t>
            </a:r>
            <a:r>
              <a:rPr sz="838" dirty="0">
                <a:latin typeface="Calibri"/>
                <a:cs typeface="Calibri"/>
              </a:rPr>
              <a:t>x</a:t>
            </a:r>
            <a:r>
              <a:rPr sz="838" spc="-9" dirty="0">
                <a:latin typeface="Calibri"/>
                <a:cs typeface="Calibri"/>
              </a:rPr>
              <a:t>ce</a:t>
            </a:r>
            <a:r>
              <a:rPr sz="838" dirty="0">
                <a:latin typeface="Calibri"/>
                <a:cs typeface="Calibri"/>
              </a:rPr>
              <a:t>l</a:t>
            </a:r>
            <a:r>
              <a:rPr sz="838" spc="4" dirty="0">
                <a:latin typeface="Calibri"/>
                <a:cs typeface="Calibri"/>
              </a:rPr>
              <a:t>l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, </a:t>
            </a:r>
            <a:r>
              <a:rPr sz="838" spc="-9" dirty="0">
                <a:latin typeface="Calibri"/>
                <a:cs typeface="Calibri"/>
              </a:rPr>
              <a:t>tec</a:t>
            </a:r>
            <a:r>
              <a:rPr sz="838" dirty="0">
                <a:latin typeface="Calibri"/>
                <a:cs typeface="Calibri"/>
              </a:rPr>
              <a:t>hn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13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al ski</a:t>
            </a:r>
            <a:r>
              <a:rPr sz="838" spc="-9" dirty="0">
                <a:latin typeface="Calibri"/>
                <a:cs typeface="Calibri"/>
              </a:rPr>
              <a:t>l</a:t>
            </a:r>
            <a:r>
              <a:rPr sz="838" spc="-4" dirty="0">
                <a:latin typeface="Calibri"/>
                <a:cs typeface="Calibri"/>
              </a:rPr>
              <a:t>ls, 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dirty="0">
                <a:latin typeface="Calibri"/>
                <a:cs typeface="Calibri"/>
              </a:rPr>
              <a:t>r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s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4" dirty="0">
                <a:latin typeface="Calibri"/>
                <a:cs typeface="Calibri"/>
              </a:rPr>
              <a:t>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sib</a:t>
            </a:r>
            <a:r>
              <a:rPr sz="838" spc="-13" dirty="0">
                <a:latin typeface="Calibri"/>
                <a:cs typeface="Calibri"/>
              </a:rPr>
              <a:t>l</a:t>
            </a:r>
            <a:r>
              <a:rPr sz="838" spc="-4" dirty="0">
                <a:latin typeface="Calibri"/>
                <a:cs typeface="Calibri"/>
              </a:rPr>
              <a:t>e 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iti</a:t>
            </a:r>
            <a:r>
              <a:rPr sz="838" spc="-9" dirty="0">
                <a:latin typeface="Calibri"/>
                <a:cs typeface="Calibri"/>
              </a:rPr>
              <a:t>ze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s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ip.</a:t>
            </a:r>
            <a:endParaRPr sz="838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005" y="3139976"/>
            <a:ext cx="7931524" cy="15733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971" b="1" dirty="0">
                <a:latin typeface="Calibri"/>
                <a:cs typeface="Calibri"/>
              </a:rPr>
              <a:t>B</a:t>
            </a:r>
            <a:r>
              <a:rPr sz="971" b="1" spc="-4" dirty="0">
                <a:latin typeface="Calibri"/>
                <a:cs typeface="Calibri"/>
              </a:rPr>
              <a:t>o</a:t>
            </a:r>
            <a:r>
              <a:rPr sz="971" b="1" spc="-9" dirty="0">
                <a:latin typeface="Calibri"/>
                <a:cs typeface="Calibri"/>
              </a:rPr>
              <a:t>a</a:t>
            </a:r>
            <a:r>
              <a:rPr sz="971" b="1" dirty="0">
                <a:latin typeface="Calibri"/>
                <a:cs typeface="Calibri"/>
              </a:rPr>
              <a:t>rd</a:t>
            </a:r>
            <a:r>
              <a:rPr sz="971" b="1" spc="-4" dirty="0">
                <a:latin typeface="Calibri"/>
                <a:cs typeface="Calibri"/>
              </a:rPr>
              <a:t> </a:t>
            </a:r>
            <a:r>
              <a:rPr sz="971" b="1" spc="4" dirty="0">
                <a:latin typeface="Calibri"/>
                <a:cs typeface="Calibri"/>
              </a:rPr>
              <a:t>G</a:t>
            </a:r>
            <a:r>
              <a:rPr sz="971" b="1" spc="-4" dirty="0">
                <a:latin typeface="Calibri"/>
                <a:cs typeface="Calibri"/>
              </a:rPr>
              <a:t>o</a:t>
            </a:r>
            <a:r>
              <a:rPr sz="971" b="1" spc="-9" dirty="0">
                <a:latin typeface="Calibri"/>
                <a:cs typeface="Calibri"/>
              </a:rPr>
              <a:t>al</a:t>
            </a:r>
            <a:r>
              <a:rPr sz="971" b="1" dirty="0">
                <a:latin typeface="Calibri"/>
                <a:cs typeface="Calibri"/>
              </a:rPr>
              <a:t>s </a:t>
            </a:r>
            <a:r>
              <a:rPr sz="971" b="1" spc="-4" dirty="0">
                <a:latin typeface="Calibri"/>
                <a:cs typeface="Calibri"/>
              </a:rPr>
              <a:t>(</a:t>
            </a:r>
            <a:r>
              <a:rPr sz="971" b="1" dirty="0">
                <a:latin typeface="Calibri"/>
                <a:cs typeface="Calibri"/>
              </a:rPr>
              <a:t>B</a:t>
            </a:r>
            <a:r>
              <a:rPr sz="971" b="1" spc="-9" dirty="0">
                <a:latin typeface="Calibri"/>
                <a:cs typeface="Calibri"/>
              </a:rPr>
              <a:t>G</a:t>
            </a:r>
            <a:r>
              <a:rPr sz="971" b="1" dirty="0">
                <a:latin typeface="Calibri"/>
                <a:cs typeface="Calibri"/>
              </a:rPr>
              <a:t>)</a:t>
            </a:r>
            <a:endParaRPr sz="971">
              <a:latin typeface="Calibri"/>
              <a:cs typeface="Calibri"/>
            </a:endParaRPr>
          </a:p>
          <a:p>
            <a:pPr marL="414640" marR="11206" indent="-201717">
              <a:lnSpc>
                <a:spcPct val="102099"/>
              </a:lnSpc>
              <a:spcBef>
                <a:spcPts val="13"/>
              </a:spcBef>
              <a:buFont typeface="Calibri"/>
              <a:buAutoNum type="arabicPeriod"/>
              <a:tabLst>
                <a:tab pos="414079" algn="l"/>
              </a:tabLst>
            </a:pPr>
            <a:r>
              <a:rPr sz="838" spc="-4" dirty="0">
                <a:latin typeface="Calibri"/>
                <a:cs typeface="Calibri"/>
              </a:rPr>
              <a:t>NEISD </a:t>
            </a:r>
            <a:r>
              <a:rPr sz="838" spc="-13" dirty="0">
                <a:latin typeface="Calibri"/>
                <a:cs typeface="Calibri"/>
              </a:rPr>
              <a:t>w</a:t>
            </a:r>
            <a:r>
              <a:rPr sz="838" dirty="0">
                <a:latin typeface="Calibri"/>
                <a:cs typeface="Calibri"/>
              </a:rPr>
              <a:t>i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dirty="0">
                <a:latin typeface="Calibri"/>
                <a:cs typeface="Calibri"/>
              </a:rPr>
              <a:t>l </a:t>
            </a:r>
            <a:r>
              <a:rPr sz="838" spc="-4" dirty="0">
                <a:latin typeface="Calibri"/>
                <a:cs typeface="Calibri"/>
              </a:rPr>
              <a:t>pr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r</a:t>
            </a:r>
            <a:r>
              <a:rPr sz="838" spc="-4" dirty="0">
                <a:latin typeface="Calibri"/>
                <a:cs typeface="Calibri"/>
              </a:rPr>
              <a:t>e o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r s</a:t>
            </a:r>
            <a:r>
              <a:rPr sz="838" spc="-13" dirty="0">
                <a:latin typeface="Calibri"/>
                <a:cs typeface="Calibri"/>
              </a:rPr>
              <a:t>tu</a:t>
            </a:r>
            <a:r>
              <a:rPr sz="838" dirty="0">
                <a:latin typeface="Calibri"/>
                <a:cs typeface="Calibri"/>
              </a:rPr>
              <a:t>d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s for 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oll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ge</a:t>
            </a:r>
            <a:r>
              <a:rPr sz="838" spc="-9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spc="-13" dirty="0">
                <a:latin typeface="Calibri"/>
                <a:cs typeface="Calibri"/>
              </a:rPr>
              <a:t>w</a:t>
            </a:r>
            <a:r>
              <a:rPr sz="838" spc="-4" dirty="0">
                <a:latin typeface="Calibri"/>
                <a:cs typeface="Calibri"/>
              </a:rPr>
              <a:t>orkfor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e </a:t>
            </a:r>
            <a:r>
              <a:rPr sz="838" dirty="0">
                <a:latin typeface="Calibri"/>
                <a:cs typeface="Calibri"/>
              </a:rPr>
              <a:t>r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d</a:t>
            </a:r>
            <a:r>
              <a:rPr sz="838" spc="-4" dirty="0">
                <a:latin typeface="Calibri"/>
                <a:cs typeface="Calibri"/>
              </a:rPr>
              <a:t>in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ss </a:t>
            </a:r>
            <a:r>
              <a:rPr sz="838" dirty="0">
                <a:latin typeface="Calibri"/>
                <a:cs typeface="Calibri"/>
              </a:rPr>
              <a:t>b</a:t>
            </a:r>
            <a:r>
              <a:rPr sz="838" spc="-4" dirty="0">
                <a:latin typeface="Calibri"/>
                <a:cs typeface="Calibri"/>
              </a:rPr>
              <a:t>y 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all</a:t>
            </a:r>
            <a:r>
              <a:rPr sz="838" spc="-13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g</a:t>
            </a:r>
            <a:r>
              <a:rPr sz="838" spc="-9" dirty="0">
                <a:latin typeface="Calibri"/>
                <a:cs typeface="Calibri"/>
              </a:rPr>
              <a:t>i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g 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9" dirty="0">
                <a:latin typeface="Calibri"/>
                <a:cs typeface="Calibri"/>
              </a:rPr>
              <a:t>em</a:t>
            </a:r>
            <a:r>
              <a:rPr sz="838" spc="-4" dirty="0">
                <a:latin typeface="Calibri"/>
                <a:cs typeface="Calibri"/>
              </a:rPr>
              <a:t> 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o </a:t>
            </a:r>
            <a:r>
              <a:rPr sz="838" dirty="0">
                <a:latin typeface="Calibri"/>
                <a:cs typeface="Calibri"/>
              </a:rPr>
              <a:t>m</a:t>
            </a:r>
            <a:r>
              <a:rPr sz="838" spc="-4" dirty="0">
                <a:latin typeface="Calibri"/>
                <a:cs typeface="Calibri"/>
              </a:rPr>
              <a:t>axi</a:t>
            </a:r>
            <a:r>
              <a:rPr sz="838" spc="-13" dirty="0">
                <a:latin typeface="Calibri"/>
                <a:cs typeface="Calibri"/>
              </a:rPr>
              <a:t>m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9" dirty="0">
                <a:latin typeface="Calibri"/>
                <a:cs typeface="Calibri"/>
              </a:rPr>
              <a:t>z</a:t>
            </a:r>
            <a:r>
              <a:rPr sz="838" spc="-4" dirty="0">
                <a:latin typeface="Calibri"/>
                <a:cs typeface="Calibri"/>
              </a:rPr>
              <a:t>e</a:t>
            </a:r>
            <a:r>
              <a:rPr sz="838" spc="4" dirty="0">
                <a:latin typeface="Calibri"/>
                <a:cs typeface="Calibri"/>
              </a:rPr>
              <a:t> 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ir</a:t>
            </a:r>
            <a:r>
              <a:rPr sz="838" spc="35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k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o</a:t>
            </a:r>
            <a:r>
              <a:rPr sz="838" spc="-18" dirty="0">
                <a:latin typeface="Calibri"/>
                <a:cs typeface="Calibri"/>
              </a:rPr>
              <a:t>w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d</a:t>
            </a:r>
            <a:r>
              <a:rPr sz="838" spc="-4" dirty="0">
                <a:latin typeface="Calibri"/>
                <a:cs typeface="Calibri"/>
              </a:rPr>
              <a:t>g</a:t>
            </a:r>
            <a:r>
              <a:rPr sz="838" spc="-13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, </a:t>
            </a:r>
            <a:r>
              <a:rPr sz="838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ec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4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ologi</a:t>
            </a:r>
            <a:r>
              <a:rPr sz="838" spc="-13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al ski</a:t>
            </a:r>
            <a:r>
              <a:rPr sz="838" spc="-9" dirty="0">
                <a:latin typeface="Calibri"/>
                <a:cs typeface="Calibri"/>
              </a:rPr>
              <a:t>l</a:t>
            </a:r>
            <a:r>
              <a:rPr sz="838" spc="-4" dirty="0">
                <a:latin typeface="Calibri"/>
                <a:cs typeface="Calibri"/>
              </a:rPr>
              <a:t>ls, 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4" dirty="0">
                <a:latin typeface="Calibri"/>
                <a:cs typeface="Calibri"/>
              </a:rPr>
              <a:t>o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ial for l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rn</a:t>
            </a:r>
            <a:r>
              <a:rPr sz="838" spc="-4" dirty="0">
                <a:latin typeface="Calibri"/>
                <a:cs typeface="Calibri"/>
              </a:rPr>
              <a:t>ing 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ro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gh </a:t>
            </a:r>
            <a:r>
              <a:rPr sz="838" dirty="0">
                <a:latin typeface="Calibri"/>
                <a:cs typeface="Calibri"/>
              </a:rPr>
              <a:t>b</a:t>
            </a:r>
            <a:r>
              <a:rPr sz="838" spc="-4" dirty="0">
                <a:latin typeface="Calibri"/>
                <a:cs typeface="Calibri"/>
              </a:rPr>
              <a:t>o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h a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d</a:t>
            </a:r>
            <a:r>
              <a:rPr sz="838" spc="-9" dirty="0">
                <a:latin typeface="Calibri"/>
                <a:cs typeface="Calibri"/>
              </a:rPr>
              <a:t>emi</a:t>
            </a:r>
            <a:r>
              <a:rPr sz="838" spc="-4" dirty="0">
                <a:latin typeface="Calibri"/>
                <a:cs typeface="Calibri"/>
              </a:rPr>
              <a:t>c a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v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m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rs</a:t>
            </a:r>
            <a:r>
              <a:rPr sz="838" spc="-13" dirty="0">
                <a:latin typeface="Calibri"/>
                <a:cs typeface="Calibri"/>
              </a:rPr>
              <a:t>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al e</a:t>
            </a:r>
            <a:r>
              <a:rPr sz="838" spc="-9" dirty="0">
                <a:latin typeface="Calibri"/>
                <a:cs typeface="Calibri"/>
              </a:rPr>
              <a:t>xce</a:t>
            </a:r>
            <a:r>
              <a:rPr sz="838" dirty="0">
                <a:latin typeface="Calibri"/>
                <a:cs typeface="Calibri"/>
              </a:rPr>
              <a:t>l</a:t>
            </a:r>
            <a:r>
              <a:rPr sz="838" spc="4" dirty="0">
                <a:latin typeface="Calibri"/>
                <a:cs typeface="Calibri"/>
              </a:rPr>
              <a:t>l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9" dirty="0">
                <a:latin typeface="Calibri"/>
                <a:cs typeface="Calibri"/>
              </a:rPr>
              <a:t>ce</a:t>
            </a:r>
            <a:r>
              <a:rPr sz="838" spc="-4" dirty="0">
                <a:latin typeface="Calibri"/>
                <a:cs typeface="Calibri"/>
              </a:rPr>
              <a:t>.</a:t>
            </a:r>
            <a:endParaRPr sz="838">
              <a:latin typeface="Calibri"/>
              <a:cs typeface="Calibri"/>
            </a:endParaRPr>
          </a:p>
          <a:p>
            <a:pPr marL="414640" indent="-201717">
              <a:spcBef>
                <a:spcPts val="282"/>
              </a:spcBef>
              <a:buFont typeface="Calibri"/>
              <a:buAutoNum type="arabicPeriod"/>
              <a:tabLst>
                <a:tab pos="414079" algn="l"/>
              </a:tabLst>
            </a:pPr>
            <a:r>
              <a:rPr sz="838" spc="-4" dirty="0">
                <a:latin typeface="Calibri"/>
                <a:cs typeface="Calibri"/>
              </a:rPr>
              <a:t>NEISD </a:t>
            </a:r>
            <a:r>
              <a:rPr sz="838" spc="-13" dirty="0">
                <a:latin typeface="Calibri"/>
                <a:cs typeface="Calibri"/>
              </a:rPr>
              <a:t>w</a:t>
            </a:r>
            <a:r>
              <a:rPr sz="838" dirty="0">
                <a:latin typeface="Calibri"/>
                <a:cs typeface="Calibri"/>
              </a:rPr>
              <a:t>i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dirty="0">
                <a:latin typeface="Calibri"/>
                <a:cs typeface="Calibri"/>
              </a:rPr>
              <a:t>l </a:t>
            </a:r>
            <a:r>
              <a:rPr sz="838" spc="-4" dirty="0">
                <a:latin typeface="Calibri"/>
                <a:cs typeface="Calibri"/>
              </a:rPr>
              <a:t>provide 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</a:t>
            </a:r>
            <a:r>
              <a:rPr sz="838" spc="-9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mai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ain</a:t>
            </a:r>
            <a:r>
              <a:rPr sz="838" spc="4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saf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, s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13" dirty="0">
                <a:latin typeface="Calibri"/>
                <a:cs typeface="Calibri"/>
              </a:rPr>
              <a:t>p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4" dirty="0">
                <a:latin typeface="Calibri"/>
                <a:cs typeface="Calibri"/>
              </a:rPr>
              <a:t>or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ive, a</a:t>
            </a:r>
            <a:r>
              <a:rPr sz="838" spc="-13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eq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b</a:t>
            </a:r>
            <a:r>
              <a:rPr sz="838" spc="-13" dirty="0">
                <a:latin typeface="Calibri"/>
                <a:cs typeface="Calibri"/>
              </a:rPr>
              <a:t>l</a:t>
            </a:r>
            <a:r>
              <a:rPr sz="838" spc="-4" dirty="0">
                <a:latin typeface="Calibri"/>
                <a:cs typeface="Calibri"/>
              </a:rPr>
              <a:t>e l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rn</a:t>
            </a:r>
            <a:r>
              <a:rPr sz="838" spc="-4" dirty="0">
                <a:latin typeface="Calibri"/>
                <a:cs typeface="Calibri"/>
              </a:rPr>
              <a:t>ing 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viro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9" dirty="0">
                <a:latin typeface="Calibri"/>
                <a:cs typeface="Calibri"/>
              </a:rPr>
              <a:t>m</a:t>
            </a:r>
            <a:r>
              <a:rPr sz="838" spc="-13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s for </a:t>
            </a:r>
            <a:r>
              <a:rPr sz="838" spc="-13" dirty="0">
                <a:latin typeface="Calibri"/>
                <a:cs typeface="Calibri"/>
              </a:rPr>
              <a:t>ou</a:t>
            </a:r>
            <a:r>
              <a:rPr sz="838" spc="-4" dirty="0">
                <a:latin typeface="Calibri"/>
                <a:cs typeface="Calibri"/>
              </a:rPr>
              <a:t>r s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ud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35" dirty="0">
                <a:latin typeface="Calibri"/>
                <a:cs typeface="Calibri"/>
              </a:rPr>
              <a:t>s</a:t>
            </a:r>
            <a:r>
              <a:rPr sz="838" spc="-4" dirty="0">
                <a:latin typeface="Calibri"/>
                <a:cs typeface="Calibri"/>
              </a:rPr>
              <a:t>.</a:t>
            </a:r>
            <a:endParaRPr sz="838">
              <a:latin typeface="Calibri"/>
              <a:cs typeface="Calibri"/>
            </a:endParaRPr>
          </a:p>
          <a:p>
            <a:pPr marL="414640" indent="-201717">
              <a:spcBef>
                <a:spcPts val="278"/>
              </a:spcBef>
              <a:buFont typeface="Calibri"/>
              <a:buAutoNum type="arabicPeriod"/>
              <a:tabLst>
                <a:tab pos="414079" algn="l"/>
              </a:tabLst>
            </a:pPr>
            <a:r>
              <a:rPr sz="838" spc="-4" dirty="0">
                <a:latin typeface="Calibri"/>
                <a:cs typeface="Calibri"/>
              </a:rPr>
              <a:t>NEISD </a:t>
            </a:r>
            <a:r>
              <a:rPr sz="838" spc="-9" dirty="0">
                <a:latin typeface="Calibri"/>
                <a:cs typeface="Calibri"/>
              </a:rPr>
              <a:t>cam</a:t>
            </a:r>
            <a:r>
              <a:rPr sz="838" dirty="0">
                <a:latin typeface="Calibri"/>
                <a:cs typeface="Calibri"/>
              </a:rPr>
              <a:t>pu</a:t>
            </a:r>
            <a:r>
              <a:rPr sz="838" spc="-4" dirty="0">
                <a:latin typeface="Calibri"/>
                <a:cs typeface="Calibri"/>
              </a:rPr>
              <a:t>ses </a:t>
            </a:r>
            <a:r>
              <a:rPr sz="838" spc="-18" dirty="0">
                <a:latin typeface="Calibri"/>
                <a:cs typeface="Calibri"/>
              </a:rPr>
              <a:t>w</a:t>
            </a:r>
            <a:r>
              <a:rPr sz="838" dirty="0">
                <a:latin typeface="Calibri"/>
                <a:cs typeface="Calibri"/>
              </a:rPr>
              <a:t>i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dirty="0">
                <a:latin typeface="Calibri"/>
                <a:cs typeface="Calibri"/>
              </a:rPr>
              <a:t>l </a:t>
            </a:r>
            <a:r>
              <a:rPr sz="838" spc="-4" dirty="0">
                <a:latin typeface="Calibri"/>
                <a:cs typeface="Calibri"/>
              </a:rPr>
              <a:t>s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rve as</a:t>
            </a:r>
            <a:r>
              <a:rPr sz="838" spc="9" dirty="0">
                <a:latin typeface="Calibri"/>
                <a:cs typeface="Calibri"/>
              </a:rPr>
              <a:t> </a:t>
            </a:r>
            <a:r>
              <a:rPr sz="838" dirty="0">
                <a:latin typeface="Calibri"/>
                <a:cs typeface="Calibri"/>
              </a:rPr>
              <a:t>c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rs for </a:t>
            </a:r>
            <a:r>
              <a:rPr sz="838" spc="-9" dirty="0">
                <a:latin typeface="Calibri"/>
                <a:cs typeface="Calibri"/>
              </a:rPr>
              <a:t>com</a:t>
            </a:r>
            <a:r>
              <a:rPr sz="838" spc="-13" dirty="0">
                <a:latin typeface="Calibri"/>
                <a:cs typeface="Calibri"/>
              </a:rPr>
              <a:t>m</a:t>
            </a:r>
            <a:r>
              <a:rPr sz="838" dirty="0">
                <a:latin typeface="Calibri"/>
                <a:cs typeface="Calibri"/>
              </a:rPr>
              <a:t>un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y involve</a:t>
            </a:r>
            <a:r>
              <a:rPr sz="838" spc="-13" dirty="0">
                <a:latin typeface="Calibri"/>
                <a:cs typeface="Calibri"/>
              </a:rPr>
              <a:t>m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.</a:t>
            </a:r>
            <a:endParaRPr sz="838">
              <a:latin typeface="Calibri"/>
              <a:cs typeface="Calibri"/>
            </a:endParaRPr>
          </a:p>
          <a:p>
            <a:pPr marL="414640" indent="-201717">
              <a:spcBef>
                <a:spcPts val="282"/>
              </a:spcBef>
              <a:buFont typeface="Calibri"/>
              <a:buAutoNum type="arabicPeriod"/>
              <a:tabLst>
                <a:tab pos="414079" algn="l"/>
              </a:tabLst>
            </a:pPr>
            <a:r>
              <a:rPr sz="838" spc="-4" dirty="0">
                <a:latin typeface="Calibri"/>
                <a:cs typeface="Calibri"/>
              </a:rPr>
              <a:t>NEISD </a:t>
            </a:r>
            <a:r>
              <a:rPr sz="838" spc="-13" dirty="0">
                <a:latin typeface="Calibri"/>
                <a:cs typeface="Calibri"/>
              </a:rPr>
              <a:t>w</a:t>
            </a:r>
            <a:r>
              <a:rPr sz="838" dirty="0">
                <a:latin typeface="Calibri"/>
                <a:cs typeface="Calibri"/>
              </a:rPr>
              <a:t>i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dirty="0">
                <a:latin typeface="Calibri"/>
                <a:cs typeface="Calibri"/>
              </a:rPr>
              <a:t>l </a:t>
            </a:r>
            <a:r>
              <a:rPr sz="838" spc="-4" dirty="0">
                <a:latin typeface="Calibri"/>
                <a:cs typeface="Calibri"/>
              </a:rPr>
              <a:t>d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v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lop</a:t>
            </a:r>
            <a:r>
              <a:rPr sz="838" spc="4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spc="-9" dirty="0">
                <a:latin typeface="Calibri"/>
                <a:cs typeface="Calibri"/>
              </a:rPr>
              <a:t>promo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e 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4" dirty="0">
                <a:latin typeface="Calibri"/>
                <a:cs typeface="Calibri"/>
              </a:rPr>
              <a:t>osi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ive r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la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s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ips 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ro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gh</a:t>
            </a:r>
            <a:r>
              <a:rPr sz="838" spc="-9" dirty="0">
                <a:latin typeface="Calibri"/>
                <a:cs typeface="Calibri"/>
              </a:rPr>
              <a:t> com</a:t>
            </a:r>
            <a:r>
              <a:rPr sz="838" spc="-13" dirty="0">
                <a:latin typeface="Calibri"/>
                <a:cs typeface="Calibri"/>
              </a:rPr>
              <a:t>m</a:t>
            </a:r>
            <a:r>
              <a:rPr sz="838" dirty="0">
                <a:latin typeface="Calibri"/>
                <a:cs typeface="Calibri"/>
              </a:rPr>
              <a:t>un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13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spc="-9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, involve</a:t>
            </a:r>
            <a:r>
              <a:rPr sz="838" spc="-13" dirty="0">
                <a:latin typeface="Calibri"/>
                <a:cs typeface="Calibri"/>
              </a:rPr>
              <a:t>m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, 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18" dirty="0">
                <a:latin typeface="Calibri"/>
                <a:cs typeface="Calibri"/>
              </a:rPr>
              <a:t>a</a:t>
            </a:r>
            <a:r>
              <a:rPr sz="838" spc="-4" dirty="0">
                <a:latin typeface="Calibri"/>
                <a:cs typeface="Calibri"/>
              </a:rPr>
              <a:t>r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rs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ips</a:t>
            </a:r>
            <a:r>
              <a:rPr sz="838" spc="-13" dirty="0">
                <a:latin typeface="Calibri"/>
                <a:cs typeface="Calibri"/>
              </a:rPr>
              <a:t> w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h o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r </a:t>
            </a:r>
            <a:r>
              <a:rPr sz="838" spc="-9" dirty="0">
                <a:latin typeface="Calibri"/>
                <a:cs typeface="Calibri"/>
              </a:rPr>
              <a:t>com</a:t>
            </a:r>
            <a:r>
              <a:rPr sz="838" spc="-13" dirty="0">
                <a:latin typeface="Calibri"/>
                <a:cs typeface="Calibri"/>
              </a:rPr>
              <a:t>m</a:t>
            </a:r>
            <a:r>
              <a:rPr sz="838" dirty="0">
                <a:latin typeface="Calibri"/>
                <a:cs typeface="Calibri"/>
              </a:rPr>
              <a:t>un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40" dirty="0">
                <a:latin typeface="Calibri"/>
                <a:cs typeface="Calibri"/>
              </a:rPr>
              <a:t>y</a:t>
            </a:r>
            <a:r>
              <a:rPr sz="838" spc="-4" dirty="0">
                <a:latin typeface="Calibri"/>
                <a:cs typeface="Calibri"/>
              </a:rPr>
              <a:t>.</a:t>
            </a:r>
            <a:endParaRPr sz="838">
              <a:latin typeface="Calibri"/>
              <a:cs typeface="Calibri"/>
            </a:endParaRPr>
          </a:p>
          <a:p>
            <a:pPr marL="414640" indent="-201717">
              <a:spcBef>
                <a:spcPts val="282"/>
              </a:spcBef>
              <a:buFont typeface="Calibri"/>
              <a:buAutoNum type="arabicPeriod"/>
              <a:tabLst>
                <a:tab pos="414079" algn="l"/>
              </a:tabLst>
            </a:pPr>
            <a:r>
              <a:rPr sz="838" spc="-4" dirty="0">
                <a:latin typeface="Calibri"/>
                <a:cs typeface="Calibri"/>
              </a:rPr>
              <a:t>NEISD </a:t>
            </a:r>
            <a:r>
              <a:rPr sz="838" spc="-13" dirty="0">
                <a:latin typeface="Calibri"/>
                <a:cs typeface="Calibri"/>
              </a:rPr>
              <a:t>w</a:t>
            </a:r>
            <a:r>
              <a:rPr sz="838" dirty="0">
                <a:latin typeface="Calibri"/>
                <a:cs typeface="Calibri"/>
              </a:rPr>
              <a:t>i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dirty="0">
                <a:latin typeface="Calibri"/>
                <a:cs typeface="Calibri"/>
              </a:rPr>
              <a:t>l </a:t>
            </a:r>
            <a:r>
              <a:rPr sz="838" spc="-9" dirty="0">
                <a:latin typeface="Calibri"/>
                <a:cs typeface="Calibri"/>
              </a:rPr>
              <a:t>emp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asi</a:t>
            </a:r>
            <a:r>
              <a:rPr sz="838" spc="-9" dirty="0">
                <a:latin typeface="Calibri"/>
                <a:cs typeface="Calibri"/>
              </a:rPr>
              <a:t>z</a:t>
            </a:r>
            <a:r>
              <a:rPr sz="838" spc="-4" dirty="0">
                <a:latin typeface="Calibri"/>
                <a:cs typeface="Calibri"/>
              </a:rPr>
              <a:t>e</a:t>
            </a:r>
            <a:r>
              <a:rPr sz="838" spc="4" dirty="0">
                <a:latin typeface="Calibri"/>
                <a:cs typeface="Calibri"/>
              </a:rPr>
              <a:t> 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r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r</a:t>
            </a:r>
            <a:r>
              <a:rPr sz="838" spc="13" dirty="0">
                <a:latin typeface="Calibri"/>
                <a:cs typeface="Calibri"/>
              </a:rPr>
              <a:t> </a:t>
            </a:r>
            <a:r>
              <a:rPr sz="838" dirty="0">
                <a:latin typeface="Calibri"/>
                <a:cs typeface="Calibri"/>
              </a:rPr>
              <a:t>d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v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lo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9" dirty="0">
                <a:latin typeface="Calibri"/>
                <a:cs typeface="Calibri"/>
              </a:rPr>
              <a:t>m</a:t>
            </a:r>
            <a:r>
              <a:rPr sz="838" spc="-13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ivic </a:t>
            </a:r>
            <a:r>
              <a:rPr sz="838" dirty="0">
                <a:latin typeface="Calibri"/>
                <a:cs typeface="Calibri"/>
              </a:rPr>
              <a:t>r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s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4" dirty="0">
                <a:latin typeface="Calibri"/>
                <a:cs typeface="Calibri"/>
              </a:rPr>
              <a:t>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8" dirty="0">
                <a:latin typeface="Calibri"/>
                <a:cs typeface="Calibri"/>
              </a:rPr>
              <a:t>s</a:t>
            </a:r>
            <a:r>
              <a:rPr sz="838" spc="-4" dirty="0">
                <a:latin typeface="Calibri"/>
                <a:cs typeface="Calibri"/>
              </a:rPr>
              <a:t>ibili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y.</a:t>
            </a:r>
            <a:endParaRPr sz="838">
              <a:latin typeface="Calibri"/>
              <a:cs typeface="Calibri"/>
            </a:endParaRPr>
          </a:p>
          <a:p>
            <a:pPr marL="414640" indent="-201717">
              <a:spcBef>
                <a:spcPts val="274"/>
              </a:spcBef>
              <a:buFont typeface="Calibri"/>
              <a:buAutoNum type="arabicPeriod"/>
              <a:tabLst>
                <a:tab pos="414079" algn="l"/>
              </a:tabLst>
            </a:pPr>
            <a:r>
              <a:rPr sz="838" spc="-4" dirty="0">
                <a:latin typeface="Calibri"/>
                <a:cs typeface="Calibri"/>
              </a:rPr>
              <a:t>NEISD </a:t>
            </a:r>
            <a:r>
              <a:rPr sz="838" spc="-13" dirty="0">
                <a:latin typeface="Calibri"/>
                <a:cs typeface="Calibri"/>
              </a:rPr>
              <a:t>w</a:t>
            </a:r>
            <a:r>
              <a:rPr sz="838" dirty="0">
                <a:latin typeface="Calibri"/>
                <a:cs typeface="Calibri"/>
              </a:rPr>
              <a:t>i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dirty="0">
                <a:latin typeface="Calibri"/>
                <a:cs typeface="Calibri"/>
              </a:rPr>
              <a:t>l </a:t>
            </a:r>
            <a:r>
              <a:rPr sz="838" spc="-13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in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e </a:t>
            </a:r>
            <a:r>
              <a:rPr sz="838" spc="-9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o 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4" dirty="0">
                <a:latin typeface="Calibri"/>
                <a:cs typeface="Calibri"/>
              </a:rPr>
              <a:t>s</a:t>
            </a:r>
            <a:r>
              <a:rPr sz="838" spc="-4" dirty="0">
                <a:latin typeface="Calibri"/>
                <a:cs typeface="Calibri"/>
              </a:rPr>
              <a:t>e </a:t>
            </a:r>
            <a:r>
              <a:rPr sz="838" dirty="0">
                <a:latin typeface="Calibri"/>
                <a:cs typeface="Calibri"/>
              </a:rPr>
              <a:t>b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st</a:t>
            </a:r>
            <a:r>
              <a:rPr sz="838" spc="4" dirty="0">
                <a:latin typeface="Calibri"/>
                <a:cs typeface="Calibri"/>
              </a:rPr>
              <a:t> 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4" dirty="0">
                <a:latin typeface="Calibri"/>
                <a:cs typeface="Calibri"/>
              </a:rPr>
              <a:t>ra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13" dirty="0">
                <a:latin typeface="Calibri"/>
                <a:cs typeface="Calibri"/>
              </a:rPr>
              <a:t>c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s in i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s</a:t>
            </a:r>
            <a:r>
              <a:rPr sz="838" spc="9" dirty="0">
                <a:latin typeface="Calibri"/>
                <a:cs typeface="Calibri"/>
              </a:rPr>
              <a:t> 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ff</a:t>
            </a:r>
            <a:r>
              <a:rPr sz="838" dirty="0">
                <a:latin typeface="Calibri"/>
                <a:cs typeface="Calibri"/>
              </a:rPr>
              <a:t>i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e</a:t>
            </a:r>
            <a:r>
              <a:rPr sz="838" spc="-9" dirty="0">
                <a:latin typeface="Calibri"/>
                <a:cs typeface="Calibri"/>
              </a:rPr>
              <a:t>f</a:t>
            </a:r>
            <a:r>
              <a:rPr sz="838" dirty="0">
                <a:latin typeface="Calibri"/>
                <a:cs typeface="Calibri"/>
              </a:rPr>
              <a:t>f</a:t>
            </a:r>
            <a:r>
              <a:rPr sz="838" spc="-9" dirty="0">
                <a:latin typeface="Calibri"/>
                <a:cs typeface="Calibri"/>
              </a:rPr>
              <a:t>ec</a:t>
            </a:r>
            <a:r>
              <a:rPr sz="838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ive </a:t>
            </a:r>
            <a:r>
              <a:rPr sz="838" spc="-9" dirty="0">
                <a:latin typeface="Calibri"/>
                <a:cs typeface="Calibri"/>
              </a:rPr>
              <a:t>manage</a:t>
            </a:r>
            <a:r>
              <a:rPr sz="838" spc="-4" dirty="0">
                <a:latin typeface="Calibri"/>
                <a:cs typeface="Calibri"/>
              </a:rPr>
              <a:t>m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of Dis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rict</a:t>
            </a:r>
            <a:r>
              <a:rPr sz="838" spc="-9" dirty="0">
                <a:latin typeface="Calibri"/>
                <a:cs typeface="Calibri"/>
              </a:rPr>
              <a:t> </a:t>
            </a:r>
            <a:r>
              <a:rPr sz="838" dirty="0">
                <a:latin typeface="Calibri"/>
                <a:cs typeface="Calibri"/>
              </a:rPr>
              <a:t>r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so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r</a:t>
            </a:r>
            <a:r>
              <a:rPr sz="838" spc="-9" dirty="0">
                <a:latin typeface="Calibri"/>
                <a:cs typeface="Calibri"/>
              </a:rPr>
              <a:t>ce</a:t>
            </a:r>
            <a:r>
              <a:rPr sz="838" spc="-4" dirty="0">
                <a:latin typeface="Calibri"/>
                <a:cs typeface="Calibri"/>
              </a:rPr>
              <a:t>s.</a:t>
            </a:r>
            <a:endParaRPr sz="838">
              <a:latin typeface="Calibri"/>
              <a:cs typeface="Calibri"/>
            </a:endParaRPr>
          </a:p>
          <a:p>
            <a:pPr marL="414640" indent="-201717">
              <a:spcBef>
                <a:spcPts val="282"/>
              </a:spcBef>
              <a:buFont typeface="Calibri"/>
              <a:buAutoNum type="arabicPeriod"/>
              <a:tabLst>
                <a:tab pos="414079" algn="l"/>
              </a:tabLst>
            </a:pPr>
            <a:r>
              <a:rPr sz="838" spc="-4" dirty="0">
                <a:latin typeface="Calibri"/>
                <a:cs typeface="Calibri"/>
              </a:rPr>
              <a:t>NEISD </a:t>
            </a:r>
            <a:r>
              <a:rPr sz="838" spc="-13" dirty="0">
                <a:latin typeface="Calibri"/>
                <a:cs typeface="Calibri"/>
              </a:rPr>
              <a:t>w</a:t>
            </a:r>
            <a:r>
              <a:rPr sz="838" dirty="0">
                <a:latin typeface="Calibri"/>
                <a:cs typeface="Calibri"/>
              </a:rPr>
              <a:t>i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dirty="0">
                <a:latin typeface="Calibri"/>
                <a:cs typeface="Calibri"/>
              </a:rPr>
              <a:t>l </a:t>
            </a:r>
            <a:r>
              <a:rPr sz="838" spc="-4" dirty="0">
                <a:latin typeface="Calibri"/>
                <a:cs typeface="Calibri"/>
              </a:rPr>
              <a:t>r</a:t>
            </a:r>
            <a:r>
              <a:rPr sz="838" spc="-9" dirty="0">
                <a:latin typeface="Calibri"/>
                <a:cs typeface="Calibri"/>
              </a:rPr>
              <a:t>ec</a:t>
            </a:r>
            <a:r>
              <a:rPr sz="838" spc="-4" dirty="0">
                <a:latin typeface="Calibri"/>
                <a:cs typeface="Calibri"/>
              </a:rPr>
              <a:t>r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it</a:t>
            </a:r>
            <a:r>
              <a:rPr sz="838" spc="-9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dirty="0">
                <a:latin typeface="Calibri"/>
                <a:cs typeface="Calibri"/>
              </a:rPr>
              <a:t>r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ain</a:t>
            </a:r>
            <a:r>
              <a:rPr sz="838" spc="4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x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mplary 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mploy</a:t>
            </a:r>
            <a:r>
              <a:rPr sz="838" spc="-9" dirty="0">
                <a:latin typeface="Calibri"/>
                <a:cs typeface="Calibri"/>
              </a:rPr>
              <a:t>ee</a:t>
            </a:r>
            <a:r>
              <a:rPr sz="838" spc="-4" dirty="0">
                <a:latin typeface="Calibri"/>
                <a:cs typeface="Calibri"/>
              </a:rPr>
              <a:t>s </a:t>
            </a:r>
            <a:r>
              <a:rPr sz="838" spc="-9" dirty="0">
                <a:latin typeface="Calibri"/>
                <a:cs typeface="Calibri"/>
              </a:rPr>
              <a:t>com</a:t>
            </a:r>
            <a:r>
              <a:rPr sz="838" spc="-13" dirty="0">
                <a:latin typeface="Calibri"/>
                <a:cs typeface="Calibri"/>
              </a:rPr>
              <a:t>m</a:t>
            </a:r>
            <a:r>
              <a:rPr sz="838" spc="9" dirty="0">
                <a:latin typeface="Calibri"/>
                <a:cs typeface="Calibri"/>
              </a:rPr>
              <a:t>i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spc="-9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o s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ud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e</a:t>
            </a:r>
            <a:r>
              <a:rPr sz="838" spc="-9" dirty="0">
                <a:latin typeface="Calibri"/>
                <a:cs typeface="Calibri"/>
              </a:rPr>
              <a:t>x</a:t>
            </a:r>
            <a:r>
              <a:rPr sz="838" dirty="0">
                <a:latin typeface="Calibri"/>
                <a:cs typeface="Calibri"/>
              </a:rPr>
              <a:t>c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l</a:t>
            </a:r>
            <a:r>
              <a:rPr sz="838" spc="4" dirty="0">
                <a:latin typeface="Calibri"/>
                <a:cs typeface="Calibri"/>
              </a:rPr>
              <a:t>l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9" dirty="0">
                <a:latin typeface="Calibri"/>
                <a:cs typeface="Calibri"/>
              </a:rPr>
              <a:t>ce</a:t>
            </a:r>
            <a:r>
              <a:rPr sz="838" spc="-4" dirty="0">
                <a:latin typeface="Calibri"/>
                <a:cs typeface="Calibri"/>
              </a:rPr>
              <a:t>, </a:t>
            </a:r>
            <a:r>
              <a:rPr sz="838" dirty="0">
                <a:latin typeface="Calibri"/>
                <a:cs typeface="Calibri"/>
              </a:rPr>
              <a:t>b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st 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4" dirty="0">
                <a:latin typeface="Calibri"/>
                <a:cs typeface="Calibri"/>
              </a:rPr>
              <a:t>ra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9" dirty="0">
                <a:latin typeface="Calibri"/>
                <a:cs typeface="Calibri"/>
              </a:rPr>
              <a:t>i</a:t>
            </a:r>
            <a:r>
              <a:rPr sz="838" spc="-9" dirty="0">
                <a:latin typeface="Calibri"/>
                <a:cs typeface="Calibri"/>
              </a:rPr>
              <a:t>ce</a:t>
            </a:r>
            <a:r>
              <a:rPr sz="838" spc="-4" dirty="0">
                <a:latin typeface="Calibri"/>
                <a:cs typeface="Calibri"/>
              </a:rPr>
              <a:t>s, 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4" dirty="0">
                <a:latin typeface="Calibri"/>
                <a:cs typeface="Calibri"/>
              </a:rPr>
              <a:t>rof</a:t>
            </a:r>
            <a:r>
              <a:rPr sz="838" spc="-13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ssio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al </a:t>
            </a:r>
            <a:r>
              <a:rPr sz="838" spc="-18" dirty="0">
                <a:latin typeface="Calibri"/>
                <a:cs typeface="Calibri"/>
              </a:rPr>
              <a:t>g</a:t>
            </a:r>
            <a:r>
              <a:rPr sz="838" spc="-4" dirty="0">
                <a:latin typeface="Calibri"/>
                <a:cs typeface="Calibri"/>
              </a:rPr>
              <a:t>ro</a:t>
            </a:r>
            <a:r>
              <a:rPr sz="838" spc="-18" dirty="0">
                <a:latin typeface="Calibri"/>
                <a:cs typeface="Calibri"/>
              </a:rPr>
              <a:t>w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31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.</a:t>
            </a:r>
            <a:endParaRPr sz="838">
              <a:latin typeface="Calibri"/>
              <a:cs typeface="Calibri"/>
            </a:endParaRPr>
          </a:p>
          <a:p>
            <a:pPr marL="414640" indent="-201717">
              <a:spcBef>
                <a:spcPts val="282"/>
              </a:spcBef>
              <a:buFont typeface="Calibri"/>
              <a:buAutoNum type="arabicPeriod"/>
              <a:tabLst>
                <a:tab pos="414079" algn="l"/>
              </a:tabLst>
            </a:pPr>
            <a:r>
              <a:rPr sz="838" spc="-4" dirty="0">
                <a:latin typeface="Calibri"/>
                <a:cs typeface="Calibri"/>
              </a:rPr>
              <a:t>NEISD </a:t>
            </a:r>
            <a:r>
              <a:rPr sz="838" spc="-13" dirty="0">
                <a:latin typeface="Calibri"/>
                <a:cs typeface="Calibri"/>
              </a:rPr>
              <a:t>w</a:t>
            </a:r>
            <a:r>
              <a:rPr sz="838" dirty="0">
                <a:latin typeface="Calibri"/>
                <a:cs typeface="Calibri"/>
              </a:rPr>
              <a:t>i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dirty="0">
                <a:latin typeface="Calibri"/>
                <a:cs typeface="Calibri"/>
              </a:rPr>
              <a:t>l </a:t>
            </a:r>
            <a:r>
              <a:rPr sz="838" spc="-4" dirty="0">
                <a:latin typeface="Calibri"/>
                <a:cs typeface="Calibri"/>
              </a:rPr>
              <a:t>fos</a:t>
            </a:r>
            <a:r>
              <a:rPr sz="838" spc="-9" dirty="0">
                <a:latin typeface="Calibri"/>
                <a:cs typeface="Calibri"/>
              </a:rPr>
              <a:t>te</a:t>
            </a:r>
            <a:r>
              <a:rPr sz="838" spc="-4" dirty="0">
                <a:latin typeface="Calibri"/>
                <a:cs typeface="Calibri"/>
              </a:rPr>
              <a:t>r a 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9" dirty="0">
                <a:latin typeface="Calibri"/>
                <a:cs typeface="Calibri"/>
              </a:rPr>
              <a:t>l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re of 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al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h 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spc="-13" dirty="0">
                <a:latin typeface="Calibri"/>
                <a:cs typeface="Calibri"/>
              </a:rPr>
              <a:t>w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l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ss</a:t>
            </a:r>
            <a:r>
              <a:rPr sz="838" spc="13" dirty="0">
                <a:latin typeface="Calibri"/>
                <a:cs typeface="Calibri"/>
              </a:rPr>
              <a:t> </a:t>
            </a:r>
            <a:r>
              <a:rPr sz="838" spc="-9" dirty="0">
                <a:latin typeface="Calibri"/>
                <a:cs typeface="Calibri"/>
              </a:rPr>
              <a:t>amo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g o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r s</a:t>
            </a:r>
            <a:r>
              <a:rPr sz="838" spc="-22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ud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s, s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aff, 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spc="-9" dirty="0">
                <a:latin typeface="Calibri"/>
                <a:cs typeface="Calibri"/>
              </a:rPr>
              <a:t>com</a:t>
            </a:r>
            <a:r>
              <a:rPr sz="838" spc="-13" dirty="0">
                <a:latin typeface="Calibri"/>
                <a:cs typeface="Calibri"/>
              </a:rPr>
              <a:t>m</a:t>
            </a:r>
            <a:r>
              <a:rPr sz="838" dirty="0">
                <a:latin typeface="Calibri"/>
                <a:cs typeface="Calibri"/>
              </a:rPr>
              <a:t>un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y.</a:t>
            </a:r>
            <a:endParaRPr sz="838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0677" y="5266092"/>
            <a:ext cx="7899587" cy="4263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971" b="1" dirty="0">
                <a:latin typeface="Calibri"/>
                <a:cs typeface="Calibri"/>
              </a:rPr>
              <a:t>Tr</a:t>
            </a:r>
            <a:r>
              <a:rPr sz="971" b="1" spc="-9" dirty="0">
                <a:latin typeface="Calibri"/>
                <a:cs typeface="Calibri"/>
              </a:rPr>
              <a:t>a</a:t>
            </a:r>
            <a:r>
              <a:rPr sz="971" b="1" spc="-4" dirty="0">
                <a:latin typeface="Calibri"/>
                <a:cs typeface="Calibri"/>
              </a:rPr>
              <a:t>n</a:t>
            </a:r>
            <a:r>
              <a:rPr sz="971" b="1" dirty="0">
                <a:latin typeface="Calibri"/>
                <a:cs typeface="Calibri"/>
              </a:rPr>
              <a:t>sf</a:t>
            </a:r>
            <a:r>
              <a:rPr sz="971" b="1" spc="-9" dirty="0">
                <a:latin typeface="Calibri"/>
                <a:cs typeface="Calibri"/>
              </a:rPr>
              <a:t>or</a:t>
            </a:r>
            <a:r>
              <a:rPr sz="971" b="1" dirty="0">
                <a:latin typeface="Calibri"/>
                <a:cs typeface="Calibri"/>
              </a:rPr>
              <a:t>mati</a:t>
            </a:r>
            <a:r>
              <a:rPr sz="971" b="1" spc="-4" dirty="0">
                <a:latin typeface="Calibri"/>
                <a:cs typeface="Calibri"/>
              </a:rPr>
              <a:t>o</a:t>
            </a:r>
            <a:r>
              <a:rPr sz="971" b="1" dirty="0">
                <a:latin typeface="Calibri"/>
                <a:cs typeface="Calibri"/>
              </a:rPr>
              <a:t>n</a:t>
            </a:r>
            <a:r>
              <a:rPr sz="971" b="1" spc="-4" dirty="0">
                <a:latin typeface="Calibri"/>
                <a:cs typeface="Calibri"/>
              </a:rPr>
              <a:t> </a:t>
            </a:r>
            <a:r>
              <a:rPr sz="971" b="1" spc="4" dirty="0">
                <a:latin typeface="Calibri"/>
                <a:cs typeface="Calibri"/>
              </a:rPr>
              <a:t>G</a:t>
            </a:r>
            <a:r>
              <a:rPr sz="971" b="1" spc="-4" dirty="0">
                <a:latin typeface="Calibri"/>
                <a:cs typeface="Calibri"/>
              </a:rPr>
              <a:t>o</a:t>
            </a:r>
            <a:r>
              <a:rPr sz="971" b="1" spc="-9" dirty="0">
                <a:latin typeface="Calibri"/>
                <a:cs typeface="Calibri"/>
              </a:rPr>
              <a:t>a</a:t>
            </a:r>
            <a:r>
              <a:rPr sz="971" b="1" dirty="0">
                <a:latin typeface="Calibri"/>
                <a:cs typeface="Calibri"/>
              </a:rPr>
              <a:t>l</a:t>
            </a:r>
            <a:endParaRPr sz="971">
              <a:latin typeface="Calibri"/>
              <a:cs typeface="Calibri"/>
            </a:endParaRPr>
          </a:p>
          <a:p>
            <a:pPr marL="11206" marR="11206">
              <a:lnSpc>
                <a:spcPct val="102099"/>
              </a:lnSpc>
              <a:spcBef>
                <a:spcPts val="4"/>
              </a:spcBef>
            </a:pPr>
            <a:r>
              <a:rPr sz="838" spc="-4" dirty="0">
                <a:latin typeface="Calibri"/>
                <a:cs typeface="Calibri"/>
              </a:rPr>
              <a:t>Par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13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ipa</a:t>
            </a:r>
            <a:r>
              <a:rPr sz="838" spc="-9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e in</a:t>
            </a:r>
            <a:r>
              <a:rPr sz="838" spc="9" dirty="0">
                <a:latin typeface="Calibri"/>
                <a:cs typeface="Calibri"/>
              </a:rPr>
              <a:t> 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e </a:t>
            </a:r>
            <a:r>
              <a:rPr sz="838" dirty="0">
                <a:latin typeface="Calibri"/>
                <a:cs typeface="Calibri"/>
              </a:rPr>
              <a:t>d</a:t>
            </a:r>
            <a:r>
              <a:rPr sz="838" spc="-4" dirty="0">
                <a:latin typeface="Calibri"/>
                <a:cs typeface="Calibri"/>
              </a:rPr>
              <a:t>is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r</a:t>
            </a:r>
            <a:r>
              <a:rPr sz="838" spc="9" dirty="0">
                <a:latin typeface="Calibri"/>
                <a:cs typeface="Calibri"/>
              </a:rPr>
              <a:t>i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t</a:t>
            </a:r>
            <a:r>
              <a:rPr sz="838" spc="4" dirty="0">
                <a:latin typeface="Calibri"/>
                <a:cs typeface="Calibri"/>
              </a:rPr>
              <a:t> 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ra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sforma</a:t>
            </a:r>
            <a:r>
              <a:rPr sz="838" spc="-9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ion</a:t>
            </a:r>
            <a:r>
              <a:rPr sz="838" spc="4" dirty="0">
                <a:latin typeface="Calibri"/>
                <a:cs typeface="Calibri"/>
              </a:rPr>
              <a:t> 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13" dirty="0">
                <a:latin typeface="Calibri"/>
                <a:cs typeface="Calibri"/>
              </a:rPr>
              <a:t>r</a:t>
            </a:r>
            <a:r>
              <a:rPr sz="838" spc="-4" dirty="0">
                <a:latin typeface="Calibri"/>
                <a:cs typeface="Calibri"/>
              </a:rPr>
              <a:t>o</a:t>
            </a:r>
            <a:r>
              <a:rPr sz="838" spc="-9" dirty="0">
                <a:latin typeface="Calibri"/>
                <a:cs typeface="Calibri"/>
              </a:rPr>
              <a:t>ce</a:t>
            </a:r>
            <a:r>
              <a:rPr sz="838" spc="-4" dirty="0">
                <a:latin typeface="Calibri"/>
                <a:cs typeface="Calibri"/>
              </a:rPr>
              <a:t>ss </a:t>
            </a:r>
            <a:r>
              <a:rPr sz="838" dirty="0">
                <a:latin typeface="Calibri"/>
                <a:cs typeface="Calibri"/>
              </a:rPr>
              <a:t>b</a:t>
            </a:r>
            <a:r>
              <a:rPr sz="838" spc="-4" dirty="0">
                <a:latin typeface="Calibri"/>
                <a:cs typeface="Calibri"/>
              </a:rPr>
              <a:t>y 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s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r</a:t>
            </a:r>
            <a:r>
              <a:rPr sz="838" spc="-13" dirty="0">
                <a:latin typeface="Calibri"/>
                <a:cs typeface="Calibri"/>
              </a:rPr>
              <a:t>i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g 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e</a:t>
            </a:r>
            <a:r>
              <a:rPr sz="838" spc="13" dirty="0">
                <a:latin typeface="Calibri"/>
                <a:cs typeface="Calibri"/>
              </a:rPr>
              <a:t> </a:t>
            </a:r>
            <a:r>
              <a:rPr sz="838" spc="-9" dirty="0">
                <a:latin typeface="Calibri"/>
                <a:cs typeface="Calibri"/>
              </a:rPr>
              <a:t>c</a:t>
            </a:r>
            <a:r>
              <a:rPr sz="838" spc="-4" dirty="0">
                <a:latin typeface="Calibri"/>
                <a:cs typeface="Calibri"/>
              </a:rPr>
              <a:t>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in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dirty="0">
                <a:latin typeface="Calibri"/>
                <a:cs typeface="Calibri"/>
              </a:rPr>
              <a:t>d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v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lo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9" dirty="0">
                <a:latin typeface="Calibri"/>
                <a:cs typeface="Calibri"/>
              </a:rPr>
              <a:t>m</a:t>
            </a:r>
            <a:r>
              <a:rPr sz="838" spc="-13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of all 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e s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9" dirty="0">
                <a:latin typeface="Calibri"/>
                <a:cs typeface="Calibri"/>
              </a:rPr>
              <a:t>ec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dirty="0">
                <a:latin typeface="Calibri"/>
                <a:cs typeface="Calibri"/>
              </a:rPr>
              <a:t>f</a:t>
            </a:r>
            <a:r>
              <a:rPr sz="838" spc="-4" dirty="0">
                <a:latin typeface="Calibri"/>
                <a:cs typeface="Calibri"/>
              </a:rPr>
              <a:t>ic</a:t>
            </a:r>
            <a:r>
              <a:rPr sz="838" spc="-9" dirty="0">
                <a:latin typeface="Calibri"/>
                <a:cs typeface="Calibri"/>
              </a:rPr>
              <a:t> </a:t>
            </a:r>
            <a:r>
              <a:rPr sz="838" dirty="0">
                <a:latin typeface="Calibri"/>
                <a:cs typeface="Calibri"/>
              </a:rPr>
              <a:t>r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s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s</a:t>
            </a:r>
            <a:r>
              <a:rPr sz="838" spc="13" dirty="0">
                <a:latin typeface="Calibri"/>
                <a:cs typeface="Calibri"/>
              </a:rPr>
              <a:t> </a:t>
            </a:r>
            <a:r>
              <a:rPr sz="838" spc="-4" dirty="0">
                <a:latin typeface="Calibri"/>
                <a:cs typeface="Calibri"/>
              </a:rPr>
              <a:t>i</a:t>
            </a:r>
            <a:r>
              <a:rPr sz="838" spc="-13" dirty="0">
                <a:latin typeface="Calibri"/>
                <a:cs typeface="Calibri"/>
              </a:rPr>
              <a:t>m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9" dirty="0">
                <a:latin typeface="Calibri"/>
                <a:cs typeface="Calibri"/>
              </a:rPr>
              <a:t>l</a:t>
            </a:r>
            <a:r>
              <a:rPr sz="838" spc="-9" dirty="0">
                <a:latin typeface="Calibri"/>
                <a:cs typeface="Calibri"/>
              </a:rPr>
              <a:t>em</a:t>
            </a:r>
            <a:r>
              <a:rPr sz="838" spc="-13" dirty="0">
                <a:latin typeface="Calibri"/>
                <a:cs typeface="Calibri"/>
              </a:rPr>
              <a:t>e</a:t>
            </a:r>
            <a:r>
              <a:rPr sz="838" dirty="0">
                <a:latin typeface="Calibri"/>
                <a:cs typeface="Calibri"/>
              </a:rPr>
              <a:t>nt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d a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d evalua</a:t>
            </a:r>
            <a:r>
              <a:rPr sz="838" spc="-9" dirty="0">
                <a:latin typeface="Calibri"/>
                <a:cs typeface="Calibri"/>
              </a:rPr>
              <a:t>te</a:t>
            </a:r>
            <a:r>
              <a:rPr sz="838" spc="-4" dirty="0">
                <a:latin typeface="Calibri"/>
                <a:cs typeface="Calibri"/>
              </a:rPr>
              <a:t>d </a:t>
            </a:r>
            <a:r>
              <a:rPr sz="838" spc="-9" dirty="0">
                <a:latin typeface="Calibri"/>
                <a:cs typeface="Calibri"/>
              </a:rPr>
              <a:t>t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r</a:t>
            </a:r>
            <a:r>
              <a:rPr sz="838" spc="-13" dirty="0">
                <a:latin typeface="Calibri"/>
                <a:cs typeface="Calibri"/>
              </a:rPr>
              <a:t>o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gh</a:t>
            </a:r>
            <a:r>
              <a:rPr sz="838" spc="-13" dirty="0">
                <a:latin typeface="Calibri"/>
                <a:cs typeface="Calibri"/>
              </a:rPr>
              <a:t>o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t</a:t>
            </a:r>
            <a:r>
              <a:rPr sz="838" spc="-9" dirty="0">
                <a:latin typeface="Calibri"/>
                <a:cs typeface="Calibri"/>
              </a:rPr>
              <a:t> t</a:t>
            </a:r>
            <a:r>
              <a:rPr sz="838" dirty="0">
                <a:latin typeface="Calibri"/>
                <a:cs typeface="Calibri"/>
              </a:rPr>
              <a:t>h</a:t>
            </a:r>
            <a:r>
              <a:rPr sz="838" spc="-4" dirty="0">
                <a:latin typeface="Calibri"/>
                <a:cs typeface="Calibri"/>
              </a:rPr>
              <a:t>e</a:t>
            </a:r>
            <a:r>
              <a:rPr sz="838" spc="9" dirty="0">
                <a:latin typeface="Calibri"/>
                <a:cs typeface="Calibri"/>
              </a:rPr>
              <a:t> 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4" dirty="0">
                <a:latin typeface="Calibri"/>
                <a:cs typeface="Calibri"/>
              </a:rPr>
              <a:t>r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vio</a:t>
            </a:r>
            <a:r>
              <a:rPr sz="838" dirty="0">
                <a:latin typeface="Calibri"/>
                <a:cs typeface="Calibri"/>
              </a:rPr>
              <a:t>u</a:t>
            </a:r>
            <a:r>
              <a:rPr sz="838" spc="-4" dirty="0">
                <a:latin typeface="Calibri"/>
                <a:cs typeface="Calibri"/>
              </a:rPr>
              <a:t>s</a:t>
            </a:r>
            <a:r>
              <a:rPr sz="838" spc="4" dirty="0">
                <a:latin typeface="Calibri"/>
                <a:cs typeface="Calibri"/>
              </a:rPr>
              <a:t> </a:t>
            </a:r>
            <a:r>
              <a:rPr sz="838" spc="-13" dirty="0">
                <a:latin typeface="Calibri"/>
                <a:cs typeface="Calibri"/>
              </a:rPr>
              <a:t>th</a:t>
            </a:r>
            <a:r>
              <a:rPr sz="838" spc="-4" dirty="0">
                <a:latin typeface="Calibri"/>
                <a:cs typeface="Calibri"/>
              </a:rPr>
              <a:t>r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e y</a:t>
            </a:r>
            <a:r>
              <a:rPr sz="838" spc="-9" dirty="0">
                <a:latin typeface="Calibri"/>
                <a:cs typeface="Calibri"/>
              </a:rPr>
              <a:t>e</a:t>
            </a:r>
            <a:r>
              <a:rPr sz="838" spc="-4" dirty="0">
                <a:latin typeface="Calibri"/>
                <a:cs typeface="Calibri"/>
              </a:rPr>
              <a:t>a</a:t>
            </a:r>
            <a:r>
              <a:rPr sz="838" dirty="0">
                <a:latin typeface="Calibri"/>
                <a:cs typeface="Calibri"/>
              </a:rPr>
              <a:t>r</a:t>
            </a:r>
            <a:r>
              <a:rPr sz="838" spc="-4" dirty="0">
                <a:latin typeface="Calibri"/>
                <a:cs typeface="Calibri"/>
              </a:rPr>
              <a:t>s of i</a:t>
            </a:r>
            <a:r>
              <a:rPr sz="838" spc="-13" dirty="0">
                <a:latin typeface="Calibri"/>
                <a:cs typeface="Calibri"/>
              </a:rPr>
              <a:t>m</a:t>
            </a:r>
            <a:r>
              <a:rPr sz="838" dirty="0">
                <a:latin typeface="Calibri"/>
                <a:cs typeface="Calibri"/>
              </a:rPr>
              <a:t>p</a:t>
            </a:r>
            <a:r>
              <a:rPr sz="838" spc="-4" dirty="0">
                <a:latin typeface="Calibri"/>
                <a:cs typeface="Calibri"/>
              </a:rPr>
              <a:t>l</a:t>
            </a:r>
            <a:r>
              <a:rPr sz="838" spc="-9" dirty="0">
                <a:latin typeface="Calibri"/>
                <a:cs typeface="Calibri"/>
              </a:rPr>
              <a:t>eme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4" dirty="0">
                <a:latin typeface="Calibri"/>
                <a:cs typeface="Calibri"/>
              </a:rPr>
              <a:t>a</a:t>
            </a:r>
            <a:r>
              <a:rPr sz="838" spc="-13" dirty="0">
                <a:latin typeface="Calibri"/>
                <a:cs typeface="Calibri"/>
              </a:rPr>
              <a:t>t</a:t>
            </a:r>
            <a:r>
              <a:rPr sz="838" spc="-4" dirty="0">
                <a:latin typeface="Calibri"/>
                <a:cs typeface="Calibri"/>
              </a:rPr>
              <a:t>io</a:t>
            </a:r>
            <a:r>
              <a:rPr sz="838" dirty="0">
                <a:latin typeface="Calibri"/>
                <a:cs typeface="Calibri"/>
              </a:rPr>
              <a:t>n</a:t>
            </a:r>
            <a:r>
              <a:rPr sz="838" spc="-4" dirty="0">
                <a:latin typeface="Calibri"/>
                <a:cs typeface="Calibri"/>
              </a:rPr>
              <a:t>.</a:t>
            </a:r>
            <a:endParaRPr sz="838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69924" y="6270253"/>
            <a:ext cx="163605" cy="570379"/>
          </a:xfrm>
          <a:custGeom>
            <a:avLst/>
            <a:gdLst/>
            <a:ahLst/>
            <a:cxnLst/>
            <a:rect l="l" t="t" r="r" b="b"/>
            <a:pathLst>
              <a:path w="185419" h="646429">
                <a:moveTo>
                  <a:pt x="0" y="646429"/>
                </a:moveTo>
                <a:lnTo>
                  <a:pt x="185419" y="646429"/>
                </a:lnTo>
                <a:lnTo>
                  <a:pt x="185419" y="0"/>
                </a:lnTo>
                <a:lnTo>
                  <a:pt x="0" y="0"/>
                </a:lnTo>
                <a:lnTo>
                  <a:pt x="0" y="64642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7" name="object 7"/>
          <p:cNvSpPr/>
          <p:nvPr/>
        </p:nvSpPr>
        <p:spPr>
          <a:xfrm>
            <a:off x="1898276" y="6270253"/>
            <a:ext cx="8391525" cy="570379"/>
          </a:xfrm>
          <a:custGeom>
            <a:avLst/>
            <a:gdLst/>
            <a:ahLst/>
            <a:cxnLst/>
            <a:rect l="l" t="t" r="r" b="b"/>
            <a:pathLst>
              <a:path w="9510395" h="646429">
                <a:moveTo>
                  <a:pt x="0" y="646429"/>
                </a:moveTo>
                <a:lnTo>
                  <a:pt x="9510395" y="646429"/>
                </a:lnTo>
                <a:lnTo>
                  <a:pt x="9510395" y="0"/>
                </a:lnTo>
                <a:lnTo>
                  <a:pt x="0" y="0"/>
                </a:lnTo>
                <a:lnTo>
                  <a:pt x="0" y="64642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8" name="object 8"/>
          <p:cNvSpPr/>
          <p:nvPr/>
        </p:nvSpPr>
        <p:spPr>
          <a:xfrm>
            <a:off x="1658471" y="6270253"/>
            <a:ext cx="159684" cy="570379"/>
          </a:xfrm>
          <a:custGeom>
            <a:avLst/>
            <a:gdLst/>
            <a:ahLst/>
            <a:cxnLst/>
            <a:rect l="l" t="t" r="r" b="b"/>
            <a:pathLst>
              <a:path w="180975" h="646429">
                <a:moveTo>
                  <a:pt x="0" y="646429"/>
                </a:moveTo>
                <a:lnTo>
                  <a:pt x="180975" y="646429"/>
                </a:lnTo>
                <a:lnTo>
                  <a:pt x="180975" y="0"/>
                </a:lnTo>
                <a:lnTo>
                  <a:pt x="0" y="0"/>
                </a:lnTo>
                <a:lnTo>
                  <a:pt x="0" y="646429"/>
                </a:lnTo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9" name="object 9"/>
          <p:cNvSpPr/>
          <p:nvPr/>
        </p:nvSpPr>
        <p:spPr>
          <a:xfrm>
            <a:off x="10369924" y="6840631"/>
            <a:ext cx="163605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5419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10" name="object 10"/>
          <p:cNvSpPr/>
          <p:nvPr/>
        </p:nvSpPr>
        <p:spPr>
          <a:xfrm>
            <a:off x="1898276" y="6840631"/>
            <a:ext cx="8391525" cy="0"/>
          </a:xfrm>
          <a:custGeom>
            <a:avLst/>
            <a:gdLst/>
            <a:ahLst/>
            <a:cxnLst/>
            <a:rect l="l" t="t" r="r" b="b"/>
            <a:pathLst>
              <a:path w="9510395">
                <a:moveTo>
                  <a:pt x="0" y="0"/>
                </a:moveTo>
                <a:lnTo>
                  <a:pt x="9510395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11" name="object 11"/>
          <p:cNvSpPr/>
          <p:nvPr/>
        </p:nvSpPr>
        <p:spPr>
          <a:xfrm>
            <a:off x="1658471" y="6840631"/>
            <a:ext cx="159684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975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12" name="object 12"/>
          <p:cNvSpPr/>
          <p:nvPr/>
        </p:nvSpPr>
        <p:spPr>
          <a:xfrm>
            <a:off x="10369924" y="6270252"/>
            <a:ext cx="163605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5419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13" name="object 13"/>
          <p:cNvSpPr/>
          <p:nvPr/>
        </p:nvSpPr>
        <p:spPr>
          <a:xfrm>
            <a:off x="1898276" y="6270252"/>
            <a:ext cx="8391525" cy="0"/>
          </a:xfrm>
          <a:custGeom>
            <a:avLst/>
            <a:gdLst/>
            <a:ahLst/>
            <a:cxnLst/>
            <a:rect l="l" t="t" r="r" b="b"/>
            <a:pathLst>
              <a:path w="9510395">
                <a:moveTo>
                  <a:pt x="0" y="0"/>
                </a:moveTo>
                <a:lnTo>
                  <a:pt x="9510395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14" name="object 14"/>
          <p:cNvSpPr/>
          <p:nvPr/>
        </p:nvSpPr>
        <p:spPr>
          <a:xfrm>
            <a:off x="1658471" y="6270252"/>
            <a:ext cx="159683" cy="0"/>
          </a:xfrm>
          <a:custGeom>
            <a:avLst/>
            <a:gdLst/>
            <a:ahLst/>
            <a:cxnLst/>
            <a:rect l="l" t="t" r="r" b="b"/>
            <a:pathLst>
              <a:path w="180974">
                <a:moveTo>
                  <a:pt x="0" y="0"/>
                </a:moveTo>
                <a:lnTo>
                  <a:pt x="180974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15" name="object 15"/>
          <p:cNvSpPr txBox="1"/>
          <p:nvPr/>
        </p:nvSpPr>
        <p:spPr>
          <a:xfrm>
            <a:off x="3520663" y="6308807"/>
            <a:ext cx="5142379" cy="27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3660" marR="11206" indent="-93014">
              <a:lnSpc>
                <a:spcPct val="101099"/>
              </a:lnSpc>
            </a:pP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Ongoi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oni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ng 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f Dis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ct Ins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ruc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ional I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prove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ent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838" i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be co</a:t>
            </a:r>
            <a:r>
              <a:rPr sz="838" i="1" spc="-18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ple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 respo</a:t>
            </a:r>
            <a:r>
              <a:rPr sz="838" i="1" spc="3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ible 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ers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s a</a:t>
            </a:r>
            <a:r>
              <a:rPr sz="838" i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38" i="1" spc="-18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er se</a:t>
            </a:r>
            <a:r>
              <a:rPr sz="838" i="1" spc="-18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838" i="1" spc="-18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ine</a:t>
            </a:r>
            <a:r>
              <a:rPr sz="838" i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838" i="1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egies 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re resul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r>
              <a:rPr sz="838" i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in in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ended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38" i="1" spc="-18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prove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ent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f s</a:t>
            </a:r>
            <a:r>
              <a:rPr sz="838" i="1" spc="-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udent</a:t>
            </a:r>
            <a:r>
              <a:rPr sz="838" i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38" i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erfor</a:t>
            </a:r>
            <a:r>
              <a:rPr sz="838" i="1" spc="-18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38" i="1" spc="-4" dirty="0">
                <a:solidFill>
                  <a:srgbClr val="FFFFFF"/>
                </a:solidFill>
                <a:latin typeface="Calibri"/>
                <a:cs typeface="Calibri"/>
              </a:rPr>
              <a:t>ance.</a:t>
            </a:r>
            <a:endParaRPr sz="838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369924" y="0"/>
            <a:ext cx="163605" cy="570379"/>
          </a:xfrm>
          <a:custGeom>
            <a:avLst/>
            <a:gdLst/>
            <a:ahLst/>
            <a:cxnLst/>
            <a:rect l="l" t="t" r="r" b="b"/>
            <a:pathLst>
              <a:path w="185419" h="646430">
                <a:moveTo>
                  <a:pt x="0" y="646430"/>
                </a:moveTo>
                <a:lnTo>
                  <a:pt x="185419" y="646430"/>
                </a:lnTo>
                <a:lnTo>
                  <a:pt x="185419" y="0"/>
                </a:lnTo>
                <a:lnTo>
                  <a:pt x="0" y="0"/>
                </a:lnTo>
                <a:lnTo>
                  <a:pt x="0" y="64643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17" name="object 17"/>
          <p:cNvSpPr/>
          <p:nvPr/>
        </p:nvSpPr>
        <p:spPr>
          <a:xfrm>
            <a:off x="1898276" y="0"/>
            <a:ext cx="8391525" cy="570379"/>
          </a:xfrm>
          <a:custGeom>
            <a:avLst/>
            <a:gdLst/>
            <a:ahLst/>
            <a:cxnLst/>
            <a:rect l="l" t="t" r="r" b="b"/>
            <a:pathLst>
              <a:path w="9510395" h="646430">
                <a:moveTo>
                  <a:pt x="0" y="646430"/>
                </a:moveTo>
                <a:lnTo>
                  <a:pt x="9510395" y="646430"/>
                </a:lnTo>
                <a:lnTo>
                  <a:pt x="9510395" y="0"/>
                </a:lnTo>
                <a:lnTo>
                  <a:pt x="0" y="0"/>
                </a:lnTo>
                <a:lnTo>
                  <a:pt x="0" y="64643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18" name="object 18"/>
          <p:cNvSpPr/>
          <p:nvPr/>
        </p:nvSpPr>
        <p:spPr>
          <a:xfrm>
            <a:off x="1658471" y="0"/>
            <a:ext cx="159684" cy="570379"/>
          </a:xfrm>
          <a:custGeom>
            <a:avLst/>
            <a:gdLst/>
            <a:ahLst/>
            <a:cxnLst/>
            <a:rect l="l" t="t" r="r" b="b"/>
            <a:pathLst>
              <a:path w="180975" h="646430">
                <a:moveTo>
                  <a:pt x="0" y="646430"/>
                </a:moveTo>
                <a:lnTo>
                  <a:pt x="180975" y="646430"/>
                </a:lnTo>
                <a:lnTo>
                  <a:pt x="180975" y="0"/>
                </a:lnTo>
                <a:lnTo>
                  <a:pt x="0" y="0"/>
                </a:lnTo>
                <a:lnTo>
                  <a:pt x="0" y="64643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19" name="object 19"/>
          <p:cNvSpPr/>
          <p:nvPr/>
        </p:nvSpPr>
        <p:spPr>
          <a:xfrm>
            <a:off x="10369924" y="570379"/>
            <a:ext cx="163605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5419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20" name="object 20"/>
          <p:cNvSpPr/>
          <p:nvPr/>
        </p:nvSpPr>
        <p:spPr>
          <a:xfrm>
            <a:off x="1898276" y="570379"/>
            <a:ext cx="8391525" cy="0"/>
          </a:xfrm>
          <a:custGeom>
            <a:avLst/>
            <a:gdLst/>
            <a:ahLst/>
            <a:cxnLst/>
            <a:rect l="l" t="t" r="r" b="b"/>
            <a:pathLst>
              <a:path w="9510395">
                <a:moveTo>
                  <a:pt x="0" y="0"/>
                </a:moveTo>
                <a:lnTo>
                  <a:pt x="9510395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21" name="object 21"/>
          <p:cNvSpPr/>
          <p:nvPr/>
        </p:nvSpPr>
        <p:spPr>
          <a:xfrm>
            <a:off x="1658471" y="570379"/>
            <a:ext cx="159684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975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22" name="object 22"/>
          <p:cNvSpPr/>
          <p:nvPr/>
        </p:nvSpPr>
        <p:spPr>
          <a:xfrm>
            <a:off x="1658471" y="0"/>
            <a:ext cx="8875058" cy="0"/>
          </a:xfrm>
          <a:custGeom>
            <a:avLst/>
            <a:gdLst/>
            <a:ahLst/>
            <a:cxnLst/>
            <a:rect l="l" t="t" r="r" b="b"/>
            <a:pathLst>
              <a:path w="10058399">
                <a:moveTo>
                  <a:pt x="1005839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23" name="object 23"/>
          <p:cNvSpPr/>
          <p:nvPr/>
        </p:nvSpPr>
        <p:spPr>
          <a:xfrm>
            <a:off x="10369924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7772396">
                <a:moveTo>
                  <a:pt x="0" y="7772396"/>
                </a:moveTo>
                <a:lnTo>
                  <a:pt x="0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24" name="object 24"/>
          <p:cNvSpPr/>
          <p:nvPr/>
        </p:nvSpPr>
        <p:spPr>
          <a:xfrm>
            <a:off x="10289801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7772396">
                <a:moveTo>
                  <a:pt x="0" y="0"/>
                </a:moveTo>
                <a:lnTo>
                  <a:pt x="0" y="7772396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25" name="object 25"/>
          <p:cNvSpPr/>
          <p:nvPr/>
        </p:nvSpPr>
        <p:spPr>
          <a:xfrm>
            <a:off x="1898276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7772396">
                <a:moveTo>
                  <a:pt x="0" y="7772396"/>
                </a:moveTo>
                <a:lnTo>
                  <a:pt x="0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26" name="object 26"/>
          <p:cNvSpPr/>
          <p:nvPr/>
        </p:nvSpPr>
        <p:spPr>
          <a:xfrm>
            <a:off x="1818154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7772396">
                <a:moveTo>
                  <a:pt x="0" y="0"/>
                </a:moveTo>
                <a:lnTo>
                  <a:pt x="0" y="7772396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27" name="object 27"/>
          <p:cNvSpPr/>
          <p:nvPr/>
        </p:nvSpPr>
        <p:spPr>
          <a:xfrm>
            <a:off x="8812307" y="935691"/>
            <a:ext cx="1242731" cy="122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</p:spTree>
    <p:extLst>
      <p:ext uri="{BB962C8B-B14F-4D97-AF65-F5344CB8AC3E}">
        <p14:creationId xmlns:p14="http://schemas.microsoft.com/office/powerpoint/2010/main" val="2041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0677" y="6364000"/>
            <a:ext cx="2745441" cy="2605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838" spc="-9" dirty="0">
                <a:latin typeface="Cambria"/>
                <a:cs typeface="Cambria"/>
              </a:rPr>
              <a:t>N</a:t>
            </a:r>
            <a:r>
              <a:rPr sz="838" spc="-4" dirty="0">
                <a:latin typeface="Cambria"/>
                <a:cs typeface="Cambria"/>
              </a:rPr>
              <a:t>O</a:t>
            </a:r>
            <a:r>
              <a:rPr sz="838" spc="-9" dirty="0">
                <a:latin typeface="Cambria"/>
                <a:cs typeface="Cambria"/>
              </a:rPr>
              <a:t>RTH </a:t>
            </a:r>
            <a:r>
              <a:rPr sz="838" spc="-13" dirty="0">
                <a:latin typeface="Cambria"/>
                <a:cs typeface="Cambria"/>
              </a:rPr>
              <a:t>E</a:t>
            </a:r>
            <a:r>
              <a:rPr sz="838" spc="-4" dirty="0">
                <a:latin typeface="Cambria"/>
                <a:cs typeface="Cambria"/>
              </a:rPr>
              <a:t>AST IN</a:t>
            </a:r>
            <a:r>
              <a:rPr sz="838" dirty="0">
                <a:latin typeface="Cambria"/>
                <a:cs typeface="Cambria"/>
              </a:rPr>
              <a:t>D</a:t>
            </a:r>
            <a:r>
              <a:rPr sz="838" spc="-13" dirty="0">
                <a:latin typeface="Cambria"/>
                <a:cs typeface="Cambria"/>
              </a:rPr>
              <a:t>E</a:t>
            </a:r>
            <a:r>
              <a:rPr sz="838" spc="-9" dirty="0">
                <a:latin typeface="Cambria"/>
                <a:cs typeface="Cambria"/>
              </a:rPr>
              <a:t>P</a:t>
            </a:r>
            <a:r>
              <a:rPr sz="838" spc="-13" dirty="0">
                <a:latin typeface="Cambria"/>
                <a:cs typeface="Cambria"/>
              </a:rPr>
              <a:t>E</a:t>
            </a:r>
            <a:r>
              <a:rPr sz="838" spc="-9" dirty="0">
                <a:latin typeface="Cambria"/>
                <a:cs typeface="Cambria"/>
              </a:rPr>
              <a:t>N</a:t>
            </a:r>
            <a:r>
              <a:rPr sz="838" dirty="0">
                <a:latin typeface="Cambria"/>
                <a:cs typeface="Cambria"/>
              </a:rPr>
              <a:t>D</a:t>
            </a:r>
            <a:r>
              <a:rPr sz="838" spc="-13" dirty="0">
                <a:latin typeface="Cambria"/>
                <a:cs typeface="Cambria"/>
              </a:rPr>
              <a:t>E</a:t>
            </a:r>
            <a:r>
              <a:rPr sz="838" spc="-9" dirty="0">
                <a:latin typeface="Cambria"/>
                <a:cs typeface="Cambria"/>
              </a:rPr>
              <a:t>NT</a:t>
            </a:r>
            <a:r>
              <a:rPr sz="838" spc="4" dirty="0">
                <a:latin typeface="Cambria"/>
                <a:cs typeface="Cambria"/>
              </a:rPr>
              <a:t> </a:t>
            </a:r>
            <a:r>
              <a:rPr sz="838" spc="-4" dirty="0">
                <a:latin typeface="Cambria"/>
                <a:cs typeface="Cambria"/>
              </a:rPr>
              <a:t>S</a:t>
            </a:r>
            <a:r>
              <a:rPr sz="838" spc="-18" dirty="0">
                <a:latin typeface="Cambria"/>
                <a:cs typeface="Cambria"/>
              </a:rPr>
              <a:t>C</a:t>
            </a:r>
            <a:r>
              <a:rPr sz="838" spc="-13" dirty="0">
                <a:latin typeface="Cambria"/>
                <a:cs typeface="Cambria"/>
              </a:rPr>
              <a:t>H</a:t>
            </a:r>
            <a:r>
              <a:rPr sz="838" spc="-9" dirty="0">
                <a:latin typeface="Cambria"/>
                <a:cs typeface="Cambria"/>
              </a:rPr>
              <a:t>OOL </a:t>
            </a:r>
            <a:r>
              <a:rPr sz="838" spc="-13" dirty="0">
                <a:latin typeface="Cambria"/>
                <a:cs typeface="Cambria"/>
              </a:rPr>
              <a:t>D</a:t>
            </a:r>
            <a:r>
              <a:rPr sz="838" spc="-4" dirty="0">
                <a:latin typeface="Cambria"/>
                <a:cs typeface="Cambria"/>
              </a:rPr>
              <a:t>ISTRI</a:t>
            </a:r>
            <a:r>
              <a:rPr sz="838" spc="-18" dirty="0">
                <a:latin typeface="Cambria"/>
                <a:cs typeface="Cambria"/>
              </a:rPr>
              <a:t>C</a:t>
            </a:r>
            <a:r>
              <a:rPr sz="838" spc="-9" dirty="0">
                <a:latin typeface="Cambria"/>
                <a:cs typeface="Cambria"/>
              </a:rPr>
              <a:t>T</a:t>
            </a:r>
            <a:endParaRPr sz="838">
              <a:latin typeface="Cambria"/>
              <a:cs typeface="Cambria"/>
            </a:endParaRPr>
          </a:p>
          <a:p>
            <a:pPr marL="11206">
              <a:spcBef>
                <a:spcPts val="9"/>
              </a:spcBef>
            </a:pPr>
            <a:r>
              <a:rPr sz="794" spc="-9" dirty="0">
                <a:latin typeface="Cambria"/>
                <a:cs typeface="Cambria"/>
              </a:rPr>
              <a:t>D</a:t>
            </a:r>
            <a:r>
              <a:rPr sz="794" spc="-4" dirty="0">
                <a:latin typeface="Cambria"/>
                <a:cs typeface="Cambria"/>
              </a:rPr>
              <a:t>IS</a:t>
            </a:r>
            <a:r>
              <a:rPr sz="794" spc="-18" dirty="0">
                <a:latin typeface="Cambria"/>
                <a:cs typeface="Cambria"/>
              </a:rPr>
              <a:t>T</a:t>
            </a:r>
            <a:r>
              <a:rPr sz="794" dirty="0">
                <a:latin typeface="Cambria"/>
                <a:cs typeface="Cambria"/>
              </a:rPr>
              <a:t>R</a:t>
            </a:r>
            <a:r>
              <a:rPr sz="794" spc="-4" dirty="0">
                <a:latin typeface="Cambria"/>
                <a:cs typeface="Cambria"/>
              </a:rPr>
              <a:t>I</a:t>
            </a:r>
            <a:r>
              <a:rPr sz="794" spc="-9" dirty="0">
                <a:latin typeface="Cambria"/>
                <a:cs typeface="Cambria"/>
              </a:rPr>
              <a:t>CT </a:t>
            </a:r>
            <a:r>
              <a:rPr sz="794" spc="-4" dirty="0">
                <a:latin typeface="Cambria"/>
                <a:cs typeface="Cambria"/>
              </a:rPr>
              <a:t>I</a:t>
            </a:r>
            <a:r>
              <a:rPr sz="794" spc="-9" dirty="0">
                <a:latin typeface="Cambria"/>
                <a:cs typeface="Cambria"/>
              </a:rPr>
              <a:t>N</a:t>
            </a:r>
            <a:r>
              <a:rPr sz="794" dirty="0">
                <a:latin typeface="Cambria"/>
                <a:cs typeface="Cambria"/>
              </a:rPr>
              <a:t>S</a:t>
            </a:r>
            <a:r>
              <a:rPr sz="794" spc="-18" dirty="0">
                <a:latin typeface="Cambria"/>
                <a:cs typeface="Cambria"/>
              </a:rPr>
              <a:t>T</a:t>
            </a:r>
            <a:r>
              <a:rPr sz="794" dirty="0">
                <a:latin typeface="Cambria"/>
                <a:cs typeface="Cambria"/>
              </a:rPr>
              <a:t>R</a:t>
            </a:r>
            <a:r>
              <a:rPr sz="794" spc="-9" dirty="0">
                <a:latin typeface="Cambria"/>
                <a:cs typeface="Cambria"/>
              </a:rPr>
              <a:t>UC</a:t>
            </a:r>
            <a:r>
              <a:rPr sz="794" spc="-18" dirty="0">
                <a:latin typeface="Cambria"/>
                <a:cs typeface="Cambria"/>
              </a:rPr>
              <a:t>T</a:t>
            </a:r>
            <a:r>
              <a:rPr sz="794" spc="-4" dirty="0">
                <a:latin typeface="Cambria"/>
                <a:cs typeface="Cambria"/>
              </a:rPr>
              <a:t>I</a:t>
            </a:r>
            <a:r>
              <a:rPr sz="794" spc="-9" dirty="0">
                <a:latin typeface="Cambria"/>
                <a:cs typeface="Cambria"/>
              </a:rPr>
              <a:t>ONAL </a:t>
            </a:r>
            <a:r>
              <a:rPr sz="794" spc="-4" dirty="0">
                <a:latin typeface="Cambria"/>
                <a:cs typeface="Cambria"/>
              </a:rPr>
              <a:t>I</a:t>
            </a:r>
            <a:r>
              <a:rPr sz="794" spc="4" dirty="0">
                <a:latin typeface="Cambria"/>
                <a:cs typeface="Cambria"/>
              </a:rPr>
              <a:t>M</a:t>
            </a:r>
            <a:r>
              <a:rPr sz="794" spc="-4" dirty="0">
                <a:latin typeface="Cambria"/>
                <a:cs typeface="Cambria"/>
              </a:rPr>
              <a:t>PR</a:t>
            </a:r>
            <a:r>
              <a:rPr sz="794" spc="-9" dirty="0">
                <a:latin typeface="Cambria"/>
                <a:cs typeface="Cambria"/>
              </a:rPr>
              <a:t>O</a:t>
            </a:r>
            <a:r>
              <a:rPr sz="794" spc="-13" dirty="0">
                <a:latin typeface="Cambria"/>
                <a:cs typeface="Cambria"/>
              </a:rPr>
              <a:t>V</a:t>
            </a:r>
            <a:r>
              <a:rPr sz="794" dirty="0">
                <a:latin typeface="Cambria"/>
                <a:cs typeface="Cambria"/>
              </a:rPr>
              <a:t>E</a:t>
            </a:r>
            <a:r>
              <a:rPr sz="794" spc="-4" dirty="0">
                <a:latin typeface="Cambria"/>
                <a:cs typeface="Cambria"/>
              </a:rPr>
              <a:t>M</a:t>
            </a:r>
            <a:r>
              <a:rPr sz="794" spc="-9" dirty="0">
                <a:latin typeface="Cambria"/>
                <a:cs typeface="Cambria"/>
              </a:rPr>
              <a:t>ENT</a:t>
            </a:r>
            <a:r>
              <a:rPr sz="794" spc="-4" dirty="0">
                <a:latin typeface="Cambria"/>
                <a:cs typeface="Cambria"/>
              </a:rPr>
              <a:t> P</a:t>
            </a:r>
            <a:r>
              <a:rPr sz="794" spc="-9" dirty="0">
                <a:latin typeface="Cambria"/>
                <a:cs typeface="Cambria"/>
              </a:rPr>
              <a:t>L</a:t>
            </a:r>
            <a:r>
              <a:rPr sz="794" dirty="0">
                <a:latin typeface="Cambria"/>
                <a:cs typeface="Cambria"/>
              </a:rPr>
              <a:t>A</a:t>
            </a:r>
            <a:r>
              <a:rPr sz="794" spc="-9" dirty="0">
                <a:latin typeface="Cambria"/>
                <a:cs typeface="Cambria"/>
              </a:rPr>
              <a:t>N </a:t>
            </a:r>
            <a:r>
              <a:rPr sz="794" spc="-13" dirty="0">
                <a:latin typeface="Cambria"/>
                <a:cs typeface="Cambria"/>
              </a:rPr>
              <a:t>2</a:t>
            </a:r>
            <a:r>
              <a:rPr sz="794" spc="-4" dirty="0">
                <a:latin typeface="Cambria"/>
                <a:cs typeface="Cambria"/>
              </a:rPr>
              <a:t>0</a:t>
            </a:r>
            <a:r>
              <a:rPr sz="794" spc="-13" dirty="0">
                <a:latin typeface="Cambria"/>
                <a:cs typeface="Cambria"/>
              </a:rPr>
              <a:t>1</a:t>
            </a:r>
            <a:r>
              <a:rPr sz="794" spc="-4" dirty="0">
                <a:latin typeface="Cambria"/>
                <a:cs typeface="Cambria"/>
              </a:rPr>
              <a:t>7</a:t>
            </a:r>
            <a:r>
              <a:rPr sz="794" spc="9" dirty="0">
                <a:latin typeface="Cambria"/>
                <a:cs typeface="Cambria"/>
              </a:rPr>
              <a:t> </a:t>
            </a:r>
            <a:r>
              <a:rPr sz="794" dirty="0">
                <a:latin typeface="Cambria"/>
                <a:cs typeface="Cambria"/>
              </a:rPr>
              <a:t>– </a:t>
            </a:r>
            <a:r>
              <a:rPr sz="794" spc="-4" dirty="0">
                <a:latin typeface="Cambria"/>
                <a:cs typeface="Cambria"/>
              </a:rPr>
              <a:t>2</a:t>
            </a:r>
            <a:r>
              <a:rPr sz="794" spc="-13" dirty="0">
                <a:latin typeface="Cambria"/>
                <a:cs typeface="Cambria"/>
              </a:rPr>
              <a:t>01</a:t>
            </a:r>
            <a:r>
              <a:rPr sz="794" spc="-4" dirty="0">
                <a:latin typeface="Cambria"/>
                <a:cs typeface="Cambria"/>
              </a:rPr>
              <a:t>8</a:t>
            </a:r>
            <a:endParaRPr sz="794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71753" y="6364000"/>
            <a:ext cx="370915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838" spc="-9" dirty="0">
                <a:latin typeface="Cambria"/>
                <a:cs typeface="Cambria"/>
              </a:rPr>
              <a:t>P</a:t>
            </a:r>
            <a:r>
              <a:rPr sz="838" dirty="0">
                <a:latin typeface="Cambria"/>
                <a:cs typeface="Cambria"/>
              </a:rPr>
              <a:t>a</a:t>
            </a:r>
            <a:r>
              <a:rPr sz="838" spc="-4" dirty="0">
                <a:latin typeface="Cambria"/>
                <a:cs typeface="Cambria"/>
              </a:rPr>
              <a:t>ge </a:t>
            </a:r>
            <a:r>
              <a:rPr sz="838" spc="-9" dirty="0">
                <a:latin typeface="Calibri"/>
                <a:cs typeface="Calibri"/>
              </a:rPr>
              <a:t>2</a:t>
            </a:r>
            <a:r>
              <a:rPr sz="838" spc="-4" dirty="0">
                <a:latin typeface="Calibri"/>
                <a:cs typeface="Calibri"/>
              </a:rPr>
              <a:t>5</a:t>
            </a:r>
            <a:endParaRPr sz="838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0822" y="6712906"/>
            <a:ext cx="8481732" cy="0"/>
          </a:xfrm>
          <a:custGeom>
            <a:avLst/>
            <a:gdLst/>
            <a:ahLst/>
            <a:cxnLst/>
            <a:rect l="l" t="t" r="r" b="b"/>
            <a:pathLst>
              <a:path w="9612630">
                <a:moveTo>
                  <a:pt x="0" y="0"/>
                </a:moveTo>
                <a:lnTo>
                  <a:pt x="9612630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5" name="object 5"/>
          <p:cNvSpPr/>
          <p:nvPr/>
        </p:nvSpPr>
        <p:spPr>
          <a:xfrm>
            <a:off x="10291482" y="6311713"/>
            <a:ext cx="80121" cy="403412"/>
          </a:xfrm>
          <a:custGeom>
            <a:avLst/>
            <a:gdLst/>
            <a:ahLst/>
            <a:cxnLst/>
            <a:rect l="l" t="t" r="r" b="b"/>
            <a:pathLst>
              <a:path w="90804" h="457200">
                <a:moveTo>
                  <a:pt x="0" y="457200"/>
                </a:moveTo>
                <a:lnTo>
                  <a:pt x="90804" y="457200"/>
                </a:lnTo>
                <a:lnTo>
                  <a:pt x="9080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6" name="object 6"/>
          <p:cNvSpPr/>
          <p:nvPr/>
        </p:nvSpPr>
        <p:spPr>
          <a:xfrm>
            <a:off x="10291482" y="6311713"/>
            <a:ext cx="80121" cy="403412"/>
          </a:xfrm>
          <a:custGeom>
            <a:avLst/>
            <a:gdLst/>
            <a:ahLst/>
            <a:cxnLst/>
            <a:rect l="l" t="t" r="r" b="b"/>
            <a:pathLst>
              <a:path w="90804" h="457200">
                <a:moveTo>
                  <a:pt x="0" y="457200"/>
                </a:moveTo>
                <a:lnTo>
                  <a:pt x="90804" y="457200"/>
                </a:lnTo>
                <a:lnTo>
                  <a:pt x="9080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524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7" name="object 7"/>
          <p:cNvSpPr/>
          <p:nvPr/>
        </p:nvSpPr>
        <p:spPr>
          <a:xfrm>
            <a:off x="1819835" y="6311713"/>
            <a:ext cx="80122" cy="403412"/>
          </a:xfrm>
          <a:custGeom>
            <a:avLst/>
            <a:gdLst/>
            <a:ahLst/>
            <a:cxnLst/>
            <a:rect l="l" t="t" r="r" b="b"/>
            <a:pathLst>
              <a:path w="90804" h="457200">
                <a:moveTo>
                  <a:pt x="0" y="457200"/>
                </a:moveTo>
                <a:lnTo>
                  <a:pt x="90805" y="457200"/>
                </a:lnTo>
                <a:lnTo>
                  <a:pt x="9080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8" name="object 8"/>
          <p:cNvSpPr/>
          <p:nvPr/>
        </p:nvSpPr>
        <p:spPr>
          <a:xfrm>
            <a:off x="1819835" y="6311713"/>
            <a:ext cx="80122" cy="403412"/>
          </a:xfrm>
          <a:custGeom>
            <a:avLst/>
            <a:gdLst/>
            <a:ahLst/>
            <a:cxnLst/>
            <a:rect l="l" t="t" r="r" b="b"/>
            <a:pathLst>
              <a:path w="90804" h="457200">
                <a:moveTo>
                  <a:pt x="0" y="457200"/>
                </a:moveTo>
                <a:lnTo>
                  <a:pt x="90805" y="457200"/>
                </a:lnTo>
                <a:lnTo>
                  <a:pt x="9080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9" name="object 9"/>
          <p:cNvSpPr/>
          <p:nvPr/>
        </p:nvSpPr>
        <p:spPr>
          <a:xfrm>
            <a:off x="1894332" y="6307791"/>
            <a:ext cx="8481194" cy="0"/>
          </a:xfrm>
          <a:custGeom>
            <a:avLst/>
            <a:gdLst/>
            <a:ahLst/>
            <a:cxnLst/>
            <a:rect l="l" t="t" r="r" b="b"/>
            <a:pathLst>
              <a:path w="9612020">
                <a:moveTo>
                  <a:pt x="0" y="0"/>
                </a:moveTo>
                <a:lnTo>
                  <a:pt x="9612020" y="0"/>
                </a:lnTo>
              </a:path>
            </a:pathLst>
          </a:custGeom>
          <a:ln w="9525">
            <a:solidFill>
              <a:srgbClr val="2E54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118"/>
          </a:p>
        </p:txBody>
      </p:sp>
      <p:sp>
        <p:nvSpPr>
          <p:cNvPr id="10" name="object 10"/>
          <p:cNvSpPr txBox="1"/>
          <p:nvPr/>
        </p:nvSpPr>
        <p:spPr>
          <a:xfrm>
            <a:off x="2050677" y="333039"/>
            <a:ext cx="2924175" cy="3725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>
              <a:lnSpc>
                <a:spcPts val="1446"/>
              </a:lnSpc>
            </a:pPr>
            <a:r>
              <a:rPr sz="1235" b="1" u="heavy" spc="-4" dirty="0">
                <a:latin typeface="Cambria"/>
                <a:cs typeface="Cambria"/>
              </a:rPr>
              <a:t>D</a:t>
            </a:r>
            <a:r>
              <a:rPr sz="1235" b="1" u="heavy" dirty="0">
                <a:latin typeface="Cambria"/>
                <a:cs typeface="Cambria"/>
              </a:rPr>
              <a:t>i</a:t>
            </a:r>
            <a:r>
              <a:rPr sz="1235" b="1" u="heavy" spc="4" dirty="0">
                <a:latin typeface="Cambria"/>
                <a:cs typeface="Cambria"/>
              </a:rPr>
              <a:t>s</a:t>
            </a:r>
            <a:r>
              <a:rPr sz="1235" b="1" u="heavy" dirty="0">
                <a:latin typeface="Cambria"/>
                <a:cs typeface="Cambria"/>
              </a:rPr>
              <a:t>tr</a:t>
            </a:r>
            <a:r>
              <a:rPr sz="1235" b="1" u="heavy" spc="-9" dirty="0">
                <a:latin typeface="Cambria"/>
                <a:cs typeface="Cambria"/>
              </a:rPr>
              <a:t>i</a:t>
            </a:r>
            <a:r>
              <a:rPr sz="1235" b="1" u="heavy" dirty="0">
                <a:latin typeface="Cambria"/>
                <a:cs typeface="Cambria"/>
              </a:rPr>
              <a:t>ct</a:t>
            </a:r>
            <a:r>
              <a:rPr sz="1235" b="1" u="heavy" spc="-4" dirty="0">
                <a:latin typeface="Cambria"/>
                <a:cs typeface="Cambria"/>
              </a:rPr>
              <a:t> </a:t>
            </a:r>
            <a:r>
              <a:rPr sz="1235" b="1" u="heavy" dirty="0">
                <a:latin typeface="Cambria"/>
                <a:cs typeface="Cambria"/>
              </a:rPr>
              <a:t>I</a:t>
            </a:r>
            <a:r>
              <a:rPr sz="1235" b="1" u="heavy" spc="-9" dirty="0">
                <a:latin typeface="Cambria"/>
                <a:cs typeface="Cambria"/>
              </a:rPr>
              <a:t>n</a:t>
            </a:r>
            <a:r>
              <a:rPr sz="1235" b="1" u="heavy" dirty="0">
                <a:latin typeface="Cambria"/>
                <a:cs typeface="Cambria"/>
              </a:rPr>
              <a:t>s</a:t>
            </a:r>
            <a:r>
              <a:rPr sz="1235" b="1" u="heavy" spc="4" dirty="0">
                <a:latin typeface="Cambria"/>
                <a:cs typeface="Cambria"/>
              </a:rPr>
              <a:t>t</a:t>
            </a:r>
            <a:r>
              <a:rPr sz="1235" b="1" u="heavy" spc="-13" dirty="0">
                <a:latin typeface="Cambria"/>
                <a:cs typeface="Cambria"/>
              </a:rPr>
              <a:t>r</a:t>
            </a:r>
            <a:r>
              <a:rPr sz="1235" b="1" u="heavy" dirty="0">
                <a:latin typeface="Cambria"/>
                <a:cs typeface="Cambria"/>
              </a:rPr>
              <a:t>uc</a:t>
            </a:r>
            <a:r>
              <a:rPr sz="1235" b="1" u="heavy" spc="-9" dirty="0">
                <a:latin typeface="Cambria"/>
                <a:cs typeface="Cambria"/>
              </a:rPr>
              <a:t>t</a:t>
            </a:r>
            <a:r>
              <a:rPr sz="1235" b="1" u="heavy" dirty="0">
                <a:latin typeface="Cambria"/>
                <a:cs typeface="Cambria"/>
              </a:rPr>
              <a:t>ional</a:t>
            </a:r>
            <a:r>
              <a:rPr sz="1235" b="1" u="heavy" spc="-4" dirty="0">
                <a:latin typeface="Cambria"/>
                <a:cs typeface="Cambria"/>
              </a:rPr>
              <a:t> </a:t>
            </a:r>
            <a:r>
              <a:rPr sz="1235" b="1" u="heavy" dirty="0">
                <a:latin typeface="Cambria"/>
                <a:cs typeface="Cambria"/>
              </a:rPr>
              <a:t>Imp</a:t>
            </a:r>
            <a:r>
              <a:rPr sz="1235" b="1" u="heavy" spc="-13" dirty="0">
                <a:latin typeface="Cambria"/>
                <a:cs typeface="Cambria"/>
              </a:rPr>
              <a:t>r</a:t>
            </a:r>
            <a:r>
              <a:rPr sz="1235" b="1" u="heavy" dirty="0">
                <a:latin typeface="Cambria"/>
                <a:cs typeface="Cambria"/>
              </a:rPr>
              <a:t>ove</a:t>
            </a:r>
            <a:r>
              <a:rPr sz="1235" b="1" u="heavy" spc="-4" dirty="0">
                <a:latin typeface="Cambria"/>
                <a:cs typeface="Cambria"/>
              </a:rPr>
              <a:t>m</a:t>
            </a:r>
            <a:r>
              <a:rPr sz="1235" b="1" u="heavy" spc="-13" dirty="0">
                <a:latin typeface="Cambria"/>
                <a:cs typeface="Cambria"/>
              </a:rPr>
              <a:t>e</a:t>
            </a:r>
            <a:r>
              <a:rPr sz="1235" b="1" u="heavy" dirty="0">
                <a:latin typeface="Cambria"/>
                <a:cs typeface="Cambria"/>
              </a:rPr>
              <a:t>nt</a:t>
            </a:r>
            <a:r>
              <a:rPr sz="1235" b="1" u="heavy" spc="-13" dirty="0">
                <a:latin typeface="Cambria"/>
                <a:cs typeface="Cambria"/>
              </a:rPr>
              <a:t> </a:t>
            </a:r>
            <a:r>
              <a:rPr sz="1235" b="1" u="heavy" dirty="0">
                <a:latin typeface="Cambria"/>
                <a:cs typeface="Cambria"/>
              </a:rPr>
              <a:t>Pl</a:t>
            </a:r>
            <a:r>
              <a:rPr sz="1235" b="1" u="heavy" spc="-9" dirty="0">
                <a:latin typeface="Cambria"/>
                <a:cs typeface="Cambria"/>
              </a:rPr>
              <a:t>a</a:t>
            </a:r>
            <a:r>
              <a:rPr sz="1235" b="1" u="heavy" dirty="0">
                <a:latin typeface="Cambria"/>
                <a:cs typeface="Cambria"/>
              </a:rPr>
              <a:t>n</a:t>
            </a:r>
            <a:r>
              <a:rPr sz="1235" b="1" dirty="0">
                <a:latin typeface="Cambria"/>
                <a:cs typeface="Cambria"/>
              </a:rPr>
              <a:t> </a:t>
            </a:r>
            <a:r>
              <a:rPr sz="1235" b="1" u="heavy" dirty="0">
                <a:latin typeface="Cambria"/>
                <a:cs typeface="Cambria"/>
              </a:rPr>
              <a:t>School</a:t>
            </a:r>
            <a:r>
              <a:rPr sz="1235" b="1" u="heavy" spc="-9" dirty="0">
                <a:latin typeface="Cambria"/>
                <a:cs typeface="Cambria"/>
              </a:rPr>
              <a:t> </a:t>
            </a:r>
            <a:r>
              <a:rPr sz="1235" b="1" u="heavy" dirty="0">
                <a:latin typeface="Cambria"/>
                <a:cs typeface="Cambria"/>
              </a:rPr>
              <a:t>Ye</a:t>
            </a:r>
            <a:r>
              <a:rPr sz="1235" b="1" u="heavy" spc="-4" dirty="0">
                <a:latin typeface="Cambria"/>
                <a:cs typeface="Cambria"/>
              </a:rPr>
              <a:t>a</a:t>
            </a:r>
            <a:r>
              <a:rPr sz="1235" b="1" u="heavy" dirty="0">
                <a:latin typeface="Cambria"/>
                <a:cs typeface="Cambria"/>
              </a:rPr>
              <a:t>r</a:t>
            </a:r>
            <a:r>
              <a:rPr sz="1235" b="1" u="heavy" spc="4" dirty="0">
                <a:latin typeface="Cambria"/>
                <a:cs typeface="Cambria"/>
              </a:rPr>
              <a:t> </a:t>
            </a:r>
            <a:r>
              <a:rPr sz="1235" b="1" u="heavy" spc="-4" dirty="0">
                <a:latin typeface="Cambria"/>
                <a:cs typeface="Cambria"/>
              </a:rPr>
              <a:t>201</a:t>
            </a:r>
            <a:r>
              <a:rPr sz="1235" b="1" u="heavy" dirty="0">
                <a:latin typeface="Cambria"/>
                <a:cs typeface="Cambria"/>
              </a:rPr>
              <a:t>7</a:t>
            </a:r>
            <a:r>
              <a:rPr sz="1235" b="1" u="heavy" spc="-4" dirty="0">
                <a:latin typeface="Cambria"/>
                <a:cs typeface="Cambria"/>
              </a:rPr>
              <a:t> </a:t>
            </a:r>
            <a:r>
              <a:rPr sz="1235" b="1" u="heavy" dirty="0">
                <a:latin typeface="Cambria"/>
                <a:cs typeface="Cambria"/>
              </a:rPr>
              <a:t>– </a:t>
            </a:r>
            <a:r>
              <a:rPr sz="1235" b="1" u="heavy" spc="-4" dirty="0">
                <a:latin typeface="Cambria"/>
                <a:cs typeface="Cambria"/>
              </a:rPr>
              <a:t> 201</a:t>
            </a:r>
            <a:r>
              <a:rPr sz="1235" b="1" u="heavy" dirty="0">
                <a:latin typeface="Cambria"/>
                <a:cs typeface="Cambria"/>
              </a:rPr>
              <a:t>8</a:t>
            </a:r>
            <a:endParaRPr sz="1235">
              <a:latin typeface="Cambria"/>
              <a:cs typeface="Cambri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790252" y="698686"/>
          <a:ext cx="8523866" cy="3631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74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475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6990" indent="-10795">
                        <a:lnSpc>
                          <a:spcPct val="102099"/>
                        </a:lnSpc>
                      </a:pP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 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75057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800" b="1" spc="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 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jec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 / 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82930" marR="161925" indent="-422909">
                        <a:lnSpc>
                          <a:spcPct val="102099"/>
                        </a:lnSpc>
                      </a:pPr>
                      <a:r>
                        <a:rPr sz="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reab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800" b="1" spc="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lu</a:t>
                      </a:r>
                      <a:r>
                        <a:rPr sz="800" b="1" spc="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 Cr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266700" indent="-67310">
                        <a:lnSpc>
                          <a:spcPct val="102099"/>
                        </a:lnSpc>
                      </a:pP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Per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28295" marR="122555" indent="-205740">
                        <a:lnSpc>
                          <a:spcPct val="102099"/>
                        </a:lnSpc>
                      </a:pPr>
                      <a:r>
                        <a:rPr sz="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rces Per Year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27">
                <a:tc gridSpan="8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Hum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n Re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rces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 (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R)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42671">
                      <a:solidFill>
                        <a:srgbClr val="D9D9D9"/>
                      </a:solidFill>
                      <a:prstDash val="solid"/>
                    </a:lnL>
                    <a:lnR w="42671">
                      <a:solidFill>
                        <a:srgbClr val="D9D9D9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4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Calibri"/>
                          <a:cs typeface="Calibri"/>
                        </a:rPr>
                        <a:t>19-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marR="345440">
                        <a:lnSpc>
                          <a:spcPct val="102099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Human 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ain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xe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mplary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mploy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gh: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3350" marR="212090" indent="-91440">
                        <a:lnSpc>
                          <a:spcPct val="102099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133350" algn="l"/>
                        </a:tabLst>
                      </a:pP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ndu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J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ob Fairs (17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te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 job fai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4 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lassifi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job fairs)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3350" indent="-9144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133350" algn="l"/>
                        </a:tabLst>
                      </a:pP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qu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iring</a:t>
                      </a:r>
                      <a:r>
                        <a:rPr sz="8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kgro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a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cr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inal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is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ory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k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3350" indent="-9144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33350" algn="l"/>
                        </a:tabLst>
                      </a:pP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ring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at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ly 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mploy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3350" marR="114935" indent="-91440">
                        <a:lnSpc>
                          <a:spcPct val="102099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133350" algn="l"/>
                        </a:tabLst>
                      </a:pPr>
                      <a:r>
                        <a:rPr sz="800" spc="0" dirty="0" smtClean="0">
                          <a:latin typeface="Calibri"/>
                          <a:cs typeface="Calibri"/>
                        </a:rPr>
                        <a:t>arra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h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ol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le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200+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ud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1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rs in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or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2017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-201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8 s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ool year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3350" indent="-9144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33350" algn="l"/>
                        </a:tabLst>
                      </a:pPr>
                      <a:r>
                        <a:rPr sz="800" spc="0" dirty="0" smtClean="0">
                          <a:latin typeface="Calibri"/>
                          <a:cs typeface="Calibri"/>
                        </a:rPr>
                        <a:t>off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ring 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ec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rring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rai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 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loy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3350" marR="154940" indent="-91440">
                        <a:lnSpc>
                          <a:spcPct val="102099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133350" algn="l"/>
                        </a:tabLst>
                      </a:pP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ogni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ion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rogra</a:t>
                      </a:r>
                      <a:r>
                        <a:rPr sz="800" spc="-1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(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rini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y P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ze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 of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t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, S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rvi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rd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s,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pt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)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3350" marR="615315" indent="-91440">
                        <a:lnSpc>
                          <a:spcPct val="102099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133350" algn="l"/>
                        </a:tabLst>
                      </a:pPr>
                      <a:r>
                        <a:rPr sz="800" spc="0" dirty="0" smtClean="0">
                          <a:latin typeface="Calibri"/>
                          <a:cs typeface="Calibri"/>
                        </a:rPr>
                        <a:t>sol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ic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ing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db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k 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evalua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rai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 ens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re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ffe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iven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ss 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va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16839">
                        <a:lnSpc>
                          <a:spcPct val="101800"/>
                        </a:lnSpc>
                      </a:pPr>
                      <a:r>
                        <a:rPr sz="800" spc="-5" dirty="0" smtClean="0">
                          <a:latin typeface="Calibri"/>
                          <a:cs typeface="Calibri"/>
                        </a:rPr>
                        <a:t>100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%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rof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ssio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al 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lassifi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osi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 be f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le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h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ighly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qu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rso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nn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gust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15,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201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550"/>
                        </a:lnSpc>
                        <a:spcBef>
                          <a:spcPts val="42"/>
                        </a:spcBef>
                      </a:pPr>
                      <a:endParaRPr sz="500"/>
                    </a:p>
                    <a:p>
                      <a:pPr marL="41910" marR="195580">
                        <a:lnSpc>
                          <a:spcPct val="101699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100%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ri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inal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b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kgro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ks on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nd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ida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mploy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Ju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2017 –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July 2018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98755">
                        <a:lnSpc>
                          <a:spcPct val="10160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Ex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ive Dir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or for Human 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482600">
                        <a:lnSpc>
                          <a:spcPct val="102099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und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($46,300)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980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Calibri"/>
                          <a:cs typeface="Calibri"/>
                        </a:rPr>
                        <a:t>19-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marR="345440">
                        <a:lnSpc>
                          <a:spcPct val="102099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Human 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65100">
                        <a:lnSpc>
                          <a:spcPct val="102099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Use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ff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ive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Dis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 main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ain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lass si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ze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of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22:1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for gra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K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sing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fol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ing s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s: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3350" marR="356235" indent="-91440">
                        <a:lnSpc>
                          <a:spcPct val="102099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133350" algn="l"/>
                        </a:tabLst>
                      </a:pPr>
                      <a:r>
                        <a:rPr sz="800" spc="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lop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ro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ria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affing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ios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as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on</a:t>
                      </a:r>
                      <a:r>
                        <a:rPr sz="800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ins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al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am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pu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3350" marR="195580" indent="-91440">
                        <a:lnSpc>
                          <a:spcPct val="101699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33350" algn="l"/>
                        </a:tabLst>
                      </a:pPr>
                      <a:r>
                        <a:rPr sz="800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on a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asis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or 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vi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lass si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s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so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ossi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le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sing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affing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is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y fu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3350" marR="102870" indent="-91440">
                        <a:lnSpc>
                          <a:spcPct val="1016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33350" algn="l"/>
                        </a:tabLst>
                      </a:pP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ub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las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aiv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1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xas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Edu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ion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Ag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y (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EA) for id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lasses ov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om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nd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22:1 ra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io for gra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K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83820">
                        <a:lnSpc>
                          <a:spcPct val="102099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100%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las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h more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an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22:1 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 s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ub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las</a:t>
                      </a:r>
                      <a:r>
                        <a:rPr sz="800" spc="2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- si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w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ai</a:t>
                      </a:r>
                      <a:r>
                        <a:rPr sz="800" spc="1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o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Ju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2017 –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July 2018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46990">
                        <a:lnSpc>
                          <a:spcPct val="101800"/>
                        </a:lnSpc>
                      </a:pPr>
                      <a:r>
                        <a:rPr sz="800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affing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Co</a:t>
                      </a:r>
                      <a:r>
                        <a:rPr sz="800" spc="1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, Human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ce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 D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, Performa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 Pla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ing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-1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62865">
                        <a:lnSpc>
                          <a:spcPct val="102099"/>
                        </a:lnSpc>
                      </a:pPr>
                      <a:r>
                        <a:rPr sz="800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affing Dis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io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y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5" dirty="0" smtClean="0">
                          <a:latin typeface="Calibri"/>
                          <a:cs typeface="Calibri"/>
                        </a:rPr>
                        <a:t>und</a:t>
                      </a:r>
                      <a:r>
                        <a:rPr sz="8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Operation 5"/>
          <p:cNvSpPr/>
          <p:nvPr/>
        </p:nvSpPr>
        <p:spPr>
          <a:xfrm>
            <a:off x="737017" y="110105"/>
            <a:ext cx="10717967" cy="944380"/>
          </a:xfrm>
          <a:prstGeom prst="flowChartManualOperati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Accountability </a:t>
            </a:r>
            <a:r>
              <a:rPr lang="en-US" sz="2800" dirty="0">
                <a:solidFill>
                  <a:schemeClr val="tx1"/>
                </a:solidFill>
              </a:rPr>
              <a:t>Summary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Performance Index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371BF-BC0F-468F-9C62-230A3D5472B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974" r="381" b="8783"/>
          <a:stretch/>
        </p:blipFill>
        <p:spPr>
          <a:xfrm>
            <a:off x="0" y="2107531"/>
            <a:ext cx="5684012" cy="34687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627168"/>
            <a:ext cx="31417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9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 Tables 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2016-2017</a:t>
            </a:r>
            <a:endParaRPr lang="en-US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4391"/>
          <a:stretch/>
        </p:blipFill>
        <p:spPr>
          <a:xfrm>
            <a:off x="6382854" y="2107531"/>
            <a:ext cx="5495818" cy="3468702"/>
          </a:xfrm>
          <a:prstGeom prst="rect">
            <a:avLst/>
          </a:prstGeom>
        </p:spPr>
      </p:pic>
      <p:sp>
        <p:nvSpPr>
          <p:cNvPr id="9" name="Flowchart: Manual Operation 8"/>
          <p:cNvSpPr/>
          <p:nvPr/>
        </p:nvSpPr>
        <p:spPr>
          <a:xfrm>
            <a:off x="1583710" y="1375351"/>
            <a:ext cx="3061938" cy="744186"/>
          </a:xfrm>
          <a:prstGeom prst="flowChartManualOperati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2017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Flowchart: Manual Operation 9"/>
          <p:cNvSpPr/>
          <p:nvPr/>
        </p:nvSpPr>
        <p:spPr>
          <a:xfrm>
            <a:off x="8042681" y="1343162"/>
            <a:ext cx="3061938" cy="744186"/>
          </a:xfrm>
          <a:prstGeom prst="flowChartManualOperati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2016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07" y="1375326"/>
            <a:ext cx="5607075" cy="43837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0724" y="1375327"/>
            <a:ext cx="5609647" cy="43837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5DC4-F58E-46DD-9E70-A3D3ED1896CE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669" y="1968966"/>
            <a:ext cx="5901366" cy="4454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492"/>
            <a:ext cx="10515600" cy="909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Accountability 2017 Rating</a:t>
            </a:r>
            <a:br>
              <a:rPr lang="en-US" dirty="0" smtClean="0"/>
            </a:br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935-2DDD-4D78-90C1-DA6A9EC4E51F}" type="datetime1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C2E-1CF2-4CE0-A7DD-B0D6C3D22780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925" y="63335"/>
            <a:ext cx="1441513" cy="20556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92669" y="1318112"/>
            <a:ext cx="5901366" cy="4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2017 District Accountability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820615" y="2035318"/>
            <a:ext cx="7709929" cy="1200329"/>
            <a:chOff x="-434869" y="3074886"/>
            <a:chExt cx="7959959" cy="1398137"/>
          </a:xfrm>
        </p:grpSpPr>
        <p:grpSp>
          <p:nvGrpSpPr>
            <p:cNvPr id="6" name="Group 5"/>
            <p:cNvGrpSpPr/>
            <p:nvPr/>
          </p:nvGrpSpPr>
          <p:grpSpPr>
            <a:xfrm>
              <a:off x="-434869" y="3074886"/>
              <a:ext cx="6594164" cy="1398137"/>
              <a:chOff x="233245" y="2891214"/>
              <a:chExt cx="6594164" cy="13981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3245" y="2891214"/>
                <a:ext cx="5225489" cy="1398137"/>
                <a:chOff x="382488" y="2485508"/>
                <a:chExt cx="5225489" cy="1398137"/>
              </a:xfrm>
            </p:grpSpPr>
            <p:sp>
              <p:nvSpPr>
                <p:cNvPr id="15" name="Left-Right Arrow 14"/>
                <p:cNvSpPr/>
                <p:nvPr/>
              </p:nvSpPr>
              <p:spPr>
                <a:xfrm>
                  <a:off x="3475207" y="2589101"/>
                  <a:ext cx="760636" cy="524215"/>
                </a:xfrm>
                <a:prstGeom prst="leftRightArrow">
                  <a:avLst/>
                </a:prstGeom>
                <a:solidFill>
                  <a:srgbClr val="FFFF0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Up Arrow 15"/>
                <p:cNvSpPr/>
                <p:nvPr/>
              </p:nvSpPr>
              <p:spPr>
                <a:xfrm>
                  <a:off x="4787463" y="2578753"/>
                  <a:ext cx="820514" cy="530678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+1</a:t>
                  </a:r>
                  <a:endParaRPr lang="en-US" sz="16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82488" y="2485508"/>
                  <a:ext cx="2452763" cy="1398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Accountability 2016 Comparison</a:t>
                  </a:r>
                  <a:endParaRPr lang="en-US" dirty="0"/>
                </a:p>
              </p:txBody>
            </p:sp>
          </p:grpSp>
          <p:sp>
            <p:nvSpPr>
              <p:cNvPr id="18" name="Up Arrow 17"/>
              <p:cNvSpPr/>
              <p:nvPr/>
            </p:nvSpPr>
            <p:spPr>
              <a:xfrm>
                <a:off x="6006895" y="2979623"/>
                <a:ext cx="820514" cy="530678"/>
              </a:xfrm>
              <a:prstGeom prst="upArrow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+1</a:t>
                </a:r>
                <a:endParaRPr lang="en-US" sz="1600" dirty="0"/>
              </a:p>
            </p:txBody>
          </p:sp>
        </p:grpSp>
        <p:sp>
          <p:nvSpPr>
            <p:cNvPr id="19" name="Up Arrow 18"/>
            <p:cNvSpPr/>
            <p:nvPr/>
          </p:nvSpPr>
          <p:spPr>
            <a:xfrm>
              <a:off x="6704576" y="3161971"/>
              <a:ext cx="820514" cy="530678"/>
            </a:xfrm>
            <a:prstGeom prst="up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+3</a:t>
              </a:r>
              <a:endParaRPr lang="en-US" sz="1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92669" y="6161937"/>
            <a:ext cx="5469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TEA Preliminary Accountability Tables (Aug 7, 2017)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572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548" y="143413"/>
            <a:ext cx="7777285" cy="12837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Development of the State Assessment System</a:t>
            </a: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2371970" y="1676400"/>
            <a:ext cx="0" cy="419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2371970" y="5867400"/>
            <a:ext cx="579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687962" y="618744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+mj-lt"/>
              </a:rPr>
              <a:t>Level of Difficulty</a:t>
            </a:r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 flipV="1">
            <a:off x="3225410" y="2179320"/>
            <a:ext cx="5486400" cy="396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-5400000">
            <a:off x="770238" y="3219361"/>
            <a:ext cx="3790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Inclusion of Students and of Subjects Tested</a:t>
            </a:r>
          </a:p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225410" y="1798320"/>
            <a:ext cx="76200" cy="434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10170" y="6172200"/>
            <a:ext cx="601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20300" y="5229225"/>
            <a:ext cx="187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LNE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10170" y="4739641"/>
            <a:ext cx="6810130" cy="829427"/>
            <a:chOff x="3210170" y="4739641"/>
            <a:chExt cx="6810130" cy="829427"/>
          </a:xfrm>
        </p:grpSpPr>
        <p:sp>
          <p:nvSpPr>
            <p:cNvPr id="6151" name="Text Box 11"/>
            <p:cNvSpPr txBox="1">
              <a:spLocks noChangeArrowheads="1"/>
            </p:cNvSpPr>
            <p:nvPr/>
          </p:nvSpPr>
          <p:spPr bwMode="auto">
            <a:xfrm>
              <a:off x="3210170" y="4739641"/>
              <a:ext cx="1066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TABS</a:t>
              </a:r>
            </a:p>
            <a:p>
              <a:pPr algn="ctr"/>
              <a:r>
                <a:rPr lang="en-US" b="1" dirty="0">
                  <a:latin typeface="+mj-lt"/>
                </a:rPr>
                <a:t>1980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36745" y="5168958"/>
              <a:ext cx="5583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Reading, Math, &amp; Writing Grades 3, 5, and 9</a:t>
              </a:r>
              <a:endParaRPr lang="en-US" sz="2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28330" y="4069081"/>
            <a:ext cx="6774180" cy="801371"/>
            <a:chOff x="3728330" y="4069081"/>
            <a:chExt cx="6774180" cy="801371"/>
          </a:xfrm>
        </p:grpSpPr>
        <p:sp>
          <p:nvSpPr>
            <p:cNvPr id="6152" name="Text Box 12"/>
            <p:cNvSpPr txBox="1">
              <a:spLocks noChangeArrowheads="1"/>
            </p:cNvSpPr>
            <p:nvPr/>
          </p:nvSpPr>
          <p:spPr bwMode="auto">
            <a:xfrm>
              <a:off x="3728330" y="4069081"/>
              <a:ext cx="190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TEAMS</a:t>
              </a:r>
            </a:p>
            <a:p>
              <a:pPr algn="ctr"/>
              <a:r>
                <a:rPr lang="en-US" b="1" dirty="0">
                  <a:latin typeface="+mj-lt"/>
                </a:rPr>
                <a:t>1986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4007" y="4470342"/>
              <a:ext cx="5128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Added grades 1, 7 and 11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86570" y="3352801"/>
            <a:ext cx="7373119" cy="989907"/>
            <a:chOff x="4886570" y="3352801"/>
            <a:chExt cx="7373119" cy="989907"/>
          </a:xfrm>
        </p:grpSpPr>
        <p:sp>
          <p:nvSpPr>
            <p:cNvPr id="6153" name="Text Box 13"/>
            <p:cNvSpPr txBox="1">
              <a:spLocks noChangeArrowheads="1"/>
            </p:cNvSpPr>
            <p:nvPr/>
          </p:nvSpPr>
          <p:spPr bwMode="auto">
            <a:xfrm>
              <a:off x="4886570" y="3352801"/>
              <a:ext cx="152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TAAS</a:t>
              </a:r>
            </a:p>
            <a:p>
              <a:pPr algn="ctr"/>
              <a:r>
                <a:rPr lang="en-US" b="1" dirty="0">
                  <a:latin typeface="+mj-lt"/>
                </a:rPr>
                <a:t>1990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2421" y="3634822"/>
              <a:ext cx="57872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Changed to grades 3-8 and 10; Added Science  and Social Studies </a:t>
              </a:r>
              <a:endParaRPr lang="en-US" sz="2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14330" y="2682241"/>
            <a:ext cx="6618092" cy="929383"/>
            <a:chOff x="6014330" y="2682241"/>
            <a:chExt cx="6618092" cy="929383"/>
          </a:xfrm>
        </p:grpSpPr>
        <p:sp>
          <p:nvSpPr>
            <p:cNvPr id="6154" name="Text Box 14"/>
            <p:cNvSpPr txBox="1">
              <a:spLocks noChangeArrowheads="1"/>
            </p:cNvSpPr>
            <p:nvPr/>
          </p:nvSpPr>
          <p:spPr bwMode="auto">
            <a:xfrm>
              <a:off x="6014330" y="2682241"/>
              <a:ext cx="1143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TAKS</a:t>
              </a:r>
            </a:p>
            <a:p>
              <a:pPr algn="ctr"/>
              <a:r>
                <a:rPr lang="en-US" b="1" dirty="0">
                  <a:latin typeface="+mj-lt"/>
                </a:rPr>
                <a:t>2003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03919" y="2903738"/>
              <a:ext cx="5128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Changed to grades 3-11 began SSI initially in 3, 5 and 8 </a:t>
              </a:r>
              <a:endParaRPr lang="en-US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83010" y="1996441"/>
            <a:ext cx="6639753" cy="830997"/>
            <a:chOff x="6883010" y="1996441"/>
            <a:chExt cx="6639753" cy="830997"/>
          </a:xfrm>
        </p:grpSpPr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883010" y="1996441"/>
              <a:ext cx="139446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STAAR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2012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94260" y="2299991"/>
              <a:ext cx="5128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STAAR and EOC (3-8 and HS)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4DCB-5D2A-4439-BF8E-76C05145EE35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57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/>
          <p:cNvGrpSpPr/>
          <p:nvPr/>
        </p:nvGrpSpPr>
        <p:grpSpPr>
          <a:xfrm>
            <a:off x="1949395" y="1240390"/>
            <a:ext cx="8279840" cy="4853569"/>
            <a:chOff x="2026875" y="1240390"/>
            <a:chExt cx="8279840" cy="48535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6875" y="1240390"/>
              <a:ext cx="7796213" cy="4853569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38" name="Rectangle 137"/>
            <p:cNvSpPr/>
            <p:nvPr/>
          </p:nvSpPr>
          <p:spPr>
            <a:xfrm>
              <a:off x="9823089" y="1240390"/>
              <a:ext cx="483626" cy="485356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lowchart: Manual Operation 5"/>
          <p:cNvSpPr/>
          <p:nvPr/>
        </p:nvSpPr>
        <p:spPr>
          <a:xfrm>
            <a:off x="737017" y="110105"/>
            <a:ext cx="10717967" cy="944380"/>
          </a:xfrm>
          <a:prstGeom prst="flowChartManualOperati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Accountability </a:t>
            </a:r>
            <a:r>
              <a:rPr lang="en-US" sz="2800" dirty="0">
                <a:solidFill>
                  <a:schemeClr val="tx1"/>
                </a:solidFill>
              </a:rPr>
              <a:t>Summary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Performance Index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371BF-BC0F-468F-9C62-230A3D5472B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31417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9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 Tables 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2016-2017</a:t>
            </a:r>
            <a:endParaRPr lang="en-US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lowchart: Manual Operation 9"/>
          <p:cNvSpPr/>
          <p:nvPr/>
        </p:nvSpPr>
        <p:spPr>
          <a:xfrm>
            <a:off x="4565031" y="1187637"/>
            <a:ext cx="3061938" cy="744186"/>
          </a:xfrm>
          <a:prstGeom prst="flowChartManualOperati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2017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142376" y="2065803"/>
            <a:ext cx="889333" cy="339399"/>
            <a:chOff x="3456335" y="2860296"/>
            <a:chExt cx="889333" cy="339399"/>
          </a:xfrm>
        </p:grpSpPr>
        <p:grpSp>
          <p:nvGrpSpPr>
            <p:cNvPr id="53" name="Group 52"/>
            <p:cNvGrpSpPr/>
            <p:nvPr/>
          </p:nvGrpSpPr>
          <p:grpSpPr>
            <a:xfrm>
              <a:off x="3456335" y="2860296"/>
              <a:ext cx="287029" cy="339399"/>
              <a:chOff x="1428279" y="387893"/>
              <a:chExt cx="1050222" cy="1314657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631824" y="387893"/>
                <a:ext cx="765302" cy="409073"/>
                <a:chOff x="2622884" y="135063"/>
                <a:chExt cx="765302" cy="409073"/>
              </a:xfrm>
            </p:grpSpPr>
            <p:sp>
              <p:nvSpPr>
                <p:cNvPr id="57" name="Freeform 56"/>
                <p:cNvSpPr/>
                <p:nvPr/>
              </p:nvSpPr>
              <p:spPr>
                <a:xfrm>
                  <a:off x="2626186" y="135063"/>
                  <a:ext cx="762000" cy="409073"/>
                </a:xfrm>
                <a:custGeom>
                  <a:avLst/>
                  <a:gdLst>
                    <a:gd name="connsiteX0" fmla="*/ 24063 w 762000"/>
                    <a:gd name="connsiteY0" fmla="*/ 0 h 409073"/>
                    <a:gd name="connsiteX1" fmla="*/ 24063 w 762000"/>
                    <a:gd name="connsiteY1" fmla="*/ 0 h 409073"/>
                    <a:gd name="connsiteX2" fmla="*/ 16042 w 762000"/>
                    <a:gd name="connsiteY2" fmla="*/ 120315 h 409073"/>
                    <a:gd name="connsiteX3" fmla="*/ 8021 w 762000"/>
                    <a:gd name="connsiteY3" fmla="*/ 144379 h 409073"/>
                    <a:gd name="connsiteX4" fmla="*/ 0 w 762000"/>
                    <a:gd name="connsiteY4" fmla="*/ 200526 h 409073"/>
                    <a:gd name="connsiteX5" fmla="*/ 8021 w 762000"/>
                    <a:gd name="connsiteY5" fmla="*/ 296779 h 409073"/>
                    <a:gd name="connsiteX6" fmla="*/ 16042 w 762000"/>
                    <a:gd name="connsiteY6" fmla="*/ 328863 h 409073"/>
                    <a:gd name="connsiteX7" fmla="*/ 32084 w 762000"/>
                    <a:gd name="connsiteY7" fmla="*/ 352926 h 409073"/>
                    <a:gd name="connsiteX8" fmla="*/ 32084 w 762000"/>
                    <a:gd name="connsiteY8" fmla="*/ 401052 h 409073"/>
                    <a:gd name="connsiteX9" fmla="*/ 32084 w 762000"/>
                    <a:gd name="connsiteY9" fmla="*/ 401052 h 409073"/>
                    <a:gd name="connsiteX10" fmla="*/ 280737 w 762000"/>
                    <a:gd name="connsiteY10" fmla="*/ 393031 h 409073"/>
                    <a:gd name="connsiteX11" fmla="*/ 320842 w 762000"/>
                    <a:gd name="connsiteY11" fmla="*/ 385010 h 409073"/>
                    <a:gd name="connsiteX12" fmla="*/ 385010 w 762000"/>
                    <a:gd name="connsiteY12" fmla="*/ 376989 h 409073"/>
                    <a:gd name="connsiteX13" fmla="*/ 553452 w 762000"/>
                    <a:gd name="connsiteY13" fmla="*/ 360947 h 409073"/>
                    <a:gd name="connsiteX14" fmla="*/ 705852 w 762000"/>
                    <a:gd name="connsiteY14" fmla="*/ 368968 h 409073"/>
                    <a:gd name="connsiteX15" fmla="*/ 737937 w 762000"/>
                    <a:gd name="connsiteY15" fmla="*/ 376989 h 409073"/>
                    <a:gd name="connsiteX16" fmla="*/ 753979 w 762000"/>
                    <a:gd name="connsiteY16" fmla="*/ 401052 h 409073"/>
                    <a:gd name="connsiteX17" fmla="*/ 32084 w 762000"/>
                    <a:gd name="connsiteY17" fmla="*/ 401052 h 409073"/>
                    <a:gd name="connsiteX18" fmla="*/ 762000 w 762000"/>
                    <a:gd name="connsiteY18" fmla="*/ 409073 h 409073"/>
                    <a:gd name="connsiteX19" fmla="*/ 721894 w 762000"/>
                    <a:gd name="connsiteY19" fmla="*/ 120315 h 409073"/>
                    <a:gd name="connsiteX20" fmla="*/ 609600 w 762000"/>
                    <a:gd name="connsiteY20" fmla="*/ 96252 h 409073"/>
                    <a:gd name="connsiteX21" fmla="*/ 553452 w 762000"/>
                    <a:gd name="connsiteY21" fmla="*/ 56147 h 409073"/>
                    <a:gd name="connsiteX22" fmla="*/ 449179 w 762000"/>
                    <a:gd name="connsiteY22" fmla="*/ 96252 h 409073"/>
                    <a:gd name="connsiteX23" fmla="*/ 393031 w 762000"/>
                    <a:gd name="connsiteY23" fmla="*/ 88231 h 409073"/>
                    <a:gd name="connsiteX24" fmla="*/ 344905 w 762000"/>
                    <a:gd name="connsiteY24" fmla="*/ 80210 h 409073"/>
                    <a:gd name="connsiteX25" fmla="*/ 272716 w 762000"/>
                    <a:gd name="connsiteY25" fmla="*/ 80210 h 409073"/>
                    <a:gd name="connsiteX26" fmla="*/ 208547 w 762000"/>
                    <a:gd name="connsiteY26" fmla="*/ 56147 h 409073"/>
                    <a:gd name="connsiteX27" fmla="*/ 152400 w 762000"/>
                    <a:gd name="connsiteY27" fmla="*/ 48126 h 409073"/>
                    <a:gd name="connsiteX28" fmla="*/ 128337 w 762000"/>
                    <a:gd name="connsiteY28" fmla="*/ 48126 h 409073"/>
                    <a:gd name="connsiteX29" fmla="*/ 80210 w 762000"/>
                    <a:gd name="connsiteY29" fmla="*/ 0 h 409073"/>
                    <a:gd name="connsiteX30" fmla="*/ 24063 w 762000"/>
                    <a:gd name="connsiteY30" fmla="*/ 0 h 409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62000" h="409073">
                      <a:moveTo>
                        <a:pt x="24063" y="0"/>
                      </a:moveTo>
                      <a:lnTo>
                        <a:pt x="24063" y="0"/>
                      </a:lnTo>
                      <a:cubicBezTo>
                        <a:pt x="21389" y="40105"/>
                        <a:pt x="20481" y="80367"/>
                        <a:pt x="16042" y="120315"/>
                      </a:cubicBezTo>
                      <a:cubicBezTo>
                        <a:pt x="15108" y="128718"/>
                        <a:pt x="9679" y="136088"/>
                        <a:pt x="8021" y="144379"/>
                      </a:cubicBezTo>
                      <a:cubicBezTo>
                        <a:pt x="4313" y="162918"/>
                        <a:pt x="2674" y="181810"/>
                        <a:pt x="0" y="200526"/>
                      </a:cubicBezTo>
                      <a:cubicBezTo>
                        <a:pt x="2674" y="232610"/>
                        <a:pt x="4028" y="264832"/>
                        <a:pt x="8021" y="296779"/>
                      </a:cubicBezTo>
                      <a:cubicBezTo>
                        <a:pt x="9388" y="307718"/>
                        <a:pt x="11700" y="318731"/>
                        <a:pt x="16042" y="328863"/>
                      </a:cubicBezTo>
                      <a:cubicBezTo>
                        <a:pt x="19839" y="337724"/>
                        <a:pt x="29993" y="343516"/>
                        <a:pt x="32084" y="352926"/>
                      </a:cubicBezTo>
                      <a:cubicBezTo>
                        <a:pt x="35564" y="368586"/>
                        <a:pt x="32084" y="385010"/>
                        <a:pt x="32084" y="401052"/>
                      </a:cubicBezTo>
                      <a:lnTo>
                        <a:pt x="32084" y="401052"/>
                      </a:lnTo>
                      <a:cubicBezTo>
                        <a:pt x="114968" y="398378"/>
                        <a:pt x="197937" y="397631"/>
                        <a:pt x="280737" y="393031"/>
                      </a:cubicBezTo>
                      <a:cubicBezTo>
                        <a:pt x="294349" y="392275"/>
                        <a:pt x="307367" y="387083"/>
                        <a:pt x="320842" y="385010"/>
                      </a:cubicBezTo>
                      <a:cubicBezTo>
                        <a:pt x="342147" y="381732"/>
                        <a:pt x="363569" y="379207"/>
                        <a:pt x="385010" y="376989"/>
                      </a:cubicBezTo>
                      <a:lnTo>
                        <a:pt x="553452" y="360947"/>
                      </a:lnTo>
                      <a:cubicBezTo>
                        <a:pt x="604252" y="363621"/>
                        <a:pt x="655173" y="364561"/>
                        <a:pt x="705852" y="368968"/>
                      </a:cubicBezTo>
                      <a:cubicBezTo>
                        <a:pt x="716835" y="369923"/>
                        <a:pt x="728764" y="370874"/>
                        <a:pt x="737937" y="376989"/>
                      </a:cubicBezTo>
                      <a:cubicBezTo>
                        <a:pt x="745958" y="382336"/>
                        <a:pt x="763613" y="400724"/>
                        <a:pt x="753979" y="401052"/>
                      </a:cubicBezTo>
                      <a:cubicBezTo>
                        <a:pt x="513487" y="409251"/>
                        <a:pt x="272716" y="401052"/>
                        <a:pt x="32084" y="401052"/>
                      </a:cubicBezTo>
                      <a:lnTo>
                        <a:pt x="762000" y="409073"/>
                      </a:lnTo>
                      <a:lnTo>
                        <a:pt x="721894" y="120315"/>
                      </a:lnTo>
                      <a:lnTo>
                        <a:pt x="609600" y="96252"/>
                      </a:lnTo>
                      <a:lnTo>
                        <a:pt x="553452" y="56147"/>
                      </a:lnTo>
                      <a:lnTo>
                        <a:pt x="449179" y="96252"/>
                      </a:lnTo>
                      <a:lnTo>
                        <a:pt x="393031" y="88231"/>
                      </a:lnTo>
                      <a:lnTo>
                        <a:pt x="344905" y="80210"/>
                      </a:lnTo>
                      <a:lnTo>
                        <a:pt x="272716" y="80210"/>
                      </a:lnTo>
                      <a:lnTo>
                        <a:pt x="208547" y="56147"/>
                      </a:lnTo>
                      <a:lnTo>
                        <a:pt x="152400" y="48126"/>
                      </a:lnTo>
                      <a:lnTo>
                        <a:pt x="128337" y="48126"/>
                      </a:lnTo>
                      <a:lnTo>
                        <a:pt x="80210" y="0"/>
                      </a:lnTo>
                      <a:lnTo>
                        <a:pt x="2406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2622884" y="437012"/>
                  <a:ext cx="745958" cy="943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279" y="711434"/>
                <a:ext cx="1050222" cy="991116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3663878" y="2920298"/>
              <a:ext cx="68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75</a:t>
              </a:r>
              <a:endParaRPr lang="en-US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98320" y="2264167"/>
            <a:ext cx="1479949" cy="399412"/>
            <a:chOff x="3551920" y="2156140"/>
            <a:chExt cx="727682" cy="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3551920" y="2156140"/>
              <a:ext cx="363841" cy="0"/>
            </a:xfrm>
            <a:prstGeom prst="line">
              <a:avLst/>
            </a:prstGeom>
            <a:ln w="38100">
              <a:solidFill>
                <a:srgbClr val="0001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915761" y="2156140"/>
              <a:ext cx="363841" cy="0"/>
            </a:xfrm>
            <a:prstGeom prst="line">
              <a:avLst/>
            </a:prstGeom>
            <a:ln w="38100">
              <a:solidFill>
                <a:srgbClr val="C00A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86453" y="6173003"/>
            <a:ext cx="8852280" cy="523720"/>
            <a:chOff x="-176036" y="3357535"/>
            <a:chExt cx="7380574" cy="346136"/>
          </a:xfrm>
        </p:grpSpPr>
        <p:grpSp>
          <p:nvGrpSpPr>
            <p:cNvPr id="79" name="Group 78"/>
            <p:cNvGrpSpPr/>
            <p:nvPr/>
          </p:nvGrpSpPr>
          <p:grpSpPr>
            <a:xfrm>
              <a:off x="-176036" y="3357535"/>
              <a:ext cx="5873532" cy="346136"/>
              <a:chOff x="492078" y="3173863"/>
              <a:chExt cx="5873532" cy="346136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492078" y="3174193"/>
                <a:ext cx="4331143" cy="345806"/>
                <a:chOff x="641321" y="2768487"/>
                <a:chExt cx="4331143" cy="345806"/>
              </a:xfrm>
            </p:grpSpPr>
            <p:sp>
              <p:nvSpPr>
                <p:cNvPr id="83" name="Left-Right Arrow 82"/>
                <p:cNvSpPr/>
                <p:nvPr/>
              </p:nvSpPr>
              <p:spPr>
                <a:xfrm>
                  <a:off x="2674502" y="2780552"/>
                  <a:ext cx="649696" cy="320069"/>
                </a:xfrm>
                <a:prstGeom prst="leftRightArrow">
                  <a:avLst/>
                </a:prstGeom>
                <a:solidFill>
                  <a:srgbClr val="FFFF0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84" name="Up Arrow 83"/>
                <p:cNvSpPr/>
                <p:nvPr/>
              </p:nvSpPr>
              <p:spPr>
                <a:xfrm>
                  <a:off x="4271623" y="2776354"/>
                  <a:ext cx="700841" cy="324016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+1</a:t>
                  </a:r>
                  <a:endPara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641321" y="2768487"/>
                  <a:ext cx="1975047" cy="3458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Accountability 2016 Comparison</a:t>
                  </a:r>
                  <a:endParaRPr lang="en-US" sz="1400" b="1" dirty="0"/>
                </a:p>
              </p:txBody>
            </p:sp>
          </p:grpSp>
          <p:sp>
            <p:nvSpPr>
              <p:cNvPr id="82" name="Up Arrow 81"/>
              <p:cNvSpPr/>
              <p:nvPr/>
            </p:nvSpPr>
            <p:spPr>
              <a:xfrm>
                <a:off x="5664769" y="3173863"/>
                <a:ext cx="700841" cy="324016"/>
              </a:xfrm>
              <a:prstGeom prst="upArrow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+1</a:t>
                </a:r>
                <a:endPara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80" name="Up Arrow 79"/>
            <p:cNvSpPr/>
            <p:nvPr/>
          </p:nvSpPr>
          <p:spPr>
            <a:xfrm>
              <a:off x="6503697" y="3368632"/>
              <a:ext cx="700841" cy="324016"/>
            </a:xfrm>
            <a:prstGeom prst="up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+3</a:t>
              </a:r>
              <a:endPara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69" y="1797843"/>
            <a:ext cx="320182" cy="308283"/>
          </a:xfrm>
          <a:prstGeom prst="rect">
            <a:avLst/>
          </a:prstGeom>
        </p:spPr>
      </p:pic>
      <p:cxnSp>
        <p:nvCxnSpPr>
          <p:cNvPr id="92" name="Straight Connector 91"/>
          <p:cNvCxnSpPr/>
          <p:nvPr/>
        </p:nvCxnSpPr>
        <p:spPr>
          <a:xfrm flipV="1">
            <a:off x="2598320" y="2132963"/>
            <a:ext cx="1479949" cy="5821"/>
          </a:xfrm>
          <a:prstGeom prst="line">
            <a:avLst/>
          </a:prstGeom>
          <a:ln w="38100">
            <a:solidFill>
              <a:srgbClr val="000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349919" y="1822082"/>
            <a:ext cx="68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</a:t>
            </a:r>
            <a:endParaRPr lang="en-US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038" y="4455552"/>
            <a:ext cx="410362" cy="350015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2704069" y="2831760"/>
            <a:ext cx="1446170" cy="261610"/>
            <a:chOff x="5503673" y="2037459"/>
            <a:chExt cx="1446170" cy="261610"/>
          </a:xfrm>
        </p:grpSpPr>
        <p:sp>
          <p:nvSpPr>
            <p:cNvPr id="97" name="TextBox 96"/>
            <p:cNvSpPr txBox="1"/>
            <p:nvPr/>
          </p:nvSpPr>
          <p:spPr>
            <a:xfrm>
              <a:off x="5503673" y="2037459"/>
              <a:ext cx="14461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Target 60</a:t>
              </a:r>
              <a:endParaRPr lang="en-US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7" name="Picture 16" descr="IPT - A Virtual Approach - eXercises AP X #2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900" y="2066778"/>
              <a:ext cx="197389" cy="197389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5888823" y="3368391"/>
            <a:ext cx="805501" cy="536168"/>
            <a:chOff x="3456335" y="2860296"/>
            <a:chExt cx="805501" cy="536168"/>
          </a:xfrm>
        </p:grpSpPr>
        <p:grpSp>
          <p:nvGrpSpPr>
            <p:cNvPr id="94" name="Group 93"/>
            <p:cNvGrpSpPr/>
            <p:nvPr/>
          </p:nvGrpSpPr>
          <p:grpSpPr>
            <a:xfrm>
              <a:off x="3456335" y="2860296"/>
              <a:ext cx="287029" cy="339399"/>
              <a:chOff x="1428279" y="387893"/>
              <a:chExt cx="1050222" cy="1314657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1631824" y="387893"/>
                <a:ext cx="765302" cy="409073"/>
                <a:chOff x="2622884" y="135063"/>
                <a:chExt cx="765302" cy="409073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2626186" y="135063"/>
                  <a:ext cx="762000" cy="409073"/>
                </a:xfrm>
                <a:custGeom>
                  <a:avLst/>
                  <a:gdLst>
                    <a:gd name="connsiteX0" fmla="*/ 24063 w 762000"/>
                    <a:gd name="connsiteY0" fmla="*/ 0 h 409073"/>
                    <a:gd name="connsiteX1" fmla="*/ 24063 w 762000"/>
                    <a:gd name="connsiteY1" fmla="*/ 0 h 409073"/>
                    <a:gd name="connsiteX2" fmla="*/ 16042 w 762000"/>
                    <a:gd name="connsiteY2" fmla="*/ 120315 h 409073"/>
                    <a:gd name="connsiteX3" fmla="*/ 8021 w 762000"/>
                    <a:gd name="connsiteY3" fmla="*/ 144379 h 409073"/>
                    <a:gd name="connsiteX4" fmla="*/ 0 w 762000"/>
                    <a:gd name="connsiteY4" fmla="*/ 200526 h 409073"/>
                    <a:gd name="connsiteX5" fmla="*/ 8021 w 762000"/>
                    <a:gd name="connsiteY5" fmla="*/ 296779 h 409073"/>
                    <a:gd name="connsiteX6" fmla="*/ 16042 w 762000"/>
                    <a:gd name="connsiteY6" fmla="*/ 328863 h 409073"/>
                    <a:gd name="connsiteX7" fmla="*/ 32084 w 762000"/>
                    <a:gd name="connsiteY7" fmla="*/ 352926 h 409073"/>
                    <a:gd name="connsiteX8" fmla="*/ 32084 w 762000"/>
                    <a:gd name="connsiteY8" fmla="*/ 401052 h 409073"/>
                    <a:gd name="connsiteX9" fmla="*/ 32084 w 762000"/>
                    <a:gd name="connsiteY9" fmla="*/ 401052 h 409073"/>
                    <a:gd name="connsiteX10" fmla="*/ 280737 w 762000"/>
                    <a:gd name="connsiteY10" fmla="*/ 393031 h 409073"/>
                    <a:gd name="connsiteX11" fmla="*/ 320842 w 762000"/>
                    <a:gd name="connsiteY11" fmla="*/ 385010 h 409073"/>
                    <a:gd name="connsiteX12" fmla="*/ 385010 w 762000"/>
                    <a:gd name="connsiteY12" fmla="*/ 376989 h 409073"/>
                    <a:gd name="connsiteX13" fmla="*/ 553452 w 762000"/>
                    <a:gd name="connsiteY13" fmla="*/ 360947 h 409073"/>
                    <a:gd name="connsiteX14" fmla="*/ 705852 w 762000"/>
                    <a:gd name="connsiteY14" fmla="*/ 368968 h 409073"/>
                    <a:gd name="connsiteX15" fmla="*/ 737937 w 762000"/>
                    <a:gd name="connsiteY15" fmla="*/ 376989 h 409073"/>
                    <a:gd name="connsiteX16" fmla="*/ 753979 w 762000"/>
                    <a:gd name="connsiteY16" fmla="*/ 401052 h 409073"/>
                    <a:gd name="connsiteX17" fmla="*/ 32084 w 762000"/>
                    <a:gd name="connsiteY17" fmla="*/ 401052 h 409073"/>
                    <a:gd name="connsiteX18" fmla="*/ 762000 w 762000"/>
                    <a:gd name="connsiteY18" fmla="*/ 409073 h 409073"/>
                    <a:gd name="connsiteX19" fmla="*/ 721894 w 762000"/>
                    <a:gd name="connsiteY19" fmla="*/ 120315 h 409073"/>
                    <a:gd name="connsiteX20" fmla="*/ 609600 w 762000"/>
                    <a:gd name="connsiteY20" fmla="*/ 96252 h 409073"/>
                    <a:gd name="connsiteX21" fmla="*/ 553452 w 762000"/>
                    <a:gd name="connsiteY21" fmla="*/ 56147 h 409073"/>
                    <a:gd name="connsiteX22" fmla="*/ 449179 w 762000"/>
                    <a:gd name="connsiteY22" fmla="*/ 96252 h 409073"/>
                    <a:gd name="connsiteX23" fmla="*/ 393031 w 762000"/>
                    <a:gd name="connsiteY23" fmla="*/ 88231 h 409073"/>
                    <a:gd name="connsiteX24" fmla="*/ 344905 w 762000"/>
                    <a:gd name="connsiteY24" fmla="*/ 80210 h 409073"/>
                    <a:gd name="connsiteX25" fmla="*/ 272716 w 762000"/>
                    <a:gd name="connsiteY25" fmla="*/ 80210 h 409073"/>
                    <a:gd name="connsiteX26" fmla="*/ 208547 w 762000"/>
                    <a:gd name="connsiteY26" fmla="*/ 56147 h 409073"/>
                    <a:gd name="connsiteX27" fmla="*/ 152400 w 762000"/>
                    <a:gd name="connsiteY27" fmla="*/ 48126 h 409073"/>
                    <a:gd name="connsiteX28" fmla="*/ 128337 w 762000"/>
                    <a:gd name="connsiteY28" fmla="*/ 48126 h 409073"/>
                    <a:gd name="connsiteX29" fmla="*/ 80210 w 762000"/>
                    <a:gd name="connsiteY29" fmla="*/ 0 h 409073"/>
                    <a:gd name="connsiteX30" fmla="*/ 24063 w 762000"/>
                    <a:gd name="connsiteY30" fmla="*/ 0 h 409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62000" h="409073">
                      <a:moveTo>
                        <a:pt x="24063" y="0"/>
                      </a:moveTo>
                      <a:lnTo>
                        <a:pt x="24063" y="0"/>
                      </a:lnTo>
                      <a:cubicBezTo>
                        <a:pt x="21389" y="40105"/>
                        <a:pt x="20481" y="80367"/>
                        <a:pt x="16042" y="120315"/>
                      </a:cubicBezTo>
                      <a:cubicBezTo>
                        <a:pt x="15108" y="128718"/>
                        <a:pt x="9679" y="136088"/>
                        <a:pt x="8021" y="144379"/>
                      </a:cubicBezTo>
                      <a:cubicBezTo>
                        <a:pt x="4313" y="162918"/>
                        <a:pt x="2674" y="181810"/>
                        <a:pt x="0" y="200526"/>
                      </a:cubicBezTo>
                      <a:cubicBezTo>
                        <a:pt x="2674" y="232610"/>
                        <a:pt x="4028" y="264832"/>
                        <a:pt x="8021" y="296779"/>
                      </a:cubicBezTo>
                      <a:cubicBezTo>
                        <a:pt x="9388" y="307718"/>
                        <a:pt x="11700" y="318731"/>
                        <a:pt x="16042" y="328863"/>
                      </a:cubicBezTo>
                      <a:cubicBezTo>
                        <a:pt x="19839" y="337724"/>
                        <a:pt x="29993" y="343516"/>
                        <a:pt x="32084" y="352926"/>
                      </a:cubicBezTo>
                      <a:cubicBezTo>
                        <a:pt x="35564" y="368586"/>
                        <a:pt x="32084" y="385010"/>
                        <a:pt x="32084" y="401052"/>
                      </a:cubicBezTo>
                      <a:lnTo>
                        <a:pt x="32084" y="401052"/>
                      </a:lnTo>
                      <a:cubicBezTo>
                        <a:pt x="114968" y="398378"/>
                        <a:pt x="197937" y="397631"/>
                        <a:pt x="280737" y="393031"/>
                      </a:cubicBezTo>
                      <a:cubicBezTo>
                        <a:pt x="294349" y="392275"/>
                        <a:pt x="307367" y="387083"/>
                        <a:pt x="320842" y="385010"/>
                      </a:cubicBezTo>
                      <a:cubicBezTo>
                        <a:pt x="342147" y="381732"/>
                        <a:pt x="363569" y="379207"/>
                        <a:pt x="385010" y="376989"/>
                      </a:cubicBezTo>
                      <a:lnTo>
                        <a:pt x="553452" y="360947"/>
                      </a:lnTo>
                      <a:cubicBezTo>
                        <a:pt x="604252" y="363621"/>
                        <a:pt x="655173" y="364561"/>
                        <a:pt x="705852" y="368968"/>
                      </a:cubicBezTo>
                      <a:cubicBezTo>
                        <a:pt x="716835" y="369923"/>
                        <a:pt x="728764" y="370874"/>
                        <a:pt x="737937" y="376989"/>
                      </a:cubicBezTo>
                      <a:cubicBezTo>
                        <a:pt x="745958" y="382336"/>
                        <a:pt x="763613" y="400724"/>
                        <a:pt x="753979" y="401052"/>
                      </a:cubicBezTo>
                      <a:cubicBezTo>
                        <a:pt x="513487" y="409251"/>
                        <a:pt x="272716" y="401052"/>
                        <a:pt x="32084" y="401052"/>
                      </a:cubicBezTo>
                      <a:lnTo>
                        <a:pt x="762000" y="409073"/>
                      </a:lnTo>
                      <a:lnTo>
                        <a:pt x="721894" y="120315"/>
                      </a:lnTo>
                      <a:lnTo>
                        <a:pt x="609600" y="96252"/>
                      </a:lnTo>
                      <a:lnTo>
                        <a:pt x="553452" y="56147"/>
                      </a:lnTo>
                      <a:lnTo>
                        <a:pt x="449179" y="96252"/>
                      </a:lnTo>
                      <a:lnTo>
                        <a:pt x="393031" y="88231"/>
                      </a:lnTo>
                      <a:lnTo>
                        <a:pt x="344905" y="80210"/>
                      </a:lnTo>
                      <a:lnTo>
                        <a:pt x="272716" y="80210"/>
                      </a:lnTo>
                      <a:lnTo>
                        <a:pt x="208547" y="56147"/>
                      </a:lnTo>
                      <a:lnTo>
                        <a:pt x="152400" y="48126"/>
                      </a:lnTo>
                      <a:lnTo>
                        <a:pt x="128337" y="48126"/>
                      </a:lnTo>
                      <a:lnTo>
                        <a:pt x="80210" y="0"/>
                      </a:lnTo>
                      <a:lnTo>
                        <a:pt x="2406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2622884" y="437012"/>
                  <a:ext cx="745958" cy="943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279" y="711434"/>
                <a:ext cx="1050222" cy="991116"/>
              </a:xfrm>
              <a:prstGeom prst="rect">
                <a:avLst/>
              </a:prstGeom>
            </p:spPr>
          </p:pic>
        </p:grpSp>
        <p:sp>
          <p:nvSpPr>
            <p:cNvPr id="98" name="TextBox 97"/>
            <p:cNvSpPr txBox="1"/>
            <p:nvPr/>
          </p:nvSpPr>
          <p:spPr>
            <a:xfrm>
              <a:off x="3580046" y="3119465"/>
              <a:ext cx="68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41</a:t>
              </a:r>
              <a:endParaRPr lang="en-US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420969" y="3479667"/>
            <a:ext cx="1479949" cy="399412"/>
            <a:chOff x="3551920" y="2156140"/>
            <a:chExt cx="727682" cy="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3551920" y="2156140"/>
              <a:ext cx="363841" cy="0"/>
            </a:xfrm>
            <a:prstGeom prst="line">
              <a:avLst/>
            </a:prstGeom>
            <a:ln w="38100">
              <a:solidFill>
                <a:srgbClr val="0001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915761" y="2156140"/>
              <a:ext cx="363841" cy="0"/>
            </a:xfrm>
            <a:prstGeom prst="line">
              <a:avLst/>
            </a:prstGeom>
            <a:ln w="38100">
              <a:solidFill>
                <a:srgbClr val="C00A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83" y="3100220"/>
            <a:ext cx="320182" cy="308283"/>
          </a:xfrm>
          <a:prstGeom prst="rect">
            <a:avLst/>
          </a:prstGeom>
        </p:spPr>
      </p:pic>
      <p:cxnSp>
        <p:nvCxnSpPr>
          <p:cNvPr id="107" name="Straight Connector 106"/>
          <p:cNvCxnSpPr/>
          <p:nvPr/>
        </p:nvCxnSpPr>
        <p:spPr>
          <a:xfrm flipV="1">
            <a:off x="4420969" y="3435551"/>
            <a:ext cx="1479949" cy="5821"/>
          </a:xfrm>
          <a:prstGeom prst="line">
            <a:avLst/>
          </a:prstGeom>
          <a:ln w="38100">
            <a:solidFill>
              <a:srgbClr val="000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82071" y="3116649"/>
            <a:ext cx="68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endParaRPr lang="en-US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4537604" y="4167006"/>
            <a:ext cx="1446170" cy="261610"/>
            <a:chOff x="5503673" y="2037459"/>
            <a:chExt cx="1446170" cy="261610"/>
          </a:xfrm>
        </p:grpSpPr>
        <p:sp>
          <p:nvSpPr>
            <p:cNvPr id="110" name="TextBox 109"/>
            <p:cNvSpPr txBox="1"/>
            <p:nvPr/>
          </p:nvSpPr>
          <p:spPr>
            <a:xfrm>
              <a:off x="5503673" y="2037459"/>
              <a:ext cx="14461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Target 22</a:t>
              </a:r>
              <a:endParaRPr lang="en-US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11" name="Picture 110" descr="IPT - A Virtual Approach - eXercises AP X #2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900" y="2066778"/>
              <a:ext cx="197389" cy="197389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0575" y="4506943"/>
            <a:ext cx="333375" cy="276225"/>
          </a:xfrm>
          <a:prstGeom prst="rect">
            <a:avLst/>
          </a:prstGeom>
        </p:spPr>
      </p:pic>
      <p:grpSp>
        <p:nvGrpSpPr>
          <p:cNvPr id="112" name="Group 111"/>
          <p:cNvGrpSpPr/>
          <p:nvPr/>
        </p:nvGrpSpPr>
        <p:grpSpPr>
          <a:xfrm>
            <a:off x="7738349" y="3328403"/>
            <a:ext cx="773480" cy="542082"/>
            <a:chOff x="3456335" y="2860296"/>
            <a:chExt cx="773480" cy="542082"/>
          </a:xfrm>
        </p:grpSpPr>
        <p:grpSp>
          <p:nvGrpSpPr>
            <p:cNvPr id="113" name="Group 112"/>
            <p:cNvGrpSpPr/>
            <p:nvPr/>
          </p:nvGrpSpPr>
          <p:grpSpPr>
            <a:xfrm>
              <a:off x="3456335" y="2860296"/>
              <a:ext cx="287029" cy="339399"/>
              <a:chOff x="1428279" y="387893"/>
              <a:chExt cx="1050222" cy="1314657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1631824" y="387893"/>
                <a:ext cx="765302" cy="409073"/>
                <a:chOff x="2622884" y="135063"/>
                <a:chExt cx="765302" cy="409073"/>
              </a:xfrm>
            </p:grpSpPr>
            <p:sp>
              <p:nvSpPr>
                <p:cNvPr id="117" name="Freeform 116"/>
                <p:cNvSpPr/>
                <p:nvPr/>
              </p:nvSpPr>
              <p:spPr>
                <a:xfrm>
                  <a:off x="2626186" y="135063"/>
                  <a:ext cx="762000" cy="409073"/>
                </a:xfrm>
                <a:custGeom>
                  <a:avLst/>
                  <a:gdLst>
                    <a:gd name="connsiteX0" fmla="*/ 24063 w 762000"/>
                    <a:gd name="connsiteY0" fmla="*/ 0 h 409073"/>
                    <a:gd name="connsiteX1" fmla="*/ 24063 w 762000"/>
                    <a:gd name="connsiteY1" fmla="*/ 0 h 409073"/>
                    <a:gd name="connsiteX2" fmla="*/ 16042 w 762000"/>
                    <a:gd name="connsiteY2" fmla="*/ 120315 h 409073"/>
                    <a:gd name="connsiteX3" fmla="*/ 8021 w 762000"/>
                    <a:gd name="connsiteY3" fmla="*/ 144379 h 409073"/>
                    <a:gd name="connsiteX4" fmla="*/ 0 w 762000"/>
                    <a:gd name="connsiteY4" fmla="*/ 200526 h 409073"/>
                    <a:gd name="connsiteX5" fmla="*/ 8021 w 762000"/>
                    <a:gd name="connsiteY5" fmla="*/ 296779 h 409073"/>
                    <a:gd name="connsiteX6" fmla="*/ 16042 w 762000"/>
                    <a:gd name="connsiteY6" fmla="*/ 328863 h 409073"/>
                    <a:gd name="connsiteX7" fmla="*/ 32084 w 762000"/>
                    <a:gd name="connsiteY7" fmla="*/ 352926 h 409073"/>
                    <a:gd name="connsiteX8" fmla="*/ 32084 w 762000"/>
                    <a:gd name="connsiteY8" fmla="*/ 401052 h 409073"/>
                    <a:gd name="connsiteX9" fmla="*/ 32084 w 762000"/>
                    <a:gd name="connsiteY9" fmla="*/ 401052 h 409073"/>
                    <a:gd name="connsiteX10" fmla="*/ 280737 w 762000"/>
                    <a:gd name="connsiteY10" fmla="*/ 393031 h 409073"/>
                    <a:gd name="connsiteX11" fmla="*/ 320842 w 762000"/>
                    <a:gd name="connsiteY11" fmla="*/ 385010 h 409073"/>
                    <a:gd name="connsiteX12" fmla="*/ 385010 w 762000"/>
                    <a:gd name="connsiteY12" fmla="*/ 376989 h 409073"/>
                    <a:gd name="connsiteX13" fmla="*/ 553452 w 762000"/>
                    <a:gd name="connsiteY13" fmla="*/ 360947 h 409073"/>
                    <a:gd name="connsiteX14" fmla="*/ 705852 w 762000"/>
                    <a:gd name="connsiteY14" fmla="*/ 368968 h 409073"/>
                    <a:gd name="connsiteX15" fmla="*/ 737937 w 762000"/>
                    <a:gd name="connsiteY15" fmla="*/ 376989 h 409073"/>
                    <a:gd name="connsiteX16" fmla="*/ 753979 w 762000"/>
                    <a:gd name="connsiteY16" fmla="*/ 401052 h 409073"/>
                    <a:gd name="connsiteX17" fmla="*/ 32084 w 762000"/>
                    <a:gd name="connsiteY17" fmla="*/ 401052 h 409073"/>
                    <a:gd name="connsiteX18" fmla="*/ 762000 w 762000"/>
                    <a:gd name="connsiteY18" fmla="*/ 409073 h 409073"/>
                    <a:gd name="connsiteX19" fmla="*/ 721894 w 762000"/>
                    <a:gd name="connsiteY19" fmla="*/ 120315 h 409073"/>
                    <a:gd name="connsiteX20" fmla="*/ 609600 w 762000"/>
                    <a:gd name="connsiteY20" fmla="*/ 96252 h 409073"/>
                    <a:gd name="connsiteX21" fmla="*/ 553452 w 762000"/>
                    <a:gd name="connsiteY21" fmla="*/ 56147 h 409073"/>
                    <a:gd name="connsiteX22" fmla="*/ 449179 w 762000"/>
                    <a:gd name="connsiteY22" fmla="*/ 96252 h 409073"/>
                    <a:gd name="connsiteX23" fmla="*/ 393031 w 762000"/>
                    <a:gd name="connsiteY23" fmla="*/ 88231 h 409073"/>
                    <a:gd name="connsiteX24" fmla="*/ 344905 w 762000"/>
                    <a:gd name="connsiteY24" fmla="*/ 80210 h 409073"/>
                    <a:gd name="connsiteX25" fmla="*/ 272716 w 762000"/>
                    <a:gd name="connsiteY25" fmla="*/ 80210 h 409073"/>
                    <a:gd name="connsiteX26" fmla="*/ 208547 w 762000"/>
                    <a:gd name="connsiteY26" fmla="*/ 56147 h 409073"/>
                    <a:gd name="connsiteX27" fmla="*/ 152400 w 762000"/>
                    <a:gd name="connsiteY27" fmla="*/ 48126 h 409073"/>
                    <a:gd name="connsiteX28" fmla="*/ 128337 w 762000"/>
                    <a:gd name="connsiteY28" fmla="*/ 48126 h 409073"/>
                    <a:gd name="connsiteX29" fmla="*/ 80210 w 762000"/>
                    <a:gd name="connsiteY29" fmla="*/ 0 h 409073"/>
                    <a:gd name="connsiteX30" fmla="*/ 24063 w 762000"/>
                    <a:gd name="connsiteY30" fmla="*/ 0 h 409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62000" h="409073">
                      <a:moveTo>
                        <a:pt x="24063" y="0"/>
                      </a:moveTo>
                      <a:lnTo>
                        <a:pt x="24063" y="0"/>
                      </a:lnTo>
                      <a:cubicBezTo>
                        <a:pt x="21389" y="40105"/>
                        <a:pt x="20481" y="80367"/>
                        <a:pt x="16042" y="120315"/>
                      </a:cubicBezTo>
                      <a:cubicBezTo>
                        <a:pt x="15108" y="128718"/>
                        <a:pt x="9679" y="136088"/>
                        <a:pt x="8021" y="144379"/>
                      </a:cubicBezTo>
                      <a:cubicBezTo>
                        <a:pt x="4313" y="162918"/>
                        <a:pt x="2674" y="181810"/>
                        <a:pt x="0" y="200526"/>
                      </a:cubicBezTo>
                      <a:cubicBezTo>
                        <a:pt x="2674" y="232610"/>
                        <a:pt x="4028" y="264832"/>
                        <a:pt x="8021" y="296779"/>
                      </a:cubicBezTo>
                      <a:cubicBezTo>
                        <a:pt x="9388" y="307718"/>
                        <a:pt x="11700" y="318731"/>
                        <a:pt x="16042" y="328863"/>
                      </a:cubicBezTo>
                      <a:cubicBezTo>
                        <a:pt x="19839" y="337724"/>
                        <a:pt x="29993" y="343516"/>
                        <a:pt x="32084" y="352926"/>
                      </a:cubicBezTo>
                      <a:cubicBezTo>
                        <a:pt x="35564" y="368586"/>
                        <a:pt x="32084" y="385010"/>
                        <a:pt x="32084" y="401052"/>
                      </a:cubicBezTo>
                      <a:lnTo>
                        <a:pt x="32084" y="401052"/>
                      </a:lnTo>
                      <a:cubicBezTo>
                        <a:pt x="114968" y="398378"/>
                        <a:pt x="197937" y="397631"/>
                        <a:pt x="280737" y="393031"/>
                      </a:cubicBezTo>
                      <a:cubicBezTo>
                        <a:pt x="294349" y="392275"/>
                        <a:pt x="307367" y="387083"/>
                        <a:pt x="320842" y="385010"/>
                      </a:cubicBezTo>
                      <a:cubicBezTo>
                        <a:pt x="342147" y="381732"/>
                        <a:pt x="363569" y="379207"/>
                        <a:pt x="385010" y="376989"/>
                      </a:cubicBezTo>
                      <a:lnTo>
                        <a:pt x="553452" y="360947"/>
                      </a:lnTo>
                      <a:cubicBezTo>
                        <a:pt x="604252" y="363621"/>
                        <a:pt x="655173" y="364561"/>
                        <a:pt x="705852" y="368968"/>
                      </a:cubicBezTo>
                      <a:cubicBezTo>
                        <a:pt x="716835" y="369923"/>
                        <a:pt x="728764" y="370874"/>
                        <a:pt x="737937" y="376989"/>
                      </a:cubicBezTo>
                      <a:cubicBezTo>
                        <a:pt x="745958" y="382336"/>
                        <a:pt x="763613" y="400724"/>
                        <a:pt x="753979" y="401052"/>
                      </a:cubicBezTo>
                      <a:cubicBezTo>
                        <a:pt x="513487" y="409251"/>
                        <a:pt x="272716" y="401052"/>
                        <a:pt x="32084" y="401052"/>
                      </a:cubicBezTo>
                      <a:lnTo>
                        <a:pt x="762000" y="409073"/>
                      </a:lnTo>
                      <a:lnTo>
                        <a:pt x="721894" y="120315"/>
                      </a:lnTo>
                      <a:lnTo>
                        <a:pt x="609600" y="96252"/>
                      </a:lnTo>
                      <a:lnTo>
                        <a:pt x="553452" y="56147"/>
                      </a:lnTo>
                      <a:lnTo>
                        <a:pt x="449179" y="96252"/>
                      </a:lnTo>
                      <a:lnTo>
                        <a:pt x="393031" y="88231"/>
                      </a:lnTo>
                      <a:lnTo>
                        <a:pt x="344905" y="80210"/>
                      </a:lnTo>
                      <a:lnTo>
                        <a:pt x="272716" y="80210"/>
                      </a:lnTo>
                      <a:lnTo>
                        <a:pt x="208547" y="56147"/>
                      </a:lnTo>
                      <a:lnTo>
                        <a:pt x="152400" y="48126"/>
                      </a:lnTo>
                      <a:lnTo>
                        <a:pt x="128337" y="48126"/>
                      </a:lnTo>
                      <a:lnTo>
                        <a:pt x="80210" y="0"/>
                      </a:lnTo>
                      <a:lnTo>
                        <a:pt x="2406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2622884" y="437012"/>
                  <a:ext cx="745958" cy="943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279" y="711434"/>
                <a:ext cx="1050222" cy="991116"/>
              </a:xfrm>
              <a:prstGeom prst="rect">
                <a:avLst/>
              </a:prstGeom>
            </p:spPr>
          </p:pic>
        </p:grpSp>
        <p:sp>
          <p:nvSpPr>
            <p:cNvPr id="114" name="TextBox 113"/>
            <p:cNvSpPr txBox="1"/>
            <p:nvPr/>
          </p:nvSpPr>
          <p:spPr>
            <a:xfrm>
              <a:off x="3548025" y="3125379"/>
              <a:ext cx="68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</a:t>
              </a:r>
              <a:endParaRPr lang="en-US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264403" y="3505147"/>
            <a:ext cx="1479949" cy="399412"/>
            <a:chOff x="3551920" y="2156140"/>
            <a:chExt cx="727682" cy="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551920" y="2156140"/>
              <a:ext cx="363841" cy="0"/>
            </a:xfrm>
            <a:prstGeom prst="line">
              <a:avLst/>
            </a:prstGeom>
            <a:ln w="38100">
              <a:solidFill>
                <a:srgbClr val="0001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915761" y="2156140"/>
              <a:ext cx="363841" cy="0"/>
            </a:xfrm>
            <a:prstGeom prst="line">
              <a:avLst/>
            </a:prstGeom>
            <a:ln w="38100">
              <a:solidFill>
                <a:srgbClr val="C00A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09" y="3060232"/>
            <a:ext cx="320182" cy="308283"/>
          </a:xfrm>
          <a:prstGeom prst="rect">
            <a:avLst/>
          </a:prstGeom>
        </p:spPr>
      </p:pic>
      <p:cxnSp>
        <p:nvCxnSpPr>
          <p:cNvPr id="123" name="Straight Connector 122"/>
          <p:cNvCxnSpPr/>
          <p:nvPr/>
        </p:nvCxnSpPr>
        <p:spPr>
          <a:xfrm flipV="1">
            <a:off x="6270495" y="3395563"/>
            <a:ext cx="1479949" cy="5821"/>
          </a:xfrm>
          <a:prstGeom prst="line">
            <a:avLst/>
          </a:prstGeom>
          <a:ln w="38100">
            <a:solidFill>
              <a:srgbClr val="000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830039" y="2935074"/>
            <a:ext cx="68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r>
            <a:endParaRPr lang="en-US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6387130" y="4127018"/>
            <a:ext cx="1446170" cy="261610"/>
            <a:chOff x="5503673" y="2037459"/>
            <a:chExt cx="1446170" cy="261610"/>
          </a:xfrm>
        </p:grpSpPr>
        <p:sp>
          <p:nvSpPr>
            <p:cNvPr id="126" name="TextBox 125"/>
            <p:cNvSpPr txBox="1"/>
            <p:nvPr/>
          </p:nvSpPr>
          <p:spPr>
            <a:xfrm>
              <a:off x="5503673" y="2037459"/>
              <a:ext cx="14461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Target 22</a:t>
              </a:r>
              <a:endParaRPr lang="en-US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27" name="Picture 126" descr="IPT - A Virtual Approach - eXercises AP X #2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900" y="2066778"/>
              <a:ext cx="197389" cy="197389"/>
            </a:xfrm>
            <a:prstGeom prst="rect">
              <a:avLst/>
            </a:prstGeom>
          </p:spPr>
        </p:pic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256" y="4571485"/>
            <a:ext cx="352425" cy="285750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1949395" y="1240390"/>
            <a:ext cx="8293210" cy="485356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9641435" y="2061872"/>
            <a:ext cx="889333" cy="339399"/>
            <a:chOff x="3456335" y="2860296"/>
            <a:chExt cx="889333" cy="339399"/>
          </a:xfrm>
        </p:grpSpPr>
        <p:grpSp>
          <p:nvGrpSpPr>
            <p:cNvPr id="141" name="Group 140"/>
            <p:cNvGrpSpPr/>
            <p:nvPr/>
          </p:nvGrpSpPr>
          <p:grpSpPr>
            <a:xfrm>
              <a:off x="3456335" y="2860296"/>
              <a:ext cx="287029" cy="339399"/>
              <a:chOff x="1428279" y="387893"/>
              <a:chExt cx="1050222" cy="1314657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1631824" y="387893"/>
                <a:ext cx="765302" cy="409073"/>
                <a:chOff x="2622884" y="135063"/>
                <a:chExt cx="765302" cy="409073"/>
              </a:xfrm>
            </p:grpSpPr>
            <p:sp>
              <p:nvSpPr>
                <p:cNvPr id="145" name="Freeform 144"/>
                <p:cNvSpPr/>
                <p:nvPr/>
              </p:nvSpPr>
              <p:spPr>
                <a:xfrm>
                  <a:off x="2626186" y="135063"/>
                  <a:ext cx="762000" cy="409073"/>
                </a:xfrm>
                <a:custGeom>
                  <a:avLst/>
                  <a:gdLst>
                    <a:gd name="connsiteX0" fmla="*/ 24063 w 762000"/>
                    <a:gd name="connsiteY0" fmla="*/ 0 h 409073"/>
                    <a:gd name="connsiteX1" fmla="*/ 24063 w 762000"/>
                    <a:gd name="connsiteY1" fmla="*/ 0 h 409073"/>
                    <a:gd name="connsiteX2" fmla="*/ 16042 w 762000"/>
                    <a:gd name="connsiteY2" fmla="*/ 120315 h 409073"/>
                    <a:gd name="connsiteX3" fmla="*/ 8021 w 762000"/>
                    <a:gd name="connsiteY3" fmla="*/ 144379 h 409073"/>
                    <a:gd name="connsiteX4" fmla="*/ 0 w 762000"/>
                    <a:gd name="connsiteY4" fmla="*/ 200526 h 409073"/>
                    <a:gd name="connsiteX5" fmla="*/ 8021 w 762000"/>
                    <a:gd name="connsiteY5" fmla="*/ 296779 h 409073"/>
                    <a:gd name="connsiteX6" fmla="*/ 16042 w 762000"/>
                    <a:gd name="connsiteY6" fmla="*/ 328863 h 409073"/>
                    <a:gd name="connsiteX7" fmla="*/ 32084 w 762000"/>
                    <a:gd name="connsiteY7" fmla="*/ 352926 h 409073"/>
                    <a:gd name="connsiteX8" fmla="*/ 32084 w 762000"/>
                    <a:gd name="connsiteY8" fmla="*/ 401052 h 409073"/>
                    <a:gd name="connsiteX9" fmla="*/ 32084 w 762000"/>
                    <a:gd name="connsiteY9" fmla="*/ 401052 h 409073"/>
                    <a:gd name="connsiteX10" fmla="*/ 280737 w 762000"/>
                    <a:gd name="connsiteY10" fmla="*/ 393031 h 409073"/>
                    <a:gd name="connsiteX11" fmla="*/ 320842 w 762000"/>
                    <a:gd name="connsiteY11" fmla="*/ 385010 h 409073"/>
                    <a:gd name="connsiteX12" fmla="*/ 385010 w 762000"/>
                    <a:gd name="connsiteY12" fmla="*/ 376989 h 409073"/>
                    <a:gd name="connsiteX13" fmla="*/ 553452 w 762000"/>
                    <a:gd name="connsiteY13" fmla="*/ 360947 h 409073"/>
                    <a:gd name="connsiteX14" fmla="*/ 705852 w 762000"/>
                    <a:gd name="connsiteY14" fmla="*/ 368968 h 409073"/>
                    <a:gd name="connsiteX15" fmla="*/ 737937 w 762000"/>
                    <a:gd name="connsiteY15" fmla="*/ 376989 h 409073"/>
                    <a:gd name="connsiteX16" fmla="*/ 753979 w 762000"/>
                    <a:gd name="connsiteY16" fmla="*/ 401052 h 409073"/>
                    <a:gd name="connsiteX17" fmla="*/ 32084 w 762000"/>
                    <a:gd name="connsiteY17" fmla="*/ 401052 h 409073"/>
                    <a:gd name="connsiteX18" fmla="*/ 762000 w 762000"/>
                    <a:gd name="connsiteY18" fmla="*/ 409073 h 409073"/>
                    <a:gd name="connsiteX19" fmla="*/ 721894 w 762000"/>
                    <a:gd name="connsiteY19" fmla="*/ 120315 h 409073"/>
                    <a:gd name="connsiteX20" fmla="*/ 609600 w 762000"/>
                    <a:gd name="connsiteY20" fmla="*/ 96252 h 409073"/>
                    <a:gd name="connsiteX21" fmla="*/ 553452 w 762000"/>
                    <a:gd name="connsiteY21" fmla="*/ 56147 h 409073"/>
                    <a:gd name="connsiteX22" fmla="*/ 449179 w 762000"/>
                    <a:gd name="connsiteY22" fmla="*/ 96252 h 409073"/>
                    <a:gd name="connsiteX23" fmla="*/ 393031 w 762000"/>
                    <a:gd name="connsiteY23" fmla="*/ 88231 h 409073"/>
                    <a:gd name="connsiteX24" fmla="*/ 344905 w 762000"/>
                    <a:gd name="connsiteY24" fmla="*/ 80210 h 409073"/>
                    <a:gd name="connsiteX25" fmla="*/ 272716 w 762000"/>
                    <a:gd name="connsiteY25" fmla="*/ 80210 h 409073"/>
                    <a:gd name="connsiteX26" fmla="*/ 208547 w 762000"/>
                    <a:gd name="connsiteY26" fmla="*/ 56147 h 409073"/>
                    <a:gd name="connsiteX27" fmla="*/ 152400 w 762000"/>
                    <a:gd name="connsiteY27" fmla="*/ 48126 h 409073"/>
                    <a:gd name="connsiteX28" fmla="*/ 128337 w 762000"/>
                    <a:gd name="connsiteY28" fmla="*/ 48126 h 409073"/>
                    <a:gd name="connsiteX29" fmla="*/ 80210 w 762000"/>
                    <a:gd name="connsiteY29" fmla="*/ 0 h 409073"/>
                    <a:gd name="connsiteX30" fmla="*/ 24063 w 762000"/>
                    <a:gd name="connsiteY30" fmla="*/ 0 h 409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62000" h="409073">
                      <a:moveTo>
                        <a:pt x="24063" y="0"/>
                      </a:moveTo>
                      <a:lnTo>
                        <a:pt x="24063" y="0"/>
                      </a:lnTo>
                      <a:cubicBezTo>
                        <a:pt x="21389" y="40105"/>
                        <a:pt x="20481" y="80367"/>
                        <a:pt x="16042" y="120315"/>
                      </a:cubicBezTo>
                      <a:cubicBezTo>
                        <a:pt x="15108" y="128718"/>
                        <a:pt x="9679" y="136088"/>
                        <a:pt x="8021" y="144379"/>
                      </a:cubicBezTo>
                      <a:cubicBezTo>
                        <a:pt x="4313" y="162918"/>
                        <a:pt x="2674" y="181810"/>
                        <a:pt x="0" y="200526"/>
                      </a:cubicBezTo>
                      <a:cubicBezTo>
                        <a:pt x="2674" y="232610"/>
                        <a:pt x="4028" y="264832"/>
                        <a:pt x="8021" y="296779"/>
                      </a:cubicBezTo>
                      <a:cubicBezTo>
                        <a:pt x="9388" y="307718"/>
                        <a:pt x="11700" y="318731"/>
                        <a:pt x="16042" y="328863"/>
                      </a:cubicBezTo>
                      <a:cubicBezTo>
                        <a:pt x="19839" y="337724"/>
                        <a:pt x="29993" y="343516"/>
                        <a:pt x="32084" y="352926"/>
                      </a:cubicBezTo>
                      <a:cubicBezTo>
                        <a:pt x="35564" y="368586"/>
                        <a:pt x="32084" y="385010"/>
                        <a:pt x="32084" y="401052"/>
                      </a:cubicBezTo>
                      <a:lnTo>
                        <a:pt x="32084" y="401052"/>
                      </a:lnTo>
                      <a:cubicBezTo>
                        <a:pt x="114968" y="398378"/>
                        <a:pt x="197937" y="397631"/>
                        <a:pt x="280737" y="393031"/>
                      </a:cubicBezTo>
                      <a:cubicBezTo>
                        <a:pt x="294349" y="392275"/>
                        <a:pt x="307367" y="387083"/>
                        <a:pt x="320842" y="385010"/>
                      </a:cubicBezTo>
                      <a:cubicBezTo>
                        <a:pt x="342147" y="381732"/>
                        <a:pt x="363569" y="379207"/>
                        <a:pt x="385010" y="376989"/>
                      </a:cubicBezTo>
                      <a:lnTo>
                        <a:pt x="553452" y="360947"/>
                      </a:lnTo>
                      <a:cubicBezTo>
                        <a:pt x="604252" y="363621"/>
                        <a:pt x="655173" y="364561"/>
                        <a:pt x="705852" y="368968"/>
                      </a:cubicBezTo>
                      <a:cubicBezTo>
                        <a:pt x="716835" y="369923"/>
                        <a:pt x="728764" y="370874"/>
                        <a:pt x="737937" y="376989"/>
                      </a:cubicBezTo>
                      <a:cubicBezTo>
                        <a:pt x="745958" y="382336"/>
                        <a:pt x="763613" y="400724"/>
                        <a:pt x="753979" y="401052"/>
                      </a:cubicBezTo>
                      <a:cubicBezTo>
                        <a:pt x="513487" y="409251"/>
                        <a:pt x="272716" y="401052"/>
                        <a:pt x="32084" y="401052"/>
                      </a:cubicBezTo>
                      <a:lnTo>
                        <a:pt x="762000" y="409073"/>
                      </a:lnTo>
                      <a:lnTo>
                        <a:pt x="721894" y="120315"/>
                      </a:lnTo>
                      <a:lnTo>
                        <a:pt x="609600" y="96252"/>
                      </a:lnTo>
                      <a:lnTo>
                        <a:pt x="553452" y="56147"/>
                      </a:lnTo>
                      <a:lnTo>
                        <a:pt x="449179" y="96252"/>
                      </a:lnTo>
                      <a:lnTo>
                        <a:pt x="393031" y="88231"/>
                      </a:lnTo>
                      <a:lnTo>
                        <a:pt x="344905" y="80210"/>
                      </a:lnTo>
                      <a:lnTo>
                        <a:pt x="272716" y="80210"/>
                      </a:lnTo>
                      <a:lnTo>
                        <a:pt x="208547" y="56147"/>
                      </a:lnTo>
                      <a:lnTo>
                        <a:pt x="152400" y="48126"/>
                      </a:lnTo>
                      <a:lnTo>
                        <a:pt x="128337" y="48126"/>
                      </a:lnTo>
                      <a:lnTo>
                        <a:pt x="80210" y="0"/>
                      </a:lnTo>
                      <a:lnTo>
                        <a:pt x="2406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2622884" y="437012"/>
                  <a:ext cx="745958" cy="943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279" y="711434"/>
                <a:ext cx="1050222" cy="991116"/>
              </a:xfrm>
              <a:prstGeom prst="rect">
                <a:avLst/>
              </a:prstGeom>
            </p:spPr>
          </p:pic>
        </p:grpSp>
        <p:sp>
          <p:nvSpPr>
            <p:cNvPr id="142" name="TextBox 141"/>
            <p:cNvSpPr txBox="1"/>
            <p:nvPr/>
          </p:nvSpPr>
          <p:spPr>
            <a:xfrm>
              <a:off x="3663878" y="2920298"/>
              <a:ext cx="68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76</a:t>
              </a:r>
              <a:endParaRPr lang="en-US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8097379" y="2260236"/>
            <a:ext cx="1479949" cy="399412"/>
            <a:chOff x="3551920" y="2156140"/>
            <a:chExt cx="727682" cy="0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3551920" y="2156140"/>
              <a:ext cx="363841" cy="0"/>
            </a:xfrm>
            <a:prstGeom prst="line">
              <a:avLst/>
            </a:prstGeom>
            <a:ln w="38100">
              <a:solidFill>
                <a:srgbClr val="0001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915761" y="2156140"/>
              <a:ext cx="363841" cy="0"/>
            </a:xfrm>
            <a:prstGeom prst="line">
              <a:avLst/>
            </a:prstGeom>
            <a:ln w="38100">
              <a:solidFill>
                <a:srgbClr val="C00A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" name="Picture 14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328" y="1793912"/>
            <a:ext cx="320182" cy="308283"/>
          </a:xfrm>
          <a:prstGeom prst="rect">
            <a:avLst/>
          </a:prstGeom>
        </p:spPr>
      </p:pic>
      <p:cxnSp>
        <p:nvCxnSpPr>
          <p:cNvPr id="151" name="Straight Connector 150"/>
          <p:cNvCxnSpPr/>
          <p:nvPr/>
        </p:nvCxnSpPr>
        <p:spPr>
          <a:xfrm flipV="1">
            <a:off x="8097379" y="2129032"/>
            <a:ext cx="1479949" cy="5821"/>
          </a:xfrm>
          <a:prstGeom prst="line">
            <a:avLst/>
          </a:prstGeom>
          <a:ln w="38100">
            <a:solidFill>
              <a:srgbClr val="000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9848978" y="1818151"/>
            <a:ext cx="68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</a:t>
            </a:r>
            <a:endParaRPr lang="en-US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8203128" y="2827829"/>
            <a:ext cx="1446170" cy="261610"/>
            <a:chOff x="5503673" y="2037459"/>
            <a:chExt cx="1446170" cy="261610"/>
          </a:xfrm>
        </p:grpSpPr>
        <p:sp>
          <p:nvSpPr>
            <p:cNvPr id="154" name="TextBox 153"/>
            <p:cNvSpPr txBox="1"/>
            <p:nvPr/>
          </p:nvSpPr>
          <p:spPr>
            <a:xfrm>
              <a:off x="5503673" y="2037459"/>
              <a:ext cx="14461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Target 60</a:t>
              </a:r>
              <a:endParaRPr lang="en-US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55" name="Picture 154" descr="IPT - A Virtual Approach - eXercises AP X #2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900" y="2066778"/>
              <a:ext cx="197389" cy="197389"/>
            </a:xfrm>
            <a:prstGeom prst="rect">
              <a:avLst/>
            </a:prstGeom>
          </p:spPr>
        </p:pic>
      </p:grpSp>
      <p:pic>
        <p:nvPicPr>
          <p:cNvPr id="157" name="Picture 1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6752" y="4455552"/>
            <a:ext cx="400050" cy="3905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ECB-BAF5-4C24-92E3-4A47DF830BFF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8" grpId="0"/>
      <p:bldP spid="124" grpId="0"/>
      <p:bldP spid="1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2222-5571-45E0-98BB-E1AE3DE3C591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37070"/>
              </p:ext>
            </p:extLst>
          </p:nvPr>
        </p:nvGraphicFramePr>
        <p:xfrm>
          <a:off x="1117600" y="2291080"/>
          <a:ext cx="10449560" cy="2926080"/>
        </p:xfrm>
        <a:graphic>
          <a:graphicData uri="http://schemas.openxmlformats.org/drawingml/2006/table">
            <a:tbl>
              <a:tblPr/>
              <a:tblGrid>
                <a:gridCol w="2894528">
                  <a:extLst>
                    <a:ext uri="{9D8B030D-6E8A-4147-A177-3AD203B41FA5}">
                      <a16:colId xmlns:a16="http://schemas.microsoft.com/office/drawing/2014/main" val="4209264599"/>
                    </a:ext>
                  </a:extLst>
                </a:gridCol>
                <a:gridCol w="1888758">
                  <a:extLst>
                    <a:ext uri="{9D8B030D-6E8A-4147-A177-3AD203B41FA5}">
                      <a16:colId xmlns:a16="http://schemas.microsoft.com/office/drawing/2014/main" val="2810157743"/>
                    </a:ext>
                  </a:extLst>
                </a:gridCol>
                <a:gridCol w="1888758">
                  <a:extLst>
                    <a:ext uri="{9D8B030D-6E8A-4147-A177-3AD203B41FA5}">
                      <a16:colId xmlns:a16="http://schemas.microsoft.com/office/drawing/2014/main" val="3767422884"/>
                    </a:ext>
                  </a:extLst>
                </a:gridCol>
                <a:gridCol w="1888758">
                  <a:extLst>
                    <a:ext uri="{9D8B030D-6E8A-4147-A177-3AD203B41FA5}">
                      <a16:colId xmlns:a16="http://schemas.microsoft.com/office/drawing/2014/main" val="824043561"/>
                    </a:ext>
                  </a:extLst>
                </a:gridCol>
                <a:gridCol w="1888758">
                  <a:extLst>
                    <a:ext uri="{9D8B030D-6E8A-4147-A177-3AD203B41FA5}">
                      <a16:colId xmlns:a16="http://schemas.microsoft.com/office/drawing/2014/main" val="166769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Student Achievement Domain Component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Option 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Option B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Option C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ATAC/</a:t>
                      </a:r>
                    </a:p>
                    <a:p>
                      <a:r>
                        <a:rPr lang="en-US" b="1" dirty="0" smtClean="0">
                          <a:effectLst/>
                        </a:rPr>
                        <a:t>APAC </a:t>
                      </a:r>
                      <a:r>
                        <a:rPr lang="en-US" b="1" dirty="0">
                          <a:effectLst/>
                        </a:rPr>
                        <a:t>Option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304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STAAR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33%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40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CCMR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33%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567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Graduation 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33%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28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4DBFC-688E-4FB0-A553-166B3A7533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North East Independent School District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5F70A-F6EE-4CAD-8272-4E708A47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832" y="5415258"/>
            <a:ext cx="1498428" cy="599371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1842788" y="1090422"/>
            <a:ext cx="8506424" cy="4664964"/>
            <a:chOff x="705612" y="1090422"/>
            <a:chExt cx="8506424" cy="4664964"/>
          </a:xfrm>
        </p:grpSpPr>
        <p:sp>
          <p:nvSpPr>
            <p:cNvPr id="6" name="object 4"/>
            <p:cNvSpPr/>
            <p:nvPr/>
          </p:nvSpPr>
          <p:spPr>
            <a:xfrm>
              <a:off x="705612" y="3741420"/>
              <a:ext cx="1205484" cy="915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object 5"/>
            <p:cNvSpPr/>
            <p:nvPr/>
          </p:nvSpPr>
          <p:spPr>
            <a:xfrm>
              <a:off x="2181059" y="3192297"/>
              <a:ext cx="3151441" cy="414947"/>
            </a:xfrm>
            <a:custGeom>
              <a:avLst/>
              <a:gdLst/>
              <a:ahLst/>
              <a:cxnLst/>
              <a:rect l="l" t="t" r="r" b="b"/>
              <a:pathLst>
                <a:path w="3151441" h="414947">
                  <a:moveTo>
                    <a:pt x="0" y="0"/>
                  </a:moveTo>
                  <a:lnTo>
                    <a:pt x="3151441" y="0"/>
                  </a:lnTo>
                  <a:lnTo>
                    <a:pt x="3151441" y="414947"/>
                  </a:lnTo>
                  <a:lnTo>
                    <a:pt x="0" y="414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3C6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object 6"/>
            <p:cNvSpPr/>
            <p:nvPr/>
          </p:nvSpPr>
          <p:spPr>
            <a:xfrm>
              <a:off x="5332501" y="3192297"/>
              <a:ext cx="957135" cy="414947"/>
            </a:xfrm>
            <a:custGeom>
              <a:avLst/>
              <a:gdLst/>
              <a:ahLst/>
              <a:cxnLst/>
              <a:rect l="l" t="t" r="r" b="b"/>
              <a:pathLst>
                <a:path w="957135" h="414947">
                  <a:moveTo>
                    <a:pt x="0" y="0"/>
                  </a:moveTo>
                  <a:lnTo>
                    <a:pt x="957135" y="0"/>
                  </a:lnTo>
                  <a:lnTo>
                    <a:pt x="957135" y="414947"/>
                  </a:lnTo>
                  <a:lnTo>
                    <a:pt x="0" y="414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3C6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object 7"/>
            <p:cNvSpPr/>
            <p:nvPr/>
          </p:nvSpPr>
          <p:spPr>
            <a:xfrm>
              <a:off x="2181059" y="3607244"/>
              <a:ext cx="3151441" cy="305968"/>
            </a:xfrm>
            <a:custGeom>
              <a:avLst/>
              <a:gdLst/>
              <a:ahLst/>
              <a:cxnLst/>
              <a:rect l="l" t="t" r="r" b="b"/>
              <a:pathLst>
                <a:path w="3151441" h="305968">
                  <a:moveTo>
                    <a:pt x="0" y="0"/>
                  </a:moveTo>
                  <a:lnTo>
                    <a:pt x="3151441" y="0"/>
                  </a:lnTo>
                  <a:lnTo>
                    <a:pt x="3151441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3F5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5332501" y="3607244"/>
              <a:ext cx="957135" cy="305968"/>
            </a:xfrm>
            <a:custGeom>
              <a:avLst/>
              <a:gdLst/>
              <a:ahLst/>
              <a:cxnLst/>
              <a:rect l="l" t="t" r="r" b="b"/>
              <a:pathLst>
                <a:path w="957135" h="305968">
                  <a:moveTo>
                    <a:pt x="0" y="0"/>
                  </a:moveTo>
                  <a:lnTo>
                    <a:pt x="957135" y="0"/>
                  </a:lnTo>
                  <a:lnTo>
                    <a:pt x="957135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3F5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object 9"/>
            <p:cNvSpPr/>
            <p:nvPr/>
          </p:nvSpPr>
          <p:spPr>
            <a:xfrm>
              <a:off x="2181059" y="3913213"/>
              <a:ext cx="3151441" cy="305968"/>
            </a:xfrm>
            <a:custGeom>
              <a:avLst/>
              <a:gdLst/>
              <a:ahLst/>
              <a:cxnLst/>
              <a:rect l="l" t="t" r="r" b="b"/>
              <a:pathLst>
                <a:path w="3151441" h="305968">
                  <a:moveTo>
                    <a:pt x="0" y="0"/>
                  </a:moveTo>
                  <a:lnTo>
                    <a:pt x="3151441" y="0"/>
                  </a:lnTo>
                  <a:lnTo>
                    <a:pt x="3151441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A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object 10"/>
            <p:cNvSpPr/>
            <p:nvPr/>
          </p:nvSpPr>
          <p:spPr>
            <a:xfrm>
              <a:off x="5332501" y="3913213"/>
              <a:ext cx="957135" cy="305968"/>
            </a:xfrm>
            <a:custGeom>
              <a:avLst/>
              <a:gdLst/>
              <a:ahLst/>
              <a:cxnLst/>
              <a:rect l="l" t="t" r="r" b="b"/>
              <a:pathLst>
                <a:path w="957135" h="305968">
                  <a:moveTo>
                    <a:pt x="0" y="0"/>
                  </a:moveTo>
                  <a:lnTo>
                    <a:pt x="957135" y="0"/>
                  </a:lnTo>
                  <a:lnTo>
                    <a:pt x="957135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A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object 11"/>
            <p:cNvSpPr/>
            <p:nvPr/>
          </p:nvSpPr>
          <p:spPr>
            <a:xfrm>
              <a:off x="2181059" y="4219181"/>
              <a:ext cx="3151441" cy="305968"/>
            </a:xfrm>
            <a:custGeom>
              <a:avLst/>
              <a:gdLst/>
              <a:ahLst/>
              <a:cxnLst/>
              <a:rect l="l" t="t" r="r" b="b"/>
              <a:pathLst>
                <a:path w="3151441" h="305968">
                  <a:moveTo>
                    <a:pt x="0" y="0"/>
                  </a:moveTo>
                  <a:lnTo>
                    <a:pt x="3151441" y="0"/>
                  </a:lnTo>
                  <a:lnTo>
                    <a:pt x="3151441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3F5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object 12"/>
            <p:cNvSpPr/>
            <p:nvPr/>
          </p:nvSpPr>
          <p:spPr>
            <a:xfrm>
              <a:off x="5332501" y="4219181"/>
              <a:ext cx="957135" cy="305968"/>
            </a:xfrm>
            <a:custGeom>
              <a:avLst/>
              <a:gdLst/>
              <a:ahLst/>
              <a:cxnLst/>
              <a:rect l="l" t="t" r="r" b="b"/>
              <a:pathLst>
                <a:path w="957135" h="305968">
                  <a:moveTo>
                    <a:pt x="0" y="0"/>
                  </a:moveTo>
                  <a:lnTo>
                    <a:pt x="957135" y="0"/>
                  </a:lnTo>
                  <a:lnTo>
                    <a:pt x="957135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3F5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object 13"/>
            <p:cNvSpPr/>
            <p:nvPr/>
          </p:nvSpPr>
          <p:spPr>
            <a:xfrm>
              <a:off x="2181059" y="4525149"/>
              <a:ext cx="3151441" cy="305968"/>
            </a:xfrm>
            <a:custGeom>
              <a:avLst/>
              <a:gdLst/>
              <a:ahLst/>
              <a:cxnLst/>
              <a:rect l="l" t="t" r="r" b="b"/>
              <a:pathLst>
                <a:path w="3151441" h="305968">
                  <a:moveTo>
                    <a:pt x="0" y="0"/>
                  </a:moveTo>
                  <a:lnTo>
                    <a:pt x="3151441" y="0"/>
                  </a:lnTo>
                  <a:lnTo>
                    <a:pt x="3151441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A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object 14"/>
            <p:cNvSpPr/>
            <p:nvPr/>
          </p:nvSpPr>
          <p:spPr>
            <a:xfrm>
              <a:off x="5332501" y="4525149"/>
              <a:ext cx="957135" cy="305968"/>
            </a:xfrm>
            <a:custGeom>
              <a:avLst/>
              <a:gdLst/>
              <a:ahLst/>
              <a:cxnLst/>
              <a:rect l="l" t="t" r="r" b="b"/>
              <a:pathLst>
                <a:path w="957135" h="305968">
                  <a:moveTo>
                    <a:pt x="0" y="0"/>
                  </a:moveTo>
                  <a:lnTo>
                    <a:pt x="957135" y="0"/>
                  </a:lnTo>
                  <a:lnTo>
                    <a:pt x="957135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A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object 15"/>
            <p:cNvSpPr/>
            <p:nvPr/>
          </p:nvSpPr>
          <p:spPr>
            <a:xfrm>
              <a:off x="2181059" y="4831118"/>
              <a:ext cx="3151441" cy="305968"/>
            </a:xfrm>
            <a:custGeom>
              <a:avLst/>
              <a:gdLst/>
              <a:ahLst/>
              <a:cxnLst/>
              <a:rect l="l" t="t" r="r" b="b"/>
              <a:pathLst>
                <a:path w="3151441" h="305968">
                  <a:moveTo>
                    <a:pt x="0" y="0"/>
                  </a:moveTo>
                  <a:lnTo>
                    <a:pt x="3151441" y="0"/>
                  </a:lnTo>
                  <a:lnTo>
                    <a:pt x="3151441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3C6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object 16"/>
            <p:cNvSpPr/>
            <p:nvPr/>
          </p:nvSpPr>
          <p:spPr>
            <a:xfrm>
              <a:off x="5332501" y="4831118"/>
              <a:ext cx="957135" cy="305968"/>
            </a:xfrm>
            <a:custGeom>
              <a:avLst/>
              <a:gdLst/>
              <a:ahLst/>
              <a:cxnLst/>
              <a:rect l="l" t="t" r="r" b="b"/>
              <a:pathLst>
                <a:path w="957135" h="305968">
                  <a:moveTo>
                    <a:pt x="0" y="0"/>
                  </a:moveTo>
                  <a:lnTo>
                    <a:pt x="957135" y="0"/>
                  </a:lnTo>
                  <a:lnTo>
                    <a:pt x="957135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3C6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object 17"/>
            <p:cNvSpPr/>
            <p:nvPr/>
          </p:nvSpPr>
          <p:spPr>
            <a:xfrm>
              <a:off x="2181059" y="5137099"/>
              <a:ext cx="3151441" cy="305968"/>
            </a:xfrm>
            <a:custGeom>
              <a:avLst/>
              <a:gdLst/>
              <a:ahLst/>
              <a:cxnLst/>
              <a:rect l="l" t="t" r="r" b="b"/>
              <a:pathLst>
                <a:path w="3151441" h="305968">
                  <a:moveTo>
                    <a:pt x="0" y="0"/>
                  </a:moveTo>
                  <a:lnTo>
                    <a:pt x="3151441" y="0"/>
                  </a:lnTo>
                  <a:lnTo>
                    <a:pt x="3151441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6E5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object 18"/>
            <p:cNvSpPr/>
            <p:nvPr/>
          </p:nvSpPr>
          <p:spPr>
            <a:xfrm>
              <a:off x="5332501" y="5137099"/>
              <a:ext cx="957135" cy="305968"/>
            </a:xfrm>
            <a:custGeom>
              <a:avLst/>
              <a:gdLst/>
              <a:ahLst/>
              <a:cxnLst/>
              <a:rect l="l" t="t" r="r" b="b"/>
              <a:pathLst>
                <a:path w="957135" h="305968">
                  <a:moveTo>
                    <a:pt x="0" y="0"/>
                  </a:moveTo>
                  <a:lnTo>
                    <a:pt x="957135" y="0"/>
                  </a:lnTo>
                  <a:lnTo>
                    <a:pt x="957135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6E5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object 19"/>
            <p:cNvSpPr/>
            <p:nvPr/>
          </p:nvSpPr>
          <p:spPr>
            <a:xfrm>
              <a:off x="2181059" y="5443067"/>
              <a:ext cx="3151441" cy="305968"/>
            </a:xfrm>
            <a:custGeom>
              <a:avLst/>
              <a:gdLst/>
              <a:ahLst/>
              <a:cxnLst/>
              <a:rect l="l" t="t" r="r" b="b"/>
              <a:pathLst>
                <a:path w="3151441" h="305968">
                  <a:moveTo>
                    <a:pt x="0" y="0"/>
                  </a:moveTo>
                  <a:lnTo>
                    <a:pt x="3151441" y="0"/>
                  </a:lnTo>
                  <a:lnTo>
                    <a:pt x="3151441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3C6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object 20"/>
            <p:cNvSpPr/>
            <p:nvPr/>
          </p:nvSpPr>
          <p:spPr>
            <a:xfrm>
              <a:off x="5332501" y="5443067"/>
              <a:ext cx="957135" cy="305968"/>
            </a:xfrm>
            <a:custGeom>
              <a:avLst/>
              <a:gdLst/>
              <a:ahLst/>
              <a:cxnLst/>
              <a:rect l="l" t="t" r="r" b="b"/>
              <a:pathLst>
                <a:path w="957135" h="305968">
                  <a:moveTo>
                    <a:pt x="0" y="0"/>
                  </a:moveTo>
                  <a:lnTo>
                    <a:pt x="957135" y="0"/>
                  </a:lnTo>
                  <a:lnTo>
                    <a:pt x="957135" y="305968"/>
                  </a:lnTo>
                  <a:lnTo>
                    <a:pt x="0" y="3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3C6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object 21"/>
            <p:cNvSpPr/>
            <p:nvPr/>
          </p:nvSpPr>
          <p:spPr>
            <a:xfrm>
              <a:off x="5332503" y="3185948"/>
              <a:ext cx="0" cy="2569438"/>
            </a:xfrm>
            <a:custGeom>
              <a:avLst/>
              <a:gdLst/>
              <a:ahLst/>
              <a:cxnLst/>
              <a:rect l="l" t="t" r="r" b="b"/>
              <a:pathLst>
                <a:path h="2569438">
                  <a:moveTo>
                    <a:pt x="0" y="0"/>
                  </a:moveTo>
                  <a:lnTo>
                    <a:pt x="0" y="256943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object 22"/>
            <p:cNvSpPr/>
            <p:nvPr/>
          </p:nvSpPr>
          <p:spPr>
            <a:xfrm>
              <a:off x="2174707" y="3607244"/>
              <a:ext cx="4121277" cy="0"/>
            </a:xfrm>
            <a:custGeom>
              <a:avLst/>
              <a:gdLst/>
              <a:ahLst/>
              <a:cxnLst/>
              <a:rect l="l" t="t" r="r" b="b"/>
              <a:pathLst>
                <a:path w="4121277">
                  <a:moveTo>
                    <a:pt x="0" y="0"/>
                  </a:moveTo>
                  <a:lnTo>
                    <a:pt x="412127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object 23"/>
            <p:cNvSpPr/>
            <p:nvPr/>
          </p:nvSpPr>
          <p:spPr>
            <a:xfrm>
              <a:off x="2174707" y="3913214"/>
              <a:ext cx="4121277" cy="0"/>
            </a:xfrm>
            <a:custGeom>
              <a:avLst/>
              <a:gdLst/>
              <a:ahLst/>
              <a:cxnLst/>
              <a:rect l="l" t="t" r="r" b="b"/>
              <a:pathLst>
                <a:path w="4121277">
                  <a:moveTo>
                    <a:pt x="0" y="0"/>
                  </a:moveTo>
                  <a:lnTo>
                    <a:pt x="412127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object 24"/>
            <p:cNvSpPr/>
            <p:nvPr/>
          </p:nvSpPr>
          <p:spPr>
            <a:xfrm>
              <a:off x="2174707" y="4219183"/>
              <a:ext cx="4121277" cy="0"/>
            </a:xfrm>
            <a:custGeom>
              <a:avLst/>
              <a:gdLst/>
              <a:ahLst/>
              <a:cxnLst/>
              <a:rect l="l" t="t" r="r" b="b"/>
              <a:pathLst>
                <a:path w="4121277">
                  <a:moveTo>
                    <a:pt x="0" y="0"/>
                  </a:moveTo>
                  <a:lnTo>
                    <a:pt x="412127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object 25"/>
            <p:cNvSpPr/>
            <p:nvPr/>
          </p:nvSpPr>
          <p:spPr>
            <a:xfrm>
              <a:off x="2174707" y="4525153"/>
              <a:ext cx="4121277" cy="0"/>
            </a:xfrm>
            <a:custGeom>
              <a:avLst/>
              <a:gdLst/>
              <a:ahLst/>
              <a:cxnLst/>
              <a:rect l="l" t="t" r="r" b="b"/>
              <a:pathLst>
                <a:path w="4121277">
                  <a:moveTo>
                    <a:pt x="0" y="0"/>
                  </a:moveTo>
                  <a:lnTo>
                    <a:pt x="412127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object 26"/>
            <p:cNvSpPr/>
            <p:nvPr/>
          </p:nvSpPr>
          <p:spPr>
            <a:xfrm>
              <a:off x="2174707" y="4831124"/>
              <a:ext cx="4121277" cy="0"/>
            </a:xfrm>
            <a:custGeom>
              <a:avLst/>
              <a:gdLst/>
              <a:ahLst/>
              <a:cxnLst/>
              <a:rect l="l" t="t" r="r" b="b"/>
              <a:pathLst>
                <a:path w="4121277">
                  <a:moveTo>
                    <a:pt x="0" y="0"/>
                  </a:moveTo>
                  <a:lnTo>
                    <a:pt x="412127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9" name="object 27"/>
            <p:cNvSpPr/>
            <p:nvPr/>
          </p:nvSpPr>
          <p:spPr>
            <a:xfrm>
              <a:off x="2174707" y="5137094"/>
              <a:ext cx="4121277" cy="0"/>
            </a:xfrm>
            <a:custGeom>
              <a:avLst/>
              <a:gdLst/>
              <a:ahLst/>
              <a:cxnLst/>
              <a:rect l="l" t="t" r="r" b="b"/>
              <a:pathLst>
                <a:path w="4121277">
                  <a:moveTo>
                    <a:pt x="0" y="0"/>
                  </a:moveTo>
                  <a:lnTo>
                    <a:pt x="412127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" name="object 28"/>
            <p:cNvSpPr/>
            <p:nvPr/>
          </p:nvSpPr>
          <p:spPr>
            <a:xfrm>
              <a:off x="2174707" y="5443063"/>
              <a:ext cx="4121277" cy="0"/>
            </a:xfrm>
            <a:custGeom>
              <a:avLst/>
              <a:gdLst/>
              <a:ahLst/>
              <a:cxnLst/>
              <a:rect l="l" t="t" r="r" b="b"/>
              <a:pathLst>
                <a:path w="4121277">
                  <a:moveTo>
                    <a:pt x="0" y="0"/>
                  </a:moveTo>
                  <a:lnTo>
                    <a:pt x="412127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" name="object 29"/>
            <p:cNvSpPr/>
            <p:nvPr/>
          </p:nvSpPr>
          <p:spPr>
            <a:xfrm>
              <a:off x="2181057" y="3185948"/>
              <a:ext cx="0" cy="2569438"/>
            </a:xfrm>
            <a:custGeom>
              <a:avLst/>
              <a:gdLst/>
              <a:ahLst/>
              <a:cxnLst/>
              <a:rect l="l" t="t" r="r" b="b"/>
              <a:pathLst>
                <a:path h="2569438">
                  <a:moveTo>
                    <a:pt x="0" y="0"/>
                  </a:moveTo>
                  <a:lnTo>
                    <a:pt x="0" y="256943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2" name="object 30"/>
            <p:cNvSpPr/>
            <p:nvPr/>
          </p:nvSpPr>
          <p:spPr>
            <a:xfrm>
              <a:off x="6289637" y="3185948"/>
              <a:ext cx="0" cy="2569438"/>
            </a:xfrm>
            <a:custGeom>
              <a:avLst/>
              <a:gdLst/>
              <a:ahLst/>
              <a:cxnLst/>
              <a:rect l="l" t="t" r="r" b="b"/>
              <a:pathLst>
                <a:path h="2569438">
                  <a:moveTo>
                    <a:pt x="0" y="0"/>
                  </a:moveTo>
                  <a:lnTo>
                    <a:pt x="0" y="256943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3" name="object 31"/>
            <p:cNvSpPr/>
            <p:nvPr/>
          </p:nvSpPr>
          <p:spPr>
            <a:xfrm>
              <a:off x="2174707" y="3192298"/>
              <a:ext cx="4121277" cy="0"/>
            </a:xfrm>
            <a:custGeom>
              <a:avLst/>
              <a:gdLst/>
              <a:ahLst/>
              <a:cxnLst/>
              <a:rect l="l" t="t" r="r" b="b"/>
              <a:pathLst>
                <a:path w="4121277">
                  <a:moveTo>
                    <a:pt x="0" y="0"/>
                  </a:moveTo>
                  <a:lnTo>
                    <a:pt x="412127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4" name="object 32"/>
            <p:cNvSpPr/>
            <p:nvPr/>
          </p:nvSpPr>
          <p:spPr>
            <a:xfrm>
              <a:off x="2174707" y="5749033"/>
              <a:ext cx="4121277" cy="0"/>
            </a:xfrm>
            <a:custGeom>
              <a:avLst/>
              <a:gdLst/>
              <a:ahLst/>
              <a:cxnLst/>
              <a:rect l="l" t="t" r="r" b="b"/>
              <a:pathLst>
                <a:path w="4121277">
                  <a:moveTo>
                    <a:pt x="0" y="0"/>
                  </a:moveTo>
                  <a:lnTo>
                    <a:pt x="412127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" name="object 33"/>
            <p:cNvSpPr txBox="1"/>
            <p:nvPr/>
          </p:nvSpPr>
          <p:spPr>
            <a:xfrm>
              <a:off x="5392050" y="3225882"/>
              <a:ext cx="596265" cy="34607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All </a:t>
              </a:r>
              <a:r>
                <a:rPr kumimoji="0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St</a:t>
              </a:r>
              <a:r>
                <a:rPr kumimoji="0" sz="11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u</a:t>
              </a:r>
              <a:r>
                <a:rPr kumimoji="0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de</a:t>
              </a:r>
              <a:r>
                <a:rPr kumimoji="0" sz="11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n</a:t>
              </a:r>
              <a:r>
                <a:rPr kumimoji="0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ts</a:t>
              </a: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36" name="object 34"/>
            <p:cNvSpPr txBox="1"/>
            <p:nvPr/>
          </p:nvSpPr>
          <p:spPr>
            <a:xfrm>
              <a:off x="2240595" y="3640898"/>
              <a:ext cx="694055" cy="17843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Total</a:t>
              </a:r>
              <a:r>
                <a:rPr kumimoji="0" sz="1100" b="1" i="0" u="none" strike="noStrike" kern="1200" cap="none" spc="-3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Te</a:t>
              </a:r>
              <a:r>
                <a:rPr kumimoji="0" sz="11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</a:t>
              </a:r>
              <a:r>
                <a:rPr kumimoji="0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ts</a:t>
              </a: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37" name="object 35"/>
            <p:cNvSpPr txBox="1"/>
            <p:nvPr/>
          </p:nvSpPr>
          <p:spPr>
            <a:xfrm>
              <a:off x="5392050" y="3639811"/>
              <a:ext cx="438150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3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,</a:t>
              </a: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21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2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38" name="object 36"/>
            <p:cNvSpPr txBox="1"/>
            <p:nvPr/>
          </p:nvSpPr>
          <p:spPr>
            <a:xfrm>
              <a:off x="2240607" y="3945787"/>
              <a:ext cx="2994660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#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pp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oach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</a:t>
              </a:r>
              <a:r>
                <a:rPr kumimoji="0" sz="1300" b="0" i="0" u="none" strike="noStrike" kern="1200" cap="none" spc="-2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G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ade</a:t>
              </a:r>
              <a:r>
                <a:rPr kumimoji="0" sz="1300" b="0" i="0" u="none" strike="noStrike" kern="1200" cap="none" spc="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300" b="0" i="0" u="none" strike="noStrike" kern="1200" cap="none" spc="4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or</a:t>
              </a:r>
              <a:r>
                <a:rPr kumimoji="0" sz="1300" b="0" i="0" u="none" strike="noStrike" kern="1200" cap="none" spc="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bo</a:t>
              </a:r>
              <a:r>
                <a:rPr kumimoji="0" sz="1300" b="0" i="0" u="none" strike="noStrike" kern="1200" cap="none" spc="-2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39" name="object 37"/>
            <p:cNvSpPr txBox="1"/>
            <p:nvPr/>
          </p:nvSpPr>
          <p:spPr>
            <a:xfrm>
              <a:off x="5392050" y="3945787"/>
              <a:ext cx="435609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2</a:t>
              </a:r>
              <a:r>
                <a:rPr kumimoji="0" sz="13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,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977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40" name="object 38"/>
            <p:cNvSpPr txBox="1"/>
            <p:nvPr/>
          </p:nvSpPr>
          <p:spPr>
            <a:xfrm>
              <a:off x="2240607" y="4251764"/>
              <a:ext cx="2486025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#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Meet</a:t>
              </a:r>
              <a:r>
                <a:rPr kumimoji="0" sz="13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</a:t>
              </a:r>
              <a:r>
                <a:rPr kumimoji="0" sz="1300" b="0" i="0" u="none" strike="noStrike" kern="1200" cap="none" spc="3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G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ade</a:t>
              </a:r>
              <a:r>
                <a:rPr kumimoji="0" sz="1300" b="0" i="0" u="none" strike="noStrike" kern="1200" cap="none" spc="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300" b="0" i="0" u="none" strike="noStrike" kern="1200" cap="none" spc="4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or </a:t>
              </a:r>
              <a:r>
                <a:rPr kumimoji="0" sz="1300" b="0" i="0" u="none" strike="noStrike" kern="1200" cap="none" spc="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bo</a:t>
              </a:r>
              <a:r>
                <a:rPr kumimoji="0" sz="13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41" name="object 39"/>
            <p:cNvSpPr txBox="1"/>
            <p:nvPr/>
          </p:nvSpPr>
          <p:spPr>
            <a:xfrm>
              <a:off x="5392050" y="4251764"/>
              <a:ext cx="435609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1</a:t>
              </a:r>
              <a:r>
                <a:rPr kumimoji="0" sz="13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,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945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42" name="object 40"/>
            <p:cNvSpPr txBox="1"/>
            <p:nvPr/>
          </p:nvSpPr>
          <p:spPr>
            <a:xfrm>
              <a:off x="2240607" y="4557740"/>
              <a:ext cx="1805939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#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M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as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ter</a:t>
              </a:r>
              <a:r>
                <a:rPr kumimoji="0" sz="13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</a:t>
              </a:r>
              <a:r>
                <a:rPr kumimoji="0" sz="1300" b="0" i="0" u="none" strike="noStrike" kern="1200" cap="none" spc="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G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ade</a:t>
              </a:r>
              <a:r>
                <a:rPr kumimoji="0" sz="1300" b="0" i="0" u="none" strike="noStrike" kern="1200" cap="none" spc="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3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el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43" name="object 41"/>
            <p:cNvSpPr txBox="1"/>
            <p:nvPr/>
          </p:nvSpPr>
          <p:spPr>
            <a:xfrm>
              <a:off x="5392050" y="4557740"/>
              <a:ext cx="299720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878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44" name="object 42"/>
            <p:cNvSpPr/>
            <p:nvPr/>
          </p:nvSpPr>
          <p:spPr>
            <a:xfrm>
              <a:off x="1911095" y="3192777"/>
              <a:ext cx="270179" cy="1101343"/>
            </a:xfrm>
            <a:custGeom>
              <a:avLst/>
              <a:gdLst/>
              <a:ahLst/>
              <a:cxnLst/>
              <a:rect l="l" t="t" r="r" b="b"/>
              <a:pathLst>
                <a:path w="270179" h="1101343">
                  <a:moveTo>
                    <a:pt x="0" y="1101343"/>
                  </a:moveTo>
                  <a:lnTo>
                    <a:pt x="270179" y="0"/>
                  </a:lnTo>
                </a:path>
              </a:pathLst>
            </a:custGeom>
            <a:ln w="12192">
              <a:solidFill>
                <a:srgbClr val="1CADE4"/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object 43"/>
            <p:cNvSpPr/>
            <p:nvPr/>
          </p:nvSpPr>
          <p:spPr>
            <a:xfrm>
              <a:off x="1911095" y="4657344"/>
              <a:ext cx="270179" cy="961948"/>
            </a:xfrm>
            <a:custGeom>
              <a:avLst/>
              <a:gdLst/>
              <a:ahLst/>
              <a:cxnLst/>
              <a:rect l="l" t="t" r="r" b="b"/>
              <a:pathLst>
                <a:path w="270179" h="961948">
                  <a:moveTo>
                    <a:pt x="0" y="0"/>
                  </a:moveTo>
                  <a:lnTo>
                    <a:pt x="270179" y="961948"/>
                  </a:lnTo>
                </a:path>
              </a:pathLst>
            </a:custGeom>
            <a:ln w="12192">
              <a:solidFill>
                <a:srgbClr val="1CADE4"/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object 44"/>
            <p:cNvSpPr/>
            <p:nvPr/>
          </p:nvSpPr>
          <p:spPr>
            <a:xfrm>
              <a:off x="5900165" y="5011673"/>
              <a:ext cx="493572" cy="0"/>
            </a:xfrm>
            <a:custGeom>
              <a:avLst/>
              <a:gdLst/>
              <a:ahLst/>
              <a:cxnLst/>
              <a:rect l="l" t="t" r="r" b="b"/>
              <a:pathLst>
                <a:path w="493572">
                  <a:moveTo>
                    <a:pt x="0" y="0"/>
                  </a:moveTo>
                  <a:lnTo>
                    <a:pt x="493572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object 45"/>
            <p:cNvSpPr/>
            <p:nvPr/>
          </p:nvSpPr>
          <p:spPr>
            <a:xfrm>
              <a:off x="6390894" y="4620000"/>
              <a:ext cx="155867" cy="396074"/>
            </a:xfrm>
            <a:custGeom>
              <a:avLst/>
              <a:gdLst/>
              <a:ahLst/>
              <a:cxnLst/>
              <a:rect l="l" t="t" r="r" b="b"/>
              <a:pathLst>
                <a:path w="155867" h="396074">
                  <a:moveTo>
                    <a:pt x="0" y="396074"/>
                  </a:moveTo>
                  <a:lnTo>
                    <a:pt x="155867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object 46"/>
            <p:cNvSpPr/>
            <p:nvPr/>
          </p:nvSpPr>
          <p:spPr>
            <a:xfrm>
              <a:off x="5900165" y="5270753"/>
              <a:ext cx="867663" cy="0"/>
            </a:xfrm>
            <a:custGeom>
              <a:avLst/>
              <a:gdLst/>
              <a:ahLst/>
              <a:cxnLst/>
              <a:rect l="l" t="t" r="r" b="b"/>
              <a:pathLst>
                <a:path w="867663">
                  <a:moveTo>
                    <a:pt x="0" y="0"/>
                  </a:moveTo>
                  <a:lnTo>
                    <a:pt x="867663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object 47"/>
            <p:cNvSpPr/>
            <p:nvPr/>
          </p:nvSpPr>
          <p:spPr>
            <a:xfrm>
              <a:off x="6764273" y="4620002"/>
              <a:ext cx="285724" cy="656145"/>
            </a:xfrm>
            <a:custGeom>
              <a:avLst/>
              <a:gdLst/>
              <a:ahLst/>
              <a:cxnLst/>
              <a:rect l="l" t="t" r="r" b="b"/>
              <a:pathLst>
                <a:path w="285724" h="656145">
                  <a:moveTo>
                    <a:pt x="0" y="656145"/>
                  </a:moveTo>
                  <a:lnTo>
                    <a:pt x="285724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object 48"/>
            <p:cNvSpPr/>
            <p:nvPr/>
          </p:nvSpPr>
          <p:spPr>
            <a:xfrm>
              <a:off x="5900165" y="5561838"/>
              <a:ext cx="1229639" cy="0"/>
            </a:xfrm>
            <a:custGeom>
              <a:avLst/>
              <a:gdLst/>
              <a:ahLst/>
              <a:cxnLst/>
              <a:rect l="l" t="t" r="r" b="b"/>
              <a:pathLst>
                <a:path w="1229639">
                  <a:moveTo>
                    <a:pt x="0" y="0"/>
                  </a:moveTo>
                  <a:lnTo>
                    <a:pt x="1229639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object 49"/>
            <p:cNvSpPr/>
            <p:nvPr/>
          </p:nvSpPr>
          <p:spPr>
            <a:xfrm>
              <a:off x="7122414" y="4632196"/>
              <a:ext cx="406996" cy="934656"/>
            </a:xfrm>
            <a:custGeom>
              <a:avLst/>
              <a:gdLst/>
              <a:ahLst/>
              <a:cxnLst/>
              <a:rect l="l" t="t" r="r" b="b"/>
              <a:pathLst>
                <a:path w="406996" h="934656">
                  <a:moveTo>
                    <a:pt x="0" y="934656"/>
                  </a:moveTo>
                  <a:lnTo>
                    <a:pt x="406996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object 50"/>
            <p:cNvSpPr/>
            <p:nvPr/>
          </p:nvSpPr>
          <p:spPr>
            <a:xfrm>
              <a:off x="6595871" y="4195066"/>
              <a:ext cx="860994" cy="177289"/>
            </a:xfrm>
            <a:custGeom>
              <a:avLst/>
              <a:gdLst/>
              <a:ahLst/>
              <a:cxnLst/>
              <a:rect l="l" t="t" r="r" b="b"/>
              <a:pathLst>
                <a:path w="860994" h="177289">
                  <a:moveTo>
                    <a:pt x="0" y="177289"/>
                  </a:moveTo>
                  <a:lnTo>
                    <a:pt x="1407" y="138519"/>
                  </a:lnTo>
                  <a:lnTo>
                    <a:pt x="7819" y="96506"/>
                  </a:lnTo>
                  <a:lnTo>
                    <a:pt x="415036" y="84325"/>
                  </a:lnTo>
                  <a:lnTo>
                    <a:pt x="418394" y="82136"/>
                  </a:lnTo>
                  <a:lnTo>
                    <a:pt x="428500" y="37400"/>
                  </a:lnTo>
                  <a:lnTo>
                    <a:pt x="430464" y="0"/>
                  </a:lnTo>
                  <a:lnTo>
                    <a:pt x="430928" y="18772"/>
                  </a:lnTo>
                  <a:lnTo>
                    <a:pt x="436722" y="66329"/>
                  </a:lnTo>
                  <a:lnTo>
                    <a:pt x="845566" y="84325"/>
                  </a:lnTo>
                  <a:lnTo>
                    <a:pt x="848924" y="86514"/>
                  </a:lnTo>
                  <a:lnTo>
                    <a:pt x="859030" y="131250"/>
                  </a:lnTo>
                  <a:lnTo>
                    <a:pt x="860334" y="149088"/>
                  </a:lnTo>
                  <a:lnTo>
                    <a:pt x="860994" y="168651"/>
                  </a:lnTo>
                </a:path>
              </a:pathLst>
            </a:custGeom>
            <a:ln w="12192">
              <a:solidFill>
                <a:srgbClr val="2683C6"/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object 51"/>
            <p:cNvSpPr/>
            <p:nvPr/>
          </p:nvSpPr>
          <p:spPr>
            <a:xfrm>
              <a:off x="873252" y="1453896"/>
              <a:ext cx="2580131" cy="8884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object 52"/>
            <p:cNvSpPr/>
            <p:nvPr/>
          </p:nvSpPr>
          <p:spPr>
            <a:xfrm>
              <a:off x="8369045" y="3733038"/>
              <a:ext cx="0" cy="501357"/>
            </a:xfrm>
            <a:custGeom>
              <a:avLst/>
              <a:gdLst/>
              <a:ahLst/>
              <a:cxnLst/>
              <a:rect l="l" t="t" r="r" b="b"/>
              <a:pathLst>
                <a:path h="501357">
                  <a:moveTo>
                    <a:pt x="0" y="0"/>
                  </a:moveTo>
                  <a:lnTo>
                    <a:pt x="0" y="501357"/>
                  </a:lnTo>
                </a:path>
              </a:pathLst>
            </a:custGeom>
            <a:ln w="28956">
              <a:solidFill>
                <a:srgbClr val="2683C6"/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object 53"/>
            <p:cNvSpPr/>
            <p:nvPr/>
          </p:nvSpPr>
          <p:spPr>
            <a:xfrm>
              <a:off x="7897368" y="2805683"/>
              <a:ext cx="905255" cy="768096"/>
            </a:xfrm>
            <a:custGeom>
              <a:avLst/>
              <a:gdLst/>
              <a:ahLst/>
              <a:cxnLst/>
              <a:rect l="l" t="t" r="r" b="b"/>
              <a:pathLst>
                <a:path w="905255" h="768096">
                  <a:moveTo>
                    <a:pt x="0" y="0"/>
                  </a:moveTo>
                  <a:lnTo>
                    <a:pt x="905255" y="0"/>
                  </a:lnTo>
                  <a:lnTo>
                    <a:pt x="905255" y="768096"/>
                  </a:lnTo>
                  <a:lnTo>
                    <a:pt x="0" y="768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3C6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object 54"/>
            <p:cNvSpPr/>
            <p:nvPr/>
          </p:nvSpPr>
          <p:spPr>
            <a:xfrm>
              <a:off x="7897368" y="2805683"/>
              <a:ext cx="905255" cy="768096"/>
            </a:xfrm>
            <a:custGeom>
              <a:avLst/>
              <a:gdLst/>
              <a:ahLst/>
              <a:cxnLst/>
              <a:rect l="l" t="t" r="r" b="b"/>
              <a:pathLst>
                <a:path w="905255" h="768096">
                  <a:moveTo>
                    <a:pt x="0" y="0"/>
                  </a:moveTo>
                  <a:lnTo>
                    <a:pt x="905255" y="0"/>
                  </a:lnTo>
                  <a:lnTo>
                    <a:pt x="905255" y="768096"/>
                  </a:lnTo>
                  <a:lnTo>
                    <a:pt x="0" y="768096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117EA7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object 55"/>
            <p:cNvSpPr txBox="1"/>
            <p:nvPr/>
          </p:nvSpPr>
          <p:spPr>
            <a:xfrm>
              <a:off x="2240607" y="4866504"/>
              <a:ext cx="2990215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%</a:t>
              </a:r>
              <a:r>
                <a:rPr kumimoji="0" sz="1300" b="1" i="0" u="none" strike="noStrike" kern="1200" cap="none" spc="-2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pp</a:t>
              </a:r>
              <a:r>
                <a:rPr kumimoji="0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oac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h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</a:t>
              </a:r>
              <a:r>
                <a:rPr kumimoji="0" sz="1300" b="1" i="0" u="none" strike="noStrike" kern="1200" cap="none" spc="4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G</a:t>
              </a:r>
              <a:r>
                <a:rPr kumimoji="0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ad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1" i="0" u="none" strike="noStrike" kern="1200" cap="none" spc="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300" b="1" i="0" u="none" strike="noStrike" kern="1200" cap="none" spc="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o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300" b="1" i="0" u="none" strike="noStrike" kern="1200" cap="none" spc="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bo</a:t>
              </a: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58" name="object 56"/>
            <p:cNvSpPr txBox="1"/>
            <p:nvPr/>
          </p:nvSpPr>
          <p:spPr>
            <a:xfrm>
              <a:off x="2240607" y="5174455"/>
              <a:ext cx="2479675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950" b="1" i="0" u="none" strike="noStrike" kern="1200" cap="none" spc="-22" normalizeH="0" baseline="2136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%</a:t>
              </a:r>
              <a:r>
                <a:rPr kumimoji="0" sz="1950" b="1" i="0" u="none" strike="noStrike" kern="1200" cap="none" spc="-315" normalizeH="0" baseline="2136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Meet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</a:t>
              </a:r>
              <a:r>
                <a:rPr kumimoji="0" sz="1300" b="1" i="0" u="none" strike="noStrike" kern="1200" cap="none" spc="3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G</a:t>
              </a:r>
              <a:r>
                <a:rPr kumimoji="0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ad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1" i="0" u="none" strike="noStrike" kern="1200" cap="none" spc="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300" b="1" i="0" u="none" strike="noStrike" kern="1200" cap="none" spc="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o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 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bo</a:t>
              </a: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59" name="object 57"/>
            <p:cNvSpPr txBox="1"/>
            <p:nvPr/>
          </p:nvSpPr>
          <p:spPr>
            <a:xfrm>
              <a:off x="2240607" y="5476646"/>
              <a:ext cx="1822450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%</a:t>
              </a:r>
              <a:r>
                <a:rPr kumimoji="0" sz="1300" b="1" i="0" u="none" strike="noStrike" kern="1200" cap="none" spc="-204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Ma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</a:t>
              </a:r>
              <a:r>
                <a:rPr kumimoji="0" sz="1300" b="1" i="0" u="none" strike="noStrike" kern="1200" cap="none" spc="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G</a:t>
              </a:r>
              <a:r>
                <a:rPr kumimoji="0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ad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1" i="0" u="none" strike="noStrike" kern="1200" cap="none" spc="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00" b="1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60" name="object 58"/>
            <p:cNvSpPr txBox="1"/>
            <p:nvPr/>
          </p:nvSpPr>
          <p:spPr>
            <a:xfrm>
              <a:off x="6357969" y="4391807"/>
              <a:ext cx="2287270" cy="2387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500" b="0" i="0" u="none" strike="noStrike" kern="1200" cap="none" spc="-5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92</a:t>
              </a:r>
              <a:r>
                <a:rPr kumimoji="0" sz="1500" b="0" i="0" u="none" strike="noStrike" kern="1200" cap="none" spc="-6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.</a:t>
              </a:r>
              <a:r>
                <a:rPr kumimoji="0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7</a:t>
              </a:r>
              <a:r>
                <a:rPr kumimoji="0" sz="1500" b="0" i="0" u="none" strike="noStrike" kern="1200" cap="none" spc="-8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+</a:t>
              </a:r>
              <a:r>
                <a:rPr kumimoji="0" sz="1500" b="1" i="0" u="none" strike="noStrike" kern="1200" cap="none" spc="-11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500" b="0" i="0" u="none" strike="noStrike" kern="1200" cap="none" spc="-5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60</a:t>
              </a:r>
              <a:r>
                <a:rPr kumimoji="0" sz="1500" b="0" i="0" u="none" strike="noStrike" kern="1200" cap="none" spc="-6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.</a:t>
              </a:r>
              <a:r>
                <a:rPr kumimoji="0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6</a:t>
              </a:r>
              <a:r>
                <a:rPr kumimoji="0" sz="1500" b="0" i="0" u="none" strike="noStrike" kern="1200" cap="none" spc="-7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+</a:t>
              </a:r>
              <a:r>
                <a:rPr kumimoji="0" sz="1500" b="1" i="0" u="none" strike="noStrike" kern="1200" cap="none" spc="-11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500" b="0" i="0" u="none" strike="noStrike" kern="1200" cap="none" spc="-5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27</a:t>
              </a:r>
              <a:r>
                <a:rPr kumimoji="0" sz="1500" b="0" i="0" u="none" strike="noStrike" kern="1200" cap="none" spc="-6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.</a:t>
              </a:r>
              <a:r>
                <a:rPr kumimoji="0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3</a:t>
              </a:r>
              <a:r>
                <a:rPr kumimoji="0" sz="1500" b="0" i="0" u="none" strike="noStrike" kern="1200" cap="none" spc="-16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2250" b="1" i="0" u="none" strike="noStrike" kern="1200" cap="none" spc="0" normalizeH="0" baseline="3703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/</a:t>
              </a:r>
              <a:r>
                <a:rPr kumimoji="0" sz="2250" b="1" i="0" u="none" strike="noStrike" kern="1200" cap="none" spc="-172" normalizeH="0" baseline="3703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2250" b="0" i="0" u="none" strike="noStrike" kern="1200" cap="none" spc="0" normalizeH="0" baseline="3703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3</a:t>
              </a:r>
              <a:r>
                <a:rPr kumimoji="0" sz="2250" b="0" i="0" u="none" strike="noStrike" kern="1200" cap="none" spc="-15" normalizeH="0" baseline="3703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2250" b="1" i="0" u="none" strike="noStrike" kern="1200" cap="none" spc="0" normalizeH="0" baseline="5555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=</a:t>
              </a:r>
              <a:r>
                <a:rPr kumimoji="0" sz="2250" b="1" i="0" u="none" strike="noStrike" kern="1200" cap="none" spc="-165" normalizeH="0" baseline="5555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2250" b="1" i="0" u="none" strike="noStrike" kern="1200" cap="none" spc="-75" normalizeH="0" baseline="5555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60.2</a:t>
              </a:r>
              <a:endParaRPr kumimoji="0" sz="2250" b="0" i="0" u="none" strike="noStrike" kern="1200" cap="none" spc="0" normalizeH="0" baseline="5555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61" name="object 59"/>
            <p:cNvSpPr txBox="1"/>
            <p:nvPr/>
          </p:nvSpPr>
          <p:spPr>
            <a:xfrm>
              <a:off x="6539125" y="3956451"/>
              <a:ext cx="1027430" cy="2159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50" b="1" i="0" u="none" strike="noStrike" kern="1200" cap="none" spc="-4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350" b="1" i="0" u="none" strike="noStrike" kern="1200" cap="none" spc="-5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ve</a:t>
              </a:r>
              <a:r>
                <a:rPr kumimoji="0" sz="135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350" b="1" i="0" u="none" strike="noStrike" kern="1200" cap="none" spc="-4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350" b="1" i="0" u="none" strike="noStrike" kern="1200" cap="none" spc="-5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g</a:t>
              </a:r>
              <a:r>
                <a:rPr kumimoji="0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350" b="1" i="0" u="none" strike="noStrike" kern="1200" cap="none" spc="-14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50" b="1" i="0" u="none" strike="noStrike" kern="1200" cap="none" spc="-5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o</a:t>
              </a:r>
              <a:r>
                <a:rPr kumimoji="0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f</a:t>
              </a:r>
              <a:r>
                <a:rPr kumimoji="0" sz="1350" b="1" i="0" u="none" strike="noStrike" kern="1200" cap="none" spc="-11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3</a:t>
              </a: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62" name="object 60"/>
            <p:cNvSpPr txBox="1"/>
            <p:nvPr/>
          </p:nvSpPr>
          <p:spPr>
            <a:xfrm>
              <a:off x="5374942" y="5158654"/>
              <a:ext cx="487045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60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.</a:t>
              </a: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6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%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63" name="object 61"/>
            <p:cNvSpPr txBox="1"/>
            <p:nvPr/>
          </p:nvSpPr>
          <p:spPr>
            <a:xfrm>
              <a:off x="5374942" y="5482900"/>
              <a:ext cx="487045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27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.</a:t>
              </a: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3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%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64" name="object 62"/>
            <p:cNvSpPr/>
            <p:nvPr/>
          </p:nvSpPr>
          <p:spPr>
            <a:xfrm>
              <a:off x="832866" y="1090422"/>
              <a:ext cx="8225358" cy="0"/>
            </a:xfrm>
            <a:custGeom>
              <a:avLst/>
              <a:gdLst/>
              <a:ahLst/>
              <a:cxnLst/>
              <a:rect l="l" t="t" r="r" b="b"/>
              <a:pathLst>
                <a:path w="8225358">
                  <a:moveTo>
                    <a:pt x="0" y="0"/>
                  </a:moveTo>
                  <a:lnTo>
                    <a:pt x="8225358" y="0"/>
                  </a:lnTo>
                </a:path>
              </a:pathLst>
            </a:custGeom>
            <a:ln w="28956">
              <a:solidFill>
                <a:srgbClr val="1482A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3640546" y="1460644"/>
              <a:ext cx="5571490" cy="12515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82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Texas</a:t>
              </a:r>
              <a:r>
                <a:rPr kumimoji="0" sz="18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1582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82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Higher</a:t>
              </a:r>
              <a:r>
                <a:rPr kumimoji="0" sz="18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1582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82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Education</a:t>
              </a:r>
              <a:r>
                <a:rPr kumimoji="0" sz="18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1582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82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Coordinating</a:t>
              </a:r>
              <a:r>
                <a:rPr kumimoji="0" sz="18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1582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82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Board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  <a:p>
              <a:pPr marL="12700" marR="14097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B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y 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2030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,</a:t>
              </a:r>
              <a:r>
                <a:rPr kumimoji="0" sz="1800" b="0" i="0" u="none" strike="noStrike" kern="1200" cap="none" spc="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</a:t>
              </a:r>
              <a:r>
                <a:rPr kumimoji="0" sz="1800" b="0" i="0" u="none" strike="noStrike" kern="1200" cap="none" spc="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0" i="0" u="none" strike="noStrike" kern="1200" cap="none" spc="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ea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</a:t>
              </a:r>
              <a:r>
                <a:rPr kumimoji="0" sz="1800" b="0" i="0" u="none" strike="noStrike" kern="1200" cap="none" spc="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6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0 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p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rc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en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</a:t>
              </a:r>
              <a:r>
                <a:rPr kumimoji="0" sz="1800" b="0" i="0" u="none" strike="noStrike" kern="1200" cap="none" spc="3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o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f </a:t>
              </a:r>
              <a:r>
                <a:rPr kumimoji="0" sz="18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x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an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</a:t>
              </a:r>
              <a:r>
                <a:rPr kumimoji="0" sz="1800" b="0" i="0" u="none" strike="noStrike" kern="1200" cap="none" spc="2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g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</a:t>
              </a:r>
              <a:r>
                <a:rPr kumimoji="0" sz="1800" b="0" i="0" u="none" strike="noStrike" kern="1200" cap="none" spc="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25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–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34 </a:t>
              </a:r>
              <a:r>
                <a:rPr kumimoji="0" sz="1800" b="0" i="0" u="none" strike="noStrike" kern="1200" cap="none" spc="-3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w</a:t>
              </a:r>
              <a:r>
                <a:rPr kumimoji="0" sz="1800" b="0" i="0" u="none" strike="noStrike" kern="1200" cap="none" spc="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i</a:t>
              </a:r>
              <a:r>
                <a:rPr kumimoji="0" sz="1800" b="0" i="0" u="none" strike="noStrike" kern="1200" cap="none" spc="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l</a:t>
              </a:r>
              <a:r>
                <a:rPr kumimoji="0" sz="1800" b="0" i="0" u="none" strike="noStrike" kern="1200" cap="none" spc="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ha</a:t>
              </a:r>
              <a:r>
                <a:rPr kumimoji="0" sz="1800" b="0" i="0" u="none" strike="noStrike" kern="1200" cap="none" spc="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 a 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c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8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</a:t>
              </a:r>
              <a:r>
                <a:rPr kumimoji="0" sz="1800" b="0" i="0" u="none" strike="noStrike" kern="1200" cap="none" spc="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i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f</a:t>
              </a:r>
              <a:r>
                <a:rPr kumimoji="0" sz="1800" b="0" i="0" u="none" strike="noStrike" kern="1200" cap="none" spc="2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i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c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8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8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o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 d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g</a:t>
              </a:r>
              <a:r>
                <a:rPr kumimoji="0" sz="1800" b="0" i="0" u="none" strike="noStrike" kern="1200" cap="none" spc="-5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ee.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  <a:p>
              <a:pPr marL="0" marR="12700" lvl="0" indent="0" algn="r" defTabSz="1218987" rtl="0" eaLnBrk="1" fontAlgn="auto" latinLnBrk="0" hangingPunct="1">
                <a:lnSpc>
                  <a:spcPts val="1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St</a:t>
              </a:r>
              <a:r>
                <a:rPr kumimoji="0" sz="1400" b="1" i="0" u="none" strike="noStrike" kern="1200" cap="none" spc="-5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ud</a:t>
              </a:r>
              <a:r>
                <a:rPr kumimoji="0" sz="140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r>
                <a:rPr kumimoji="0" sz="1400" b="1" i="0" u="none" strike="noStrike" kern="1200" cap="none" spc="-5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n</a:t>
              </a:r>
              <a:r>
                <a:rPr kumimoji="0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</a:t>
              </a:r>
              <a:r>
                <a:rPr kumimoji="0" sz="1400" b="1" i="0" u="none" strike="noStrike" kern="1200" cap="none" spc="-12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sz="1400" b="1" i="0" u="none" strike="noStrike" kern="1200" cap="none" spc="-4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r>
                <a:rPr kumimoji="0" sz="140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c</a:t>
              </a:r>
              <a:r>
                <a:rPr kumimoji="0" sz="1400" b="1" i="0" u="none" strike="noStrike" kern="1200" cap="none" spc="-5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h</a:t>
              </a:r>
              <a:r>
                <a:rPr kumimoji="0" sz="140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ie</a:t>
              </a:r>
              <a:r>
                <a:rPr kumimoji="0" sz="1400" b="1" i="0" u="none" strike="noStrike" kern="1200" cap="none" spc="-4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v</a:t>
              </a:r>
              <a:r>
                <a:rPr kumimoji="0" sz="140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eme</a:t>
              </a:r>
              <a:r>
                <a:rPr kumimoji="0" sz="1400" b="1" i="0" u="none" strike="noStrike" kern="1200" cap="none" spc="-6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n</a:t>
              </a:r>
              <a:r>
                <a:rPr kumimoji="0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  <a:p>
              <a:pPr marL="0" marR="65278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Sco</a:t>
              </a:r>
              <a:r>
                <a:rPr kumimoji="0" sz="1400" b="1" i="0" u="none" strike="noStrike" kern="1200" cap="none" spc="-55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</a:t>
              </a:r>
              <a:r>
                <a:rPr kumimoji="0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8149383" y="2875963"/>
              <a:ext cx="401320" cy="61341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1" i="0" u="none" strike="noStrike" kern="1200" cap="none" spc="-3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A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5379879" y="4866504"/>
              <a:ext cx="487045" cy="20827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92</a:t>
              </a:r>
              <a:r>
                <a:rPr kumimoji="0" sz="1300" b="1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.</a:t>
              </a:r>
              <a:r>
                <a:rPr kumimoji="0" sz="1300" b="1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7</a:t>
              </a:r>
              <a:r>
                <a:rPr kumimoji="0" sz="1300" b="1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%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</p:grpSp>
      <p:sp>
        <p:nvSpPr>
          <p:cNvPr id="68" name="object 68"/>
          <p:cNvSpPr txBox="1">
            <a:spLocks/>
          </p:cNvSpPr>
          <p:nvPr/>
        </p:nvSpPr>
        <p:spPr>
          <a:xfrm>
            <a:off x="544530" y="277402"/>
            <a:ext cx="11037870" cy="11402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-50" normalizeH="0" baseline="0" noProof="0" dirty="0" smtClean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Domain I: S</a:t>
            </a:r>
            <a:r>
              <a:rPr kumimoji="0" lang="en-US" sz="2700" b="1" i="0" u="none" strike="noStrike" kern="1200" cap="none" spc="-55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t</a:t>
            </a:r>
            <a:r>
              <a:rPr kumimoji="0" lang="en-US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u</a:t>
            </a:r>
            <a:r>
              <a:rPr kumimoji="0" lang="en-US" sz="2700" b="1" i="0" u="none" strike="noStrike" kern="1200" cap="none" spc="-45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d</a:t>
            </a:r>
            <a:r>
              <a:rPr kumimoji="0" lang="en-US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en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t</a:t>
            </a:r>
            <a:r>
              <a:rPr kumimoji="0" lang="en-US" sz="27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</a:t>
            </a:r>
            <a:r>
              <a:rPr kumimoji="0" lang="en-US" sz="2700" b="1" i="0" u="none" strike="noStrike" kern="1200" cap="none" spc="-55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A</a:t>
            </a:r>
            <a:r>
              <a:rPr kumimoji="0" lang="en-US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chieve</a:t>
            </a:r>
            <a:r>
              <a:rPr kumimoji="0" lang="en-US" sz="2700" b="1" i="0" u="none" strike="noStrike" kern="1200" cap="none" spc="-55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m</a:t>
            </a:r>
            <a:r>
              <a:rPr kumimoji="0" lang="en-US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en</a:t>
            </a:r>
            <a:r>
              <a:rPr kumimoji="0" lang="en-US" sz="2700" b="1" i="0" u="none" strike="noStrike" kern="1200" cap="none" spc="-55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t</a:t>
            </a:r>
            <a:r>
              <a:rPr kumimoji="0" lang="en-US" sz="27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- </a:t>
            </a:r>
            <a:r>
              <a:rPr kumimoji="0" lang="en-US" sz="27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C</a:t>
            </a:r>
            <a:r>
              <a:rPr kumimoji="0" lang="en-US" sz="27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a</a:t>
            </a:r>
            <a:r>
              <a:rPr kumimoji="0" lang="en-US" sz="27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l</a:t>
            </a:r>
            <a:r>
              <a:rPr kumimoji="0" lang="en-US" sz="27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c</a:t>
            </a:r>
            <a:r>
              <a:rPr kumimoji="0" lang="en-US" sz="27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ul</a:t>
            </a:r>
            <a:r>
              <a:rPr kumimoji="0" lang="en-US" sz="27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a</a:t>
            </a:r>
            <a:r>
              <a:rPr kumimoji="0" lang="en-US" sz="27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t</a:t>
            </a:r>
            <a:r>
              <a:rPr kumimoji="0" lang="en-US" sz="27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i</a:t>
            </a:r>
            <a:r>
              <a:rPr kumimoji="0" lang="en-US" sz="27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g</a:t>
            </a:r>
            <a:r>
              <a:rPr kumimoji="0" lang="en-US" sz="2700" b="0" i="0" u="none" strike="noStrike" kern="1200" cap="none" spc="-13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</a:t>
            </a:r>
            <a:r>
              <a:rPr kumimoji="0" lang="en-US" sz="27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S</a:t>
            </a:r>
            <a:r>
              <a:rPr kumimoji="0" lang="en-US" sz="27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c</a:t>
            </a:r>
            <a:r>
              <a:rPr kumimoji="0" lang="en-US" sz="27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o</a:t>
            </a:r>
            <a:r>
              <a:rPr kumimoji="0" lang="en-US" sz="27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r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374C81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96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34122-CA85-4193-82D3-7107C73D0E4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North East Independent School District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5F70A-F6EE-4CAD-8272-4E708A47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335858" y="234594"/>
          <a:ext cx="9387840" cy="635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335858" y="234594"/>
          <a:ext cx="9387840" cy="635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547379"/>
              </p:ext>
            </p:extLst>
          </p:nvPr>
        </p:nvGraphicFramePr>
        <p:xfrm>
          <a:off x="1335858" y="234594"/>
          <a:ext cx="9387840" cy="635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5181" y="51156"/>
            <a:ext cx="4239414" cy="327735"/>
          </a:xfrm>
          <a:prstGeom prst="roundRect">
            <a:avLst/>
          </a:prstGeom>
          <a:solidFill>
            <a:srgbClr val="2683C6"/>
          </a:solidFill>
          <a:ln w="15875" cap="flat" cmpd="sng" algn="ctr">
            <a:solidFill>
              <a:srgbClr val="2683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II: School Progress – Student Growth</a:t>
            </a:r>
          </a:p>
        </p:txBody>
      </p:sp>
    </p:spTree>
    <p:extLst>
      <p:ext uri="{BB962C8B-B14F-4D97-AF65-F5344CB8AC3E}">
        <p14:creationId xmlns:p14="http://schemas.microsoft.com/office/powerpoint/2010/main" val="1433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6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3" y="7303"/>
            <a:ext cx="12258823" cy="6850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18" y="199222"/>
            <a:ext cx="10515600" cy="885337"/>
          </a:xfrm>
        </p:spPr>
        <p:txBody>
          <a:bodyPr/>
          <a:lstStyle/>
          <a:p>
            <a:r>
              <a:rPr lang="en-US" dirty="0"/>
              <a:t>State Accountability 2018 and Beyond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BCC07-FF0D-4E81-B6E6-23845071C616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11/15/2017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East Independent School District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95C2E-1CF2-4CE0-A7DD-B0D6C3D227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6862" y="1717296"/>
            <a:ext cx="11805138" cy="9394797"/>
            <a:chOff x="394425" y="-3764095"/>
            <a:chExt cx="11699545" cy="10842002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394425" y="2002478"/>
              <a:ext cx="11699545" cy="507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66524" y="-3764095"/>
              <a:ext cx="11219374" cy="3878331"/>
              <a:chOff x="566524" y="-3764095"/>
              <a:chExt cx="11219374" cy="3878331"/>
            </a:xfrm>
            <a:grpFill/>
          </p:grpSpPr>
          <p:sp>
            <p:nvSpPr>
              <p:cNvPr id="35" name="TextBox 34"/>
              <p:cNvSpPr txBox="1"/>
              <p:nvPr/>
            </p:nvSpPr>
            <p:spPr>
              <a:xfrm>
                <a:off x="566524" y="-3764095"/>
                <a:ext cx="6980675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STAAR Progress Measure – comparison of student’s gain score with a progress target.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293816" y="-2748085"/>
                <a:ext cx="4492082" cy="28623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Gain score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– the difference between student’s current years score and previous year score.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Expected progress target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– distance between prior year 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Meets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standard and current year 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Meets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standard.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Accelerated progress target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– distance between prior year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Meets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standard and current year 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Masters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standard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60514" y="2852200"/>
          <a:ext cx="6219202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601">
                  <a:extLst>
                    <a:ext uri="{9D8B030D-6E8A-4147-A177-3AD203B41FA5}">
                      <a16:colId xmlns:a16="http://schemas.microsoft.com/office/drawing/2014/main" val="3434736366"/>
                    </a:ext>
                  </a:extLst>
                </a:gridCol>
                <a:gridCol w="3109601">
                  <a:extLst>
                    <a:ext uri="{9D8B030D-6E8A-4147-A177-3AD203B41FA5}">
                      <a16:colId xmlns:a16="http://schemas.microsoft.com/office/drawing/2014/main" val="4262921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gain score is: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053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</a:t>
                      </a:r>
                      <a:r>
                        <a:rPr lang="en-US" baseline="0" dirty="0" smtClean="0"/>
                        <a:t>than the expected progress target.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48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</a:t>
                      </a:r>
                      <a:r>
                        <a:rPr lang="en-US" baseline="0" dirty="0" smtClean="0"/>
                        <a:t>than the expected progress target.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8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Accelerated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Significantly</a:t>
                      </a:r>
                      <a:r>
                        <a:rPr lang="en-US" baseline="0" dirty="0" smtClean="0"/>
                        <a:t> greater than the accelerated progress target.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512493"/>
                  </a:ext>
                </a:extLst>
              </a:tr>
            </a:tbl>
          </a:graphicData>
        </a:graphic>
      </p:graphicFrame>
      <p:sp>
        <p:nvSpPr>
          <p:cNvPr id="56" name="Rounded Rectangle 55"/>
          <p:cNvSpPr/>
          <p:nvPr/>
        </p:nvSpPr>
        <p:spPr>
          <a:xfrm>
            <a:off x="45181" y="51156"/>
            <a:ext cx="4239414" cy="327735"/>
          </a:xfrm>
          <a:prstGeom prst="roundRect">
            <a:avLst/>
          </a:prstGeom>
          <a:solidFill>
            <a:srgbClr val="2683C6"/>
          </a:solidFill>
          <a:ln w="15875" cap="flat" cmpd="sng" algn="ctr">
            <a:solidFill>
              <a:srgbClr val="2683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II: School Progress – Student Growth</a:t>
            </a:r>
          </a:p>
        </p:txBody>
      </p:sp>
    </p:spTree>
    <p:extLst>
      <p:ext uri="{BB962C8B-B14F-4D97-AF65-F5344CB8AC3E}">
        <p14:creationId xmlns:p14="http://schemas.microsoft.com/office/powerpoint/2010/main" val="28904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BA7-1571-4FAC-A31A-EE7B548CDEA5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F70A-F6EE-4CAD-8272-4E708A470148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771894" y="1431928"/>
            <a:ext cx="4195524" cy="4195523"/>
            <a:chOff x="3771894" y="1431928"/>
            <a:chExt cx="4195524" cy="4195523"/>
          </a:xfrm>
        </p:grpSpPr>
        <p:sp>
          <p:nvSpPr>
            <p:cNvPr id="11" name="Freeform 10"/>
            <p:cNvSpPr/>
            <p:nvPr/>
          </p:nvSpPr>
          <p:spPr>
            <a:xfrm>
              <a:off x="3771894" y="1431928"/>
              <a:ext cx="2050408" cy="2050408"/>
            </a:xfrm>
            <a:custGeom>
              <a:avLst/>
              <a:gdLst>
                <a:gd name="connsiteX0" fmla="*/ 0 w 2050408"/>
                <a:gd name="connsiteY0" fmla="*/ 2050408 h 2050408"/>
                <a:gd name="connsiteX1" fmla="*/ 2050408 w 2050408"/>
                <a:gd name="connsiteY1" fmla="*/ 0 h 2050408"/>
                <a:gd name="connsiteX2" fmla="*/ 2050408 w 2050408"/>
                <a:gd name="connsiteY2" fmla="*/ 2050408 h 2050408"/>
                <a:gd name="connsiteX3" fmla="*/ 0 w 2050408"/>
                <a:gd name="connsiteY3" fmla="*/ 2050408 h 205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0408" h="2050408">
                  <a:moveTo>
                    <a:pt x="0" y="2050408"/>
                  </a:moveTo>
                  <a:cubicBezTo>
                    <a:pt x="0" y="917999"/>
                    <a:pt x="917999" y="0"/>
                    <a:pt x="2050408" y="0"/>
                  </a:cubicBezTo>
                  <a:lnTo>
                    <a:pt x="2050408" y="2050408"/>
                  </a:lnTo>
                  <a:lnTo>
                    <a:pt x="0" y="2050408"/>
                  </a:lnTo>
                  <a:close/>
                </a:path>
              </a:pathLst>
            </a:custGeom>
            <a:solidFill>
              <a:srgbClr val="9BBB5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4343" tIns="714343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Index 1: Student Achievement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879549" y="1431928"/>
              <a:ext cx="2050408" cy="2050408"/>
            </a:xfrm>
            <a:custGeom>
              <a:avLst/>
              <a:gdLst>
                <a:gd name="connsiteX0" fmla="*/ 0 w 2050408"/>
                <a:gd name="connsiteY0" fmla="*/ 2050408 h 2050408"/>
                <a:gd name="connsiteX1" fmla="*/ 2050408 w 2050408"/>
                <a:gd name="connsiteY1" fmla="*/ 0 h 2050408"/>
                <a:gd name="connsiteX2" fmla="*/ 2050408 w 2050408"/>
                <a:gd name="connsiteY2" fmla="*/ 2050408 h 2050408"/>
                <a:gd name="connsiteX3" fmla="*/ 0 w 2050408"/>
                <a:gd name="connsiteY3" fmla="*/ 2050408 h 205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0408" h="2050408">
                  <a:moveTo>
                    <a:pt x="0" y="0"/>
                  </a:moveTo>
                  <a:cubicBezTo>
                    <a:pt x="1132409" y="0"/>
                    <a:pt x="2050408" y="917999"/>
                    <a:pt x="2050408" y="2050408"/>
                  </a:cubicBezTo>
                  <a:lnTo>
                    <a:pt x="0" y="2050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CC6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714343" rIns="714343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Index 2: Student Progress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21600000">
              <a:off x="5917010" y="3577042"/>
              <a:ext cx="2050408" cy="2050409"/>
            </a:xfrm>
            <a:custGeom>
              <a:avLst/>
              <a:gdLst>
                <a:gd name="connsiteX0" fmla="*/ 0 w 2050408"/>
                <a:gd name="connsiteY0" fmla="*/ 2050408 h 2050408"/>
                <a:gd name="connsiteX1" fmla="*/ 2050408 w 2050408"/>
                <a:gd name="connsiteY1" fmla="*/ 0 h 2050408"/>
                <a:gd name="connsiteX2" fmla="*/ 2050408 w 2050408"/>
                <a:gd name="connsiteY2" fmla="*/ 2050408 h 2050408"/>
                <a:gd name="connsiteX3" fmla="*/ 0 w 2050408"/>
                <a:gd name="connsiteY3" fmla="*/ 2050408 h 205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0408" h="2050408">
                  <a:moveTo>
                    <a:pt x="2050408" y="0"/>
                  </a:moveTo>
                  <a:cubicBezTo>
                    <a:pt x="2050408" y="1132409"/>
                    <a:pt x="1132409" y="2050408"/>
                    <a:pt x="0" y="2050408"/>
                  </a:cubicBezTo>
                  <a:lnTo>
                    <a:pt x="0" y="0"/>
                  </a:lnTo>
                  <a:lnTo>
                    <a:pt x="2050408" y="0"/>
                  </a:ln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3" rIns="714343" bIns="71434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Index 3: Closing Performance Gaps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21600000">
              <a:off x="3771894" y="3577043"/>
              <a:ext cx="2050408" cy="2050408"/>
            </a:xfrm>
            <a:custGeom>
              <a:avLst/>
              <a:gdLst>
                <a:gd name="connsiteX0" fmla="*/ 0 w 2050408"/>
                <a:gd name="connsiteY0" fmla="*/ 2050408 h 2050408"/>
                <a:gd name="connsiteX1" fmla="*/ 2050408 w 2050408"/>
                <a:gd name="connsiteY1" fmla="*/ 0 h 2050408"/>
                <a:gd name="connsiteX2" fmla="*/ 2050408 w 2050408"/>
                <a:gd name="connsiteY2" fmla="*/ 2050408 h 2050408"/>
                <a:gd name="connsiteX3" fmla="*/ 0 w 2050408"/>
                <a:gd name="connsiteY3" fmla="*/ 2050408 h 205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0408" h="2050408">
                  <a:moveTo>
                    <a:pt x="2050408" y="2050408"/>
                  </a:moveTo>
                  <a:cubicBezTo>
                    <a:pt x="917999" y="2050408"/>
                    <a:pt x="0" y="1132409"/>
                    <a:pt x="0" y="0"/>
                  </a:cubicBezTo>
                  <a:lnTo>
                    <a:pt x="2050408" y="0"/>
                  </a:lnTo>
                  <a:lnTo>
                    <a:pt x="2050408" y="2050408"/>
                  </a:lnTo>
                  <a:close/>
                </a:path>
              </a:pathLst>
            </a:custGeom>
            <a:solidFill>
              <a:srgbClr val="C0504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4343" tIns="113792" rIns="113792" bIns="71434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Index 4: Postsecondary Readiness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959708" y="0"/>
            <a:ext cx="8544169" cy="803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2017 State Accountability Rating System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59707" y="803031"/>
            <a:ext cx="6400800" cy="102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470189" y="5631033"/>
            <a:ext cx="1942156" cy="770816"/>
          </a:xfrm>
          <a:prstGeom prst="homePlat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Distinction Designations</a:t>
            </a:r>
          </a:p>
        </p:txBody>
      </p:sp>
      <p:sp>
        <p:nvSpPr>
          <p:cNvPr id="9" name="Pentagon 8"/>
          <p:cNvSpPr/>
          <p:nvPr/>
        </p:nvSpPr>
        <p:spPr>
          <a:xfrm>
            <a:off x="7055765" y="5631033"/>
            <a:ext cx="1942156" cy="770816"/>
          </a:xfrm>
          <a:prstGeom prst="homePlat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Safeguards</a:t>
            </a:r>
          </a:p>
        </p:txBody>
      </p:sp>
    </p:spTree>
    <p:extLst>
      <p:ext uri="{BB962C8B-B14F-4D97-AF65-F5344CB8AC3E}">
        <p14:creationId xmlns:p14="http://schemas.microsoft.com/office/powerpoint/2010/main" val="7502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Operation 5"/>
          <p:cNvSpPr/>
          <p:nvPr/>
        </p:nvSpPr>
        <p:spPr>
          <a:xfrm>
            <a:off x="1096100" y="72956"/>
            <a:ext cx="10717967" cy="944380"/>
          </a:xfrm>
          <a:prstGeom prst="flowChartManualOperati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Accountability </a:t>
            </a:r>
            <a:r>
              <a:rPr lang="en-US" sz="2800" dirty="0">
                <a:solidFill>
                  <a:schemeClr val="tx1"/>
                </a:solidFill>
              </a:rPr>
              <a:t>Summary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Performance Index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371BF-BC0F-468F-9C62-230A3D5472B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75064" y="6052437"/>
            <a:ext cx="31417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 Tables </a:t>
            </a:r>
            <a:r>
              <a:rPr lang="en-US" sz="1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2016-2017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5065" y="1017336"/>
            <a:ext cx="7410359" cy="5004051"/>
            <a:chOff x="12225107" y="1158837"/>
            <a:chExt cx="6323770" cy="42701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14974" r="381" b="8783"/>
            <a:stretch/>
          </p:blipFill>
          <p:spPr>
            <a:xfrm>
              <a:off x="12225107" y="1569882"/>
              <a:ext cx="6323769" cy="3859118"/>
            </a:xfrm>
            <a:prstGeom prst="rect">
              <a:avLst/>
            </a:prstGeom>
          </p:spPr>
        </p:pic>
        <p:sp>
          <p:nvSpPr>
            <p:cNvPr id="9" name="Flowchart: Manual Operation 8"/>
            <p:cNvSpPr/>
            <p:nvPr/>
          </p:nvSpPr>
          <p:spPr>
            <a:xfrm>
              <a:off x="13856022" y="1158837"/>
              <a:ext cx="3061938" cy="431321"/>
            </a:xfrm>
            <a:prstGeom prst="flowChartManualOperation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2016-2017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225108" y="1158837"/>
              <a:ext cx="6323769" cy="42701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8397" y="1645491"/>
            <a:ext cx="8759297" cy="523220"/>
            <a:chOff x="-429958" y="3385438"/>
            <a:chExt cx="7303050" cy="345805"/>
          </a:xfrm>
        </p:grpSpPr>
        <p:grpSp>
          <p:nvGrpSpPr>
            <p:cNvPr id="17" name="Group 16"/>
            <p:cNvGrpSpPr/>
            <p:nvPr/>
          </p:nvGrpSpPr>
          <p:grpSpPr>
            <a:xfrm>
              <a:off x="-429958" y="3385438"/>
              <a:ext cx="5871354" cy="345805"/>
              <a:chOff x="238156" y="3201766"/>
              <a:chExt cx="5871354" cy="34580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38156" y="3201766"/>
                <a:ext cx="4479554" cy="345805"/>
                <a:chOff x="387399" y="2796060"/>
                <a:chExt cx="4479554" cy="345805"/>
              </a:xfrm>
            </p:grpSpPr>
            <p:sp>
              <p:nvSpPr>
                <p:cNvPr id="21" name="Left-Right Arrow 20"/>
                <p:cNvSpPr/>
                <p:nvPr/>
              </p:nvSpPr>
              <p:spPr>
                <a:xfrm>
                  <a:off x="2738991" y="2796060"/>
                  <a:ext cx="649696" cy="320069"/>
                </a:xfrm>
                <a:prstGeom prst="leftRightArrow">
                  <a:avLst/>
                </a:prstGeom>
                <a:solidFill>
                  <a:srgbClr val="FFFF0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2" name="Up Arrow 21"/>
                <p:cNvSpPr/>
                <p:nvPr/>
              </p:nvSpPr>
              <p:spPr>
                <a:xfrm>
                  <a:off x="4166112" y="2797772"/>
                  <a:ext cx="700841" cy="324016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+1</a:t>
                  </a:r>
                  <a:endPara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87399" y="2796060"/>
                  <a:ext cx="1439606" cy="345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Accountability 2016 Comparison</a:t>
                  </a:r>
                  <a:endParaRPr lang="en-US" sz="1400" b="1" dirty="0"/>
                </a:p>
              </p:txBody>
            </p:sp>
          </p:grpSp>
          <p:sp>
            <p:nvSpPr>
              <p:cNvPr id="20" name="Up Arrow 19"/>
              <p:cNvSpPr/>
              <p:nvPr/>
            </p:nvSpPr>
            <p:spPr>
              <a:xfrm>
                <a:off x="5408669" y="3203478"/>
                <a:ext cx="700841" cy="324016"/>
              </a:xfrm>
              <a:prstGeom prst="upArrow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+1</a:t>
                </a:r>
                <a:endPara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8" name="Up Arrow 17"/>
            <p:cNvSpPr/>
            <p:nvPr/>
          </p:nvSpPr>
          <p:spPr>
            <a:xfrm>
              <a:off x="6172251" y="3387150"/>
              <a:ext cx="700841" cy="324016"/>
            </a:xfrm>
            <a:prstGeom prst="up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+3</a:t>
              </a:r>
              <a:endPara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4BB6-8C5B-4754-AF02-0E5C7AB59EE5}" type="datetime1">
              <a:rPr lang="en-US" smtClean="0"/>
              <a:t>11/15/2017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580" y="182327"/>
            <a:ext cx="10058400" cy="11564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Accountability Summary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Performance Index </a:t>
            </a:r>
            <a:r>
              <a:rPr lang="en-US" dirty="0" smtClean="0">
                <a:solidFill>
                  <a:schemeClr val="tx1"/>
                </a:solidFill>
              </a:rPr>
              <a:t>Report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215025" y="1500327"/>
          <a:ext cx="9552031" cy="471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371BF-BC0F-468F-9C62-230A3D5472B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04" y="4372308"/>
            <a:ext cx="559759" cy="5389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19" y="3400433"/>
            <a:ext cx="559759" cy="5389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252" y="4394228"/>
            <a:ext cx="472271" cy="445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559" y="3451915"/>
            <a:ext cx="472271" cy="44500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1694555" y="3285968"/>
            <a:ext cx="1657816" cy="10629"/>
          </a:xfrm>
          <a:prstGeom prst="straightConnector1">
            <a:avLst/>
          </a:prstGeom>
          <a:ln w="38100">
            <a:solidFill>
              <a:srgbClr val="92D050"/>
            </a:solidFill>
            <a:headEnd type="diamond" w="med" len="med"/>
            <a:tailEnd type="diamond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62" y="3422045"/>
            <a:ext cx="559759" cy="5389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371" y="3478401"/>
            <a:ext cx="472271" cy="445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030" y="3913500"/>
            <a:ext cx="472271" cy="445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48" y="3839891"/>
            <a:ext cx="559759" cy="538957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6308305" y="4289381"/>
            <a:ext cx="1657816" cy="10629"/>
          </a:xfrm>
          <a:prstGeom prst="straightConnector1">
            <a:avLst/>
          </a:prstGeom>
          <a:ln w="38100">
            <a:solidFill>
              <a:srgbClr val="92D050"/>
            </a:solidFill>
            <a:headEnd type="diamond" w="med" len="med"/>
            <a:tailEnd type="diamond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96203" y="4457683"/>
            <a:ext cx="1657816" cy="10629"/>
          </a:xfrm>
          <a:prstGeom prst="straightConnector1">
            <a:avLst/>
          </a:prstGeom>
          <a:ln w="38100">
            <a:solidFill>
              <a:srgbClr val="92D050"/>
            </a:solidFill>
            <a:headEnd type="diamond" w="med" len="med"/>
            <a:tailEnd type="diamond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649314" y="3279699"/>
            <a:ext cx="1657816" cy="10629"/>
          </a:xfrm>
          <a:prstGeom prst="straightConnector1">
            <a:avLst/>
          </a:prstGeom>
          <a:ln w="38100">
            <a:solidFill>
              <a:srgbClr val="92D050"/>
            </a:solidFill>
            <a:headEnd type="diamond" w="med" len="med"/>
            <a:tailEnd type="diamond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215025" y="6212911"/>
            <a:ext cx="31417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 Tables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2016-2017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B196-E8EB-49A8-97B3-125FB04C5524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North East Independent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533" y="1320800"/>
            <a:ext cx="9516533" cy="1305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North East Independent School District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00B050"/>
                </a:solidFill>
              </a:rPr>
              <a:t>Met Standard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371BF-BC0F-468F-9C62-230A3D5472B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26958"/>
              </p:ext>
            </p:extLst>
          </p:nvPr>
        </p:nvGraphicFramePr>
        <p:xfrm>
          <a:off x="1600202" y="2625968"/>
          <a:ext cx="8807114" cy="22827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3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98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Campus Rating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High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Middle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Elem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88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Met Standard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46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69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100%)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88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Improvement Required 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0 (0%)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Flowchart: Manual Operation 7"/>
          <p:cNvSpPr/>
          <p:nvPr/>
        </p:nvSpPr>
        <p:spPr>
          <a:xfrm>
            <a:off x="884420" y="0"/>
            <a:ext cx="10717967" cy="944380"/>
          </a:xfrm>
          <a:prstGeom prst="flowChartManualOperati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30" dirty="0" smtClean="0">
                <a:solidFill>
                  <a:schemeClr val="tx1"/>
                </a:solidFill>
              </a:rPr>
              <a:t>2017 District/Campus Accountability Ratings</a:t>
            </a:r>
            <a:endParaRPr lang="en-US" sz="2600" spc="-3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2" y="4908690"/>
            <a:ext cx="31417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 Tables 2017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E61B-059A-41A1-A7D7-AF38833FF734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East Independent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Implementation of House Bill </a:t>
            </a:r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Collaborating to Build a Better Accountability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648" y="294618"/>
            <a:ext cx="1498428" cy="5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7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3.xml><?xml version="1.0" encoding="utf-8"?>
<a:theme xmlns:a="http://schemas.openxmlformats.org/drawingml/2006/main" name="1_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2048</TotalTime>
  <Words>3712</Words>
  <Application>Microsoft Office PowerPoint</Application>
  <PresentationFormat>Widescreen</PresentationFormat>
  <Paragraphs>701</Paragraphs>
  <Slides>44</Slides>
  <Notes>9</Notes>
  <HiddenSlides>8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</vt:lpstr>
      <vt:lpstr>Calibri</vt:lpstr>
      <vt:lpstr>Calibri Light</vt:lpstr>
      <vt:lpstr>Cambria</vt:lpstr>
      <vt:lpstr>Century Gothic</vt:lpstr>
      <vt:lpstr>Charlemagne Std</vt:lpstr>
      <vt:lpstr>Engravers MT</vt:lpstr>
      <vt:lpstr>Lucida Calligraphy</vt:lpstr>
      <vt:lpstr>Symbol</vt:lpstr>
      <vt:lpstr>Times New Roman</vt:lpstr>
      <vt:lpstr>Verdana</vt:lpstr>
      <vt:lpstr>Books 16x9</vt:lpstr>
      <vt:lpstr>Retrospect</vt:lpstr>
      <vt:lpstr>1_Books 16x9</vt:lpstr>
      <vt:lpstr>Measuring Up  </vt:lpstr>
      <vt:lpstr>PowerPoint Presentation</vt:lpstr>
      <vt:lpstr>PowerPoint Presentation</vt:lpstr>
      <vt:lpstr>Development of the State Assessment System</vt:lpstr>
      <vt:lpstr>PowerPoint Presentation</vt:lpstr>
      <vt:lpstr>PowerPoint Presentation</vt:lpstr>
      <vt:lpstr>Accountability Summary Performance Index Report</vt:lpstr>
      <vt:lpstr>PowerPoint Presentation</vt:lpstr>
      <vt:lpstr>The Implementation of House Bill 22</vt:lpstr>
      <vt:lpstr>State Accountability 2018 and Beyond</vt:lpstr>
      <vt:lpstr>PowerPoint Presentation</vt:lpstr>
      <vt:lpstr>PowerPoint Presentation</vt:lpstr>
      <vt:lpstr>PowerPoint Presentation</vt:lpstr>
      <vt:lpstr>PowerPoint Presentation</vt:lpstr>
      <vt:lpstr>The Purpose: It’s Not Just About the Numbers</vt:lpstr>
      <vt:lpstr>STAAR Performance Labels </vt:lpstr>
      <vt:lpstr>Domain I: Student Achievement - Performance</vt:lpstr>
      <vt:lpstr>PowerPoint Presentation</vt:lpstr>
      <vt:lpstr>What Does This Mean for Planning?</vt:lpstr>
      <vt:lpstr>PowerPoint Presentation</vt:lpstr>
      <vt:lpstr>PowerPoint Presentation</vt:lpstr>
      <vt:lpstr>PowerPoint Presentation</vt:lpstr>
      <vt:lpstr>PowerPoint Presentation</vt:lpstr>
      <vt:lpstr>What Does This Mean for Planning?</vt:lpstr>
      <vt:lpstr>Domain II: School Progress – Student Growth</vt:lpstr>
      <vt:lpstr>State Accountability 2018 and Beyond</vt:lpstr>
      <vt:lpstr>State Accountability 2018 and Beyond</vt:lpstr>
      <vt:lpstr>PowerPoint Presentation</vt:lpstr>
      <vt:lpstr>Domain III: Closing the Gaps - Ensuring Educational Equity</vt:lpstr>
      <vt:lpstr>PowerPoint Presentation</vt:lpstr>
      <vt:lpstr>State Accountability 2018 and Beyond</vt:lpstr>
      <vt:lpstr>PowerPoint Presentation</vt:lpstr>
      <vt:lpstr>Timeline for Implementation of HB 22</vt:lpstr>
      <vt:lpstr>PowerPoint Presentation</vt:lpstr>
      <vt:lpstr>Questions</vt:lpstr>
      <vt:lpstr>PowerPoint Presentation</vt:lpstr>
      <vt:lpstr>PowerPoint Presentation</vt:lpstr>
      <vt:lpstr>PowerPoint Presentation</vt:lpstr>
      <vt:lpstr>State Accountability 2017 Rating North East Independent School District</vt:lpstr>
      <vt:lpstr>PowerPoint Presentation</vt:lpstr>
      <vt:lpstr>PowerPoint Presentation</vt:lpstr>
      <vt:lpstr>PowerPoint Presentation</vt:lpstr>
      <vt:lpstr>PowerPoint Presentation</vt:lpstr>
      <vt:lpstr>State Accountability 2018 and Beyond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Up</dc:title>
  <dc:creator>Merriman, Brande R</dc:creator>
  <cp:lastModifiedBy>Chidgey, Terri J</cp:lastModifiedBy>
  <cp:revision>77</cp:revision>
  <dcterms:modified xsi:type="dcterms:W3CDTF">2017-11-15T14:34:35Z</dcterms:modified>
</cp:coreProperties>
</file>