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89" r:id="rId1"/>
  </p:sldMasterIdLst>
  <p:notesMasterIdLst>
    <p:notesMasterId r:id="rId34"/>
  </p:notesMasterIdLst>
  <p:handoutMasterIdLst>
    <p:handoutMasterId r:id="rId35"/>
  </p:handoutMasterIdLst>
  <p:sldIdLst>
    <p:sldId id="306" r:id="rId2"/>
    <p:sldId id="370" r:id="rId3"/>
    <p:sldId id="449" r:id="rId4"/>
    <p:sldId id="372" r:id="rId5"/>
    <p:sldId id="742" r:id="rId6"/>
    <p:sldId id="741" r:id="rId7"/>
    <p:sldId id="743" r:id="rId8"/>
    <p:sldId id="747" r:id="rId9"/>
    <p:sldId id="332" r:id="rId10"/>
    <p:sldId id="334" r:id="rId11"/>
    <p:sldId id="335" r:id="rId12"/>
    <p:sldId id="336" r:id="rId13"/>
    <p:sldId id="338" r:id="rId14"/>
    <p:sldId id="746" r:id="rId15"/>
    <p:sldId id="340" r:id="rId16"/>
    <p:sldId id="468" r:id="rId17"/>
    <p:sldId id="348" r:id="rId18"/>
    <p:sldId id="350" r:id="rId19"/>
    <p:sldId id="352" r:id="rId20"/>
    <p:sldId id="353" r:id="rId21"/>
    <p:sldId id="356" r:id="rId22"/>
    <p:sldId id="357" r:id="rId23"/>
    <p:sldId id="359" r:id="rId24"/>
    <p:sldId id="361" r:id="rId25"/>
    <p:sldId id="363" r:id="rId26"/>
    <p:sldId id="364" r:id="rId27"/>
    <p:sldId id="365" r:id="rId28"/>
    <p:sldId id="435" r:id="rId29"/>
    <p:sldId id="355" r:id="rId30"/>
    <p:sldId id="744" r:id="rId31"/>
    <p:sldId id="367" r:id="rId32"/>
    <p:sldId id="369" r:id="rId3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FF66"/>
    <a:srgbClr val="FF9D0D"/>
    <a:srgbClr val="990000"/>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688" autoAdjust="0"/>
    <p:restoredTop sz="94694"/>
  </p:normalViewPr>
  <p:slideViewPr>
    <p:cSldViewPr snapToGrid="0">
      <p:cViewPr>
        <p:scale>
          <a:sx n="100" d="100"/>
          <a:sy n="100" d="100"/>
        </p:scale>
        <p:origin x="5106" y="43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2154C6E1-5628-4B86-82DB-91F6FFC6A6BC}" type="datetimeFigureOut">
              <a:rPr lang="en-US" smtClean="0"/>
              <a:t>2/2/2024</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008A048-3F3D-4FD5-98BC-66D9CA518D76}" type="slidenum">
              <a:rPr lang="en-US" smtClean="0"/>
              <a:t>‹#›</a:t>
            </a:fld>
            <a:endParaRPr lang="en-US"/>
          </a:p>
        </p:txBody>
      </p:sp>
    </p:spTree>
    <p:extLst>
      <p:ext uri="{BB962C8B-B14F-4D97-AF65-F5344CB8AC3E}">
        <p14:creationId xmlns:p14="http://schemas.microsoft.com/office/powerpoint/2010/main" val="2535088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F0DD823-4B24-4612-9EC7-C43CE7648678}" type="datetimeFigureOut">
              <a:rPr lang="en-US" smtClean="0"/>
              <a:t>2/2/2024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4DE2599-B6DD-4604-94C4-ECDEF8D6962A}" type="slidenum">
              <a:rPr lang="en-US" smtClean="0"/>
              <a:t>‹#›</a:t>
            </a:fld>
            <a:endParaRPr lang="en-US"/>
          </a:p>
        </p:txBody>
      </p:sp>
    </p:spTree>
    <p:extLst>
      <p:ext uri="{BB962C8B-B14F-4D97-AF65-F5344CB8AC3E}">
        <p14:creationId xmlns:p14="http://schemas.microsoft.com/office/powerpoint/2010/main" val="409892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Option 1">
    <p:spTree>
      <p:nvGrpSpPr>
        <p:cNvPr id="1" name=""/>
        <p:cNvGrpSpPr/>
        <p:nvPr/>
      </p:nvGrpSpPr>
      <p:grpSpPr>
        <a:xfrm>
          <a:off x="0" y="0"/>
          <a:ext cx="0" cy="0"/>
          <a:chOff x="0" y="0"/>
          <a:chExt cx="0" cy="0"/>
        </a:xfrm>
      </p:grpSpPr>
      <p:sp>
        <p:nvSpPr>
          <p:cNvPr id="7" name="Rectangle 6"/>
          <p:cNvSpPr/>
          <p:nvPr/>
        </p:nvSpPr>
        <p:spPr>
          <a:xfrm>
            <a:off x="3175" y="6418741"/>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pic>
        <p:nvPicPr>
          <p:cNvPr id="11" name="Picture 10"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
        <p:nvSpPr>
          <p:cNvPr id="8" name="Rectangle 7"/>
          <p:cNvSpPr/>
          <p:nvPr/>
        </p:nvSpPr>
        <p:spPr>
          <a:xfrm>
            <a:off x="0" y="635096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userDrawn="1"/>
        </p:nvSpPr>
        <p:spPr>
          <a:xfrm>
            <a:off x="1097280" y="6506339"/>
            <a:ext cx="9985898" cy="261610"/>
          </a:xfrm>
          <a:prstGeom prst="rect">
            <a:avLst/>
          </a:prstGeom>
        </p:spPr>
        <p:txBody>
          <a:bodyPr wrap="square">
            <a:spAutoFit/>
          </a:bodyPr>
          <a:lstStyle/>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altLang="en-US" sz="1100" b="1" i="0" u="none" strike="noStrike" kern="1200" cap="none" spc="0" normalizeH="0" baseline="0" noProof="0" dirty="0">
                <a:ln>
                  <a:noFill/>
                </a:ln>
                <a:solidFill>
                  <a:schemeClr val="bg1"/>
                </a:solidFill>
                <a:effectLst/>
                <a:uLnTx/>
                <a:uFillTx/>
                <a:latin typeface="Arial" panose="020B0604020202020204" pitchFamily="34" charset="0"/>
                <a:ea typeface="+mn-ea"/>
                <a:cs typeface="+mn-cs"/>
              </a:rPr>
              <a:t>Tony Thurmond, </a:t>
            </a:r>
            <a:r>
              <a:rPr kumimoji="0" lang="en-US" altLang="en-US" sz="1100" b="0" i="0" u="none" strike="noStrike" kern="1200" cap="none" spc="0" normalizeH="0" baseline="0" noProof="0" dirty="0">
                <a:ln>
                  <a:noFill/>
                </a:ln>
                <a:solidFill>
                  <a:schemeClr val="bg1"/>
                </a:solidFill>
                <a:effectLst/>
                <a:uLnTx/>
                <a:uFillTx/>
                <a:latin typeface="Arial" panose="020B0604020202020204" pitchFamily="34" charset="0"/>
                <a:ea typeface="+mn-ea"/>
                <a:cs typeface="+mn-cs"/>
              </a:rPr>
              <a:t>State Superintendent of Public Instruction				        California Department of Education</a:t>
            </a:r>
            <a:endParaRPr kumimoji="0" lang="en-US" altLang="en-US" sz="1200" b="1" i="0" u="none" strike="noStrike" kern="1200" cap="none" spc="0" normalizeH="0" baseline="0" noProof="0" dirty="0">
              <a:ln>
                <a:noFill/>
              </a:ln>
              <a:solidFill>
                <a:schemeClr val="bg1"/>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578074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82633" y="374073"/>
            <a:ext cx="3507971" cy="2506286"/>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272741" y="374073"/>
            <a:ext cx="7631083" cy="59311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82633" y="2926080"/>
            <a:ext cx="3507971"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145A265-F8F0-4E7E-AB9E-B26CB73F0A71}" type="datetime1">
              <a:rPr lang="en-US" smtClean="0"/>
              <a:t>2/2/2024</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E47FE53-EBF0-4DA7-9D9D-CC1C3A20F3CB}" type="slidenum">
              <a:rPr lang="en-US" smtClean="0"/>
              <a:t>‹#›</a:t>
            </a:fld>
            <a:endParaRPr lang="en-US"/>
          </a:p>
        </p:txBody>
      </p:sp>
      <p:pic>
        <p:nvPicPr>
          <p:cNvPr id="12" name="Picture 11"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Tree>
    <p:extLst>
      <p:ext uri="{BB962C8B-B14F-4D97-AF65-F5344CB8AC3E}">
        <p14:creationId xmlns:p14="http://schemas.microsoft.com/office/powerpoint/2010/main" val="3255974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Option 2">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pic>
        <p:nvPicPr>
          <p:cNvPr id="11" name="Picture 10"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pic>
        <p:nvPicPr>
          <p:cNvPr id="12" name="Picture 11"/>
          <p:cNvPicPr>
            <a:picLocks noChangeAspect="1"/>
          </p:cNvPicPr>
          <p:nvPr userDrawn="1"/>
        </p:nvPicPr>
        <p:blipFill rotWithShape="1">
          <a:blip r:embed="rId3" cstate="print">
            <a:extLst>
              <a:ext uri="{28A0092B-C50C-407E-A947-70E740481C1C}">
                <a14:useLocalDpi xmlns:a14="http://schemas.microsoft.com/office/drawing/2010/main" val="0"/>
              </a:ext>
            </a:extLst>
          </a:blip>
          <a:srcRect l="4675"/>
          <a:stretch/>
        </p:blipFill>
        <p:spPr>
          <a:xfrm>
            <a:off x="440575" y="5685855"/>
            <a:ext cx="3333404" cy="666750"/>
          </a:xfrm>
          <a:prstGeom prst="rect">
            <a:avLst/>
          </a:prstGeom>
        </p:spPr>
      </p:pic>
      <p:sp>
        <p:nvSpPr>
          <p:cNvPr id="8" name="Rectangle 7"/>
          <p:cNvSpPr/>
          <p:nvPr/>
        </p:nvSpPr>
        <p:spPr>
          <a:xfrm>
            <a:off x="15" y="6342629"/>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userDrawn="1"/>
        </p:nvSpPr>
        <p:spPr>
          <a:xfrm>
            <a:off x="440575" y="6498595"/>
            <a:ext cx="10642603" cy="261610"/>
          </a:xfrm>
          <a:prstGeom prst="rect">
            <a:avLst/>
          </a:prstGeom>
        </p:spPr>
        <p:txBody>
          <a:bodyPr wrap="square">
            <a:spAutoFit/>
          </a:bodyPr>
          <a:lstStyle/>
          <a:p>
            <a:pPr marL="0" marR="0" lvl="0" indent="0" algn="l" defTabSz="914400" rtl="0" eaLnBrk="0" fontAlgn="base" latinLnBrk="0" hangingPunct="0">
              <a:lnSpc>
                <a:spcPct val="100000"/>
              </a:lnSpc>
              <a:spcBef>
                <a:spcPts val="800"/>
              </a:spcBef>
              <a:spcAft>
                <a:spcPct val="0"/>
              </a:spcAft>
              <a:buClrTx/>
              <a:buSzTx/>
              <a:buFontTx/>
              <a:buNone/>
              <a:tabLst/>
              <a:defRPr/>
            </a:pPr>
            <a:r>
              <a:rPr kumimoji="0" lang="en-US" altLang="en-US" sz="1100" b="0" i="0" u="none" strike="noStrike" kern="1200" cap="none" spc="0" normalizeH="0" baseline="0" noProof="0">
                <a:ln>
                  <a:noFill/>
                </a:ln>
                <a:solidFill>
                  <a:schemeClr val="bg1"/>
                </a:solidFill>
                <a:effectLst/>
                <a:uLnTx/>
                <a:uFillTx/>
                <a:latin typeface="Arial" panose="020B0604020202020204" pitchFamily="34" charset="0"/>
                <a:ea typeface="+mn-ea"/>
                <a:cs typeface="+mn-cs"/>
              </a:rPr>
              <a:t>Tony Thurmond, State Superintendent of Public Instruction</a:t>
            </a:r>
            <a:endParaRPr kumimoji="0" lang="en-US" altLang="en-US" sz="1200" b="1" i="0" u="none" strike="noStrike" kern="1200" cap="none" spc="0" normalizeH="0" baseline="0" noProof="0">
              <a:ln>
                <a:noFill/>
              </a:ln>
              <a:solidFill>
                <a:schemeClr val="bg1"/>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022482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Option 3">
    <p:spTree>
      <p:nvGrpSpPr>
        <p:cNvPr id="1" name=""/>
        <p:cNvGrpSpPr/>
        <p:nvPr/>
      </p:nvGrpSpPr>
      <p:grpSpPr>
        <a:xfrm>
          <a:off x="0" y="0"/>
          <a:ext cx="0" cy="0"/>
          <a:chOff x="0" y="0"/>
          <a:chExt cx="0" cy="0"/>
        </a:xfrm>
      </p:grpSpPr>
      <p:sp>
        <p:nvSpPr>
          <p:cNvPr id="16" name="Rectangle 15"/>
          <p:cNvSpPr/>
          <p:nvPr userDrawn="1"/>
        </p:nvSpPr>
        <p:spPr>
          <a:xfrm>
            <a:off x="0" y="0"/>
            <a:ext cx="1886297" cy="6334316"/>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485502" y="758952"/>
            <a:ext cx="9152313"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2485501" y="4455621"/>
            <a:ext cx="9155085"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pic>
        <p:nvPicPr>
          <p:cNvPr id="11" name="Picture 10"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4" name="Picture 11" descr="Official Seal of the California Department of Education"/>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25192" y="758952"/>
            <a:ext cx="1454150" cy="145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11"/>
          <p:cNvSpPr>
            <a:spLocks noChangeArrowheads="1"/>
          </p:cNvSpPr>
          <p:nvPr userDrawn="1"/>
        </p:nvSpPr>
        <p:spPr bwMode="auto">
          <a:xfrm>
            <a:off x="101367" y="2298827"/>
            <a:ext cx="1701800" cy="69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panose="02020603050405020304" pitchFamily="18" charset="0"/>
              </a:defRPr>
            </a:lvl1pPr>
            <a:lvl2pPr>
              <a:defRPr sz="2400">
                <a:solidFill>
                  <a:schemeClr val="tx1"/>
                </a:solidFill>
                <a:latin typeface="Times" panose="02020603050405020304" pitchFamily="18" charset="0"/>
              </a:defRPr>
            </a:lvl2pPr>
            <a:lvl3pPr>
              <a:defRPr sz="2400">
                <a:solidFill>
                  <a:schemeClr val="tx1"/>
                </a:solidFill>
                <a:latin typeface="Times" panose="02020603050405020304" pitchFamily="18" charset="0"/>
              </a:defRPr>
            </a:lvl3pPr>
            <a:lvl4pPr>
              <a:defRPr sz="2400">
                <a:solidFill>
                  <a:schemeClr val="tx1"/>
                </a:solidFill>
                <a:latin typeface="Times" panose="02020603050405020304" pitchFamily="18" charset="0"/>
              </a:defRPr>
            </a:lvl4pPr>
            <a:lvl5pPr>
              <a:defRPr sz="2400">
                <a:solidFill>
                  <a:schemeClr val="tx1"/>
                </a:solidFill>
                <a:latin typeface="Times" panose="02020603050405020304" pitchFamily="18" charset="0"/>
              </a:defRPr>
            </a:lvl5pPr>
            <a:lvl6pPr marL="457200" eaLnBrk="0" fontAlgn="base" hangingPunct="0">
              <a:spcBef>
                <a:spcPct val="0"/>
              </a:spcBef>
              <a:spcAft>
                <a:spcPct val="0"/>
              </a:spcAft>
              <a:defRPr sz="2400">
                <a:solidFill>
                  <a:schemeClr val="tx1"/>
                </a:solidFill>
                <a:latin typeface="Times" panose="02020603050405020304" pitchFamily="18" charset="0"/>
              </a:defRPr>
            </a:lvl6pPr>
            <a:lvl7pPr marL="914400" eaLnBrk="0" fontAlgn="base" hangingPunct="0">
              <a:spcBef>
                <a:spcPct val="0"/>
              </a:spcBef>
              <a:spcAft>
                <a:spcPct val="0"/>
              </a:spcAft>
              <a:defRPr sz="2400">
                <a:solidFill>
                  <a:schemeClr val="tx1"/>
                </a:solidFill>
                <a:latin typeface="Times" panose="02020603050405020304" pitchFamily="18" charset="0"/>
              </a:defRPr>
            </a:lvl7pPr>
            <a:lvl8pPr marL="1371600" eaLnBrk="0" fontAlgn="base" hangingPunct="0">
              <a:spcBef>
                <a:spcPct val="0"/>
              </a:spcBef>
              <a:spcAft>
                <a:spcPct val="0"/>
              </a:spcAft>
              <a:defRPr sz="2400">
                <a:solidFill>
                  <a:schemeClr val="tx1"/>
                </a:solidFill>
                <a:latin typeface="Times" panose="02020603050405020304" pitchFamily="18" charset="0"/>
              </a:defRPr>
            </a:lvl8pPr>
            <a:lvl9pPr marL="18288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0"/>
              </a:spcBef>
              <a:spcAft>
                <a:spcPts val="0"/>
              </a:spcAft>
              <a:defRPr/>
            </a:pPr>
            <a:r>
              <a:rPr lang="en-US" altLang="en-US" sz="1200" b="1">
                <a:solidFill>
                  <a:srgbClr val="070C51"/>
                </a:solidFill>
                <a:latin typeface="Arial" panose="020B0604020202020204" pitchFamily="34" charset="0"/>
              </a:rPr>
              <a:t>TONY</a:t>
            </a:r>
            <a:r>
              <a:rPr lang="en-US" altLang="en-US" sz="1200" b="1" baseline="0">
                <a:solidFill>
                  <a:srgbClr val="070C51"/>
                </a:solidFill>
                <a:latin typeface="Arial" panose="020B0604020202020204" pitchFamily="34" charset="0"/>
              </a:rPr>
              <a:t> THURMOND</a:t>
            </a:r>
            <a:br>
              <a:rPr lang="en-US" altLang="en-US" sz="1000" b="1">
                <a:solidFill>
                  <a:srgbClr val="070C51"/>
                </a:solidFill>
                <a:latin typeface="Arial" panose="020B0604020202020204" pitchFamily="34" charset="0"/>
              </a:rPr>
            </a:br>
            <a:r>
              <a:rPr lang="en-US" altLang="en-US" sz="1000">
                <a:solidFill>
                  <a:srgbClr val="070C51"/>
                </a:solidFill>
                <a:latin typeface="Arial" panose="020B0604020202020204" pitchFamily="34" charset="0"/>
              </a:rPr>
              <a:t>State Superintendent </a:t>
            </a:r>
            <a:br>
              <a:rPr lang="en-US" altLang="en-US" sz="1000">
                <a:solidFill>
                  <a:srgbClr val="070C51"/>
                </a:solidFill>
                <a:latin typeface="Arial" panose="020B0604020202020204" pitchFamily="34" charset="0"/>
              </a:rPr>
            </a:br>
            <a:r>
              <a:rPr lang="en-US" altLang="en-US" sz="1000">
                <a:solidFill>
                  <a:srgbClr val="070C51"/>
                </a:solidFill>
                <a:latin typeface="Arial" panose="020B0604020202020204" pitchFamily="34" charset="0"/>
              </a:rPr>
              <a:t>of Public Instruction</a:t>
            </a:r>
            <a:endParaRPr lang="en-US" altLang="en-US" sz="1000">
              <a:solidFill>
                <a:schemeClr val="tx2"/>
              </a:solidFill>
            </a:endParaRPr>
          </a:p>
        </p:txBody>
      </p:sp>
    </p:spTree>
    <p:extLst>
      <p:ext uri="{BB962C8B-B14F-4D97-AF65-F5344CB8AC3E}">
        <p14:creationId xmlns:p14="http://schemas.microsoft.com/office/powerpoint/2010/main" val="992142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457200" indent="-223838">
              <a:buFont typeface="Arial" panose="020B0604020202020204" pitchFamily="34" charset="0"/>
              <a:buChar char="•"/>
              <a:defRPr/>
            </a:lvl1pPr>
            <a:lvl2pPr marL="914400" indent="-223838">
              <a:buFont typeface="Courier New" panose="02070309020205020404" pitchFamily="49" charset="0"/>
              <a:buChar char="o"/>
              <a:defRPr/>
            </a:lvl2pPr>
            <a:lvl3pPr marL="1371600" indent="-223838">
              <a:buFont typeface="Wingdings" panose="05000000000000000000" pitchFamily="2" charset="2"/>
              <a:buChar char="§"/>
              <a:defRPr/>
            </a:lvl3pPr>
            <a:lvl4pPr marL="1828800" indent="-223838">
              <a:buFont typeface="Arial" panose="020B0604020202020204" pitchFamily="34" charset="0"/>
              <a:buChar char="•"/>
              <a:defRPr/>
            </a:lvl4pPr>
            <a:lvl5pPr marL="2286000" indent="-223838">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E8A7A730-9A1A-4CA5-B660-3491B7FEF8E7}" type="datetime1">
              <a:rPr lang="en-US" smtClean="0"/>
              <a:t>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825629" y="6456128"/>
            <a:ext cx="1312025" cy="365125"/>
          </a:xfrm>
        </p:spPr>
        <p:txBody>
          <a:bodyPr/>
          <a:lstStyle/>
          <a:p>
            <a:fld id="{1E47FE53-EBF0-4DA7-9D9D-CC1C3A20F3CB}" type="slidenum">
              <a:rPr lang="en-US" smtClean="0"/>
              <a:t>‹#›</a:t>
            </a:fld>
            <a:endParaRPr lang="en-US"/>
          </a:p>
        </p:txBody>
      </p:sp>
    </p:spTree>
    <p:extLst>
      <p:ext uri="{BB962C8B-B14F-4D97-AF65-F5344CB8AC3E}">
        <p14:creationId xmlns:p14="http://schemas.microsoft.com/office/powerpoint/2010/main" val="3969906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26003"/>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F00D6C-420C-4253-85C4-5C34AC7AF12F}" type="datetime1">
              <a:rPr lang="en-US" smtClean="0"/>
              <a:t>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47FE53-EBF0-4DA7-9D9D-CC1C3A20F3CB}" type="slidenum">
              <a:rPr lang="en-US" smtClean="0"/>
              <a:t>‹#›</a:t>
            </a:fld>
            <a:endParaRPr lang="en-US"/>
          </a:p>
        </p:txBody>
      </p:sp>
      <p:pic>
        <p:nvPicPr>
          <p:cNvPr id="13" name="Picture 12"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Tree>
    <p:extLst>
      <p:ext uri="{BB962C8B-B14F-4D97-AF65-F5344CB8AC3E}">
        <p14:creationId xmlns:p14="http://schemas.microsoft.com/office/powerpoint/2010/main" val="1882174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Side-by-Side">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3"/>
            <a:ext cx="4937760" cy="4388811"/>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4"/>
            <a:ext cx="4937760" cy="43888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69C1C69-A84B-4980-B6BB-3AD51F033BAE}" type="datetime1">
              <a:rPr lang="en-US" smtClean="0"/>
              <a:t>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47FE53-EBF0-4DA7-9D9D-CC1C3A20F3CB}" type="slidenum">
              <a:rPr lang="en-US" smtClean="0"/>
              <a:t>‹#›</a:t>
            </a:fld>
            <a:endParaRPr lang="en-US"/>
          </a:p>
        </p:txBody>
      </p:sp>
    </p:spTree>
    <p:extLst>
      <p:ext uri="{BB962C8B-B14F-4D97-AF65-F5344CB8AC3E}">
        <p14:creationId xmlns:p14="http://schemas.microsoft.com/office/powerpoint/2010/main" val="83660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Above and Below">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10058402" cy="2144375"/>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3"/>
          <p:cNvSpPr>
            <a:spLocks noGrp="1"/>
          </p:cNvSpPr>
          <p:nvPr>
            <p:ph sz="half" idx="2"/>
          </p:nvPr>
        </p:nvSpPr>
        <p:spPr>
          <a:xfrm>
            <a:off x="1097278" y="4098483"/>
            <a:ext cx="10058402" cy="2144375"/>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Date Placeholder 4"/>
          <p:cNvSpPr>
            <a:spLocks noGrp="1"/>
          </p:cNvSpPr>
          <p:nvPr>
            <p:ph type="dt" sz="half" idx="10"/>
          </p:nvPr>
        </p:nvSpPr>
        <p:spPr/>
        <p:txBody>
          <a:bodyPr/>
          <a:lstStyle/>
          <a:p>
            <a:fld id="{E69C1C69-A84B-4980-B6BB-3AD51F033BAE}" type="datetime1">
              <a:rPr lang="en-US" smtClean="0"/>
              <a:t>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47FE53-EBF0-4DA7-9D9D-CC1C3A20F3CB}" type="slidenum">
              <a:rPr lang="en-US" smtClean="0"/>
              <a:t>‹#›</a:t>
            </a:fld>
            <a:endParaRPr lang="en-US"/>
          </a:p>
        </p:txBody>
      </p:sp>
    </p:spTree>
    <p:extLst>
      <p:ext uri="{BB962C8B-B14F-4D97-AF65-F5344CB8AC3E}">
        <p14:creationId xmlns:p14="http://schemas.microsoft.com/office/powerpoint/2010/main" val="1291907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Autofit/>
          </a:bodyPr>
          <a:lstStyle>
            <a:lvl1pPr marL="0" indent="0" algn="ctr">
              <a:buNone/>
              <a:defRPr sz="24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Autofit/>
          </a:bodyPr>
          <a:lstStyle>
            <a:lvl1pPr marL="0" indent="0" algn="ctr">
              <a:buNone/>
              <a:defRPr sz="24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9376508-DA0A-4FE8-BDD7-AFDA3078CF44}" type="datetime1">
              <a:rPr lang="en-US" smtClean="0"/>
              <a:t>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47FE53-EBF0-4DA7-9D9D-CC1C3A20F3CB}" type="slidenum">
              <a:rPr lang="en-US" smtClean="0"/>
              <a:t>‹#›</a:t>
            </a:fld>
            <a:endParaRPr lang="en-US"/>
          </a:p>
        </p:txBody>
      </p:sp>
    </p:spTree>
    <p:extLst>
      <p:ext uri="{BB962C8B-B14F-4D97-AF65-F5344CB8AC3E}">
        <p14:creationId xmlns:p14="http://schemas.microsoft.com/office/powerpoint/2010/main" val="350394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097C446-ACFC-4ECE-8933-FE4AB7CA2D4B}" type="datetime1">
              <a:rPr lang="en-US" smtClean="0"/>
              <a:t>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47FE53-EBF0-4DA7-9D9D-CC1C3A20F3CB}" type="slidenum">
              <a:rPr lang="en-US" smtClean="0"/>
              <a:t>‹#›</a:t>
            </a:fld>
            <a:endParaRPr lang="en-US"/>
          </a:p>
        </p:txBody>
      </p:sp>
    </p:spTree>
    <p:extLst>
      <p:ext uri="{BB962C8B-B14F-4D97-AF65-F5344CB8AC3E}">
        <p14:creationId xmlns:p14="http://schemas.microsoft.com/office/powerpoint/2010/main" val="2719227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9113"/>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3"/>
            <a:ext cx="10058400" cy="4355561"/>
          </a:xfrm>
          <a:prstGeom prst="rect">
            <a:avLst/>
          </a:prstGeom>
        </p:spPr>
        <p:txBody>
          <a:bodyPr vert="horz" lIns="45720" tIns="45720" rIns="4572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dirty="0"/>
              <a:t>California Department of Education</a:t>
            </a:r>
          </a:p>
        </p:txBody>
      </p:sp>
      <p:sp>
        <p:nvSpPr>
          <p:cNvPr id="6" name="Slide Number Placeholder 5"/>
          <p:cNvSpPr>
            <a:spLocks noGrp="1"/>
          </p:cNvSpPr>
          <p:nvPr>
            <p:ph type="sldNum" sz="quarter" idx="4"/>
          </p:nvPr>
        </p:nvSpPr>
        <p:spPr>
          <a:xfrm>
            <a:off x="9825629" y="6431189"/>
            <a:ext cx="1312025" cy="365125"/>
          </a:xfrm>
          <a:prstGeom prst="rect">
            <a:avLst/>
          </a:prstGeom>
        </p:spPr>
        <p:txBody>
          <a:bodyPr vert="horz" lIns="91440" tIns="45720" rIns="91440" bIns="45720" rtlCol="0" anchor="ctr"/>
          <a:lstStyle>
            <a:lvl1pPr algn="r">
              <a:defRPr sz="2400">
                <a:solidFill>
                  <a:srgbClr val="FFFFFF"/>
                </a:solidFill>
              </a:defRPr>
            </a:lvl1pPr>
          </a:lstStyle>
          <a:p>
            <a:fld id="{1E47FE53-EBF0-4DA7-9D9D-CC1C3A20F3CB}" type="slidenum">
              <a:rPr lang="en-US" smtClean="0"/>
              <a:pPr/>
              <a:t>‹#›</a:t>
            </a:fld>
            <a:endParaRPr lang="en-US" dirty="0"/>
          </a:p>
        </p:txBody>
      </p:sp>
      <p:pic>
        <p:nvPicPr>
          <p:cNvPr id="11" name="Picture 10" descr="The Seal of the California Department of Education"/>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Tree>
    <p:extLst>
      <p:ext uri="{BB962C8B-B14F-4D97-AF65-F5344CB8AC3E}">
        <p14:creationId xmlns:p14="http://schemas.microsoft.com/office/powerpoint/2010/main" val="3240565278"/>
      </p:ext>
    </p:extLst>
  </p:cSld>
  <p:clrMap bg1="lt1" tx1="dk1" bg2="lt2" tx2="dk2" accent1="accent1" accent2="accent2" accent3="accent3" accent4="accent4" accent5="accent5" accent6="accent6" hlink="hlink" folHlink="folHlink"/>
  <p:sldLayoutIdLst>
    <p:sldLayoutId id="2147483701" r:id="rId1"/>
    <p:sldLayoutId id="2147483690" r:id="rId2"/>
    <p:sldLayoutId id="2147483700" r:id="rId3"/>
    <p:sldLayoutId id="2147483691" r:id="rId4"/>
    <p:sldLayoutId id="2147483692" r:id="rId5"/>
    <p:sldLayoutId id="2147483693" r:id="rId6"/>
    <p:sldLayoutId id="2147483699" r:id="rId7"/>
    <p:sldLayoutId id="2147483694" r:id="rId8"/>
    <p:sldLayoutId id="2147483695" r:id="rId9"/>
    <p:sldLayoutId id="2147483697" r:id="rId10"/>
  </p:sldLayoutIdLst>
  <p:hf hdr="0" ftr="0" dt="0"/>
  <p:txStyles>
    <p:titleStyle>
      <a:lvl1pPr algn="l" defTabSz="914400" rtl="0" eaLnBrk="1" latinLnBrk="0" hangingPunct="1">
        <a:lnSpc>
          <a:spcPct val="100000"/>
        </a:lnSpc>
        <a:spcBef>
          <a:spcPct val="0"/>
        </a:spcBef>
        <a:buNone/>
        <a:defRPr sz="4800" kern="1200" spc="-50" baseline="0">
          <a:solidFill>
            <a:schemeClr val="tx1"/>
          </a:solidFill>
          <a:latin typeface="+mj-lt"/>
          <a:ea typeface="+mj-ea"/>
          <a:cs typeface="+mj-cs"/>
        </a:defRPr>
      </a:lvl1pPr>
    </p:titleStyle>
    <p:bodyStyle>
      <a:lvl1pPr marL="457200" indent="-228600" algn="l" defTabSz="914400" rtl="0" eaLnBrk="1" latinLnBrk="0" hangingPunct="1">
        <a:lnSpc>
          <a:spcPct val="100000"/>
        </a:lnSpc>
        <a:spcBef>
          <a:spcPts val="1200"/>
        </a:spcBef>
        <a:spcAft>
          <a:spcPts val="200"/>
        </a:spcAft>
        <a:buClrTx/>
        <a:buSzPct val="100000"/>
        <a:buFont typeface="Arial" panose="020B0604020202020204" pitchFamily="34" charset="0"/>
        <a:buChar char="•"/>
        <a:defRPr sz="2400" kern="1200">
          <a:solidFill>
            <a:schemeClr val="tx1"/>
          </a:solidFill>
          <a:latin typeface="+mn-lt"/>
          <a:ea typeface="+mn-ea"/>
          <a:cs typeface="+mn-cs"/>
        </a:defRPr>
      </a:lvl1pPr>
      <a:lvl2pPr marL="914400" indent="-234950" algn="l" defTabSz="914400" rtl="0" eaLnBrk="1" latinLnBrk="0" hangingPunct="1">
        <a:lnSpc>
          <a:spcPct val="100000"/>
        </a:lnSpc>
        <a:spcBef>
          <a:spcPts val="200"/>
        </a:spcBef>
        <a:spcAft>
          <a:spcPts val="400"/>
        </a:spcAft>
        <a:buClrTx/>
        <a:buFont typeface="Calibri" pitchFamily="34" charset="0"/>
        <a:buChar char="◦"/>
        <a:defRPr sz="2400" kern="1200">
          <a:solidFill>
            <a:schemeClr val="tx1"/>
          </a:solidFill>
          <a:latin typeface="+mn-lt"/>
          <a:ea typeface="+mn-ea"/>
          <a:cs typeface="+mn-cs"/>
        </a:defRPr>
      </a:lvl2pPr>
      <a:lvl3pPr marL="1371600" indent="-234950" algn="l" defTabSz="914400" rtl="0" eaLnBrk="1" latinLnBrk="0" hangingPunct="1">
        <a:lnSpc>
          <a:spcPct val="100000"/>
        </a:lnSpc>
        <a:spcBef>
          <a:spcPts val="200"/>
        </a:spcBef>
        <a:spcAft>
          <a:spcPts val="400"/>
        </a:spcAft>
        <a:buClrTx/>
        <a:buFont typeface="Calibri" pitchFamily="34" charset="0"/>
        <a:buChar char="◦"/>
        <a:defRPr sz="2400" kern="1200">
          <a:solidFill>
            <a:schemeClr val="tx1"/>
          </a:solidFill>
          <a:latin typeface="+mn-lt"/>
          <a:ea typeface="+mn-ea"/>
          <a:cs typeface="+mn-cs"/>
        </a:defRPr>
      </a:lvl3pPr>
      <a:lvl4pPr marL="1828800" indent="-234950" algn="l" defTabSz="914400" rtl="0" eaLnBrk="1" latinLnBrk="0" hangingPunct="1">
        <a:lnSpc>
          <a:spcPct val="100000"/>
        </a:lnSpc>
        <a:spcBef>
          <a:spcPts val="200"/>
        </a:spcBef>
        <a:spcAft>
          <a:spcPts val="400"/>
        </a:spcAft>
        <a:buClrTx/>
        <a:buFont typeface="Calibri" pitchFamily="34" charset="0"/>
        <a:buChar char="◦"/>
        <a:defRPr sz="2400" kern="1200">
          <a:solidFill>
            <a:schemeClr val="tx1"/>
          </a:solidFill>
          <a:latin typeface="+mn-lt"/>
          <a:ea typeface="+mn-ea"/>
          <a:cs typeface="+mn-cs"/>
        </a:defRPr>
      </a:lvl4pPr>
      <a:lvl5pPr marL="2286000" indent="-234950" algn="l" defTabSz="914400" rtl="0" eaLnBrk="1" latinLnBrk="0" hangingPunct="1">
        <a:lnSpc>
          <a:spcPct val="100000"/>
        </a:lnSpc>
        <a:spcBef>
          <a:spcPts val="200"/>
        </a:spcBef>
        <a:spcAft>
          <a:spcPts val="400"/>
        </a:spcAft>
        <a:buClrTx/>
        <a:buFont typeface="Calibri" pitchFamily="34" charset="0"/>
        <a:buChar char="◦"/>
        <a:defRPr sz="2400" kern="1200">
          <a:solidFill>
            <a:schemeClr val="tx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hyperlink" Target="https://www.cde.ca.gov/sp/hs/cy/documents/disputeresolutionletter2020.docx"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hyperlink" Target="http://nche.ed.gov/" TargetMode="External"/><Relationship Id="rId2" Type="http://schemas.openxmlformats.org/officeDocument/2006/relationships/hyperlink" Target="https://www.cde.ca.gov/sp/hs/" TargetMode="Externa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hyperlink" Target="mailto:HomelessED@cde.ca.gov"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https://nche.ed.gov/legislation/mckinney-vento/"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7B3D81E-8457-4913-8702-BF4474C92560}"/>
              </a:ext>
            </a:extLst>
          </p:cNvPr>
          <p:cNvSpPr>
            <a:spLocks noGrp="1"/>
          </p:cNvSpPr>
          <p:nvPr>
            <p:ph type="ctrTitle"/>
          </p:nvPr>
        </p:nvSpPr>
        <p:spPr/>
        <p:txBody>
          <a:bodyPr/>
          <a:lstStyle/>
          <a:p>
            <a:r>
              <a:rPr lang="en-US" altLang="en-US"/>
              <a:t>Enrolling Homeless</a:t>
            </a:r>
            <a:br>
              <a:rPr lang="en-US" altLang="en-US"/>
            </a:br>
            <a:r>
              <a:rPr lang="en-US" altLang="en-US"/>
              <a:t>Children and Youth</a:t>
            </a:r>
            <a:endParaRPr lang="en-US" dirty="0"/>
          </a:p>
        </p:txBody>
      </p:sp>
      <p:sp>
        <p:nvSpPr>
          <p:cNvPr id="9" name="Subtitle 8">
            <a:extLst>
              <a:ext uri="{FF2B5EF4-FFF2-40B4-BE49-F238E27FC236}">
                <a16:creationId xmlns:a16="http://schemas.microsoft.com/office/drawing/2014/main" id="{E2F75E64-E3CD-49FA-A331-4D522143414B}"/>
              </a:ext>
            </a:extLst>
          </p:cNvPr>
          <p:cNvSpPr>
            <a:spLocks noGrp="1"/>
          </p:cNvSpPr>
          <p:nvPr>
            <p:ph type="subTitle" idx="1"/>
          </p:nvPr>
        </p:nvSpPr>
        <p:spPr/>
        <p:txBody>
          <a:bodyPr>
            <a:normAutofit/>
          </a:bodyPr>
          <a:lstStyle/>
          <a:p>
            <a:r>
              <a:rPr lang="en-US" altLang="en-US" dirty="0"/>
              <a:t>September 2022</a:t>
            </a:r>
          </a:p>
          <a:p>
            <a:r>
              <a:rPr lang="en-US" altLang="en-US" dirty="0"/>
              <a:t>California department of education</a:t>
            </a:r>
            <a:endParaRPr lang="en-US" dirty="0"/>
          </a:p>
        </p:txBody>
      </p:sp>
    </p:spTree>
    <p:extLst>
      <p:ext uri="{BB962C8B-B14F-4D97-AF65-F5344CB8AC3E}">
        <p14:creationId xmlns:p14="http://schemas.microsoft.com/office/powerpoint/2010/main" val="3739127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B3A49-6B89-4D70-B68B-842AD1C7CCCE}"/>
              </a:ext>
            </a:extLst>
          </p:cNvPr>
          <p:cNvSpPr>
            <a:spLocks noGrp="1"/>
          </p:cNvSpPr>
          <p:nvPr>
            <p:ph type="title"/>
          </p:nvPr>
        </p:nvSpPr>
        <p:spPr/>
        <p:txBody>
          <a:bodyPr/>
          <a:lstStyle/>
          <a:p>
            <a:r>
              <a:rPr lang="en-US" altLang="en-US"/>
              <a:t>Homeless Definition (3)</a:t>
            </a:r>
            <a:endParaRPr lang="en-US" dirty="0"/>
          </a:p>
        </p:txBody>
      </p:sp>
      <p:sp>
        <p:nvSpPr>
          <p:cNvPr id="3" name="Content Placeholder 2">
            <a:extLst>
              <a:ext uri="{FF2B5EF4-FFF2-40B4-BE49-F238E27FC236}">
                <a16:creationId xmlns:a16="http://schemas.microsoft.com/office/drawing/2014/main" id="{E742084B-E725-4620-912E-B5C1857A840F}"/>
              </a:ext>
            </a:extLst>
          </p:cNvPr>
          <p:cNvSpPr>
            <a:spLocks noGrp="1"/>
          </p:cNvSpPr>
          <p:nvPr>
            <p:ph idx="1"/>
          </p:nvPr>
        </p:nvSpPr>
        <p:spPr/>
        <p:txBody>
          <a:bodyPr/>
          <a:lstStyle/>
          <a:p>
            <a:pPr lvl="1"/>
            <a:r>
              <a:rPr lang="en-US" altLang="en-US" dirty="0"/>
              <a:t>Cars, parks, and abandoned buildings </a:t>
            </a:r>
          </a:p>
          <a:p>
            <a:pPr lvl="1"/>
            <a:r>
              <a:rPr lang="en-US" altLang="en-US" dirty="0"/>
              <a:t>All shelters, including emergency or transitional shelters</a:t>
            </a:r>
          </a:p>
          <a:p>
            <a:r>
              <a:rPr lang="en-US" altLang="en-US" dirty="0"/>
              <a:t>Additional examples of homelessness include children and youth who are:</a:t>
            </a:r>
          </a:p>
          <a:p>
            <a:pPr lvl="1"/>
            <a:r>
              <a:rPr lang="en-US" altLang="en-US" dirty="0"/>
              <a:t>Migratory children who qualify as homeless</a:t>
            </a:r>
          </a:p>
          <a:p>
            <a:pPr lvl="1"/>
            <a:r>
              <a:rPr lang="en-US" altLang="en-US" dirty="0"/>
              <a:t>Abandoned in hospitals</a:t>
            </a:r>
          </a:p>
          <a:p>
            <a:pPr lvl="1"/>
            <a:r>
              <a:rPr lang="en-US" altLang="en-US" dirty="0"/>
              <a:t>Unaccompanied youth</a:t>
            </a:r>
          </a:p>
          <a:p>
            <a:endParaRPr lang="en-US" dirty="0"/>
          </a:p>
        </p:txBody>
      </p:sp>
      <p:sp>
        <p:nvSpPr>
          <p:cNvPr id="4" name="Slide Number Placeholder 3">
            <a:extLst>
              <a:ext uri="{FF2B5EF4-FFF2-40B4-BE49-F238E27FC236}">
                <a16:creationId xmlns:a16="http://schemas.microsoft.com/office/drawing/2014/main" id="{8B32E88D-DAC0-47A7-A2B7-136441281AE5}"/>
              </a:ext>
            </a:extLst>
          </p:cNvPr>
          <p:cNvSpPr>
            <a:spLocks noGrp="1"/>
          </p:cNvSpPr>
          <p:nvPr>
            <p:ph type="sldNum" sz="quarter" idx="12"/>
          </p:nvPr>
        </p:nvSpPr>
        <p:spPr/>
        <p:txBody>
          <a:bodyPr/>
          <a:lstStyle/>
          <a:p>
            <a:fld id="{1E47FE53-EBF0-4DA7-9D9D-CC1C3A20F3CB}" type="slidenum">
              <a:rPr lang="en-US" smtClean="0"/>
              <a:pPr/>
              <a:t>10</a:t>
            </a:fld>
            <a:endParaRPr lang="en-US"/>
          </a:p>
        </p:txBody>
      </p:sp>
    </p:spTree>
    <p:extLst>
      <p:ext uri="{BB962C8B-B14F-4D97-AF65-F5344CB8AC3E}">
        <p14:creationId xmlns:p14="http://schemas.microsoft.com/office/powerpoint/2010/main" val="31615872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68A41-7DC8-45A4-8739-F1A8EF975978}"/>
              </a:ext>
            </a:extLst>
          </p:cNvPr>
          <p:cNvSpPr>
            <a:spLocks noGrp="1"/>
          </p:cNvSpPr>
          <p:nvPr>
            <p:ph type="title"/>
          </p:nvPr>
        </p:nvSpPr>
        <p:spPr/>
        <p:txBody>
          <a:bodyPr/>
          <a:lstStyle/>
          <a:p>
            <a:r>
              <a:rPr lang="en-US" altLang="en-US"/>
              <a:t>Homeless Definition (4)</a:t>
            </a:r>
            <a:endParaRPr lang="en-US" dirty="0"/>
          </a:p>
        </p:txBody>
      </p:sp>
      <p:sp>
        <p:nvSpPr>
          <p:cNvPr id="3" name="Content Placeholder 2">
            <a:extLst>
              <a:ext uri="{FF2B5EF4-FFF2-40B4-BE49-F238E27FC236}">
                <a16:creationId xmlns:a16="http://schemas.microsoft.com/office/drawing/2014/main" id="{CDC2E79C-4869-41D2-AE7B-2C778BB48DB6}"/>
              </a:ext>
            </a:extLst>
          </p:cNvPr>
          <p:cNvSpPr>
            <a:spLocks noGrp="1"/>
          </p:cNvSpPr>
          <p:nvPr>
            <p:ph idx="1"/>
          </p:nvPr>
        </p:nvSpPr>
        <p:spPr/>
        <p:txBody>
          <a:bodyPr/>
          <a:lstStyle/>
          <a:p>
            <a:pPr lvl="0"/>
            <a:r>
              <a:rPr lang="en-US" altLang="en-US"/>
              <a:t>To determine if a homeless child or youth lives in substandard living conditions consider:</a:t>
            </a:r>
          </a:p>
          <a:p>
            <a:pPr lvl="1"/>
            <a:r>
              <a:rPr lang="en-US" altLang="en-US"/>
              <a:t>Health and safety concerns </a:t>
            </a:r>
          </a:p>
          <a:p>
            <a:pPr lvl="1"/>
            <a:r>
              <a:rPr lang="en-US" altLang="en-US"/>
              <a:t>Number of occupants per square foot</a:t>
            </a:r>
          </a:p>
          <a:p>
            <a:pPr lvl="1"/>
            <a:r>
              <a:rPr lang="en-US" altLang="en-US"/>
              <a:t>Age of occupants</a:t>
            </a:r>
          </a:p>
          <a:p>
            <a:pPr lvl="1"/>
            <a:r>
              <a:rPr lang="en-US" altLang="en-US"/>
              <a:t>State and local building codes</a:t>
            </a:r>
          </a:p>
          <a:p>
            <a:endParaRPr lang="en-US" dirty="0"/>
          </a:p>
        </p:txBody>
      </p:sp>
      <p:sp>
        <p:nvSpPr>
          <p:cNvPr id="4" name="Slide Number Placeholder 3">
            <a:extLst>
              <a:ext uri="{FF2B5EF4-FFF2-40B4-BE49-F238E27FC236}">
                <a16:creationId xmlns:a16="http://schemas.microsoft.com/office/drawing/2014/main" id="{1287C369-A25F-47E7-B8CF-F8613175C0FC}"/>
              </a:ext>
            </a:extLst>
          </p:cNvPr>
          <p:cNvSpPr>
            <a:spLocks noGrp="1"/>
          </p:cNvSpPr>
          <p:nvPr>
            <p:ph type="sldNum" sz="quarter" idx="12"/>
          </p:nvPr>
        </p:nvSpPr>
        <p:spPr/>
        <p:txBody>
          <a:bodyPr/>
          <a:lstStyle/>
          <a:p>
            <a:fld id="{1E47FE53-EBF0-4DA7-9D9D-CC1C3A20F3CB}" type="slidenum">
              <a:rPr lang="en-US" smtClean="0"/>
              <a:pPr/>
              <a:t>11</a:t>
            </a:fld>
            <a:endParaRPr lang="en-US"/>
          </a:p>
        </p:txBody>
      </p:sp>
    </p:spTree>
    <p:extLst>
      <p:ext uri="{BB962C8B-B14F-4D97-AF65-F5344CB8AC3E}">
        <p14:creationId xmlns:p14="http://schemas.microsoft.com/office/powerpoint/2010/main" val="1379046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EC407-E43E-49DC-9F0E-6FA49DB80596}"/>
              </a:ext>
            </a:extLst>
          </p:cNvPr>
          <p:cNvSpPr>
            <a:spLocks noGrp="1"/>
          </p:cNvSpPr>
          <p:nvPr>
            <p:ph type="title"/>
          </p:nvPr>
        </p:nvSpPr>
        <p:spPr/>
        <p:txBody>
          <a:bodyPr/>
          <a:lstStyle/>
          <a:p>
            <a:r>
              <a:rPr lang="en-US" altLang="en-US"/>
              <a:t>Unaccompanied Homeless Youth</a:t>
            </a:r>
            <a:endParaRPr lang="en-US" dirty="0"/>
          </a:p>
        </p:txBody>
      </p:sp>
      <p:sp>
        <p:nvSpPr>
          <p:cNvPr id="3" name="Content Placeholder 2">
            <a:extLst>
              <a:ext uri="{FF2B5EF4-FFF2-40B4-BE49-F238E27FC236}">
                <a16:creationId xmlns:a16="http://schemas.microsoft.com/office/drawing/2014/main" id="{64169579-A9AB-4042-BABE-82CF539E3BF0}"/>
              </a:ext>
            </a:extLst>
          </p:cNvPr>
          <p:cNvSpPr>
            <a:spLocks noGrp="1"/>
          </p:cNvSpPr>
          <p:nvPr>
            <p:ph idx="1"/>
          </p:nvPr>
        </p:nvSpPr>
        <p:spPr/>
        <p:txBody>
          <a:bodyPr/>
          <a:lstStyle/>
          <a:p>
            <a:pPr lvl="0"/>
            <a:r>
              <a:rPr lang="en-US" altLang="en-US" dirty="0"/>
              <a:t>“Unaccompanied homeless youth” is defined as a child or youth who meets the McKinney-Vento definition and is not in the physical custody of a parent or guardian.</a:t>
            </a:r>
          </a:p>
          <a:p>
            <a:pPr lvl="0"/>
            <a:r>
              <a:rPr lang="en-US" altLang="en-US" dirty="0"/>
              <a:t>There is not an age range for an unaccompanied youth.</a:t>
            </a:r>
          </a:p>
          <a:p>
            <a:r>
              <a:rPr lang="en-US" dirty="0"/>
              <a:t>Liaisons must help unaccompanied youth choose and enroll in a school, give priority to the youth</a:t>
            </a:r>
            <a:r>
              <a:rPr lang="es-ES_tradnl" dirty="0"/>
              <a:t>’</a:t>
            </a:r>
            <a:r>
              <a:rPr lang="en-US" altLang="ja-JP" dirty="0"/>
              <a:t>s wishes, and inform the youth of his or her appeal rights.</a:t>
            </a:r>
            <a:endParaRPr lang="en-US" dirty="0"/>
          </a:p>
          <a:p>
            <a:pPr lvl="0"/>
            <a:endParaRPr lang="en-US" altLang="en-US" dirty="0"/>
          </a:p>
          <a:p>
            <a:endParaRPr lang="en-US" dirty="0"/>
          </a:p>
        </p:txBody>
      </p:sp>
      <p:sp>
        <p:nvSpPr>
          <p:cNvPr id="4" name="Slide Number Placeholder 3">
            <a:extLst>
              <a:ext uri="{FF2B5EF4-FFF2-40B4-BE49-F238E27FC236}">
                <a16:creationId xmlns:a16="http://schemas.microsoft.com/office/drawing/2014/main" id="{E5B9A09F-443B-44D1-BA1A-B8E592656F7D}"/>
              </a:ext>
            </a:extLst>
          </p:cNvPr>
          <p:cNvSpPr>
            <a:spLocks noGrp="1"/>
          </p:cNvSpPr>
          <p:nvPr>
            <p:ph type="sldNum" sz="quarter" idx="12"/>
          </p:nvPr>
        </p:nvSpPr>
        <p:spPr/>
        <p:txBody>
          <a:bodyPr/>
          <a:lstStyle/>
          <a:p>
            <a:fld id="{1E47FE53-EBF0-4DA7-9D9D-CC1C3A20F3CB}" type="slidenum">
              <a:rPr lang="en-US" smtClean="0"/>
              <a:pPr/>
              <a:t>12</a:t>
            </a:fld>
            <a:endParaRPr lang="en-US"/>
          </a:p>
        </p:txBody>
      </p:sp>
    </p:spTree>
    <p:extLst>
      <p:ext uri="{BB962C8B-B14F-4D97-AF65-F5344CB8AC3E}">
        <p14:creationId xmlns:p14="http://schemas.microsoft.com/office/powerpoint/2010/main" val="2909723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24957-380D-452A-9283-77C3A3FF35C6}"/>
              </a:ext>
            </a:extLst>
          </p:cNvPr>
          <p:cNvSpPr>
            <a:spLocks noGrp="1"/>
          </p:cNvSpPr>
          <p:nvPr>
            <p:ph type="title"/>
          </p:nvPr>
        </p:nvSpPr>
        <p:spPr/>
        <p:txBody>
          <a:bodyPr/>
          <a:lstStyle/>
          <a:p>
            <a:r>
              <a:rPr lang="en-US" altLang="en-US"/>
              <a:t>Immediate Enrollment (1)</a:t>
            </a:r>
            <a:endParaRPr lang="en-US" dirty="0"/>
          </a:p>
        </p:txBody>
      </p:sp>
      <p:sp>
        <p:nvSpPr>
          <p:cNvPr id="3" name="Content Placeholder 2">
            <a:extLst>
              <a:ext uri="{FF2B5EF4-FFF2-40B4-BE49-F238E27FC236}">
                <a16:creationId xmlns:a16="http://schemas.microsoft.com/office/drawing/2014/main" id="{1C99DFC0-F4CB-4E50-98F9-77280E20010D}"/>
              </a:ext>
            </a:extLst>
          </p:cNvPr>
          <p:cNvSpPr>
            <a:spLocks noGrp="1"/>
          </p:cNvSpPr>
          <p:nvPr>
            <p:ph idx="1"/>
          </p:nvPr>
        </p:nvSpPr>
        <p:spPr/>
        <p:txBody>
          <a:bodyPr/>
          <a:lstStyle/>
          <a:p>
            <a:r>
              <a:rPr lang="en-US" dirty="0"/>
              <a:t>In order to provide equal access, LEAs must remove all barriers that could result in homeless students missing critical learning opportunities, and this includes immediate enrollment.</a:t>
            </a:r>
          </a:p>
          <a:p>
            <a:r>
              <a:rPr lang="en-US" dirty="0"/>
              <a:t>The next nine slides will address the LEA’s requirements and the importance of immediate enrollment, school of origin, and school stability.</a:t>
            </a:r>
          </a:p>
          <a:p>
            <a:r>
              <a:rPr lang="en-US" dirty="0"/>
              <a:t>The last set of slides then will provide strategies for meeting these requirements, including reporting requirements and immunization strategies.</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B9F636DE-2DF8-4A23-8D65-BC5C53F562F9}"/>
              </a:ext>
            </a:extLst>
          </p:cNvPr>
          <p:cNvSpPr>
            <a:spLocks noGrp="1"/>
          </p:cNvSpPr>
          <p:nvPr>
            <p:ph type="sldNum" sz="quarter" idx="12"/>
          </p:nvPr>
        </p:nvSpPr>
        <p:spPr/>
        <p:txBody>
          <a:bodyPr/>
          <a:lstStyle/>
          <a:p>
            <a:fld id="{1E47FE53-EBF0-4DA7-9D9D-CC1C3A20F3CB}" type="slidenum">
              <a:rPr lang="en-US" smtClean="0"/>
              <a:pPr/>
              <a:t>13</a:t>
            </a:fld>
            <a:endParaRPr lang="en-US"/>
          </a:p>
        </p:txBody>
      </p:sp>
    </p:spTree>
    <p:extLst>
      <p:ext uri="{BB962C8B-B14F-4D97-AF65-F5344CB8AC3E}">
        <p14:creationId xmlns:p14="http://schemas.microsoft.com/office/powerpoint/2010/main" val="565113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24957-380D-452A-9283-77C3A3FF35C6}"/>
              </a:ext>
            </a:extLst>
          </p:cNvPr>
          <p:cNvSpPr>
            <a:spLocks noGrp="1"/>
          </p:cNvSpPr>
          <p:nvPr>
            <p:ph type="title"/>
          </p:nvPr>
        </p:nvSpPr>
        <p:spPr/>
        <p:txBody>
          <a:bodyPr/>
          <a:lstStyle/>
          <a:p>
            <a:r>
              <a:rPr lang="en-US" altLang="en-US"/>
              <a:t>Immediate Enrollment (2)</a:t>
            </a:r>
            <a:endParaRPr lang="en-US" dirty="0"/>
          </a:p>
        </p:txBody>
      </p:sp>
      <p:sp>
        <p:nvSpPr>
          <p:cNvPr id="3" name="Content Placeholder 2">
            <a:extLst>
              <a:ext uri="{FF2B5EF4-FFF2-40B4-BE49-F238E27FC236}">
                <a16:creationId xmlns:a16="http://schemas.microsoft.com/office/drawing/2014/main" id="{1C99DFC0-F4CB-4E50-98F9-77280E20010D}"/>
              </a:ext>
            </a:extLst>
          </p:cNvPr>
          <p:cNvSpPr>
            <a:spLocks noGrp="1"/>
          </p:cNvSpPr>
          <p:nvPr>
            <p:ph idx="1"/>
          </p:nvPr>
        </p:nvSpPr>
        <p:spPr/>
        <p:txBody>
          <a:bodyPr/>
          <a:lstStyle/>
          <a:p>
            <a:pPr lvl="0"/>
            <a:r>
              <a:rPr lang="en-US"/>
              <a:t>Homeless students are entitled to immediate enrollment in any public school that students living in the same attendance area are eligible to attend; even if</a:t>
            </a:r>
          </a:p>
          <a:p>
            <a:pPr lvl="1"/>
            <a:r>
              <a:rPr lang="en-US"/>
              <a:t>Students have missed application or enrollment deadlines during any period of homelessness</a:t>
            </a:r>
          </a:p>
          <a:p>
            <a:pPr lvl="1"/>
            <a:r>
              <a:rPr lang="en-US" altLang="en-US"/>
              <a:t>Students do not have required documents, such as school records, records of immunization and other required health records, proof of residency, guardianship, or other documents</a:t>
            </a:r>
            <a:endParaRPr lang="en-US"/>
          </a:p>
          <a:p>
            <a:endParaRPr lang="en-US" dirty="0"/>
          </a:p>
        </p:txBody>
      </p:sp>
      <p:sp>
        <p:nvSpPr>
          <p:cNvPr id="4" name="Slide Number Placeholder 3">
            <a:extLst>
              <a:ext uri="{FF2B5EF4-FFF2-40B4-BE49-F238E27FC236}">
                <a16:creationId xmlns:a16="http://schemas.microsoft.com/office/drawing/2014/main" id="{B9F636DE-2DF8-4A23-8D65-BC5C53F562F9}"/>
              </a:ext>
            </a:extLst>
          </p:cNvPr>
          <p:cNvSpPr>
            <a:spLocks noGrp="1"/>
          </p:cNvSpPr>
          <p:nvPr>
            <p:ph type="sldNum" sz="quarter" idx="12"/>
          </p:nvPr>
        </p:nvSpPr>
        <p:spPr/>
        <p:txBody>
          <a:bodyPr/>
          <a:lstStyle/>
          <a:p>
            <a:fld id="{1E47FE53-EBF0-4DA7-9D9D-CC1C3A20F3CB}" type="slidenum">
              <a:rPr lang="en-US" smtClean="0"/>
              <a:pPr/>
              <a:t>14</a:t>
            </a:fld>
            <a:endParaRPr lang="en-US"/>
          </a:p>
        </p:txBody>
      </p:sp>
    </p:spTree>
    <p:extLst>
      <p:ext uri="{BB962C8B-B14F-4D97-AF65-F5344CB8AC3E}">
        <p14:creationId xmlns:p14="http://schemas.microsoft.com/office/powerpoint/2010/main" val="34274398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3226B-A3F0-4746-BBBB-A90EEF4E57C2}"/>
              </a:ext>
            </a:extLst>
          </p:cNvPr>
          <p:cNvSpPr>
            <a:spLocks noGrp="1"/>
          </p:cNvSpPr>
          <p:nvPr>
            <p:ph type="title"/>
          </p:nvPr>
        </p:nvSpPr>
        <p:spPr/>
        <p:txBody>
          <a:bodyPr/>
          <a:lstStyle/>
          <a:p>
            <a:r>
              <a:rPr lang="en-US" altLang="en-US"/>
              <a:t>Immediate Enrollment (3)</a:t>
            </a:r>
            <a:endParaRPr lang="en-US" dirty="0"/>
          </a:p>
        </p:txBody>
      </p:sp>
      <p:sp>
        <p:nvSpPr>
          <p:cNvPr id="3" name="Content Placeholder 2">
            <a:extLst>
              <a:ext uri="{FF2B5EF4-FFF2-40B4-BE49-F238E27FC236}">
                <a16:creationId xmlns:a16="http://schemas.microsoft.com/office/drawing/2014/main" id="{196B40EA-4922-42C7-AD3B-BEA66645BAA6}"/>
              </a:ext>
            </a:extLst>
          </p:cNvPr>
          <p:cNvSpPr>
            <a:spLocks noGrp="1"/>
          </p:cNvSpPr>
          <p:nvPr>
            <p:ph idx="1"/>
          </p:nvPr>
        </p:nvSpPr>
        <p:spPr/>
        <p:txBody>
          <a:bodyPr/>
          <a:lstStyle/>
          <a:p>
            <a:pPr lvl="1"/>
            <a:r>
              <a:rPr lang="en-US" dirty="0"/>
              <a:t>LEAs must develop, review, and revise policies to remove barriers to the identification, enrollment, and retention of children and youth, including unaccompanied youth, in homeless situations</a:t>
            </a:r>
          </a:p>
          <a:p>
            <a:pPr lvl="1"/>
            <a:r>
              <a:rPr lang="en-US" altLang="en-US" dirty="0"/>
              <a:t>Enroll and enrollment means attending classes and participating fully in school activities</a:t>
            </a:r>
          </a:p>
          <a:p>
            <a:pPr lvl="1"/>
            <a:r>
              <a:rPr lang="en-US" altLang="en-US" dirty="0"/>
              <a:t>California </a:t>
            </a:r>
            <a:r>
              <a:rPr lang="en-US" altLang="en-US" i="1" dirty="0"/>
              <a:t>EC</a:t>
            </a:r>
            <a:r>
              <a:rPr lang="en-US" altLang="en-US" dirty="0"/>
              <a:t> Section 48850 is aligned to the same provisions relating to immediate enrollment of homeless children and youth</a:t>
            </a:r>
          </a:p>
          <a:p>
            <a:pPr lvl="1"/>
            <a:endParaRPr lang="en-US" dirty="0"/>
          </a:p>
          <a:p>
            <a:endParaRPr lang="en-US" dirty="0"/>
          </a:p>
        </p:txBody>
      </p:sp>
      <p:sp>
        <p:nvSpPr>
          <p:cNvPr id="4" name="Slide Number Placeholder 3">
            <a:extLst>
              <a:ext uri="{FF2B5EF4-FFF2-40B4-BE49-F238E27FC236}">
                <a16:creationId xmlns:a16="http://schemas.microsoft.com/office/drawing/2014/main" id="{A5CB23DC-4FE7-41E9-A462-3B31EE2DAE4C}"/>
              </a:ext>
            </a:extLst>
          </p:cNvPr>
          <p:cNvSpPr>
            <a:spLocks noGrp="1"/>
          </p:cNvSpPr>
          <p:nvPr>
            <p:ph type="sldNum" sz="quarter" idx="12"/>
          </p:nvPr>
        </p:nvSpPr>
        <p:spPr/>
        <p:txBody>
          <a:bodyPr/>
          <a:lstStyle/>
          <a:p>
            <a:fld id="{1E47FE53-EBF0-4DA7-9D9D-CC1C3A20F3CB}" type="slidenum">
              <a:rPr lang="en-US" smtClean="0"/>
              <a:pPr/>
              <a:t>15</a:t>
            </a:fld>
            <a:endParaRPr lang="en-US"/>
          </a:p>
        </p:txBody>
      </p:sp>
    </p:spTree>
    <p:extLst>
      <p:ext uri="{BB962C8B-B14F-4D97-AF65-F5344CB8AC3E}">
        <p14:creationId xmlns:p14="http://schemas.microsoft.com/office/powerpoint/2010/main" val="1865808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D777A-C7A0-478B-A863-87AC058480FE}"/>
              </a:ext>
            </a:extLst>
          </p:cNvPr>
          <p:cNvSpPr>
            <a:spLocks noGrp="1"/>
          </p:cNvSpPr>
          <p:nvPr>
            <p:ph type="title"/>
          </p:nvPr>
        </p:nvSpPr>
        <p:spPr/>
        <p:txBody>
          <a:bodyPr/>
          <a:lstStyle/>
          <a:p>
            <a:r>
              <a:rPr lang="en-US"/>
              <a:t>Immediate Enrollment (4)</a:t>
            </a:r>
            <a:endParaRPr lang="en-US" dirty="0"/>
          </a:p>
        </p:txBody>
      </p:sp>
      <p:sp>
        <p:nvSpPr>
          <p:cNvPr id="3" name="Content Placeholder 2">
            <a:extLst>
              <a:ext uri="{FF2B5EF4-FFF2-40B4-BE49-F238E27FC236}">
                <a16:creationId xmlns:a16="http://schemas.microsoft.com/office/drawing/2014/main" id="{19BCC4B2-478A-4D52-97A2-D24E65E21746}"/>
              </a:ext>
            </a:extLst>
          </p:cNvPr>
          <p:cNvSpPr>
            <a:spLocks noGrp="1"/>
          </p:cNvSpPr>
          <p:nvPr>
            <p:ph idx="1"/>
          </p:nvPr>
        </p:nvSpPr>
        <p:spPr/>
        <p:txBody>
          <a:bodyPr/>
          <a:lstStyle/>
          <a:p>
            <a:r>
              <a:rPr lang="en-US" dirty="0"/>
              <a:t>School records for students experiencing homelessness transferring from one LEA to another should be transferred promptly and in a manner consistent with the </a:t>
            </a:r>
            <a:r>
              <a:rPr lang="en-US" altLang="en-US" dirty="0"/>
              <a:t>Family Educational Rights and Privacy Act. This will ensure that the records are made a</a:t>
            </a:r>
            <a:r>
              <a:rPr lang="en-US" dirty="0"/>
              <a:t>vailable in a timely manner when a child or youth enters the new LEA.</a:t>
            </a:r>
          </a:p>
          <a:p>
            <a:r>
              <a:rPr lang="en-US" dirty="0"/>
              <a:t>Typically, homeless students tend to move from one area to the next, and it is important to note that they have the right either to continue attending the school of origin, or to enroll immediately in the local school, according to each student’s best interest. </a:t>
            </a:r>
          </a:p>
        </p:txBody>
      </p:sp>
      <p:sp>
        <p:nvSpPr>
          <p:cNvPr id="4" name="Slide Number Placeholder 3">
            <a:extLst>
              <a:ext uri="{FF2B5EF4-FFF2-40B4-BE49-F238E27FC236}">
                <a16:creationId xmlns:a16="http://schemas.microsoft.com/office/drawing/2014/main" id="{6624C6CE-8034-486D-896B-B3DDBA0C89B3}"/>
              </a:ext>
            </a:extLst>
          </p:cNvPr>
          <p:cNvSpPr>
            <a:spLocks noGrp="1"/>
          </p:cNvSpPr>
          <p:nvPr>
            <p:ph type="sldNum" sz="quarter" idx="12"/>
          </p:nvPr>
        </p:nvSpPr>
        <p:spPr/>
        <p:txBody>
          <a:bodyPr/>
          <a:lstStyle/>
          <a:p>
            <a:fld id="{1E47FE53-EBF0-4DA7-9D9D-CC1C3A20F3CB}" type="slidenum">
              <a:rPr lang="en-US" smtClean="0"/>
              <a:pPr/>
              <a:t>16</a:t>
            </a:fld>
            <a:endParaRPr lang="en-US"/>
          </a:p>
        </p:txBody>
      </p:sp>
    </p:spTree>
    <p:extLst>
      <p:ext uri="{BB962C8B-B14F-4D97-AF65-F5344CB8AC3E}">
        <p14:creationId xmlns:p14="http://schemas.microsoft.com/office/powerpoint/2010/main" val="2450711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99DFA-5E8B-4336-BBE0-21A1C4EF6628}"/>
              </a:ext>
            </a:extLst>
          </p:cNvPr>
          <p:cNvSpPr>
            <a:spLocks noGrp="1"/>
          </p:cNvSpPr>
          <p:nvPr>
            <p:ph type="title"/>
          </p:nvPr>
        </p:nvSpPr>
        <p:spPr/>
        <p:txBody>
          <a:bodyPr/>
          <a:lstStyle/>
          <a:p>
            <a:r>
              <a:rPr lang="en-US" altLang="en-US"/>
              <a:t>School of Origin (1)</a:t>
            </a:r>
            <a:endParaRPr lang="en-US" dirty="0"/>
          </a:p>
        </p:txBody>
      </p:sp>
      <p:sp>
        <p:nvSpPr>
          <p:cNvPr id="3" name="Content Placeholder 2">
            <a:extLst>
              <a:ext uri="{FF2B5EF4-FFF2-40B4-BE49-F238E27FC236}">
                <a16:creationId xmlns:a16="http://schemas.microsoft.com/office/drawing/2014/main" id="{ABD57503-49C2-42BE-A214-840F96451125}"/>
              </a:ext>
            </a:extLst>
          </p:cNvPr>
          <p:cNvSpPr>
            <a:spLocks noGrp="1"/>
          </p:cNvSpPr>
          <p:nvPr>
            <p:ph idx="1"/>
          </p:nvPr>
        </p:nvSpPr>
        <p:spPr/>
        <p:txBody>
          <a:bodyPr/>
          <a:lstStyle/>
          <a:p>
            <a:pPr lvl="0"/>
            <a:r>
              <a:rPr lang="en-US" altLang="en-US" dirty="0"/>
              <a:t>“School of origin” is defined as the school the child/youth attended when permanently housed, the school last enrolled in, or a school that the homeless child/youth has a connection to in the last 15 months.</a:t>
            </a:r>
          </a:p>
          <a:p>
            <a:r>
              <a:rPr lang="en-US" altLang="en-US" dirty="0"/>
              <a:t>Students can stay in their school of origin the entire time they are homeless and until the end of any academic year in which they move into permanent housing.</a:t>
            </a:r>
          </a:p>
          <a:p>
            <a:pPr lvl="0"/>
            <a:endParaRPr lang="en-US" altLang="en-US" dirty="0"/>
          </a:p>
          <a:p>
            <a:endParaRPr lang="en-US" dirty="0"/>
          </a:p>
        </p:txBody>
      </p:sp>
      <p:sp>
        <p:nvSpPr>
          <p:cNvPr id="4" name="Slide Number Placeholder 3">
            <a:extLst>
              <a:ext uri="{FF2B5EF4-FFF2-40B4-BE49-F238E27FC236}">
                <a16:creationId xmlns:a16="http://schemas.microsoft.com/office/drawing/2014/main" id="{40667239-0D88-46BE-AD73-E69D7387AFC0}"/>
              </a:ext>
            </a:extLst>
          </p:cNvPr>
          <p:cNvSpPr>
            <a:spLocks noGrp="1"/>
          </p:cNvSpPr>
          <p:nvPr>
            <p:ph type="sldNum" sz="quarter" idx="12"/>
          </p:nvPr>
        </p:nvSpPr>
        <p:spPr/>
        <p:txBody>
          <a:bodyPr/>
          <a:lstStyle/>
          <a:p>
            <a:fld id="{1E47FE53-EBF0-4DA7-9D9D-CC1C3A20F3CB}" type="slidenum">
              <a:rPr lang="en-US" smtClean="0"/>
              <a:pPr/>
              <a:t>17</a:t>
            </a:fld>
            <a:endParaRPr lang="en-US"/>
          </a:p>
        </p:txBody>
      </p:sp>
    </p:spTree>
    <p:extLst>
      <p:ext uri="{BB962C8B-B14F-4D97-AF65-F5344CB8AC3E}">
        <p14:creationId xmlns:p14="http://schemas.microsoft.com/office/powerpoint/2010/main" val="24117758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3E711-5440-4AE0-9D67-E3EE7F4BF114}"/>
              </a:ext>
            </a:extLst>
          </p:cNvPr>
          <p:cNvSpPr>
            <a:spLocks noGrp="1"/>
          </p:cNvSpPr>
          <p:nvPr>
            <p:ph type="title"/>
          </p:nvPr>
        </p:nvSpPr>
        <p:spPr/>
        <p:txBody>
          <a:bodyPr/>
          <a:lstStyle/>
          <a:p>
            <a:r>
              <a:rPr lang="en-US" altLang="en-US"/>
              <a:t>School of Origin (2)</a:t>
            </a:r>
            <a:endParaRPr lang="en-US" dirty="0"/>
          </a:p>
        </p:txBody>
      </p:sp>
      <p:sp>
        <p:nvSpPr>
          <p:cNvPr id="3" name="Content Placeholder 2">
            <a:extLst>
              <a:ext uri="{FF2B5EF4-FFF2-40B4-BE49-F238E27FC236}">
                <a16:creationId xmlns:a16="http://schemas.microsoft.com/office/drawing/2014/main" id="{D5C010C7-26D5-465E-8480-548B39A63EA7}"/>
              </a:ext>
            </a:extLst>
          </p:cNvPr>
          <p:cNvSpPr>
            <a:spLocks noGrp="1"/>
          </p:cNvSpPr>
          <p:nvPr>
            <p:ph idx="1"/>
          </p:nvPr>
        </p:nvSpPr>
        <p:spPr/>
        <p:txBody>
          <a:bodyPr/>
          <a:lstStyle/>
          <a:p>
            <a:pPr lvl="0"/>
            <a:r>
              <a:rPr lang="en-US" altLang="en-US" dirty="0"/>
              <a:t>California </a:t>
            </a:r>
            <a:r>
              <a:rPr lang="en-US" altLang="en-US" i="1" dirty="0"/>
              <a:t>EC</a:t>
            </a:r>
            <a:r>
              <a:rPr lang="en-US" altLang="en-US" dirty="0"/>
              <a:t> Section 48852.7 aligns to this provision and allows a homeless youth, now permanently housed, to remain in their high school through graduation, if:</a:t>
            </a:r>
          </a:p>
          <a:p>
            <a:pPr lvl="1"/>
            <a:r>
              <a:rPr lang="en-US" altLang="en-US" dirty="0"/>
              <a:t>It is in the best interest of the student; and, </a:t>
            </a:r>
          </a:p>
          <a:p>
            <a:pPr lvl="1"/>
            <a:r>
              <a:rPr lang="en-US" altLang="en-US" dirty="0"/>
              <a:t>It is parent/guardian requested</a:t>
            </a:r>
          </a:p>
          <a:p>
            <a:pPr lvl="0"/>
            <a:r>
              <a:rPr lang="en-US" altLang="en-US" dirty="0"/>
              <a:t>School attended when permanently housed or school in which last enrolled, including a preschool.</a:t>
            </a:r>
          </a:p>
        </p:txBody>
      </p:sp>
      <p:sp>
        <p:nvSpPr>
          <p:cNvPr id="4" name="Slide Number Placeholder 3">
            <a:extLst>
              <a:ext uri="{FF2B5EF4-FFF2-40B4-BE49-F238E27FC236}">
                <a16:creationId xmlns:a16="http://schemas.microsoft.com/office/drawing/2014/main" id="{A3029B88-6AE5-4AE4-8D58-367C42794DC1}"/>
              </a:ext>
            </a:extLst>
          </p:cNvPr>
          <p:cNvSpPr>
            <a:spLocks noGrp="1"/>
          </p:cNvSpPr>
          <p:nvPr>
            <p:ph type="sldNum" sz="quarter" idx="12"/>
          </p:nvPr>
        </p:nvSpPr>
        <p:spPr/>
        <p:txBody>
          <a:bodyPr/>
          <a:lstStyle/>
          <a:p>
            <a:fld id="{1E47FE53-EBF0-4DA7-9D9D-CC1C3A20F3CB}" type="slidenum">
              <a:rPr lang="en-US" smtClean="0"/>
              <a:pPr/>
              <a:t>18</a:t>
            </a:fld>
            <a:endParaRPr lang="en-US"/>
          </a:p>
        </p:txBody>
      </p:sp>
    </p:spTree>
    <p:extLst>
      <p:ext uri="{BB962C8B-B14F-4D97-AF65-F5344CB8AC3E}">
        <p14:creationId xmlns:p14="http://schemas.microsoft.com/office/powerpoint/2010/main" val="16556085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A9494-6A48-493C-A344-68D5250EB6A5}"/>
              </a:ext>
            </a:extLst>
          </p:cNvPr>
          <p:cNvSpPr>
            <a:spLocks noGrp="1"/>
          </p:cNvSpPr>
          <p:nvPr>
            <p:ph type="title"/>
          </p:nvPr>
        </p:nvSpPr>
        <p:spPr/>
        <p:txBody>
          <a:bodyPr/>
          <a:lstStyle/>
          <a:p>
            <a:r>
              <a:rPr lang="en-US" altLang="en-US"/>
              <a:t>School of Origin (3)</a:t>
            </a:r>
            <a:endParaRPr lang="en-US" dirty="0"/>
          </a:p>
        </p:txBody>
      </p:sp>
      <p:sp>
        <p:nvSpPr>
          <p:cNvPr id="3" name="Content Placeholder 2">
            <a:extLst>
              <a:ext uri="{FF2B5EF4-FFF2-40B4-BE49-F238E27FC236}">
                <a16:creationId xmlns:a16="http://schemas.microsoft.com/office/drawing/2014/main" id="{1AFBC686-7DDB-43FB-BB60-952BC5AC5762}"/>
              </a:ext>
            </a:extLst>
          </p:cNvPr>
          <p:cNvSpPr>
            <a:spLocks noGrp="1"/>
          </p:cNvSpPr>
          <p:nvPr>
            <p:ph idx="1"/>
          </p:nvPr>
        </p:nvSpPr>
        <p:spPr/>
        <p:txBody>
          <a:bodyPr/>
          <a:lstStyle/>
          <a:p>
            <a:r>
              <a:rPr lang="en-US" altLang="en-US" dirty="0"/>
              <a:t>The designated receiving school at the next grade level for feeder school patterns, when the student completes the final grade level served by the school of origin.</a:t>
            </a:r>
          </a:p>
          <a:p>
            <a:pPr lvl="0"/>
            <a:r>
              <a:rPr lang="en-US" altLang="en-US" dirty="0"/>
              <a:t>If a student is sent to a school other than that requested by a parent or guardian, the LEA must provide a written explanation to the parent or guardian of its decision and their right to appeal. California’s Homeless Education Dispute Resolution Process is located </a:t>
            </a:r>
            <a:r>
              <a:rPr lang="en-US" dirty="0"/>
              <a:t>at  </a:t>
            </a:r>
            <a:r>
              <a:rPr lang="en-US" altLang="en-US" dirty="0">
                <a:hlinkClick r:id="rId2" tooltip="Homeless Education Dispute Resolution Process Letter"/>
              </a:rPr>
              <a:t>https://www.cde.ca.gov/sp/hs/cy/documents/disputeresolutionletter2020.docx</a:t>
            </a:r>
            <a:r>
              <a:rPr lang="en-US" altLang="en-US" dirty="0"/>
              <a:t>.</a:t>
            </a:r>
            <a:endParaRPr lang="en-US" dirty="0"/>
          </a:p>
        </p:txBody>
      </p:sp>
      <p:sp>
        <p:nvSpPr>
          <p:cNvPr id="4" name="Slide Number Placeholder 3">
            <a:extLst>
              <a:ext uri="{FF2B5EF4-FFF2-40B4-BE49-F238E27FC236}">
                <a16:creationId xmlns:a16="http://schemas.microsoft.com/office/drawing/2014/main" id="{AD01E1A1-811E-4C1E-92C2-ED6BC3173784}"/>
              </a:ext>
            </a:extLst>
          </p:cNvPr>
          <p:cNvSpPr>
            <a:spLocks noGrp="1"/>
          </p:cNvSpPr>
          <p:nvPr>
            <p:ph type="sldNum" sz="quarter" idx="12"/>
          </p:nvPr>
        </p:nvSpPr>
        <p:spPr/>
        <p:txBody>
          <a:bodyPr/>
          <a:lstStyle/>
          <a:p>
            <a:fld id="{1E47FE53-EBF0-4DA7-9D9D-CC1C3A20F3CB}" type="slidenum">
              <a:rPr lang="en-US" smtClean="0"/>
              <a:pPr/>
              <a:t>19</a:t>
            </a:fld>
            <a:endParaRPr lang="en-US"/>
          </a:p>
        </p:txBody>
      </p:sp>
    </p:spTree>
    <p:extLst>
      <p:ext uri="{BB962C8B-B14F-4D97-AF65-F5344CB8AC3E}">
        <p14:creationId xmlns:p14="http://schemas.microsoft.com/office/powerpoint/2010/main" val="695587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4F56E9-DD41-4A94-A631-51888D3468CF}"/>
              </a:ext>
            </a:extLst>
          </p:cNvPr>
          <p:cNvSpPr>
            <a:spLocks noGrp="1"/>
          </p:cNvSpPr>
          <p:nvPr>
            <p:ph type="title"/>
          </p:nvPr>
        </p:nvSpPr>
        <p:spPr/>
        <p:txBody>
          <a:bodyPr/>
          <a:lstStyle/>
          <a:p>
            <a:r>
              <a:rPr lang="en-US"/>
              <a:t>Barriers Faced (1)</a:t>
            </a:r>
            <a:endParaRPr lang="en-US" dirty="0"/>
          </a:p>
        </p:txBody>
      </p:sp>
      <p:sp>
        <p:nvSpPr>
          <p:cNvPr id="5" name="Content Placeholder 4">
            <a:extLst>
              <a:ext uri="{FF2B5EF4-FFF2-40B4-BE49-F238E27FC236}">
                <a16:creationId xmlns:a16="http://schemas.microsoft.com/office/drawing/2014/main" id="{67595F66-D3D9-41E3-B3ED-88878315165E}"/>
              </a:ext>
            </a:extLst>
          </p:cNvPr>
          <p:cNvSpPr>
            <a:spLocks noGrp="1"/>
          </p:cNvSpPr>
          <p:nvPr>
            <p:ph idx="1"/>
          </p:nvPr>
        </p:nvSpPr>
        <p:spPr/>
        <p:txBody>
          <a:bodyPr/>
          <a:lstStyle/>
          <a:p>
            <a:pPr marL="0" indent="0">
              <a:buNone/>
            </a:pPr>
            <a:r>
              <a:rPr lang="en-US" dirty="0"/>
              <a:t>The McKinney-Vento Act addresses educational barriers and challenges that children and youth experiencing homelessness face when it relates their right to enroll in and attend school, and provides supports needed for school success. Some of the barriers these children and youth face are:</a:t>
            </a:r>
          </a:p>
          <a:p>
            <a:r>
              <a:rPr lang="en-US" dirty="0"/>
              <a:t>Lack of identification </a:t>
            </a:r>
          </a:p>
          <a:p>
            <a:r>
              <a:rPr lang="en-US" dirty="0"/>
              <a:t>Enrollment requirements</a:t>
            </a:r>
          </a:p>
          <a:p>
            <a:r>
              <a:rPr lang="en-US" dirty="0"/>
              <a:t>Lack of school supplies and transportation</a:t>
            </a:r>
          </a:p>
        </p:txBody>
      </p:sp>
      <p:sp>
        <p:nvSpPr>
          <p:cNvPr id="2" name="Slide Number Placeholder 1">
            <a:extLst>
              <a:ext uri="{FF2B5EF4-FFF2-40B4-BE49-F238E27FC236}">
                <a16:creationId xmlns:a16="http://schemas.microsoft.com/office/drawing/2014/main" id="{459E0103-9736-4ECE-BB5C-F1DD68CFB685}"/>
              </a:ext>
            </a:extLst>
          </p:cNvPr>
          <p:cNvSpPr>
            <a:spLocks noGrp="1"/>
          </p:cNvSpPr>
          <p:nvPr>
            <p:ph type="sldNum" sz="quarter" idx="12"/>
          </p:nvPr>
        </p:nvSpPr>
        <p:spPr/>
        <p:txBody>
          <a:bodyPr/>
          <a:lstStyle/>
          <a:p>
            <a:fld id="{1E47FE53-EBF0-4DA7-9D9D-CC1C3A20F3CB}" type="slidenum">
              <a:rPr lang="en-US" smtClean="0"/>
              <a:pPr/>
              <a:t>2</a:t>
            </a:fld>
            <a:endParaRPr lang="en-US"/>
          </a:p>
        </p:txBody>
      </p:sp>
    </p:spTree>
    <p:extLst>
      <p:ext uri="{BB962C8B-B14F-4D97-AF65-F5344CB8AC3E}">
        <p14:creationId xmlns:p14="http://schemas.microsoft.com/office/powerpoint/2010/main" val="16668641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282ED-D23B-4CFC-998E-5A5F72128C56}"/>
              </a:ext>
            </a:extLst>
          </p:cNvPr>
          <p:cNvSpPr>
            <a:spLocks noGrp="1"/>
          </p:cNvSpPr>
          <p:nvPr>
            <p:ph type="title"/>
          </p:nvPr>
        </p:nvSpPr>
        <p:spPr/>
        <p:txBody>
          <a:bodyPr/>
          <a:lstStyle/>
          <a:p>
            <a:r>
              <a:rPr lang="en-US" altLang="en-US"/>
              <a:t>School Stability (1)</a:t>
            </a:r>
            <a:endParaRPr lang="en-US" dirty="0"/>
          </a:p>
        </p:txBody>
      </p:sp>
      <p:sp>
        <p:nvSpPr>
          <p:cNvPr id="3" name="Content Placeholder 2">
            <a:extLst>
              <a:ext uri="{FF2B5EF4-FFF2-40B4-BE49-F238E27FC236}">
                <a16:creationId xmlns:a16="http://schemas.microsoft.com/office/drawing/2014/main" id="{4ACDEE9E-A70E-442D-A92E-104F69996364}"/>
              </a:ext>
            </a:extLst>
          </p:cNvPr>
          <p:cNvSpPr>
            <a:spLocks noGrp="1"/>
          </p:cNvSpPr>
          <p:nvPr>
            <p:ph idx="1"/>
          </p:nvPr>
        </p:nvSpPr>
        <p:spPr/>
        <p:txBody>
          <a:bodyPr/>
          <a:lstStyle/>
          <a:p>
            <a:pPr lvl="0"/>
            <a:r>
              <a:rPr lang="en-US" dirty="0"/>
              <a:t>In determining best interest, the LEA shall:</a:t>
            </a:r>
          </a:p>
          <a:p>
            <a:pPr lvl="1"/>
            <a:r>
              <a:rPr lang="en-US" dirty="0"/>
              <a:t>Presume that keeping the student in the school of origin is in the student’s best interest, unless contrary to the request of the </a:t>
            </a:r>
            <a:r>
              <a:rPr lang="en-US" altLang="ja-JP" dirty="0"/>
              <a:t>parent, guardian, or unaccompanied youth</a:t>
            </a:r>
          </a:p>
          <a:p>
            <a:pPr lvl="1"/>
            <a:r>
              <a:rPr lang="en-US" altLang="en-US" dirty="0"/>
              <a:t>Consider student-centered factors, including the impact of mobility on achievement, education, health, and safety</a:t>
            </a:r>
          </a:p>
          <a:p>
            <a:pPr lvl="1"/>
            <a:r>
              <a:rPr lang="en-US" altLang="en-US" dirty="0"/>
              <a:t>Give priority to the request of the parent/guardian or the homeless unaccompanied youth’s request</a:t>
            </a:r>
            <a:endParaRPr lang="en-US" dirty="0"/>
          </a:p>
          <a:p>
            <a:endParaRPr lang="en-US" dirty="0"/>
          </a:p>
        </p:txBody>
      </p:sp>
      <p:sp>
        <p:nvSpPr>
          <p:cNvPr id="4" name="Slide Number Placeholder 3">
            <a:extLst>
              <a:ext uri="{FF2B5EF4-FFF2-40B4-BE49-F238E27FC236}">
                <a16:creationId xmlns:a16="http://schemas.microsoft.com/office/drawing/2014/main" id="{0E737DAE-12F6-4DC4-98A2-86626BC48618}"/>
              </a:ext>
            </a:extLst>
          </p:cNvPr>
          <p:cNvSpPr>
            <a:spLocks noGrp="1"/>
          </p:cNvSpPr>
          <p:nvPr>
            <p:ph type="sldNum" sz="quarter" idx="12"/>
          </p:nvPr>
        </p:nvSpPr>
        <p:spPr/>
        <p:txBody>
          <a:bodyPr/>
          <a:lstStyle/>
          <a:p>
            <a:fld id="{1E47FE53-EBF0-4DA7-9D9D-CC1C3A20F3CB}" type="slidenum">
              <a:rPr lang="en-US" smtClean="0"/>
              <a:pPr/>
              <a:t>20</a:t>
            </a:fld>
            <a:endParaRPr lang="en-US"/>
          </a:p>
        </p:txBody>
      </p:sp>
    </p:spTree>
    <p:extLst>
      <p:ext uri="{BB962C8B-B14F-4D97-AF65-F5344CB8AC3E}">
        <p14:creationId xmlns:p14="http://schemas.microsoft.com/office/powerpoint/2010/main" val="28361406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A664E-AB6C-45E7-BFB7-44A283D6D563}"/>
              </a:ext>
            </a:extLst>
          </p:cNvPr>
          <p:cNvSpPr>
            <a:spLocks noGrp="1"/>
          </p:cNvSpPr>
          <p:nvPr>
            <p:ph type="title"/>
          </p:nvPr>
        </p:nvSpPr>
        <p:spPr/>
        <p:txBody>
          <a:bodyPr/>
          <a:lstStyle/>
          <a:p>
            <a:r>
              <a:rPr lang="en-US" altLang="en-US"/>
              <a:t>School Stability (2)</a:t>
            </a:r>
            <a:endParaRPr lang="en-US" dirty="0"/>
          </a:p>
        </p:txBody>
      </p:sp>
      <p:sp>
        <p:nvSpPr>
          <p:cNvPr id="3" name="Content Placeholder 2">
            <a:extLst>
              <a:ext uri="{FF2B5EF4-FFF2-40B4-BE49-F238E27FC236}">
                <a16:creationId xmlns:a16="http://schemas.microsoft.com/office/drawing/2014/main" id="{3D639EFC-9227-4C78-BE39-FFAC69F90880}"/>
              </a:ext>
            </a:extLst>
          </p:cNvPr>
          <p:cNvSpPr>
            <a:spLocks noGrp="1"/>
          </p:cNvSpPr>
          <p:nvPr>
            <p:ph idx="1"/>
          </p:nvPr>
        </p:nvSpPr>
        <p:spPr/>
        <p:txBody>
          <a:bodyPr/>
          <a:lstStyle/>
          <a:p>
            <a:pPr lvl="0"/>
            <a:r>
              <a:rPr lang="en-US" altLang="en-US"/>
              <a:t>If the LEA determines that it is not in the student’s best interest, </a:t>
            </a:r>
            <a:r>
              <a:rPr lang="en-US" altLang="ja-JP"/>
              <a:t>the LEA, in conjunction with the liaison, must provide </a:t>
            </a:r>
            <a:r>
              <a:rPr lang="en-US" altLang="en-US"/>
              <a:t>a written explanation of the reasons for its determination, in a manner and form understandable to such parent, guardian, or unaccompanied youth, including the right to appeal.</a:t>
            </a:r>
          </a:p>
          <a:p>
            <a:endParaRPr lang="en-US" dirty="0"/>
          </a:p>
        </p:txBody>
      </p:sp>
      <p:sp>
        <p:nvSpPr>
          <p:cNvPr id="4" name="Slide Number Placeholder 3">
            <a:extLst>
              <a:ext uri="{FF2B5EF4-FFF2-40B4-BE49-F238E27FC236}">
                <a16:creationId xmlns:a16="http://schemas.microsoft.com/office/drawing/2014/main" id="{01740FD1-0A5B-4728-838B-0789CC7F428B}"/>
              </a:ext>
            </a:extLst>
          </p:cNvPr>
          <p:cNvSpPr>
            <a:spLocks noGrp="1"/>
          </p:cNvSpPr>
          <p:nvPr>
            <p:ph type="sldNum" sz="quarter" idx="12"/>
          </p:nvPr>
        </p:nvSpPr>
        <p:spPr/>
        <p:txBody>
          <a:bodyPr/>
          <a:lstStyle/>
          <a:p>
            <a:fld id="{1E47FE53-EBF0-4DA7-9D9D-CC1C3A20F3CB}" type="slidenum">
              <a:rPr lang="en-US" smtClean="0"/>
              <a:pPr/>
              <a:t>21</a:t>
            </a:fld>
            <a:endParaRPr lang="en-US"/>
          </a:p>
        </p:txBody>
      </p:sp>
    </p:spTree>
    <p:extLst>
      <p:ext uri="{BB962C8B-B14F-4D97-AF65-F5344CB8AC3E}">
        <p14:creationId xmlns:p14="http://schemas.microsoft.com/office/powerpoint/2010/main" val="16714714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D8C77-BB14-4888-897C-04D032CF615B}"/>
              </a:ext>
            </a:extLst>
          </p:cNvPr>
          <p:cNvSpPr>
            <a:spLocks noGrp="1"/>
          </p:cNvSpPr>
          <p:nvPr>
            <p:ph type="title"/>
          </p:nvPr>
        </p:nvSpPr>
        <p:spPr/>
        <p:txBody>
          <a:bodyPr/>
          <a:lstStyle/>
          <a:p>
            <a:r>
              <a:rPr lang="en-US" altLang="en-US"/>
              <a:t>Enrollment Strategies (1)</a:t>
            </a:r>
            <a:endParaRPr lang="en-US" dirty="0"/>
          </a:p>
        </p:txBody>
      </p:sp>
      <p:sp>
        <p:nvSpPr>
          <p:cNvPr id="3" name="Content Placeholder 2">
            <a:extLst>
              <a:ext uri="{FF2B5EF4-FFF2-40B4-BE49-F238E27FC236}">
                <a16:creationId xmlns:a16="http://schemas.microsoft.com/office/drawing/2014/main" id="{4E6428A6-320A-4CED-9519-370D5C366BA0}"/>
              </a:ext>
            </a:extLst>
          </p:cNvPr>
          <p:cNvSpPr>
            <a:spLocks noGrp="1"/>
          </p:cNvSpPr>
          <p:nvPr>
            <p:ph idx="1"/>
          </p:nvPr>
        </p:nvSpPr>
        <p:spPr/>
        <p:txBody>
          <a:bodyPr/>
          <a:lstStyle/>
          <a:p>
            <a:pPr lvl="0"/>
            <a:r>
              <a:rPr lang="en-US" altLang="en-US"/>
              <a:t>Take the family to a private place to fill out enrollment forms and accept school records directly from families and youth. </a:t>
            </a:r>
          </a:p>
          <a:p>
            <a:pPr lvl="0"/>
            <a:r>
              <a:rPr lang="en-US" altLang="en-US"/>
              <a:t>Make sure parents/guardians and youth understand the right to remain in their school of origin, the right to transportation, and the harmful effects of school transfer.</a:t>
            </a:r>
          </a:p>
          <a:p>
            <a:pPr lvl="0"/>
            <a:r>
              <a:rPr lang="en-US" altLang="en-US"/>
              <a:t>Work with them to make good decisions about which school is in the student’s best interest.</a:t>
            </a:r>
          </a:p>
          <a:p>
            <a:r>
              <a:rPr lang="en-US" altLang="en-US"/>
              <a:t>Enroll and enrollment means attending classes and participating fully in school activities.</a:t>
            </a:r>
          </a:p>
          <a:p>
            <a:pPr lvl="0"/>
            <a:endParaRPr lang="en-US" altLang="en-US" dirty="0"/>
          </a:p>
        </p:txBody>
      </p:sp>
      <p:sp>
        <p:nvSpPr>
          <p:cNvPr id="4" name="Slide Number Placeholder 3">
            <a:extLst>
              <a:ext uri="{FF2B5EF4-FFF2-40B4-BE49-F238E27FC236}">
                <a16:creationId xmlns:a16="http://schemas.microsoft.com/office/drawing/2014/main" id="{FBC181E1-07AE-4A94-AC09-F65FA4307310}"/>
              </a:ext>
            </a:extLst>
          </p:cNvPr>
          <p:cNvSpPr>
            <a:spLocks noGrp="1"/>
          </p:cNvSpPr>
          <p:nvPr>
            <p:ph type="sldNum" sz="quarter" idx="12"/>
          </p:nvPr>
        </p:nvSpPr>
        <p:spPr/>
        <p:txBody>
          <a:bodyPr/>
          <a:lstStyle/>
          <a:p>
            <a:fld id="{1E47FE53-EBF0-4DA7-9D9D-CC1C3A20F3CB}" type="slidenum">
              <a:rPr lang="en-US" smtClean="0"/>
              <a:pPr/>
              <a:t>22</a:t>
            </a:fld>
            <a:endParaRPr lang="en-US"/>
          </a:p>
        </p:txBody>
      </p:sp>
    </p:spTree>
    <p:extLst>
      <p:ext uri="{BB962C8B-B14F-4D97-AF65-F5344CB8AC3E}">
        <p14:creationId xmlns:p14="http://schemas.microsoft.com/office/powerpoint/2010/main" val="42944455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4B8C8-3A20-4787-A11E-F9C220973A1E}"/>
              </a:ext>
            </a:extLst>
          </p:cNvPr>
          <p:cNvSpPr>
            <a:spLocks noGrp="1"/>
          </p:cNvSpPr>
          <p:nvPr>
            <p:ph type="title"/>
          </p:nvPr>
        </p:nvSpPr>
        <p:spPr/>
        <p:txBody>
          <a:bodyPr/>
          <a:lstStyle/>
          <a:p>
            <a:r>
              <a:rPr lang="en-US" altLang="en-US"/>
              <a:t>Enrollment Strategies (2)</a:t>
            </a:r>
            <a:endParaRPr lang="en-US" dirty="0"/>
          </a:p>
        </p:txBody>
      </p:sp>
      <p:sp>
        <p:nvSpPr>
          <p:cNvPr id="3" name="Content Placeholder 2">
            <a:extLst>
              <a:ext uri="{FF2B5EF4-FFF2-40B4-BE49-F238E27FC236}">
                <a16:creationId xmlns:a16="http://schemas.microsoft.com/office/drawing/2014/main" id="{0400B894-5A3E-44E4-A7DF-7881E5D7ADC7}"/>
              </a:ext>
            </a:extLst>
          </p:cNvPr>
          <p:cNvSpPr>
            <a:spLocks noGrp="1"/>
          </p:cNvSpPr>
          <p:nvPr>
            <p:ph idx="1"/>
          </p:nvPr>
        </p:nvSpPr>
        <p:spPr/>
        <p:txBody>
          <a:bodyPr/>
          <a:lstStyle/>
          <a:p>
            <a:pPr lvl="0"/>
            <a:r>
              <a:rPr lang="en-US" altLang="en-US" dirty="0"/>
              <a:t>Contact the last school of attendance and request student records, accept a verbal verification of immunizations, and any other pertinent information. This will assist with the student’s history and current needs, as well as any services and/or interventions they have received.</a:t>
            </a:r>
          </a:p>
          <a:p>
            <a:pPr lvl="0"/>
            <a:r>
              <a:rPr lang="en-US" altLang="en-US" dirty="0"/>
              <a:t>Allow unaccompanied youth to enroll themselves, and allow the liaison to sign for the unaccompanied youth, if necessary.</a:t>
            </a:r>
          </a:p>
          <a:p>
            <a:pPr lvl="0"/>
            <a:r>
              <a:rPr lang="en-US" altLang="en-US" dirty="0"/>
              <a:t>Develop alternative caretaker forms, enrollment forms for unaccompanied youth, and other forms to replace typical proof of guardianship.</a:t>
            </a:r>
          </a:p>
          <a:p>
            <a:endParaRPr lang="en-US" dirty="0"/>
          </a:p>
        </p:txBody>
      </p:sp>
      <p:sp>
        <p:nvSpPr>
          <p:cNvPr id="4" name="Slide Number Placeholder 3">
            <a:extLst>
              <a:ext uri="{FF2B5EF4-FFF2-40B4-BE49-F238E27FC236}">
                <a16:creationId xmlns:a16="http://schemas.microsoft.com/office/drawing/2014/main" id="{7032D837-4EE7-4620-8CAB-1E1D06788BAA}"/>
              </a:ext>
            </a:extLst>
          </p:cNvPr>
          <p:cNvSpPr>
            <a:spLocks noGrp="1"/>
          </p:cNvSpPr>
          <p:nvPr>
            <p:ph type="sldNum" sz="quarter" idx="12"/>
          </p:nvPr>
        </p:nvSpPr>
        <p:spPr/>
        <p:txBody>
          <a:bodyPr/>
          <a:lstStyle/>
          <a:p>
            <a:fld id="{1E47FE53-EBF0-4DA7-9D9D-CC1C3A20F3CB}" type="slidenum">
              <a:rPr lang="en-US" smtClean="0"/>
              <a:pPr/>
              <a:t>23</a:t>
            </a:fld>
            <a:endParaRPr lang="en-US"/>
          </a:p>
        </p:txBody>
      </p:sp>
    </p:spTree>
    <p:extLst>
      <p:ext uri="{BB962C8B-B14F-4D97-AF65-F5344CB8AC3E}">
        <p14:creationId xmlns:p14="http://schemas.microsoft.com/office/powerpoint/2010/main" val="35405321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1F6B1-54F2-468D-AC26-85394EAB7403}"/>
              </a:ext>
            </a:extLst>
          </p:cNvPr>
          <p:cNvSpPr>
            <a:spLocks noGrp="1"/>
          </p:cNvSpPr>
          <p:nvPr>
            <p:ph type="title"/>
          </p:nvPr>
        </p:nvSpPr>
        <p:spPr/>
        <p:txBody>
          <a:bodyPr/>
          <a:lstStyle/>
          <a:p>
            <a:r>
              <a:rPr lang="en-US" altLang="en-US"/>
              <a:t>Enrollment Strategies (3)</a:t>
            </a:r>
            <a:endParaRPr lang="en-US" dirty="0"/>
          </a:p>
        </p:txBody>
      </p:sp>
      <p:sp>
        <p:nvSpPr>
          <p:cNvPr id="3" name="Content Placeholder 2">
            <a:extLst>
              <a:ext uri="{FF2B5EF4-FFF2-40B4-BE49-F238E27FC236}">
                <a16:creationId xmlns:a16="http://schemas.microsoft.com/office/drawing/2014/main" id="{19C3E1C1-914A-4E24-8C34-C43F295B50CE}"/>
              </a:ext>
            </a:extLst>
          </p:cNvPr>
          <p:cNvSpPr>
            <a:spLocks noGrp="1"/>
          </p:cNvSpPr>
          <p:nvPr>
            <p:ph idx="1"/>
          </p:nvPr>
        </p:nvSpPr>
        <p:spPr/>
        <p:txBody>
          <a:bodyPr/>
          <a:lstStyle/>
          <a:p>
            <a:pPr lvl="0"/>
            <a:r>
              <a:rPr lang="en-US" altLang="en-US" dirty="0"/>
              <a:t>Establish immunization databases, school-based immunization clinics, or mobile health units.</a:t>
            </a:r>
          </a:p>
          <a:p>
            <a:pPr lvl="0"/>
            <a:r>
              <a:rPr lang="en-US" altLang="en-US" dirty="0"/>
              <a:t>Review and implement the LEA’s enrollment policies and procedures and include unaccompanied youth into those policies and procedures.</a:t>
            </a:r>
          </a:p>
          <a:p>
            <a:r>
              <a:rPr lang="en-US" dirty="0"/>
              <a:t>Remember that all school enrollment staff, including administrative assistants, secretaries, school counselors, school social workers, and principals should be trained on the legal requirements for identification and enrollment. </a:t>
            </a:r>
          </a:p>
          <a:p>
            <a:pPr lvl="0"/>
            <a:endParaRPr lang="en-US" altLang="en-US" dirty="0"/>
          </a:p>
          <a:p>
            <a:endParaRPr lang="en-US" dirty="0"/>
          </a:p>
        </p:txBody>
      </p:sp>
      <p:sp>
        <p:nvSpPr>
          <p:cNvPr id="4" name="Slide Number Placeholder 3">
            <a:extLst>
              <a:ext uri="{FF2B5EF4-FFF2-40B4-BE49-F238E27FC236}">
                <a16:creationId xmlns:a16="http://schemas.microsoft.com/office/drawing/2014/main" id="{4A7613C7-F8D1-4FB0-BB35-5165C7DDDDB3}"/>
              </a:ext>
            </a:extLst>
          </p:cNvPr>
          <p:cNvSpPr>
            <a:spLocks noGrp="1"/>
          </p:cNvSpPr>
          <p:nvPr>
            <p:ph type="sldNum" sz="quarter" idx="12"/>
          </p:nvPr>
        </p:nvSpPr>
        <p:spPr/>
        <p:txBody>
          <a:bodyPr/>
          <a:lstStyle/>
          <a:p>
            <a:fld id="{1E47FE53-EBF0-4DA7-9D9D-CC1C3A20F3CB}" type="slidenum">
              <a:rPr lang="en-US" smtClean="0"/>
              <a:pPr/>
              <a:t>24</a:t>
            </a:fld>
            <a:endParaRPr lang="en-US"/>
          </a:p>
        </p:txBody>
      </p:sp>
    </p:spTree>
    <p:extLst>
      <p:ext uri="{BB962C8B-B14F-4D97-AF65-F5344CB8AC3E}">
        <p14:creationId xmlns:p14="http://schemas.microsoft.com/office/powerpoint/2010/main" val="35771880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D79BF-B687-4A27-860B-CC3AE10B3049}"/>
              </a:ext>
            </a:extLst>
          </p:cNvPr>
          <p:cNvSpPr>
            <a:spLocks noGrp="1"/>
          </p:cNvSpPr>
          <p:nvPr>
            <p:ph type="title"/>
          </p:nvPr>
        </p:nvSpPr>
        <p:spPr/>
        <p:txBody>
          <a:bodyPr/>
          <a:lstStyle/>
          <a:p>
            <a:r>
              <a:rPr lang="en-US" altLang="en-US"/>
              <a:t>Enrollment Strategies (4)</a:t>
            </a:r>
            <a:endParaRPr lang="en-US" dirty="0"/>
          </a:p>
        </p:txBody>
      </p:sp>
      <p:sp>
        <p:nvSpPr>
          <p:cNvPr id="3" name="Content Placeholder 2">
            <a:extLst>
              <a:ext uri="{FF2B5EF4-FFF2-40B4-BE49-F238E27FC236}">
                <a16:creationId xmlns:a16="http://schemas.microsoft.com/office/drawing/2014/main" id="{9B0DC843-DD03-4BDB-BBFE-00AACF2550CD}"/>
              </a:ext>
            </a:extLst>
          </p:cNvPr>
          <p:cNvSpPr>
            <a:spLocks noGrp="1"/>
          </p:cNvSpPr>
          <p:nvPr>
            <p:ph idx="1"/>
          </p:nvPr>
        </p:nvSpPr>
        <p:spPr/>
        <p:txBody>
          <a:bodyPr/>
          <a:lstStyle/>
          <a:p>
            <a:r>
              <a:rPr lang="en-US" altLang="en-US"/>
              <a:t>Collaborate with local public, private, and faith-based partners for services and support.</a:t>
            </a:r>
          </a:p>
          <a:p>
            <a:pPr lvl="0"/>
            <a:r>
              <a:rPr lang="en-US" altLang="en-US"/>
              <a:t>Establish policies and procedures to address:</a:t>
            </a:r>
          </a:p>
          <a:p>
            <a:pPr lvl="1"/>
            <a:r>
              <a:rPr lang="en-US" altLang="en-US"/>
              <a:t>Paying for fees and fines that students might have</a:t>
            </a:r>
          </a:p>
          <a:p>
            <a:pPr lvl="1"/>
            <a:r>
              <a:rPr lang="en-US" altLang="en-US"/>
              <a:t>Transferring appropriate credit for full or partial coursework</a:t>
            </a:r>
          </a:p>
          <a:p>
            <a:pPr lvl="1"/>
            <a:r>
              <a:rPr lang="en-US" altLang="en-US"/>
              <a:t>Referring parents, guardians, and unaccompanied youth</a:t>
            </a:r>
          </a:p>
          <a:p>
            <a:r>
              <a:rPr lang="en-US" altLang="en-US"/>
              <a:t>Many doubled-up families might have a difficult time providing proof of residence, so be open-minded.</a:t>
            </a:r>
            <a:endParaRPr lang="en-US" altLang="en-US" dirty="0"/>
          </a:p>
        </p:txBody>
      </p:sp>
      <p:sp>
        <p:nvSpPr>
          <p:cNvPr id="4" name="Slide Number Placeholder 3">
            <a:extLst>
              <a:ext uri="{FF2B5EF4-FFF2-40B4-BE49-F238E27FC236}">
                <a16:creationId xmlns:a16="http://schemas.microsoft.com/office/drawing/2014/main" id="{5787A37C-AA33-4803-BD72-7096356C1CE7}"/>
              </a:ext>
            </a:extLst>
          </p:cNvPr>
          <p:cNvSpPr>
            <a:spLocks noGrp="1"/>
          </p:cNvSpPr>
          <p:nvPr>
            <p:ph type="sldNum" sz="quarter" idx="12"/>
          </p:nvPr>
        </p:nvSpPr>
        <p:spPr/>
        <p:txBody>
          <a:bodyPr/>
          <a:lstStyle/>
          <a:p>
            <a:fld id="{1E47FE53-EBF0-4DA7-9D9D-CC1C3A20F3CB}" type="slidenum">
              <a:rPr lang="en-US" smtClean="0"/>
              <a:pPr/>
              <a:t>25</a:t>
            </a:fld>
            <a:endParaRPr lang="en-US"/>
          </a:p>
        </p:txBody>
      </p:sp>
    </p:spTree>
    <p:extLst>
      <p:ext uri="{BB962C8B-B14F-4D97-AF65-F5344CB8AC3E}">
        <p14:creationId xmlns:p14="http://schemas.microsoft.com/office/powerpoint/2010/main" val="5827912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06C1D-442A-43DB-B1D2-A1E8179405E5}"/>
              </a:ext>
            </a:extLst>
          </p:cNvPr>
          <p:cNvSpPr>
            <a:spLocks noGrp="1"/>
          </p:cNvSpPr>
          <p:nvPr>
            <p:ph type="title"/>
          </p:nvPr>
        </p:nvSpPr>
        <p:spPr/>
        <p:txBody>
          <a:bodyPr/>
          <a:lstStyle/>
          <a:p>
            <a:r>
              <a:rPr lang="en-US" altLang="en-US"/>
              <a:t>Enrollment Strategies (5)</a:t>
            </a:r>
            <a:endParaRPr lang="en-US" dirty="0"/>
          </a:p>
        </p:txBody>
      </p:sp>
      <p:sp>
        <p:nvSpPr>
          <p:cNvPr id="3" name="Content Placeholder 2">
            <a:extLst>
              <a:ext uri="{FF2B5EF4-FFF2-40B4-BE49-F238E27FC236}">
                <a16:creationId xmlns:a16="http://schemas.microsoft.com/office/drawing/2014/main" id="{12F508B6-91F8-4BF5-8ACD-FCD2FC817977}"/>
              </a:ext>
            </a:extLst>
          </p:cNvPr>
          <p:cNvSpPr>
            <a:spLocks noGrp="1"/>
          </p:cNvSpPr>
          <p:nvPr>
            <p:ph idx="1"/>
          </p:nvPr>
        </p:nvSpPr>
        <p:spPr/>
        <p:txBody>
          <a:bodyPr/>
          <a:lstStyle/>
          <a:p>
            <a:r>
              <a:rPr lang="en-US" altLang="en-US" dirty="0"/>
              <a:t>Prepare a parent pack with resources offered by the LEA, as well as resources from the community.</a:t>
            </a:r>
          </a:p>
          <a:p>
            <a:pPr lvl="0"/>
            <a:r>
              <a:rPr lang="en-US" altLang="en-US" dirty="0"/>
              <a:t>Post homeless educational rights in locations frequented by families, including on the LEA’s website, food lockers, clothes closets, faith-based organizations, laundry mats, etc.</a:t>
            </a:r>
          </a:p>
          <a:p>
            <a:r>
              <a:rPr lang="en-US" altLang="en-US" dirty="0"/>
              <a:t>Be calm, patient, and reassuring: you can make a difference</a:t>
            </a:r>
          </a:p>
          <a:p>
            <a:r>
              <a:rPr lang="en-US" altLang="en-US" dirty="0"/>
              <a:t>Be sensitive about smoothly integrating new students into classroom and school community </a:t>
            </a:r>
          </a:p>
          <a:p>
            <a:pPr lvl="0"/>
            <a:endParaRPr lang="en-US" altLang="en-US" dirty="0"/>
          </a:p>
          <a:p>
            <a:pPr lvl="0"/>
            <a:endParaRPr lang="en-US" altLang="en-US" dirty="0"/>
          </a:p>
          <a:p>
            <a:endParaRPr lang="en-US" dirty="0"/>
          </a:p>
        </p:txBody>
      </p:sp>
      <p:sp>
        <p:nvSpPr>
          <p:cNvPr id="4" name="Slide Number Placeholder 3">
            <a:extLst>
              <a:ext uri="{FF2B5EF4-FFF2-40B4-BE49-F238E27FC236}">
                <a16:creationId xmlns:a16="http://schemas.microsoft.com/office/drawing/2014/main" id="{06064554-CF50-4585-B35D-AB1CFF2340C2}"/>
              </a:ext>
            </a:extLst>
          </p:cNvPr>
          <p:cNvSpPr>
            <a:spLocks noGrp="1"/>
          </p:cNvSpPr>
          <p:nvPr>
            <p:ph type="sldNum" sz="quarter" idx="12"/>
          </p:nvPr>
        </p:nvSpPr>
        <p:spPr/>
        <p:txBody>
          <a:bodyPr/>
          <a:lstStyle/>
          <a:p>
            <a:fld id="{1E47FE53-EBF0-4DA7-9D9D-CC1C3A20F3CB}" type="slidenum">
              <a:rPr lang="en-US" smtClean="0"/>
              <a:pPr/>
              <a:t>26</a:t>
            </a:fld>
            <a:endParaRPr lang="en-US"/>
          </a:p>
        </p:txBody>
      </p:sp>
    </p:spTree>
    <p:extLst>
      <p:ext uri="{BB962C8B-B14F-4D97-AF65-F5344CB8AC3E}">
        <p14:creationId xmlns:p14="http://schemas.microsoft.com/office/powerpoint/2010/main" val="32857980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15F3B-900E-4B47-B48D-D460652387D6}"/>
              </a:ext>
            </a:extLst>
          </p:cNvPr>
          <p:cNvSpPr>
            <a:spLocks noGrp="1"/>
          </p:cNvSpPr>
          <p:nvPr>
            <p:ph type="title"/>
          </p:nvPr>
        </p:nvSpPr>
        <p:spPr/>
        <p:txBody>
          <a:bodyPr/>
          <a:lstStyle/>
          <a:p>
            <a:r>
              <a:rPr lang="en-US" altLang="en-US"/>
              <a:t>Reporting Requirements (1)</a:t>
            </a:r>
            <a:endParaRPr lang="en-US" dirty="0"/>
          </a:p>
        </p:txBody>
      </p:sp>
      <p:sp>
        <p:nvSpPr>
          <p:cNvPr id="3" name="Content Placeholder 2">
            <a:extLst>
              <a:ext uri="{FF2B5EF4-FFF2-40B4-BE49-F238E27FC236}">
                <a16:creationId xmlns:a16="http://schemas.microsoft.com/office/drawing/2014/main" id="{81AB3D4D-3D14-4937-B972-8B6A7BF41BED}"/>
              </a:ext>
            </a:extLst>
          </p:cNvPr>
          <p:cNvSpPr>
            <a:spLocks noGrp="1"/>
          </p:cNvSpPr>
          <p:nvPr>
            <p:ph idx="1"/>
          </p:nvPr>
        </p:nvSpPr>
        <p:spPr/>
        <p:txBody>
          <a:bodyPr/>
          <a:lstStyle/>
          <a:p>
            <a:pPr lvl="0"/>
            <a:r>
              <a:rPr lang="en-US" dirty="0"/>
              <a:t>Once an LEA has identified and enrolled homeless students, it is really important to make sure that the LEA tracks them in their student-level data system.</a:t>
            </a:r>
          </a:p>
          <a:p>
            <a:pPr lvl="0"/>
            <a:r>
              <a:rPr lang="en-US" dirty="0"/>
              <a:t>All LEAs are required to annually report the number of homeless students enrolled during a school year through the California Longitudinal Pupil Achievement Data System (CALPADS), which is the </a:t>
            </a:r>
            <a:r>
              <a:rPr lang="en-US" altLang="en-US" dirty="0"/>
              <a:t>longitudinal data system used to maintain individual-level data including student demographics, course data, discipline, assessments, staff assignments, and other data for state and federal reporting.</a:t>
            </a:r>
            <a:endParaRPr lang="en-US" dirty="0"/>
          </a:p>
        </p:txBody>
      </p:sp>
      <p:sp>
        <p:nvSpPr>
          <p:cNvPr id="4" name="Slide Number Placeholder 3">
            <a:extLst>
              <a:ext uri="{FF2B5EF4-FFF2-40B4-BE49-F238E27FC236}">
                <a16:creationId xmlns:a16="http://schemas.microsoft.com/office/drawing/2014/main" id="{6FEC85E9-5519-42AD-BF0F-CFE0AE7A6127}"/>
              </a:ext>
            </a:extLst>
          </p:cNvPr>
          <p:cNvSpPr>
            <a:spLocks noGrp="1"/>
          </p:cNvSpPr>
          <p:nvPr>
            <p:ph type="sldNum" sz="quarter" idx="12"/>
          </p:nvPr>
        </p:nvSpPr>
        <p:spPr/>
        <p:txBody>
          <a:bodyPr/>
          <a:lstStyle/>
          <a:p>
            <a:fld id="{1E47FE53-EBF0-4DA7-9D9D-CC1C3A20F3CB}" type="slidenum">
              <a:rPr lang="en-US" smtClean="0"/>
              <a:pPr/>
              <a:t>27</a:t>
            </a:fld>
            <a:endParaRPr lang="en-US"/>
          </a:p>
        </p:txBody>
      </p:sp>
    </p:spTree>
    <p:extLst>
      <p:ext uri="{BB962C8B-B14F-4D97-AF65-F5344CB8AC3E}">
        <p14:creationId xmlns:p14="http://schemas.microsoft.com/office/powerpoint/2010/main" val="42347539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E640D-AE02-4211-AABF-E767A0436994}"/>
              </a:ext>
            </a:extLst>
          </p:cNvPr>
          <p:cNvSpPr>
            <a:spLocks noGrp="1"/>
          </p:cNvSpPr>
          <p:nvPr>
            <p:ph type="title"/>
          </p:nvPr>
        </p:nvSpPr>
        <p:spPr/>
        <p:txBody>
          <a:bodyPr/>
          <a:lstStyle/>
          <a:p>
            <a:r>
              <a:rPr lang="en-US" altLang="en-US"/>
              <a:t>Reporting Requirements (2)</a:t>
            </a:r>
            <a:endParaRPr lang="en-US" dirty="0"/>
          </a:p>
        </p:txBody>
      </p:sp>
      <p:graphicFrame>
        <p:nvGraphicFramePr>
          <p:cNvPr id="4" name="Content Placeholder 3" descr="This table lists the types of input, as well as the data that results from it">
            <a:extLst>
              <a:ext uri="{FF2B5EF4-FFF2-40B4-BE49-F238E27FC236}">
                <a16:creationId xmlns:a16="http://schemas.microsoft.com/office/drawing/2014/main" id="{7B0B68E7-C9CF-4EBC-BAC9-4A5E37C6B784}"/>
              </a:ext>
            </a:extLst>
          </p:cNvPr>
          <p:cNvGraphicFramePr>
            <a:graphicFrameLocks noGrp="1"/>
          </p:cNvGraphicFramePr>
          <p:nvPr>
            <p:ph idx="1"/>
            <p:extLst>
              <p:ext uri="{D42A27DB-BD31-4B8C-83A1-F6EECF244321}">
                <p14:modId xmlns:p14="http://schemas.microsoft.com/office/powerpoint/2010/main" val="1045769107"/>
              </p:ext>
            </p:extLst>
          </p:nvPr>
        </p:nvGraphicFramePr>
        <p:xfrm>
          <a:off x="171450" y="1737360"/>
          <a:ext cx="11849100" cy="4507323"/>
        </p:xfrm>
        <a:graphic>
          <a:graphicData uri="http://schemas.openxmlformats.org/drawingml/2006/table">
            <a:tbl>
              <a:tblPr firstRow="1" bandRow="1">
                <a:tableStyleId>{D27102A9-8310-4765-A935-A1911B00CA55}</a:tableStyleId>
              </a:tblPr>
              <a:tblGrid>
                <a:gridCol w="3949700">
                  <a:extLst>
                    <a:ext uri="{9D8B030D-6E8A-4147-A177-3AD203B41FA5}">
                      <a16:colId xmlns:a16="http://schemas.microsoft.com/office/drawing/2014/main" val="3270210306"/>
                    </a:ext>
                  </a:extLst>
                </a:gridCol>
                <a:gridCol w="3949700">
                  <a:extLst>
                    <a:ext uri="{9D8B030D-6E8A-4147-A177-3AD203B41FA5}">
                      <a16:colId xmlns:a16="http://schemas.microsoft.com/office/drawing/2014/main" val="3346773373"/>
                    </a:ext>
                  </a:extLst>
                </a:gridCol>
                <a:gridCol w="3949700">
                  <a:extLst>
                    <a:ext uri="{9D8B030D-6E8A-4147-A177-3AD203B41FA5}">
                      <a16:colId xmlns:a16="http://schemas.microsoft.com/office/drawing/2014/main" val="415998562"/>
                    </a:ext>
                  </a:extLst>
                </a:gridCol>
              </a:tblGrid>
              <a:tr h="467131">
                <a:tc>
                  <a:txBody>
                    <a:bodyPr/>
                    <a:lstStyle/>
                    <a:p>
                      <a:pPr algn="ctr"/>
                      <a:r>
                        <a:rPr lang="en-US" sz="2400" dirty="0"/>
                        <a:t>Input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t>Census Day Data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t>Cumulative Data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2935273"/>
                  </a:ext>
                </a:extLst>
              </a:tr>
              <a:tr h="920744">
                <a:tc>
                  <a:txBody>
                    <a:bodyPr/>
                    <a:lstStyle/>
                    <a:p>
                      <a:pPr algn="ctr"/>
                      <a:r>
                        <a:rPr lang="en-US" sz="2400" dirty="0"/>
                        <a:t>Time-Frame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t>First Wednesday in October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t>July 1 – June 30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04590696"/>
                  </a:ext>
                </a:extLst>
              </a:tr>
              <a:tr h="577191">
                <a:tc>
                  <a:txBody>
                    <a:bodyPr/>
                    <a:lstStyle/>
                    <a:p>
                      <a:pPr algn="ctr"/>
                      <a:r>
                        <a:rPr lang="en-US" sz="2400" dirty="0"/>
                        <a:t>Collection Type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t>Point-in-Time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t>Cumulative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276477"/>
                  </a:ext>
                </a:extLst>
              </a:tr>
              <a:tr h="577191">
                <a:tc>
                  <a:txBody>
                    <a:bodyPr/>
                    <a:lstStyle/>
                    <a:p>
                      <a:pPr algn="ctr"/>
                      <a:r>
                        <a:rPr lang="en-US" sz="2400" dirty="0"/>
                        <a:t>Collection 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t>Census Day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t>EOY 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217169"/>
                  </a:ext>
                </a:extLst>
              </a:tr>
              <a:tr h="920744">
                <a:tc>
                  <a:txBody>
                    <a:bodyPr/>
                    <a:lstStyle/>
                    <a:p>
                      <a:pPr algn="ctr"/>
                      <a:r>
                        <a:rPr lang="en-US" sz="2400" dirty="0"/>
                        <a:t>Resulting Report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t>CALPADS Report 1.17 and 1.18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t>CALPADS Reports 5.4 and 5.5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5883450"/>
                  </a:ext>
                </a:extLst>
              </a:tr>
              <a:tr h="577191">
                <a:tc>
                  <a:txBody>
                    <a:bodyPr/>
                    <a:lstStyle/>
                    <a:p>
                      <a:pPr algn="ctr"/>
                      <a:r>
                        <a:rPr lang="en-US" sz="2400" dirty="0"/>
                        <a:t>Data Release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t>March-April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t>December-January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87793951"/>
                  </a:ext>
                </a:extLst>
              </a:tr>
              <a:tr h="467131">
                <a:tc>
                  <a:txBody>
                    <a:bodyPr/>
                    <a:lstStyle/>
                    <a:p>
                      <a:pPr algn="ctr"/>
                      <a:r>
                        <a:rPr lang="en-US" sz="2400" dirty="0"/>
                        <a:t>Financial Impact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t>LCFF and FRPM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t>All Other Funding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5036825"/>
                  </a:ext>
                </a:extLst>
              </a:tr>
            </a:tbl>
          </a:graphicData>
        </a:graphic>
      </p:graphicFrame>
      <p:sp>
        <p:nvSpPr>
          <p:cNvPr id="5" name="Slide Number Placeholder 4">
            <a:extLst>
              <a:ext uri="{FF2B5EF4-FFF2-40B4-BE49-F238E27FC236}">
                <a16:creationId xmlns:a16="http://schemas.microsoft.com/office/drawing/2014/main" id="{648970FA-6B6D-4676-8426-48503CC7D5E7}"/>
              </a:ext>
            </a:extLst>
          </p:cNvPr>
          <p:cNvSpPr>
            <a:spLocks noGrp="1"/>
          </p:cNvSpPr>
          <p:nvPr>
            <p:ph type="sldNum" sz="quarter" idx="12"/>
          </p:nvPr>
        </p:nvSpPr>
        <p:spPr/>
        <p:txBody>
          <a:bodyPr/>
          <a:lstStyle/>
          <a:p>
            <a:fld id="{1E47FE53-EBF0-4DA7-9D9D-CC1C3A20F3CB}" type="slidenum">
              <a:rPr lang="en-US" smtClean="0"/>
              <a:pPr/>
              <a:t>28</a:t>
            </a:fld>
            <a:endParaRPr lang="en-US"/>
          </a:p>
        </p:txBody>
      </p:sp>
    </p:spTree>
    <p:extLst>
      <p:ext uri="{BB962C8B-B14F-4D97-AF65-F5344CB8AC3E}">
        <p14:creationId xmlns:p14="http://schemas.microsoft.com/office/powerpoint/2010/main" val="3263843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714BC-9B66-49A8-995D-F0D1BBA9BBCB}"/>
              </a:ext>
            </a:extLst>
          </p:cNvPr>
          <p:cNvSpPr>
            <a:spLocks noGrp="1"/>
          </p:cNvSpPr>
          <p:nvPr>
            <p:ph type="title"/>
          </p:nvPr>
        </p:nvSpPr>
        <p:spPr/>
        <p:txBody>
          <a:bodyPr/>
          <a:lstStyle/>
          <a:p>
            <a:r>
              <a:rPr lang="en-US" altLang="en-US"/>
              <a:t>Immunization Strategies (1)</a:t>
            </a:r>
            <a:endParaRPr lang="en-US" dirty="0"/>
          </a:p>
        </p:txBody>
      </p:sp>
      <p:sp>
        <p:nvSpPr>
          <p:cNvPr id="3" name="Content Placeholder 2">
            <a:extLst>
              <a:ext uri="{FF2B5EF4-FFF2-40B4-BE49-F238E27FC236}">
                <a16:creationId xmlns:a16="http://schemas.microsoft.com/office/drawing/2014/main" id="{3EE83C31-EFB8-49BB-A0B2-1E39EF25B557}"/>
              </a:ext>
            </a:extLst>
          </p:cNvPr>
          <p:cNvSpPr>
            <a:spLocks noGrp="1"/>
          </p:cNvSpPr>
          <p:nvPr>
            <p:ph idx="1"/>
          </p:nvPr>
        </p:nvSpPr>
        <p:spPr/>
        <p:txBody>
          <a:bodyPr/>
          <a:lstStyle/>
          <a:p>
            <a:pPr marL="0" lvl="0" indent="0">
              <a:buNone/>
            </a:pPr>
            <a:r>
              <a:rPr lang="en-US" altLang="en-US" dirty="0"/>
              <a:t>Some homeless students, upon enrollment, will not have the necessary immunization and/or medical documentation that is required. The LEA needs to enroll them, and then work with the homeless liaison and the homeless family with obtaining their documentation and/or actual immunizations. Here are some immunization strategies:</a:t>
            </a:r>
          </a:p>
          <a:p>
            <a:pPr lvl="0"/>
            <a:r>
              <a:rPr lang="en-US" altLang="en-US" dirty="0"/>
              <a:t>Reach out the local homeless liaison</a:t>
            </a:r>
          </a:p>
          <a:p>
            <a:pPr lvl="0"/>
            <a:r>
              <a:rPr lang="en-US" altLang="en-US" dirty="0"/>
              <a:t>Consider establishing a school-based immunization clinic</a:t>
            </a:r>
          </a:p>
        </p:txBody>
      </p:sp>
      <p:sp>
        <p:nvSpPr>
          <p:cNvPr id="4" name="Slide Number Placeholder 3">
            <a:extLst>
              <a:ext uri="{FF2B5EF4-FFF2-40B4-BE49-F238E27FC236}">
                <a16:creationId xmlns:a16="http://schemas.microsoft.com/office/drawing/2014/main" id="{BCECC59C-DAEE-4753-AE4E-7E817D840B37}"/>
              </a:ext>
            </a:extLst>
          </p:cNvPr>
          <p:cNvSpPr>
            <a:spLocks noGrp="1"/>
          </p:cNvSpPr>
          <p:nvPr>
            <p:ph type="sldNum" sz="quarter" idx="12"/>
          </p:nvPr>
        </p:nvSpPr>
        <p:spPr/>
        <p:txBody>
          <a:bodyPr/>
          <a:lstStyle/>
          <a:p>
            <a:fld id="{1E47FE53-EBF0-4DA7-9D9D-CC1C3A20F3CB}" type="slidenum">
              <a:rPr lang="en-US" smtClean="0"/>
              <a:pPr/>
              <a:t>29</a:t>
            </a:fld>
            <a:endParaRPr lang="en-US"/>
          </a:p>
        </p:txBody>
      </p:sp>
    </p:spTree>
    <p:extLst>
      <p:ext uri="{BB962C8B-B14F-4D97-AF65-F5344CB8AC3E}">
        <p14:creationId xmlns:p14="http://schemas.microsoft.com/office/powerpoint/2010/main" val="3266294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4F56E9-DD41-4A94-A631-51888D3468CF}"/>
              </a:ext>
            </a:extLst>
          </p:cNvPr>
          <p:cNvSpPr>
            <a:spLocks noGrp="1"/>
          </p:cNvSpPr>
          <p:nvPr>
            <p:ph type="title"/>
          </p:nvPr>
        </p:nvSpPr>
        <p:spPr/>
        <p:txBody>
          <a:bodyPr/>
          <a:lstStyle/>
          <a:p>
            <a:r>
              <a:rPr lang="en-US"/>
              <a:t>Barriers Faced (2)</a:t>
            </a:r>
            <a:endParaRPr lang="en-US" dirty="0"/>
          </a:p>
        </p:txBody>
      </p:sp>
      <p:sp>
        <p:nvSpPr>
          <p:cNvPr id="5" name="Content Placeholder 4">
            <a:extLst>
              <a:ext uri="{FF2B5EF4-FFF2-40B4-BE49-F238E27FC236}">
                <a16:creationId xmlns:a16="http://schemas.microsoft.com/office/drawing/2014/main" id="{67595F66-D3D9-41E3-B3ED-88878315165E}"/>
              </a:ext>
            </a:extLst>
          </p:cNvPr>
          <p:cNvSpPr>
            <a:spLocks noGrp="1"/>
          </p:cNvSpPr>
          <p:nvPr>
            <p:ph idx="1"/>
          </p:nvPr>
        </p:nvSpPr>
        <p:spPr/>
        <p:txBody>
          <a:bodyPr/>
          <a:lstStyle/>
          <a:p>
            <a:r>
              <a:rPr lang="en-US"/>
              <a:t>Poor health, fatigue, hunger, anxiety, and trauma</a:t>
            </a:r>
          </a:p>
          <a:p>
            <a:r>
              <a:rPr lang="en-US"/>
              <a:t>Prejudice and misunderstanding</a:t>
            </a:r>
          </a:p>
          <a:p>
            <a:r>
              <a:rPr lang="en-US"/>
              <a:t>Lack of awareness</a:t>
            </a:r>
          </a:p>
          <a:p>
            <a:r>
              <a:rPr lang="en-US"/>
              <a:t>Parents not wanting to get involved due to fear</a:t>
            </a:r>
          </a:p>
          <a:p>
            <a:r>
              <a:rPr lang="en-US"/>
              <a:t>Credit deficiency</a:t>
            </a:r>
          </a:p>
          <a:p>
            <a:r>
              <a:rPr lang="en-US"/>
              <a:t>Lack of legal guardian for an unaccompanied homeless youth</a:t>
            </a:r>
            <a:endParaRPr lang="en-US" dirty="0"/>
          </a:p>
        </p:txBody>
      </p:sp>
      <p:sp>
        <p:nvSpPr>
          <p:cNvPr id="2" name="Slide Number Placeholder 1">
            <a:extLst>
              <a:ext uri="{FF2B5EF4-FFF2-40B4-BE49-F238E27FC236}">
                <a16:creationId xmlns:a16="http://schemas.microsoft.com/office/drawing/2014/main" id="{157D9C8A-F2CB-488A-917F-73E19C6A9493}"/>
              </a:ext>
            </a:extLst>
          </p:cNvPr>
          <p:cNvSpPr>
            <a:spLocks noGrp="1"/>
          </p:cNvSpPr>
          <p:nvPr>
            <p:ph type="sldNum" sz="quarter" idx="12"/>
          </p:nvPr>
        </p:nvSpPr>
        <p:spPr/>
        <p:txBody>
          <a:bodyPr/>
          <a:lstStyle/>
          <a:p>
            <a:fld id="{1E47FE53-EBF0-4DA7-9D9D-CC1C3A20F3CB}" type="slidenum">
              <a:rPr lang="en-US" smtClean="0"/>
              <a:pPr/>
              <a:t>3</a:t>
            </a:fld>
            <a:endParaRPr lang="en-US"/>
          </a:p>
        </p:txBody>
      </p:sp>
    </p:spTree>
    <p:extLst>
      <p:ext uri="{BB962C8B-B14F-4D97-AF65-F5344CB8AC3E}">
        <p14:creationId xmlns:p14="http://schemas.microsoft.com/office/powerpoint/2010/main" val="33284988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714BC-9B66-49A8-995D-F0D1BBA9BBCB}"/>
              </a:ext>
            </a:extLst>
          </p:cNvPr>
          <p:cNvSpPr>
            <a:spLocks noGrp="1"/>
          </p:cNvSpPr>
          <p:nvPr>
            <p:ph type="title"/>
          </p:nvPr>
        </p:nvSpPr>
        <p:spPr/>
        <p:txBody>
          <a:bodyPr/>
          <a:lstStyle/>
          <a:p>
            <a:r>
              <a:rPr lang="en-US" altLang="en-US"/>
              <a:t>Immunization Strategies (2)</a:t>
            </a:r>
            <a:endParaRPr lang="en-US" dirty="0"/>
          </a:p>
        </p:txBody>
      </p:sp>
      <p:sp>
        <p:nvSpPr>
          <p:cNvPr id="3" name="Content Placeholder 2">
            <a:extLst>
              <a:ext uri="{FF2B5EF4-FFF2-40B4-BE49-F238E27FC236}">
                <a16:creationId xmlns:a16="http://schemas.microsoft.com/office/drawing/2014/main" id="{3EE83C31-EFB8-49BB-A0B2-1E39EF25B557}"/>
              </a:ext>
            </a:extLst>
          </p:cNvPr>
          <p:cNvSpPr>
            <a:spLocks noGrp="1"/>
          </p:cNvSpPr>
          <p:nvPr>
            <p:ph idx="1"/>
          </p:nvPr>
        </p:nvSpPr>
        <p:spPr/>
        <p:txBody>
          <a:bodyPr/>
          <a:lstStyle/>
          <a:p>
            <a:pPr lvl="0"/>
            <a:r>
              <a:rPr lang="en-US" altLang="en-US" dirty="0"/>
              <a:t>Collaborate with schools and health clinics that offer immunizations to streamline the process to either obtain the records or the shots.</a:t>
            </a:r>
          </a:p>
          <a:p>
            <a:pPr lvl="0"/>
            <a:r>
              <a:rPr lang="en-US" altLang="en-US" dirty="0"/>
              <a:t>Collaborate with state and local public health agencies.</a:t>
            </a:r>
          </a:p>
          <a:p>
            <a:pPr lvl="0"/>
            <a:r>
              <a:rPr lang="en-US" altLang="en-US" dirty="0"/>
              <a:t>Communicate directly with school nurses or other health care providers.</a:t>
            </a:r>
          </a:p>
        </p:txBody>
      </p:sp>
      <p:sp>
        <p:nvSpPr>
          <p:cNvPr id="4" name="Slide Number Placeholder 3">
            <a:extLst>
              <a:ext uri="{FF2B5EF4-FFF2-40B4-BE49-F238E27FC236}">
                <a16:creationId xmlns:a16="http://schemas.microsoft.com/office/drawing/2014/main" id="{BCECC59C-DAEE-4753-AE4E-7E817D840B37}"/>
              </a:ext>
            </a:extLst>
          </p:cNvPr>
          <p:cNvSpPr>
            <a:spLocks noGrp="1"/>
          </p:cNvSpPr>
          <p:nvPr>
            <p:ph type="sldNum" sz="quarter" idx="12"/>
          </p:nvPr>
        </p:nvSpPr>
        <p:spPr/>
        <p:txBody>
          <a:bodyPr/>
          <a:lstStyle/>
          <a:p>
            <a:fld id="{1E47FE53-EBF0-4DA7-9D9D-CC1C3A20F3CB}" type="slidenum">
              <a:rPr lang="en-US" smtClean="0"/>
              <a:pPr/>
              <a:t>30</a:t>
            </a:fld>
            <a:endParaRPr lang="en-US"/>
          </a:p>
        </p:txBody>
      </p:sp>
    </p:spTree>
    <p:extLst>
      <p:ext uri="{BB962C8B-B14F-4D97-AF65-F5344CB8AC3E}">
        <p14:creationId xmlns:p14="http://schemas.microsoft.com/office/powerpoint/2010/main" val="21918225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D34FC-DAC3-4164-9D96-EFF42C5EBC62}"/>
              </a:ext>
            </a:extLst>
          </p:cNvPr>
          <p:cNvSpPr>
            <a:spLocks noGrp="1"/>
          </p:cNvSpPr>
          <p:nvPr>
            <p:ph type="title"/>
          </p:nvPr>
        </p:nvSpPr>
        <p:spPr/>
        <p:txBody>
          <a:bodyPr/>
          <a:lstStyle/>
          <a:p>
            <a:r>
              <a:rPr lang="en-US" altLang="en-US"/>
              <a:t>Resources</a:t>
            </a:r>
            <a:endParaRPr lang="en-US" dirty="0"/>
          </a:p>
        </p:txBody>
      </p:sp>
      <p:sp>
        <p:nvSpPr>
          <p:cNvPr id="3" name="Content Placeholder 2">
            <a:extLst>
              <a:ext uri="{FF2B5EF4-FFF2-40B4-BE49-F238E27FC236}">
                <a16:creationId xmlns:a16="http://schemas.microsoft.com/office/drawing/2014/main" id="{9E0CCECF-689B-4401-8163-156844B0168A}"/>
              </a:ext>
            </a:extLst>
          </p:cNvPr>
          <p:cNvSpPr>
            <a:spLocks noGrp="1"/>
          </p:cNvSpPr>
          <p:nvPr>
            <p:ph idx="1"/>
          </p:nvPr>
        </p:nvSpPr>
        <p:spPr/>
        <p:txBody>
          <a:bodyPr/>
          <a:lstStyle/>
          <a:p>
            <a:r>
              <a:rPr lang="en-US" altLang="en-US" dirty="0"/>
              <a:t>General Homeless Education information can be found on the California Department of Education’s Homeless Education web page at </a:t>
            </a:r>
            <a:r>
              <a:rPr lang="en-US" altLang="en-US" dirty="0">
                <a:hlinkClick r:id="rId2" tooltip="Homeless Education Web Page"/>
              </a:rPr>
              <a:t>https://www.cde.ca.gov/sp/hs/</a:t>
            </a:r>
            <a:r>
              <a:rPr lang="en-US" altLang="en-US" dirty="0"/>
              <a:t>. This page includes the homeless definition, legislation, resources, sample documents, additional training opportunities and other web sites to visit.</a:t>
            </a:r>
          </a:p>
          <a:p>
            <a:pPr lvl="0"/>
            <a:r>
              <a:rPr lang="en-US" altLang="en-US" dirty="0"/>
              <a:t>National Center for Homeless Education, which is the technical assistance center for the United States Department of Education, web site at </a:t>
            </a:r>
            <a:r>
              <a:rPr lang="en-US" altLang="en-US" dirty="0">
                <a:hlinkClick r:id="rId3" tooltip="National Center for Homeless Education's Web Page"/>
              </a:rPr>
              <a:t>http://nche.ed.gov/</a:t>
            </a:r>
            <a:r>
              <a:rPr lang="en-US" altLang="en-US" dirty="0"/>
              <a:t>.</a:t>
            </a:r>
          </a:p>
          <a:p>
            <a:endParaRPr lang="en-US" dirty="0"/>
          </a:p>
        </p:txBody>
      </p:sp>
      <p:sp>
        <p:nvSpPr>
          <p:cNvPr id="4" name="Slide Number Placeholder 3">
            <a:extLst>
              <a:ext uri="{FF2B5EF4-FFF2-40B4-BE49-F238E27FC236}">
                <a16:creationId xmlns:a16="http://schemas.microsoft.com/office/drawing/2014/main" id="{4CDE3330-82AE-4072-95DC-F9DBABC8F898}"/>
              </a:ext>
            </a:extLst>
          </p:cNvPr>
          <p:cNvSpPr>
            <a:spLocks noGrp="1"/>
          </p:cNvSpPr>
          <p:nvPr>
            <p:ph type="sldNum" sz="quarter" idx="12"/>
          </p:nvPr>
        </p:nvSpPr>
        <p:spPr/>
        <p:txBody>
          <a:bodyPr/>
          <a:lstStyle/>
          <a:p>
            <a:fld id="{1E47FE53-EBF0-4DA7-9D9D-CC1C3A20F3CB}" type="slidenum">
              <a:rPr lang="en-US" smtClean="0"/>
              <a:pPr/>
              <a:t>31</a:t>
            </a:fld>
            <a:endParaRPr lang="en-US"/>
          </a:p>
        </p:txBody>
      </p:sp>
    </p:spTree>
    <p:extLst>
      <p:ext uri="{BB962C8B-B14F-4D97-AF65-F5344CB8AC3E}">
        <p14:creationId xmlns:p14="http://schemas.microsoft.com/office/powerpoint/2010/main" val="6217673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449B4-551E-46A2-936C-1353C92D93BC}"/>
              </a:ext>
            </a:extLst>
          </p:cNvPr>
          <p:cNvSpPr>
            <a:spLocks noGrp="1"/>
          </p:cNvSpPr>
          <p:nvPr>
            <p:ph type="title"/>
          </p:nvPr>
        </p:nvSpPr>
        <p:spPr/>
        <p:txBody>
          <a:bodyPr/>
          <a:lstStyle/>
          <a:p>
            <a:r>
              <a:rPr lang="en-US" altLang="en-US"/>
              <a:t>Contact Information</a:t>
            </a:r>
            <a:endParaRPr lang="en-US" dirty="0"/>
          </a:p>
        </p:txBody>
      </p:sp>
      <p:sp>
        <p:nvSpPr>
          <p:cNvPr id="3" name="Content Placeholder 2">
            <a:extLst>
              <a:ext uri="{FF2B5EF4-FFF2-40B4-BE49-F238E27FC236}">
                <a16:creationId xmlns:a16="http://schemas.microsoft.com/office/drawing/2014/main" id="{994A4671-6D14-4B57-A7F3-0BD05026B579}"/>
              </a:ext>
            </a:extLst>
          </p:cNvPr>
          <p:cNvSpPr>
            <a:spLocks noGrp="1"/>
          </p:cNvSpPr>
          <p:nvPr>
            <p:ph idx="1"/>
          </p:nvPr>
        </p:nvSpPr>
        <p:spPr/>
        <p:txBody>
          <a:bodyPr/>
          <a:lstStyle/>
          <a:p>
            <a:pPr marL="233362" lvl="0" indent="0" algn="ctr">
              <a:buNone/>
            </a:pPr>
            <a:r>
              <a:rPr lang="en-US" altLang="en-US" sz="3200" dirty="0"/>
              <a:t>Homeless Education Program</a:t>
            </a:r>
          </a:p>
          <a:p>
            <a:pPr marL="233362" lvl="0" indent="0" algn="ctr">
              <a:buNone/>
            </a:pPr>
            <a:r>
              <a:rPr lang="en-US" altLang="en-US" sz="3200" dirty="0"/>
              <a:t>Integrated Student Support and Programs Office</a:t>
            </a:r>
          </a:p>
          <a:p>
            <a:pPr marL="233362" lvl="0" indent="0" algn="ctr">
              <a:buNone/>
            </a:pPr>
            <a:r>
              <a:rPr lang="en-US" altLang="en-US" sz="3200" dirty="0"/>
              <a:t>California Department of Education</a:t>
            </a:r>
          </a:p>
          <a:p>
            <a:pPr marL="233362" lvl="0" indent="0" algn="ctr">
              <a:buNone/>
            </a:pPr>
            <a:endParaRPr lang="en-US" altLang="en-US" sz="3200" dirty="0"/>
          </a:p>
          <a:p>
            <a:pPr marL="233362" lvl="0" indent="0" algn="ctr">
              <a:buNone/>
            </a:pPr>
            <a:r>
              <a:rPr lang="en-US" altLang="en-US" sz="3200" dirty="0"/>
              <a:t>Toll-free Number 1-866-856-8214</a:t>
            </a:r>
          </a:p>
          <a:p>
            <a:pPr marL="233362" lvl="0" indent="0" algn="ctr">
              <a:buNone/>
            </a:pPr>
            <a:r>
              <a:rPr lang="en-US" altLang="en-US" sz="3200" dirty="0"/>
              <a:t>Email: </a:t>
            </a:r>
            <a:r>
              <a:rPr lang="en-US" altLang="en-US" sz="3200" dirty="0">
                <a:hlinkClick r:id="rId2"/>
              </a:rPr>
              <a:t>HomelessED@cde.ca.gov</a:t>
            </a:r>
            <a:r>
              <a:rPr lang="en-US" altLang="en-US" sz="3200" dirty="0"/>
              <a:t> </a:t>
            </a:r>
          </a:p>
          <a:p>
            <a:endParaRPr lang="en-US" dirty="0"/>
          </a:p>
        </p:txBody>
      </p:sp>
      <p:sp>
        <p:nvSpPr>
          <p:cNvPr id="4" name="Slide Number Placeholder 3">
            <a:extLst>
              <a:ext uri="{FF2B5EF4-FFF2-40B4-BE49-F238E27FC236}">
                <a16:creationId xmlns:a16="http://schemas.microsoft.com/office/drawing/2014/main" id="{3BDB9C6E-32F7-4199-9B96-73F8654E986D}"/>
              </a:ext>
            </a:extLst>
          </p:cNvPr>
          <p:cNvSpPr>
            <a:spLocks noGrp="1"/>
          </p:cNvSpPr>
          <p:nvPr>
            <p:ph type="sldNum" sz="quarter" idx="12"/>
          </p:nvPr>
        </p:nvSpPr>
        <p:spPr/>
        <p:txBody>
          <a:bodyPr/>
          <a:lstStyle/>
          <a:p>
            <a:fld id="{1E47FE53-EBF0-4DA7-9D9D-CC1C3A20F3CB}" type="slidenum">
              <a:rPr lang="en-US" smtClean="0"/>
              <a:pPr/>
              <a:t>32</a:t>
            </a:fld>
            <a:endParaRPr lang="en-US"/>
          </a:p>
        </p:txBody>
      </p:sp>
    </p:spTree>
    <p:extLst>
      <p:ext uri="{BB962C8B-B14F-4D97-AF65-F5344CB8AC3E}">
        <p14:creationId xmlns:p14="http://schemas.microsoft.com/office/powerpoint/2010/main" val="2886705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E515F-A302-4FB9-9D15-68ED767D5459}"/>
              </a:ext>
            </a:extLst>
          </p:cNvPr>
          <p:cNvSpPr>
            <a:spLocks noGrp="1"/>
          </p:cNvSpPr>
          <p:nvPr>
            <p:ph type="title"/>
          </p:nvPr>
        </p:nvSpPr>
        <p:spPr/>
        <p:txBody>
          <a:bodyPr/>
          <a:lstStyle/>
          <a:p>
            <a:r>
              <a:rPr lang="en-US"/>
              <a:t>McKinney-Vento Act (1)</a:t>
            </a:r>
            <a:endParaRPr lang="en-US" dirty="0"/>
          </a:p>
        </p:txBody>
      </p:sp>
      <p:sp>
        <p:nvSpPr>
          <p:cNvPr id="3" name="Content Placeholder 2">
            <a:extLst>
              <a:ext uri="{FF2B5EF4-FFF2-40B4-BE49-F238E27FC236}">
                <a16:creationId xmlns:a16="http://schemas.microsoft.com/office/drawing/2014/main" id="{BF337D15-1D01-456A-A4DF-2490B1DF06C3}"/>
              </a:ext>
            </a:extLst>
          </p:cNvPr>
          <p:cNvSpPr>
            <a:spLocks noGrp="1"/>
          </p:cNvSpPr>
          <p:nvPr>
            <p:ph idx="1"/>
          </p:nvPr>
        </p:nvSpPr>
        <p:spPr/>
        <p:txBody>
          <a:bodyPr/>
          <a:lstStyle/>
          <a:p>
            <a:r>
              <a:rPr lang="en-US" dirty="0"/>
              <a:t>The McKinney-Vento Act requires local educational agencies (LEAs) to ensure that each homeless child and youth has equal access to the same free, appropriate public education, including a public preschool education, as other children and youth. </a:t>
            </a:r>
          </a:p>
          <a:p>
            <a:r>
              <a:rPr lang="en-US" dirty="0"/>
              <a:t>Homeless students must have access to the educational and related services that they need to enable them to meet the same challenging State academic standards to which all students are held. </a:t>
            </a:r>
          </a:p>
        </p:txBody>
      </p:sp>
      <p:sp>
        <p:nvSpPr>
          <p:cNvPr id="5" name="Slide Number Placeholder 4">
            <a:extLst>
              <a:ext uri="{FF2B5EF4-FFF2-40B4-BE49-F238E27FC236}">
                <a16:creationId xmlns:a16="http://schemas.microsoft.com/office/drawing/2014/main" id="{B1AB568F-0AF1-4219-B95B-7B9F20B712AF}"/>
              </a:ext>
            </a:extLst>
          </p:cNvPr>
          <p:cNvSpPr>
            <a:spLocks noGrp="1"/>
          </p:cNvSpPr>
          <p:nvPr>
            <p:ph type="sldNum" sz="quarter" idx="12"/>
          </p:nvPr>
        </p:nvSpPr>
        <p:spPr/>
        <p:txBody>
          <a:bodyPr/>
          <a:lstStyle/>
          <a:p>
            <a:fld id="{1E47FE53-EBF0-4DA7-9D9D-CC1C3A20F3CB}" type="slidenum">
              <a:rPr lang="en-US" smtClean="0"/>
              <a:pPr/>
              <a:t>4</a:t>
            </a:fld>
            <a:endParaRPr lang="en-US"/>
          </a:p>
        </p:txBody>
      </p:sp>
    </p:spTree>
    <p:extLst>
      <p:ext uri="{BB962C8B-B14F-4D97-AF65-F5344CB8AC3E}">
        <p14:creationId xmlns:p14="http://schemas.microsoft.com/office/powerpoint/2010/main" val="2826259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E515F-A302-4FB9-9D15-68ED767D5459}"/>
              </a:ext>
            </a:extLst>
          </p:cNvPr>
          <p:cNvSpPr>
            <a:spLocks noGrp="1"/>
          </p:cNvSpPr>
          <p:nvPr>
            <p:ph type="title"/>
          </p:nvPr>
        </p:nvSpPr>
        <p:spPr/>
        <p:txBody>
          <a:bodyPr/>
          <a:lstStyle/>
          <a:p>
            <a:r>
              <a:rPr lang="en-US"/>
              <a:t>McKinney-Vento Act (2)</a:t>
            </a:r>
            <a:endParaRPr lang="en-US" dirty="0"/>
          </a:p>
        </p:txBody>
      </p:sp>
      <p:sp>
        <p:nvSpPr>
          <p:cNvPr id="3" name="Content Placeholder 2">
            <a:extLst>
              <a:ext uri="{FF2B5EF4-FFF2-40B4-BE49-F238E27FC236}">
                <a16:creationId xmlns:a16="http://schemas.microsoft.com/office/drawing/2014/main" id="{BF337D15-1D01-456A-A4DF-2490B1DF06C3}"/>
              </a:ext>
            </a:extLst>
          </p:cNvPr>
          <p:cNvSpPr>
            <a:spLocks noGrp="1"/>
          </p:cNvSpPr>
          <p:nvPr>
            <p:ph idx="1"/>
          </p:nvPr>
        </p:nvSpPr>
        <p:spPr/>
        <p:txBody>
          <a:bodyPr/>
          <a:lstStyle/>
          <a:p>
            <a:r>
              <a:rPr lang="en-US"/>
              <a:t>LEAs are also required to review and undertake steps to revise laws, regulations, practices, or policies that may act as barriers to the identification, enrollment, attendance, or success in school of homeless children and youth.</a:t>
            </a:r>
          </a:p>
          <a:p>
            <a:r>
              <a:rPr lang="en-US" altLang="en-US"/>
              <a:t>LEAs must collaborate and coordinate with other federal and state educational programs, including Title I.</a:t>
            </a:r>
          </a:p>
          <a:p>
            <a:r>
              <a:rPr lang="en-US"/>
              <a:t>It is also important to note that homeless students may not be separated from the mainstream school environment.</a:t>
            </a:r>
            <a:endParaRPr lang="en-US" dirty="0"/>
          </a:p>
        </p:txBody>
      </p:sp>
      <p:sp>
        <p:nvSpPr>
          <p:cNvPr id="5" name="Slide Number Placeholder 4">
            <a:extLst>
              <a:ext uri="{FF2B5EF4-FFF2-40B4-BE49-F238E27FC236}">
                <a16:creationId xmlns:a16="http://schemas.microsoft.com/office/drawing/2014/main" id="{406BA04A-66F0-4B37-902E-F7DAFEEB5E4B}"/>
              </a:ext>
            </a:extLst>
          </p:cNvPr>
          <p:cNvSpPr>
            <a:spLocks noGrp="1"/>
          </p:cNvSpPr>
          <p:nvPr>
            <p:ph type="sldNum" sz="quarter" idx="12"/>
          </p:nvPr>
        </p:nvSpPr>
        <p:spPr/>
        <p:txBody>
          <a:bodyPr/>
          <a:lstStyle/>
          <a:p>
            <a:fld id="{1E47FE53-EBF0-4DA7-9D9D-CC1C3A20F3CB}" type="slidenum">
              <a:rPr lang="en-US" smtClean="0"/>
              <a:pPr/>
              <a:t>5</a:t>
            </a:fld>
            <a:endParaRPr lang="en-US"/>
          </a:p>
        </p:txBody>
      </p:sp>
    </p:spTree>
    <p:extLst>
      <p:ext uri="{BB962C8B-B14F-4D97-AF65-F5344CB8AC3E}">
        <p14:creationId xmlns:p14="http://schemas.microsoft.com/office/powerpoint/2010/main" val="399725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E515F-A302-4FB9-9D15-68ED767D5459}"/>
              </a:ext>
            </a:extLst>
          </p:cNvPr>
          <p:cNvSpPr>
            <a:spLocks noGrp="1"/>
          </p:cNvSpPr>
          <p:nvPr>
            <p:ph type="title"/>
          </p:nvPr>
        </p:nvSpPr>
        <p:spPr/>
        <p:txBody>
          <a:bodyPr/>
          <a:lstStyle/>
          <a:p>
            <a:r>
              <a:rPr lang="en-US"/>
              <a:t>McKinney-Vento Act (3)</a:t>
            </a:r>
            <a:endParaRPr lang="en-US" dirty="0"/>
          </a:p>
        </p:txBody>
      </p:sp>
      <p:sp>
        <p:nvSpPr>
          <p:cNvPr id="3" name="Content Placeholder 2">
            <a:extLst>
              <a:ext uri="{FF2B5EF4-FFF2-40B4-BE49-F238E27FC236}">
                <a16:creationId xmlns:a16="http://schemas.microsoft.com/office/drawing/2014/main" id="{BF337D15-1D01-456A-A4DF-2490B1DF06C3}"/>
              </a:ext>
            </a:extLst>
          </p:cNvPr>
          <p:cNvSpPr>
            <a:spLocks noGrp="1"/>
          </p:cNvSpPr>
          <p:nvPr>
            <p:ph idx="1"/>
          </p:nvPr>
        </p:nvSpPr>
        <p:spPr/>
        <p:txBody>
          <a:bodyPr/>
          <a:lstStyle/>
          <a:p>
            <a:r>
              <a:rPr lang="en-US" dirty="0"/>
              <a:t>The Education for Homeless Children and Youth program is authorized under Title VII-B of the McKinney-Vento Homeless Assistance Act (42 United States Code 11431 et seq.) (McKinney-Vento Act). The McKinney-Vento Act was originally authorized in 1987 and most recently re-authorized in December 2015 by the Every Student Succeeds Act.</a:t>
            </a:r>
          </a:p>
          <a:p>
            <a:r>
              <a:rPr lang="en-US" dirty="0"/>
              <a:t>The complete legislation can be found at </a:t>
            </a:r>
            <a:r>
              <a:rPr lang="en-US" dirty="0">
                <a:hlinkClick r:id="rId2" tooltip="McKinney-Vento Legislation Website"/>
              </a:rPr>
              <a:t>https://nche.ed.gov/legislation/mckinney-vento/</a:t>
            </a:r>
            <a:r>
              <a:rPr lang="en-US" dirty="0"/>
              <a:t>.</a:t>
            </a:r>
          </a:p>
        </p:txBody>
      </p:sp>
      <p:sp>
        <p:nvSpPr>
          <p:cNvPr id="5" name="Slide Number Placeholder 4">
            <a:extLst>
              <a:ext uri="{FF2B5EF4-FFF2-40B4-BE49-F238E27FC236}">
                <a16:creationId xmlns:a16="http://schemas.microsoft.com/office/drawing/2014/main" id="{BCBC6D97-25AF-4395-B208-6FCBD4FE7479}"/>
              </a:ext>
            </a:extLst>
          </p:cNvPr>
          <p:cNvSpPr>
            <a:spLocks noGrp="1"/>
          </p:cNvSpPr>
          <p:nvPr>
            <p:ph type="sldNum" sz="quarter" idx="12"/>
          </p:nvPr>
        </p:nvSpPr>
        <p:spPr/>
        <p:txBody>
          <a:bodyPr/>
          <a:lstStyle/>
          <a:p>
            <a:fld id="{1E47FE53-EBF0-4DA7-9D9D-CC1C3A20F3CB}" type="slidenum">
              <a:rPr lang="en-US" smtClean="0"/>
              <a:pPr/>
              <a:t>6</a:t>
            </a:fld>
            <a:endParaRPr lang="en-US"/>
          </a:p>
        </p:txBody>
      </p:sp>
    </p:spTree>
    <p:extLst>
      <p:ext uri="{BB962C8B-B14F-4D97-AF65-F5344CB8AC3E}">
        <p14:creationId xmlns:p14="http://schemas.microsoft.com/office/powerpoint/2010/main" val="1211606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059E3-FE8E-49A4-8EDA-2E1E2F91E5FE}"/>
              </a:ext>
            </a:extLst>
          </p:cNvPr>
          <p:cNvSpPr>
            <a:spLocks noGrp="1"/>
          </p:cNvSpPr>
          <p:nvPr>
            <p:ph type="title"/>
          </p:nvPr>
        </p:nvSpPr>
        <p:spPr/>
        <p:txBody>
          <a:bodyPr/>
          <a:lstStyle/>
          <a:p>
            <a:r>
              <a:rPr lang="en-US" dirty="0"/>
              <a:t>California Education Codes</a:t>
            </a:r>
          </a:p>
        </p:txBody>
      </p:sp>
      <p:sp>
        <p:nvSpPr>
          <p:cNvPr id="3" name="Content Placeholder 2">
            <a:extLst>
              <a:ext uri="{FF2B5EF4-FFF2-40B4-BE49-F238E27FC236}">
                <a16:creationId xmlns:a16="http://schemas.microsoft.com/office/drawing/2014/main" id="{EC49F791-F1FC-4B85-96BE-09CA42725AD8}"/>
              </a:ext>
            </a:extLst>
          </p:cNvPr>
          <p:cNvSpPr>
            <a:spLocks noGrp="1"/>
          </p:cNvSpPr>
          <p:nvPr>
            <p:ph idx="1"/>
          </p:nvPr>
        </p:nvSpPr>
        <p:spPr/>
        <p:txBody>
          <a:bodyPr/>
          <a:lstStyle/>
          <a:p>
            <a:r>
              <a:rPr lang="en-US" dirty="0"/>
              <a:t>Over the years, California Education Codes (</a:t>
            </a:r>
            <a:r>
              <a:rPr lang="en-US" i="1" dirty="0"/>
              <a:t>EC</a:t>
            </a:r>
            <a:r>
              <a:rPr lang="en-US" dirty="0"/>
              <a:t>) have been amended to align to federal McKinney-Vento Act statute. </a:t>
            </a:r>
          </a:p>
          <a:p>
            <a:r>
              <a:rPr lang="en-US" dirty="0"/>
              <a:t>Throughout the presentation, some California </a:t>
            </a:r>
            <a:r>
              <a:rPr lang="en-US" i="1" dirty="0"/>
              <a:t>EC</a:t>
            </a:r>
            <a:r>
              <a:rPr lang="en-US" dirty="0"/>
              <a:t> sections are cited, but here are other sections that are pertinent to homeless education.</a:t>
            </a:r>
          </a:p>
          <a:p>
            <a:pPr lvl="1"/>
            <a:r>
              <a:rPr lang="en-US" dirty="0"/>
              <a:t>Sections 48412, 48850, 48852.5, 48852.7, 48859, 48915.5, 48918.1, 49073, 49076, 51421, 51421.5, 51225.1, 51225.2, and 52052</a:t>
            </a:r>
          </a:p>
        </p:txBody>
      </p:sp>
      <p:sp>
        <p:nvSpPr>
          <p:cNvPr id="5" name="Slide Number Placeholder 4">
            <a:extLst>
              <a:ext uri="{FF2B5EF4-FFF2-40B4-BE49-F238E27FC236}">
                <a16:creationId xmlns:a16="http://schemas.microsoft.com/office/drawing/2014/main" id="{35937ADB-62BE-4CF2-904E-A8BD4B3B2130}"/>
              </a:ext>
            </a:extLst>
          </p:cNvPr>
          <p:cNvSpPr>
            <a:spLocks noGrp="1"/>
          </p:cNvSpPr>
          <p:nvPr>
            <p:ph type="sldNum" sz="quarter" idx="12"/>
          </p:nvPr>
        </p:nvSpPr>
        <p:spPr/>
        <p:txBody>
          <a:bodyPr/>
          <a:lstStyle/>
          <a:p>
            <a:fld id="{1E47FE53-EBF0-4DA7-9D9D-CC1C3A20F3CB}" type="slidenum">
              <a:rPr lang="en-US" smtClean="0"/>
              <a:pPr/>
              <a:t>7</a:t>
            </a:fld>
            <a:endParaRPr lang="en-US"/>
          </a:p>
        </p:txBody>
      </p:sp>
    </p:spTree>
    <p:extLst>
      <p:ext uri="{BB962C8B-B14F-4D97-AF65-F5344CB8AC3E}">
        <p14:creationId xmlns:p14="http://schemas.microsoft.com/office/powerpoint/2010/main" val="472802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F5CD0-BD01-49BF-A96E-EEF05BE36FC0}"/>
              </a:ext>
            </a:extLst>
          </p:cNvPr>
          <p:cNvSpPr>
            <a:spLocks noGrp="1"/>
          </p:cNvSpPr>
          <p:nvPr>
            <p:ph type="title"/>
          </p:nvPr>
        </p:nvSpPr>
        <p:spPr/>
        <p:txBody>
          <a:bodyPr/>
          <a:lstStyle/>
          <a:p>
            <a:r>
              <a:rPr lang="en-US" altLang="en-US"/>
              <a:t>Homeless Definition (1)</a:t>
            </a:r>
            <a:endParaRPr lang="en-US" dirty="0"/>
          </a:p>
        </p:txBody>
      </p:sp>
      <p:sp>
        <p:nvSpPr>
          <p:cNvPr id="3" name="Content Placeholder 2">
            <a:extLst>
              <a:ext uri="{FF2B5EF4-FFF2-40B4-BE49-F238E27FC236}">
                <a16:creationId xmlns:a16="http://schemas.microsoft.com/office/drawing/2014/main" id="{7787C336-4688-40EF-8DDC-49C219562D5E}"/>
              </a:ext>
            </a:extLst>
          </p:cNvPr>
          <p:cNvSpPr>
            <a:spLocks noGrp="1"/>
          </p:cNvSpPr>
          <p:nvPr>
            <p:ph idx="1"/>
          </p:nvPr>
        </p:nvSpPr>
        <p:spPr/>
        <p:txBody>
          <a:bodyPr/>
          <a:lstStyle/>
          <a:p>
            <a:r>
              <a:rPr lang="en-US" dirty="0"/>
              <a:t>Children who lack a fixed, regular, and adequate nighttime residence. Fixed, regular, and adequate are defined as:</a:t>
            </a:r>
          </a:p>
          <a:p>
            <a:pPr lvl="1"/>
            <a:r>
              <a:rPr lang="en-US" dirty="0"/>
              <a:t>A fixed residence is one that is stationary, permanent, and not subject to change</a:t>
            </a:r>
          </a:p>
          <a:p>
            <a:pPr lvl="1"/>
            <a:r>
              <a:rPr lang="en-US" dirty="0"/>
              <a:t>A regular residence is one that is used on a normal, standard, and consistent basis</a:t>
            </a:r>
          </a:p>
          <a:p>
            <a:pPr lvl="1"/>
            <a:r>
              <a:rPr lang="en-US" dirty="0"/>
              <a:t>An adequate residence is one that is sufficient for meeting both the physical and psychological needs typically met in home environments</a:t>
            </a:r>
          </a:p>
          <a:p>
            <a:endParaRPr lang="en-US" dirty="0"/>
          </a:p>
          <a:p>
            <a:endParaRPr lang="en-US" dirty="0"/>
          </a:p>
        </p:txBody>
      </p:sp>
      <p:sp>
        <p:nvSpPr>
          <p:cNvPr id="4" name="Slide Number Placeholder 3">
            <a:extLst>
              <a:ext uri="{FF2B5EF4-FFF2-40B4-BE49-F238E27FC236}">
                <a16:creationId xmlns:a16="http://schemas.microsoft.com/office/drawing/2014/main" id="{4D5602F2-20F8-4787-BE3D-8B0B3AE85C03}"/>
              </a:ext>
            </a:extLst>
          </p:cNvPr>
          <p:cNvSpPr>
            <a:spLocks noGrp="1"/>
          </p:cNvSpPr>
          <p:nvPr>
            <p:ph type="sldNum" sz="quarter" idx="12"/>
          </p:nvPr>
        </p:nvSpPr>
        <p:spPr/>
        <p:txBody>
          <a:bodyPr/>
          <a:lstStyle/>
          <a:p>
            <a:fld id="{1E47FE53-EBF0-4DA7-9D9D-CC1C3A20F3CB}" type="slidenum">
              <a:rPr lang="en-US" smtClean="0"/>
              <a:pPr/>
              <a:t>8</a:t>
            </a:fld>
            <a:endParaRPr lang="en-US"/>
          </a:p>
        </p:txBody>
      </p:sp>
    </p:spTree>
    <p:extLst>
      <p:ext uri="{BB962C8B-B14F-4D97-AF65-F5344CB8AC3E}">
        <p14:creationId xmlns:p14="http://schemas.microsoft.com/office/powerpoint/2010/main" val="3924975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471B3-B64B-4E95-9F52-B06BA9B80F15}"/>
              </a:ext>
            </a:extLst>
          </p:cNvPr>
          <p:cNvSpPr>
            <a:spLocks noGrp="1"/>
          </p:cNvSpPr>
          <p:nvPr>
            <p:ph type="title"/>
          </p:nvPr>
        </p:nvSpPr>
        <p:spPr/>
        <p:txBody>
          <a:bodyPr/>
          <a:lstStyle/>
          <a:p>
            <a:r>
              <a:rPr lang="en-US" altLang="en-US"/>
              <a:t>Homeless Definition (2)</a:t>
            </a:r>
            <a:endParaRPr lang="en-US" dirty="0"/>
          </a:p>
        </p:txBody>
      </p:sp>
      <p:sp>
        <p:nvSpPr>
          <p:cNvPr id="3" name="Content Placeholder 2">
            <a:extLst>
              <a:ext uri="{FF2B5EF4-FFF2-40B4-BE49-F238E27FC236}">
                <a16:creationId xmlns:a16="http://schemas.microsoft.com/office/drawing/2014/main" id="{E8DC584C-18CC-4CE3-BDB0-50FA668DB4AF}"/>
              </a:ext>
            </a:extLst>
          </p:cNvPr>
          <p:cNvSpPr>
            <a:spLocks noGrp="1"/>
          </p:cNvSpPr>
          <p:nvPr>
            <p:ph idx="1"/>
          </p:nvPr>
        </p:nvSpPr>
        <p:spPr/>
        <p:txBody>
          <a:bodyPr/>
          <a:lstStyle/>
          <a:p>
            <a:r>
              <a:rPr lang="en-US" dirty="0"/>
              <a:t>Examples of homelessness include children and youth living in:</a:t>
            </a:r>
          </a:p>
          <a:p>
            <a:pPr lvl="1"/>
            <a:r>
              <a:rPr lang="en-US" dirty="0"/>
              <a:t>Shared housing due to economic hardship, loss of housing, natural disasters, or similar reasons</a:t>
            </a:r>
          </a:p>
          <a:p>
            <a:pPr lvl="1"/>
            <a:r>
              <a:rPr lang="en-US" dirty="0"/>
              <a:t>Motels or hotels</a:t>
            </a:r>
          </a:p>
          <a:p>
            <a:pPr lvl="1"/>
            <a:r>
              <a:rPr lang="en-US" dirty="0"/>
              <a:t>Public or private places not designed for sleeping</a:t>
            </a:r>
          </a:p>
          <a:p>
            <a:pPr lvl="1"/>
            <a:r>
              <a:rPr lang="en-US" altLang="en-US" dirty="0"/>
              <a:t>Trailer parks or campgrounds</a:t>
            </a:r>
          </a:p>
        </p:txBody>
      </p:sp>
      <p:sp>
        <p:nvSpPr>
          <p:cNvPr id="4" name="Slide Number Placeholder 3">
            <a:extLst>
              <a:ext uri="{FF2B5EF4-FFF2-40B4-BE49-F238E27FC236}">
                <a16:creationId xmlns:a16="http://schemas.microsoft.com/office/drawing/2014/main" id="{7645CF5F-24E7-4DCC-ADA8-109AF6354566}"/>
              </a:ext>
            </a:extLst>
          </p:cNvPr>
          <p:cNvSpPr>
            <a:spLocks noGrp="1"/>
          </p:cNvSpPr>
          <p:nvPr>
            <p:ph type="sldNum" sz="quarter" idx="12"/>
          </p:nvPr>
        </p:nvSpPr>
        <p:spPr/>
        <p:txBody>
          <a:bodyPr/>
          <a:lstStyle/>
          <a:p>
            <a:fld id="{1E47FE53-EBF0-4DA7-9D9D-CC1C3A20F3CB}" type="slidenum">
              <a:rPr lang="en-US" smtClean="0"/>
              <a:pPr/>
              <a:t>9</a:t>
            </a:fld>
            <a:endParaRPr lang="en-US"/>
          </a:p>
        </p:txBody>
      </p:sp>
    </p:spTree>
    <p:extLst>
      <p:ext uri="{BB962C8B-B14F-4D97-AF65-F5344CB8AC3E}">
        <p14:creationId xmlns:p14="http://schemas.microsoft.com/office/powerpoint/2010/main" val="879506180"/>
      </p:ext>
    </p:extLst>
  </p:cSld>
  <p:clrMapOvr>
    <a:masterClrMapping/>
  </p:clrMapOvr>
</p:sld>
</file>

<file path=ppt/theme/theme1.xml><?xml version="1.0" encoding="utf-8"?>
<a:theme xmlns:a="http://schemas.openxmlformats.org/drawingml/2006/main" name="Retrospect">
  <a:themeElements>
    <a:clrScheme name="Custom 33">
      <a:dk1>
        <a:srgbClr val="000000"/>
      </a:dk1>
      <a:lt1>
        <a:srgbClr val="FFFFFF"/>
      </a:lt1>
      <a:dk2>
        <a:srgbClr val="46464A"/>
      </a:dk2>
      <a:lt2>
        <a:srgbClr val="D1D9E1"/>
      </a:lt2>
      <a:accent1>
        <a:srgbClr val="6F6F74"/>
      </a:accent1>
      <a:accent2>
        <a:srgbClr val="A7B789"/>
      </a:accent2>
      <a:accent3>
        <a:srgbClr val="BEAE98"/>
      </a:accent3>
      <a:accent4>
        <a:srgbClr val="92A9B9"/>
      </a:accent4>
      <a:accent5>
        <a:srgbClr val="9C8265"/>
      </a:accent5>
      <a:accent6>
        <a:srgbClr val="8D6974"/>
      </a:accent6>
      <a:hlink>
        <a:srgbClr val="0070C0"/>
      </a:hlink>
      <a:folHlink>
        <a:srgbClr val="0070C0"/>
      </a:folHlink>
    </a:clrScheme>
    <a:fontScheme name="Custom 1">
      <a:majorFont>
        <a:latin typeface="Arial"/>
        <a:ea typeface=""/>
        <a:cs typeface=""/>
      </a:majorFont>
      <a:minorFont>
        <a:latin typeface="Arial"/>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BAB94BD4-5D6D-4148-AB57-A4CCF1FD4E0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0</TotalTime>
  <Words>2258</Words>
  <Application>Microsoft Office PowerPoint</Application>
  <PresentationFormat>Widescreen</PresentationFormat>
  <Paragraphs>191</Paragraphs>
  <Slides>32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Calibri</vt:lpstr>
      <vt:lpstr>Courier New</vt:lpstr>
      <vt:lpstr>Wingdings</vt:lpstr>
      <vt:lpstr>Retrospect</vt:lpstr>
      <vt:lpstr>Enrolling Homeless Children and Youth</vt:lpstr>
      <vt:lpstr>Barriers Faced (1)</vt:lpstr>
      <vt:lpstr>Barriers Faced (2)</vt:lpstr>
      <vt:lpstr>McKinney-Vento Act (1)</vt:lpstr>
      <vt:lpstr>McKinney-Vento Act (2)</vt:lpstr>
      <vt:lpstr>McKinney-Vento Act (3)</vt:lpstr>
      <vt:lpstr>California Education Codes</vt:lpstr>
      <vt:lpstr>Homeless Definition (1)</vt:lpstr>
      <vt:lpstr>Homeless Definition (2)</vt:lpstr>
      <vt:lpstr>Homeless Definition (3)</vt:lpstr>
      <vt:lpstr>Homeless Definition (4)</vt:lpstr>
      <vt:lpstr>Unaccompanied Homeless Youth</vt:lpstr>
      <vt:lpstr>Immediate Enrollment (1)</vt:lpstr>
      <vt:lpstr>Immediate Enrollment (2)</vt:lpstr>
      <vt:lpstr>Immediate Enrollment (3)</vt:lpstr>
      <vt:lpstr>Immediate Enrollment (4)</vt:lpstr>
      <vt:lpstr>School of Origin (1)</vt:lpstr>
      <vt:lpstr>School of Origin (2)</vt:lpstr>
      <vt:lpstr>School of Origin (3)</vt:lpstr>
      <vt:lpstr>School Stability (1)</vt:lpstr>
      <vt:lpstr>School Stability (2)</vt:lpstr>
      <vt:lpstr>Enrollment Strategies (1)</vt:lpstr>
      <vt:lpstr>Enrollment Strategies (2)</vt:lpstr>
      <vt:lpstr>Enrollment Strategies (3)</vt:lpstr>
      <vt:lpstr>Enrollment Strategies (4)</vt:lpstr>
      <vt:lpstr>Enrollment Strategies (5)</vt:lpstr>
      <vt:lpstr>Reporting Requirements (1)</vt:lpstr>
      <vt:lpstr>Reporting Requirements (2)</vt:lpstr>
      <vt:lpstr>Immunization Strategies (1)</vt:lpstr>
      <vt:lpstr>Immunization Strategies (2)</vt:lpstr>
      <vt:lpstr>Resources</vt:lpstr>
      <vt:lpstr>Contact Information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Enrolling Homeless Children and Youth - Homeless Education (CA Dept of Education)</dc:title>
  <dc:subject>This presentation will help enrollment personnel understand the legal guidelines for the immediate school enrollment of children and youth experiencing homelessness.</dc:subject>
  <dc:creator/>
  <cp:keywords/>
  <cp:lastModifiedBy/>
  <cp:revision>1</cp:revision>
  <dcterms:created xsi:type="dcterms:W3CDTF">2024-02-02T22:21:56Z</dcterms:created>
  <dcterms:modified xsi:type="dcterms:W3CDTF">2024-02-02T22:22:24Z</dcterms:modified>
</cp:coreProperties>
</file>