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9" r:id="rId1"/>
  </p:sldMasterIdLst>
  <p:notesMasterIdLst>
    <p:notesMasterId r:id="rId33"/>
  </p:notesMasterIdLst>
  <p:handoutMasterIdLst>
    <p:handoutMasterId r:id="rId34"/>
  </p:handoutMasterIdLst>
  <p:sldIdLst>
    <p:sldId id="306" r:id="rId2"/>
    <p:sldId id="324" r:id="rId3"/>
    <p:sldId id="328" r:id="rId4"/>
    <p:sldId id="329" r:id="rId5"/>
    <p:sldId id="331" r:id="rId6"/>
    <p:sldId id="333" r:id="rId7"/>
    <p:sldId id="334" r:id="rId8"/>
    <p:sldId id="335" r:id="rId9"/>
    <p:sldId id="336" r:id="rId10"/>
    <p:sldId id="337" r:id="rId11"/>
    <p:sldId id="360" r:id="rId12"/>
    <p:sldId id="339" r:id="rId13"/>
    <p:sldId id="341" r:id="rId14"/>
    <p:sldId id="342" r:id="rId15"/>
    <p:sldId id="343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9" r:id="rId3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66"/>
    <a:srgbClr val="FF9D0D"/>
    <a:srgbClr val="99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3629" autoAdjust="0"/>
  </p:normalViewPr>
  <p:slideViewPr>
    <p:cSldViewPr snapToGrid="0">
      <p:cViewPr>
        <p:scale>
          <a:sx n="100" d="100"/>
          <a:sy n="100" d="100"/>
        </p:scale>
        <p:origin x="510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154C6E1-5628-4B86-82DB-91F6FFC6A6BC}" type="datetimeFigureOut">
              <a:rPr lang="en-US" smtClean="0"/>
              <a:t>2/2/2024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08A048-3F3D-4FD5-98BC-66D9CA518D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088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0DD823-4B24-4612-9EC7-C43CE7648678}" type="datetimeFigureOut">
              <a:rPr lang="en-US" smtClean="0"/>
              <a:t>2/2/2024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DE2599-B6DD-4604-94C4-ECDEF8D696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9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18741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 descr="The Seal of the California Department of Educ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69" y="6435367"/>
            <a:ext cx="406810" cy="40355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35096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1097280" y="6506339"/>
            <a:ext cx="998589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Tony Thurmond, </a:t>
            </a:r>
            <a:r>
              <a:rPr kumimoji="0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State Superintendent of Public Instruction				 California Department of Education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07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633" y="374073"/>
            <a:ext cx="3507971" cy="2506286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2741" y="374073"/>
            <a:ext cx="7631083" cy="59311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633" y="2926080"/>
            <a:ext cx="3507971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145A265-F8F0-4E7E-AB9E-B26CB73F0A71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The Seal of the California Department of Educ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69" y="6435367"/>
            <a:ext cx="406810" cy="40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97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 descr="The Seal of the California Department of Educ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69" y="6435367"/>
            <a:ext cx="406810" cy="40355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5"/>
          <a:stretch/>
        </p:blipFill>
        <p:spPr>
          <a:xfrm>
            <a:off x="440575" y="5685855"/>
            <a:ext cx="3333404" cy="6667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" y="6342629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440575" y="6498595"/>
            <a:ext cx="1064260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Tony Thurmond, State Superintendent of Public Instruction</a:t>
            </a:r>
            <a:endParaRPr kumimoji="0" lang="en-US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248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886297" cy="63343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5502" y="758952"/>
            <a:ext cx="9152313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5501" y="4455621"/>
            <a:ext cx="9155085" cy="1143000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cap="all" spc="200" baseline="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 descr="The Seal of the California Department of Educ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69" y="6435367"/>
            <a:ext cx="406810" cy="40355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4" name="Picture 11" descr="Official Seal of the California Department of Education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92" y="758952"/>
            <a:ext cx="145415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1"/>
          <p:cNvSpPr>
            <a:spLocks noChangeArrowheads="1"/>
          </p:cNvSpPr>
          <p:nvPr userDrawn="1"/>
        </p:nvSpPr>
        <p:spPr bwMode="auto">
          <a:xfrm>
            <a:off x="101367" y="2298827"/>
            <a:ext cx="1701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200" b="1" dirty="0">
                <a:solidFill>
                  <a:srgbClr val="070C51"/>
                </a:solidFill>
                <a:latin typeface="Arial" panose="020B0604020202020204" pitchFamily="34" charset="0"/>
              </a:rPr>
              <a:t>TONY</a:t>
            </a:r>
            <a:r>
              <a:rPr lang="en-US" altLang="en-US" sz="1200" b="1" baseline="0" dirty="0">
                <a:solidFill>
                  <a:srgbClr val="070C51"/>
                </a:solidFill>
                <a:latin typeface="Arial" panose="020B0604020202020204" pitchFamily="34" charset="0"/>
              </a:rPr>
              <a:t> THURMOND</a:t>
            </a:r>
            <a:br>
              <a:rPr lang="en-US" altLang="en-US" sz="1000" b="1" dirty="0">
                <a:solidFill>
                  <a:srgbClr val="070C51"/>
                </a:solidFill>
                <a:latin typeface="Arial" panose="020B0604020202020204" pitchFamily="34" charset="0"/>
              </a:rPr>
            </a:br>
            <a:r>
              <a:rPr lang="en-US" altLang="en-US" sz="1000" dirty="0">
                <a:solidFill>
                  <a:srgbClr val="070C51"/>
                </a:solidFill>
                <a:latin typeface="Arial" panose="020B0604020202020204" pitchFamily="34" charset="0"/>
              </a:rPr>
              <a:t>State Superintendent </a:t>
            </a:r>
            <a:br>
              <a:rPr lang="en-US" altLang="en-US" sz="1000" dirty="0">
                <a:solidFill>
                  <a:srgbClr val="070C51"/>
                </a:solidFill>
                <a:latin typeface="Arial" panose="020B0604020202020204" pitchFamily="34" charset="0"/>
              </a:rPr>
            </a:br>
            <a:r>
              <a:rPr lang="en-US" altLang="en-US" sz="1000" dirty="0">
                <a:solidFill>
                  <a:srgbClr val="070C51"/>
                </a:solidFill>
                <a:latin typeface="Arial" panose="020B0604020202020204" pitchFamily="34" charset="0"/>
              </a:rPr>
              <a:t>of Public Instruction</a:t>
            </a:r>
            <a:endParaRPr lang="en-US" altLang="en-US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14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7A730-9A1A-4CA5-B660-3491B7FEF8E7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25629" y="6456128"/>
            <a:ext cx="1312025" cy="365125"/>
          </a:xfrm>
        </p:spPr>
        <p:txBody>
          <a:bodyPr/>
          <a:lstStyle/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906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26003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0D6C-420C-4253-85C4-5C34AC7AF12F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Picture 12" descr="The Seal of the California Department of Educati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69" y="6435367"/>
            <a:ext cx="406810" cy="40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17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Side-by-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388811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3888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1C69-A84B-4980-B6BB-3AD51F033BAE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Above and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10058402" cy="2144375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78" y="4098483"/>
            <a:ext cx="10058402" cy="21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1C69-A84B-4980-B6BB-3AD51F033BAE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907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Autofit/>
          </a:bodyPr>
          <a:lstStyle>
            <a:lvl1pPr marL="0" indent="0" algn="ctr">
              <a:buNone/>
              <a:defRPr sz="24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6508-DA0A-4FE8-BDD7-AFDA3078CF44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7C446-ACFC-4ECE-8933-FE4AB7CA2D4B}" type="datetime1">
              <a:rPr lang="en-US" smtClean="0"/>
              <a:t>2/2/2024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22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9113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3"/>
            <a:ext cx="10058400" cy="435556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California Department of Education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5629" y="6431189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FFFFFF"/>
                </a:solidFill>
              </a:defRPr>
            </a:lvl1pPr>
          </a:lstStyle>
          <a:p>
            <a:fld id="{1E47FE53-EBF0-4DA7-9D9D-CC1C3A20F3C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The Seal of the California Department of Education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569" y="6435367"/>
            <a:ext cx="406810" cy="40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56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0" r:id="rId2"/>
    <p:sldLayoutId id="2147483700" r:id="rId3"/>
    <p:sldLayoutId id="2147483691" r:id="rId4"/>
    <p:sldLayoutId id="2147483692" r:id="rId5"/>
    <p:sldLayoutId id="2147483693" r:id="rId6"/>
    <p:sldLayoutId id="2147483699" r:id="rId7"/>
    <p:sldLayoutId id="2147483694" r:id="rId8"/>
    <p:sldLayoutId id="2147483695" r:id="rId9"/>
    <p:sldLayoutId id="2147483697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22383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Tx/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22383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Tx/>
        <a:buFont typeface="Calibri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2383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Tx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22383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22383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Tx/>
        <a:buFont typeface="Calibri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nche.ed.gov/" TargetMode="External"/><Relationship Id="rId2" Type="http://schemas.openxmlformats.org/officeDocument/2006/relationships/hyperlink" Target="https://www.cde.ca.gov/sp/hs/" TargetMode="Externa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HomelessEd@cde.ca.gov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B3D81E-8457-4913-8702-BF4474C925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Homelessness in the Classroom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E2F75E64-E3CD-49FA-A331-4D52214341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altLang="en-US" dirty="0"/>
              <a:t>California Department of Education</a:t>
            </a:r>
          </a:p>
          <a:p>
            <a:pPr lvl="0"/>
            <a:r>
              <a:rPr lang="en-US" altLang="en-US" dirty="0"/>
              <a:t>January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1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A5F9-263F-4184-9B5B-8C26971E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Homelessness Effects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885EF-135A-4B68-A7CF-8825FD2FE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Homeless children and youth:</a:t>
            </a:r>
          </a:p>
          <a:p>
            <a:pPr lvl="1"/>
            <a:r>
              <a:rPr lang="en-US" altLang="en-US" dirty="0"/>
              <a:t>Are more susceptible to domestic, physical, and sexual violence</a:t>
            </a:r>
          </a:p>
          <a:p>
            <a:pPr lvl="1"/>
            <a:r>
              <a:rPr lang="en-US" altLang="en-US" dirty="0"/>
              <a:t>Typically have greater health problems</a:t>
            </a:r>
          </a:p>
          <a:p>
            <a:pPr lvl="1"/>
            <a:r>
              <a:rPr lang="en-US" altLang="en-US" dirty="0"/>
              <a:t>Are twice as likely to repeat a grade compared to non-homeless students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A4B534-DAF3-4C4A-98EF-48E78B96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90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2137C-CD80-4B3E-B591-DC151257F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Homelessness Effects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EAAC2-A83F-4B7F-AE64-F04B7A0BD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Homeless children and youth, also have:</a:t>
            </a:r>
          </a:p>
          <a:p>
            <a:pPr lvl="1"/>
            <a:r>
              <a:rPr lang="en-US" altLang="en-US" dirty="0"/>
              <a:t> History of attending many schools</a:t>
            </a:r>
          </a:p>
          <a:p>
            <a:pPr lvl="1"/>
            <a:r>
              <a:rPr lang="en-US" altLang="en-US" dirty="0"/>
              <a:t> Gaps in skill development</a:t>
            </a:r>
          </a:p>
          <a:p>
            <a:pPr lvl="1"/>
            <a:r>
              <a:rPr lang="en-US" altLang="en-US" dirty="0"/>
              <a:t> Inadequate or inappropriate clothing for the weather</a:t>
            </a:r>
          </a:p>
          <a:p>
            <a:pPr lvl="1"/>
            <a:r>
              <a:rPr lang="en-US" altLang="en-US" dirty="0"/>
              <a:t> Lack of preparation for class</a:t>
            </a:r>
          </a:p>
          <a:p>
            <a:pPr lvl="1"/>
            <a:r>
              <a:rPr lang="en-US" altLang="en-US" dirty="0"/>
              <a:t> Erratic attendance and tardiness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BA008-F047-400E-8B25-C8A9FE4F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40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23F06-94BD-4AA9-B8C0-B3D225371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3A1B7-E8A3-4FBF-B7B8-43B675C0E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Homeless students can lose four to six months of academic progress with one school move during a year</a:t>
            </a:r>
          </a:p>
          <a:p>
            <a:pPr lvl="0"/>
            <a:r>
              <a:rPr lang="en-US" dirty="0"/>
              <a:t>Mobility also hurts non-mobile students: a study found average test scores for non-mobile students were significantly lower in high schools with high student mobility rates</a:t>
            </a:r>
          </a:p>
          <a:p>
            <a:pPr lvl="0"/>
            <a:r>
              <a:rPr lang="en-US" dirty="0"/>
              <a:t>Students who change high schools even once during high school are less than half as likely as stable students to graduate, even accounting for other factors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AFF7A-D2F6-4714-89BA-F9502CB2D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14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19829-8CE5-4057-B610-4FD5AB558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Additional Consequences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FD79F-D6B7-4F85-85A8-02BD07ABB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Homeless students and their families typically, experience:</a:t>
            </a:r>
          </a:p>
          <a:p>
            <a:pPr lvl="1"/>
            <a:r>
              <a:rPr lang="en-US" altLang="en-US" dirty="0"/>
              <a:t>Poor nutrition</a:t>
            </a:r>
          </a:p>
          <a:p>
            <a:pPr lvl="1"/>
            <a:r>
              <a:rPr lang="en-US" altLang="en-US" dirty="0"/>
              <a:t>Inadequate health care</a:t>
            </a:r>
          </a:p>
          <a:p>
            <a:pPr lvl="1"/>
            <a:r>
              <a:rPr lang="en-US" altLang="en-US" dirty="0"/>
              <a:t>Higher exposure to violence and emotional stress</a:t>
            </a:r>
          </a:p>
          <a:p>
            <a:pPr lvl="1"/>
            <a:r>
              <a:rPr lang="en-US" altLang="en-US" dirty="0"/>
              <a:t>Increased incidents of health impairments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64BDC-07A8-4FFC-A371-D86B7CD1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09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D860B-301A-4E51-9765-442CD9359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Additional Consequences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08EF2-756F-4F75-9818-5A7E11A0B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With constant moving, children and youth experiencing homelessness leave behind a familiar space, their possessions, and people</a:t>
            </a:r>
          </a:p>
          <a:p>
            <a:pPr lvl="0"/>
            <a:r>
              <a:rPr lang="en-US" dirty="0"/>
              <a:t>Children and youth experiencing homelessness leave projects half finished, cling to possessions, are restless, may exhibit aggressive behavior, or feel a loss of control so they fight for control at school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F7917-E403-431E-A0CC-E4F5DD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361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2394-0B97-4D46-9314-56EC7CAF2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Attendance Strategies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8E011-DD3F-4604-BAFE-CD92A7A7C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Ask the student about their interests and needs</a:t>
            </a:r>
          </a:p>
          <a:p>
            <a:pPr lvl="0"/>
            <a:r>
              <a:rPr lang="en-US" altLang="en-US" dirty="0"/>
              <a:t>Address those interests and needs with their school program and extra-curricular activities</a:t>
            </a:r>
          </a:p>
          <a:p>
            <a:pPr lvl="0"/>
            <a:r>
              <a:rPr lang="en-US" altLang="en-US" dirty="0"/>
              <a:t>Provide them with alarm clocks, walking partners, etc.</a:t>
            </a:r>
          </a:p>
          <a:p>
            <a:pPr lvl="0"/>
            <a:r>
              <a:rPr lang="en-US" altLang="en-US" dirty="0"/>
              <a:t>Help them to find a quiet and supportive place to work and study</a:t>
            </a:r>
          </a:p>
          <a:p>
            <a:r>
              <a:rPr lang="en-US" altLang="en-US" dirty="0"/>
              <a:t>Coordinate with Child Welfare and Attendance staff</a:t>
            </a:r>
          </a:p>
          <a:p>
            <a:r>
              <a:rPr lang="en-US" altLang="en-US" dirty="0"/>
              <a:t>Develop “success plans” with goals, steps, services, and accountability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034DC-ED3E-4A69-9C6B-107B69AD5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104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D6734-1190-429F-A3C8-AA0B7C9BC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Attendance Strategies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4B08B-81DF-4673-A3D2-70516B82A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Assign a mentor (youth or adult) to provide guidance, encouragement, and assistance</a:t>
            </a:r>
          </a:p>
          <a:p>
            <a:pPr lvl="0"/>
            <a:r>
              <a:rPr lang="en-US" altLang="en-US" dirty="0"/>
              <a:t>Intervene early when they are missing a lot of school</a:t>
            </a:r>
          </a:p>
          <a:p>
            <a:pPr lvl="0"/>
            <a:r>
              <a:rPr lang="en-US" altLang="en-US" dirty="0"/>
              <a:t>Ensure that transportation is not a barrier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C911DF-B660-4B42-B1DF-F9A25C457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768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C20E7-2859-44F9-BD1D-148522869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Attendance Strategies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F0A84-EB30-4444-BA55-1042C4E15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Provide them with community resources such as:</a:t>
            </a:r>
          </a:p>
          <a:p>
            <a:pPr lvl="1"/>
            <a:r>
              <a:rPr lang="en-US" altLang="en-US" dirty="0"/>
              <a:t>Clothes closets</a:t>
            </a:r>
          </a:p>
          <a:p>
            <a:pPr lvl="1"/>
            <a:r>
              <a:rPr lang="en-US" altLang="en-US" dirty="0"/>
              <a:t>Food banks</a:t>
            </a:r>
          </a:p>
          <a:p>
            <a:pPr lvl="1"/>
            <a:r>
              <a:rPr lang="en-US" altLang="en-US" dirty="0"/>
              <a:t>Health clinics</a:t>
            </a:r>
          </a:p>
          <a:p>
            <a:pPr lvl="1"/>
            <a:r>
              <a:rPr lang="en-US" altLang="en-US" dirty="0"/>
              <a:t>Laundry services</a:t>
            </a:r>
          </a:p>
          <a:p>
            <a:pPr lvl="1"/>
            <a:r>
              <a:rPr lang="en-US" altLang="en-US" dirty="0"/>
              <a:t>Shower facilities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3E00B-FC65-441D-BF40-4AB17B84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18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50225-3E48-4602-B832-9432D75C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Behavior Strategies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296B-BB78-4B08-898A-A13DC2428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Create a calm and quiet management style</a:t>
            </a:r>
          </a:p>
          <a:p>
            <a:pPr lvl="0"/>
            <a:r>
              <a:rPr lang="en-US" altLang="en-US" dirty="0"/>
              <a:t>Provide quiet reminders of appropriate behavior</a:t>
            </a:r>
          </a:p>
          <a:p>
            <a:pPr lvl="0"/>
            <a:r>
              <a:rPr lang="en-US" altLang="en-US" dirty="0"/>
              <a:t>Create a supportive environment with classroom rules developed together</a:t>
            </a:r>
          </a:p>
          <a:p>
            <a:pPr lvl="0"/>
            <a:r>
              <a:rPr lang="en-US" altLang="en-US" dirty="0"/>
              <a:t>Solve behavior problems as a class which creates a climate of trust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DE85F-D888-43CE-8AD5-E36A7A18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507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6D763-E0AA-40C0-AD76-EA4116F4B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Behavior Strategies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C4435-056D-43DC-B5E4-2F9CFC30A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Manage the classroom effectively by reducing disruptions, if possible</a:t>
            </a:r>
          </a:p>
          <a:p>
            <a:pPr lvl="0"/>
            <a:r>
              <a:rPr lang="en-US" altLang="en-US" dirty="0"/>
              <a:t>Provide students with the opportunity to take time out for themselves when they are frustrated, mad, or sad</a:t>
            </a:r>
          </a:p>
          <a:p>
            <a:pPr lvl="0"/>
            <a:r>
              <a:rPr lang="en-US" altLang="en-US" dirty="0"/>
              <a:t>Have an understanding of homelessness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8BC8A-8248-4F32-A4EE-413EB0DB9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7FEB5E-DE52-4DD3-B389-617C4A4C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Education for Homeless Children and Youth Act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089692-0A45-4B91-AF1C-E8D828A18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Originally passed in 1987</a:t>
            </a:r>
          </a:p>
          <a:p>
            <a:pPr lvl="0"/>
            <a:r>
              <a:rPr lang="en-US" altLang="en-US" dirty="0"/>
              <a:t>Reauthorized in 2015 by the Every Student Succeeds Act which took effect on October 1, 2016</a:t>
            </a:r>
          </a:p>
          <a:p>
            <a:pPr lvl="0"/>
            <a:r>
              <a:rPr lang="en-US" dirty="0"/>
              <a:t>42 United States Code Section 11431 et seq. </a:t>
            </a:r>
          </a:p>
          <a:p>
            <a:pPr lvl="0"/>
            <a:r>
              <a:rPr lang="en-US" dirty="0"/>
              <a:t>Sections 721 and 722 of the McKinney-Vento Act</a:t>
            </a:r>
            <a:endParaRPr lang="en-US" altLang="en-US" dirty="0"/>
          </a:p>
          <a:p>
            <a:pPr lvl="0"/>
            <a:r>
              <a:rPr lang="en-US" altLang="en-US" dirty="0"/>
              <a:t>Works hand-in-hand with Title I, Part A and other federal education programs</a:t>
            </a:r>
          </a:p>
          <a:p>
            <a:pPr lvl="0"/>
            <a:r>
              <a:rPr lang="en-US" altLang="en-US" dirty="0"/>
              <a:t>Provides stability, access, and support for academic success for homeless children and youth, including preschool-aged children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1D4265-3608-49D3-B253-C79E9F00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86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9C31-621E-4AAA-A048-58E4A0332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Academic Strategies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8D1F9-7AF6-46E6-A639-BA8697789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Assess and plan for students needs and learning styles</a:t>
            </a:r>
          </a:p>
          <a:p>
            <a:pPr lvl="0"/>
            <a:r>
              <a:rPr lang="en-US" altLang="en-US" dirty="0"/>
              <a:t>Plan lessons in such a way that content and skills can be mastered in a short period of time</a:t>
            </a:r>
          </a:p>
          <a:p>
            <a:pPr lvl="0"/>
            <a:r>
              <a:rPr lang="en-US" altLang="en-US" dirty="0"/>
              <a:t>Maintain high expectations through assignments and lessons</a:t>
            </a:r>
          </a:p>
          <a:p>
            <a:pPr lvl="0"/>
            <a:r>
              <a:rPr lang="en-US" altLang="en-US" dirty="0"/>
              <a:t>Expose students to rigorous curriculum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440AE-77D2-463D-96E4-2ED21073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57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CE307-0A4B-4C8F-9293-9E0D6F3B5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Academic Strategies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16E44-4DDE-40AE-9338-775B206BD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Offer a variety of instructional techniques, such as:</a:t>
            </a:r>
          </a:p>
          <a:p>
            <a:pPr lvl="1"/>
            <a:r>
              <a:rPr lang="en-US" altLang="en-US" dirty="0"/>
              <a:t>Direct instruction</a:t>
            </a:r>
          </a:p>
          <a:p>
            <a:pPr lvl="1"/>
            <a:r>
              <a:rPr lang="en-US" altLang="en-US" dirty="0"/>
              <a:t>Simulated instruction</a:t>
            </a:r>
          </a:p>
          <a:p>
            <a:pPr lvl="1"/>
            <a:r>
              <a:rPr lang="en-US" altLang="en-US" dirty="0"/>
              <a:t>Integrated instruction</a:t>
            </a:r>
          </a:p>
          <a:p>
            <a:r>
              <a:rPr lang="en-US" altLang="en-US" dirty="0"/>
              <a:t>Integrate technology, whenever possible</a:t>
            </a:r>
          </a:p>
          <a:p>
            <a:r>
              <a:rPr lang="en-US" altLang="en-US" dirty="0"/>
              <a:t>Offer hands-on activities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D733D-21F8-45CF-BE97-C39DCA87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160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A3D7D-63A8-4D8F-9C62-D8C9F10D9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Academic Strategies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6A6C1-1F2D-4357-82FF-6AB7D6A03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Use higher-level questioning strategies</a:t>
            </a:r>
          </a:p>
          <a:p>
            <a:pPr lvl="0"/>
            <a:r>
              <a:rPr lang="en-US" altLang="en-US" dirty="0"/>
              <a:t>Refer to tutoring, after-school intervention activities, etc.</a:t>
            </a:r>
          </a:p>
          <a:p>
            <a:pPr lvl="0"/>
            <a:r>
              <a:rPr lang="en-US" altLang="en-US" dirty="0"/>
              <a:t>Coordinate with the homeless liaison in the district and even the county</a:t>
            </a:r>
          </a:p>
          <a:p>
            <a:pPr lvl="0"/>
            <a:r>
              <a:rPr lang="en-US" altLang="en-US" dirty="0"/>
              <a:t>Reach out to homeless families on a continuous basis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2E07-2BB2-469E-B34C-C1BC2D60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22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74971-E01E-4430-A708-3B1C141B1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Academic Strategies (4)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70B26-D55E-43E7-95D5-7F3666E7A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Contact the previous school to help with placement decisions</a:t>
            </a:r>
          </a:p>
          <a:p>
            <a:pPr lvl="0"/>
            <a:r>
              <a:rPr lang="en-US" altLang="en-US" dirty="0"/>
              <a:t>Follow up on special education referrals and/or services</a:t>
            </a:r>
          </a:p>
          <a:p>
            <a:pPr lvl="0"/>
            <a:r>
              <a:rPr lang="en-US" altLang="en-US" dirty="0"/>
              <a:t>Help the student identify work samples and assemble a portfolio</a:t>
            </a:r>
          </a:p>
          <a:p>
            <a:pPr lvl="0"/>
            <a:r>
              <a:rPr lang="en-US" altLang="en-US" dirty="0"/>
              <a:t>Share a set of text books with the local shelter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C08FA-FB8D-4665-8185-F958CF1FC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62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A4985-EFEB-4963-9FF5-78C7579B1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Classroom Intervention Strategies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3BC05-F3E7-4934-A4AD-ACCBDF242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Teach students alternative ways to express frustration</a:t>
            </a:r>
          </a:p>
          <a:p>
            <a:r>
              <a:rPr lang="en-US" altLang="en-US" dirty="0"/>
              <a:t>Give the students something that belongs only to them </a:t>
            </a:r>
          </a:p>
          <a:p>
            <a:r>
              <a:rPr lang="en-US" altLang="en-US" dirty="0"/>
              <a:t>Don’t take away their possession</a:t>
            </a:r>
          </a:p>
          <a:p>
            <a:r>
              <a:rPr lang="en-US" altLang="en-US" dirty="0"/>
              <a:t>Assist other students in being sensitive to stereotypes of homeless people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8F4CA-D125-46F9-8D94-8DAD041BC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586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A5A1E-D7C6-42C9-B4D3-4435BD3F5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Classroom Intervention Strategies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AA598-C577-4EC1-8368-F31A4D63A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Support students’ efforts to manage or negotiate their own conflict or problem solving</a:t>
            </a:r>
          </a:p>
          <a:p>
            <a:r>
              <a:rPr lang="en-US" altLang="en-US" dirty="0"/>
              <a:t>Break tasks down into small segments that can be completed in a short period of time</a:t>
            </a:r>
          </a:p>
          <a:p>
            <a:r>
              <a:rPr lang="en-US" altLang="en-US" dirty="0"/>
              <a:t>Make sure that the homeless student is enrolled in free and reduced meal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A38CD-459D-4AB3-9B38-AFACFB6DE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199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1547-E95A-4A62-85BB-DAA63596A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Classroom Intervention Strategies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AD6AD-EB44-45D7-9B1D-34782903C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Integrate new students into the classroom quickly with a set of assessment tools that can be quickly administered</a:t>
            </a:r>
          </a:p>
          <a:p>
            <a:r>
              <a:rPr lang="en-US" altLang="en-US" dirty="0"/>
              <a:t>Assign students a “buddy” to help them learn their way around school</a:t>
            </a:r>
          </a:p>
          <a:p>
            <a:r>
              <a:rPr lang="en-US" altLang="en-US" dirty="0"/>
              <a:t>Give the student a clipboard, and other school supplies, to take home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8A5AE-9328-4B72-BF2E-35E21E5F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495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B0BC1-1A83-41C6-87DC-77843535C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Classroom Intervention Strategies (4)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D081F-2540-41FA-AF54-BF26E9B40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Provide structure in the classroom by keeping a consistent schedule and clear rules</a:t>
            </a:r>
          </a:p>
          <a:p>
            <a:r>
              <a:rPr lang="en-US" altLang="en-US" dirty="0"/>
              <a:t>Ensure that students have access to a full range of educational services (Title I, English learners, gifted and talented activities, tutoring, etc.)</a:t>
            </a:r>
          </a:p>
          <a:p>
            <a:r>
              <a:rPr lang="en-US" altLang="en-US" dirty="0"/>
              <a:t>Offer encouragement and understanding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74F04-03D0-46AA-A7FD-568F5999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497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8FFC3-C4EA-432D-8F93-1C7E89F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Classroom Intervention Strategies (5)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8F583-EF68-42A8-967E-8570CA762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Be persistent in maintaining positive social interaction and support</a:t>
            </a:r>
          </a:p>
          <a:p>
            <a:r>
              <a:rPr lang="en-US" altLang="en-US" dirty="0"/>
              <a:t>Don’t penalize students for arriving late to school </a:t>
            </a:r>
          </a:p>
          <a:p>
            <a:r>
              <a:rPr lang="en-US" altLang="en-US" dirty="0"/>
              <a:t>Keep some nutritional snacks for those students who might come to school late and missed breakfast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BEAFC-B2A2-4D7E-A9D0-8BB86150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507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0B916-4822-4460-8197-4F6B404DE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Parent Outreach Strategies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247A8-D39A-4834-8644-7539E077D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Make parents/guardians feel valued as partners in their child’s education</a:t>
            </a:r>
          </a:p>
          <a:p>
            <a:r>
              <a:rPr lang="en-US" altLang="en-US" dirty="0"/>
              <a:t>Allow parents/guardians extra time to pay for trips or special events</a:t>
            </a:r>
          </a:p>
          <a:p>
            <a:r>
              <a:rPr lang="en-US" altLang="en-US" dirty="0"/>
              <a:t>Help parents/guardians become familiar with services available</a:t>
            </a:r>
          </a:p>
          <a:p>
            <a:r>
              <a:rPr lang="en-US" altLang="en-US" dirty="0"/>
              <a:t>Provide an informal support system to address issues or concerns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B66E7-A9D1-4ADE-B423-58E857016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88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3322C-154D-48FD-B08E-D52C7DAAE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 Definition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AA7B5-11DA-4C4C-A698-CADFB0E70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Children who lack a fixed, regular, and adequate nighttime residence</a:t>
            </a:r>
          </a:p>
          <a:p>
            <a:pPr lvl="1"/>
            <a:r>
              <a:rPr lang="en-US" altLang="en-US" dirty="0"/>
              <a:t>Please note that the term awaiting foster care placement was eliminated on December 10, 2016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4A743-66D0-450E-AA79-3E1FEEFB1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9506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2B6AE-825D-4F2A-9E93-A476F7E2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DC667-2BFC-4C8F-BF16-8DCD7441A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The California Department of Education’s Homeless Education web page at </a:t>
            </a:r>
            <a:r>
              <a:rPr lang="en-US" altLang="en-US" dirty="0">
                <a:hlinkClick r:id="rId2" tooltip="California Department of Education’s Homeless Education web page."/>
              </a:rPr>
              <a:t>https://www.cde.ca.gov/sp/hs/</a:t>
            </a:r>
            <a:r>
              <a:rPr lang="en-US" altLang="en-US" dirty="0"/>
              <a:t>. Find out who your district and county liaison is, how to support students using Title I, Part A funds, understand what the homeless liaison can do to support you, etc. </a:t>
            </a:r>
          </a:p>
          <a:p>
            <a:pPr lvl="0"/>
            <a:r>
              <a:rPr lang="en-US" altLang="en-US" dirty="0"/>
              <a:t>National Center for Homeless Education website at </a:t>
            </a:r>
            <a:r>
              <a:rPr lang="en-US" altLang="en-US" dirty="0">
                <a:hlinkClick r:id="rId3" tooltip="National Center for Homeless Education's website."/>
              </a:rPr>
              <a:t>https://nche.ed.gov/</a:t>
            </a:r>
            <a:r>
              <a:rPr lang="en-US" altLang="en-US" dirty="0"/>
              <a:t>, which is the technical assistance center for the United States Department of Education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2AD0C-E583-4BC4-9594-537815A8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6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449B4-551E-46A2-936C-1353C92D9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Contact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A4671-6D14-4B57-A7F3-0BD05026B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altLang="en-US" sz="3600" dirty="0"/>
              <a:t>Homeless Education Program</a:t>
            </a:r>
          </a:p>
          <a:p>
            <a:pPr marL="0" lvl="0" indent="0" algn="ctr">
              <a:buNone/>
            </a:pPr>
            <a:r>
              <a:rPr lang="en-US" altLang="en-US" sz="3600" dirty="0"/>
              <a:t>Integrated Student Support and Programs Office</a:t>
            </a:r>
          </a:p>
          <a:p>
            <a:pPr marL="0" lvl="0" indent="0" algn="ctr">
              <a:buNone/>
            </a:pPr>
            <a:r>
              <a:rPr lang="en-US" altLang="en-US" sz="3600" dirty="0"/>
              <a:t>California Department of Education</a:t>
            </a:r>
          </a:p>
          <a:p>
            <a:pPr marL="0" lvl="0" indent="0" algn="ctr">
              <a:buNone/>
            </a:pPr>
            <a:endParaRPr lang="en-US" altLang="en-US" sz="3600" dirty="0"/>
          </a:p>
          <a:p>
            <a:pPr marL="0" lvl="0" indent="0" algn="ctr">
              <a:buNone/>
            </a:pPr>
            <a:r>
              <a:rPr lang="en-US" altLang="en-US" sz="3600" dirty="0"/>
              <a:t>Toll-free Number 1-866-856-8214</a:t>
            </a:r>
          </a:p>
          <a:p>
            <a:pPr marL="0" lvl="0" indent="0" algn="ctr">
              <a:buNone/>
            </a:pPr>
            <a:r>
              <a:rPr lang="en-US" altLang="en-US" sz="3600" dirty="0"/>
              <a:t>Email: </a:t>
            </a:r>
            <a:r>
              <a:rPr lang="en-US" altLang="en-US" sz="3600" dirty="0">
                <a:hlinkClick r:id="rId2"/>
              </a:rPr>
              <a:t>HomelessEd@cde.ca.gov</a:t>
            </a:r>
            <a:r>
              <a:rPr lang="en-US" altLang="en-US" sz="3600" dirty="0"/>
              <a:t> </a:t>
            </a:r>
          </a:p>
          <a:p>
            <a:pPr marL="0" indent="0" algn="ctr">
              <a:buNone/>
            </a:pP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B9C6E-32F7-4199-9B96-73F8654E9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0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E1D60-5C99-4DEB-9DFD-59BB12215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 Definition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3B7BB-370A-44DA-BD41-C7BF149CD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Fixed, regular, and adequate are defined as: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fixed</a:t>
            </a:r>
            <a:r>
              <a:rPr lang="en-US" dirty="0"/>
              <a:t> residence is one that is stationary, permanent, and not subject to change</a:t>
            </a:r>
          </a:p>
          <a:p>
            <a:pPr lvl="1"/>
            <a:r>
              <a:rPr lang="en-US" altLang="en-US" dirty="0"/>
              <a:t>A </a:t>
            </a:r>
            <a:r>
              <a:rPr lang="en-US" altLang="en-US" b="1" dirty="0"/>
              <a:t>regular</a:t>
            </a:r>
            <a:r>
              <a:rPr lang="en-US" altLang="en-US" dirty="0"/>
              <a:t> residence is one that is used on a normal, standard, and consistent basis</a:t>
            </a:r>
          </a:p>
          <a:p>
            <a:pPr lvl="1"/>
            <a:r>
              <a:rPr lang="en-US" altLang="en-US" dirty="0"/>
              <a:t>An </a:t>
            </a:r>
            <a:r>
              <a:rPr lang="en-US" altLang="en-US" b="1" dirty="0"/>
              <a:t>adequate</a:t>
            </a:r>
            <a:r>
              <a:rPr lang="en-US" altLang="en-US" dirty="0"/>
              <a:t> residence is one that is sufficient for meeting both the physical and psychological needs typically met in home environments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DA6D9-BD9B-430C-91BC-BFF05C396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20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25B74-35ED-4E10-A3BB-47A6B678A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 Definition (3)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F5080-F44E-4CC3-BB8E-B37DFBF14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 of homelessness include children and youth living in:</a:t>
            </a:r>
          </a:p>
          <a:p>
            <a:pPr lvl="1"/>
            <a:r>
              <a:rPr lang="en-US" dirty="0"/>
              <a:t>Shared housing due to economic hardship</a:t>
            </a:r>
          </a:p>
          <a:p>
            <a:pPr lvl="1"/>
            <a:r>
              <a:rPr lang="en-US" dirty="0"/>
              <a:t>Motels or hotels</a:t>
            </a:r>
          </a:p>
          <a:p>
            <a:pPr lvl="1"/>
            <a:r>
              <a:rPr lang="en-US" dirty="0"/>
              <a:t>Public or private places not designed for sleeping</a:t>
            </a:r>
          </a:p>
          <a:p>
            <a:pPr lvl="1"/>
            <a:r>
              <a:rPr lang="en-US" altLang="en-US" dirty="0"/>
              <a:t>Trailer parks or campgrounds </a:t>
            </a:r>
          </a:p>
          <a:p>
            <a:pPr lvl="1"/>
            <a:r>
              <a:rPr lang="en-US" altLang="en-US" dirty="0"/>
              <a:t>Cars, parks, and abandoned buildings </a:t>
            </a:r>
          </a:p>
          <a:p>
            <a:pPr lvl="1"/>
            <a:r>
              <a:rPr lang="en-US" altLang="en-US" dirty="0"/>
              <a:t>Shelters</a:t>
            </a:r>
          </a:p>
          <a:p>
            <a:pPr lvl="1"/>
            <a:r>
              <a:rPr lang="en-US" altLang="en-US" dirty="0"/>
              <a:t>Emergency or transitional shelters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9BAB4-BE63-4F58-B72B-5826C90C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7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D8F07-8951-4ABE-8446-573D82965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 Definition (4)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90833-A4A9-4661-8715-0E2CFD10E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Additional examples of homelessness include children and youth who are:</a:t>
            </a:r>
          </a:p>
          <a:p>
            <a:pPr lvl="1"/>
            <a:r>
              <a:rPr lang="en-US" altLang="en-US" dirty="0"/>
              <a:t>Migratory children who qualify as homeless</a:t>
            </a:r>
          </a:p>
          <a:p>
            <a:pPr lvl="1"/>
            <a:r>
              <a:rPr lang="en-US" altLang="en-US" dirty="0"/>
              <a:t>Abandoned in hospitals</a:t>
            </a:r>
          </a:p>
          <a:p>
            <a:pPr lvl="1"/>
            <a:r>
              <a:rPr lang="en-US" altLang="en-US" dirty="0"/>
              <a:t>Unaccompanied homeless youth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EA550-A36B-43F8-ACD2-94CFBB3A9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3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E8E3-041A-40D8-A527-03F428ABF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 Definition (5)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7820-B818-492B-BDC5-442F74EAE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To determine if a homeless child or youth lives in substandard living conditions consider:</a:t>
            </a:r>
          </a:p>
          <a:p>
            <a:pPr lvl="1"/>
            <a:r>
              <a:rPr lang="en-US" altLang="en-US" dirty="0"/>
              <a:t>Health and safety concerns </a:t>
            </a:r>
          </a:p>
          <a:p>
            <a:pPr lvl="1"/>
            <a:r>
              <a:rPr lang="en-US" altLang="en-US" dirty="0"/>
              <a:t>Number of occupants per square foot</a:t>
            </a:r>
          </a:p>
          <a:p>
            <a:pPr lvl="1"/>
            <a:r>
              <a:rPr lang="en-US" altLang="en-US" dirty="0"/>
              <a:t>Age of occupants</a:t>
            </a:r>
          </a:p>
          <a:p>
            <a:pPr lvl="1"/>
            <a:r>
              <a:rPr lang="en-US" altLang="en-US" dirty="0"/>
              <a:t>State and local building codes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4FC334-739B-4CDA-AA33-A4F998BC5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44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8B3C1-F366-4B57-A3A5-4E31C4651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Unaccompanied Homeless Youth Definition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7E9BB-CAF3-4301-BC59-FBB2D002B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“Unaccompanied homeless youth” is defined as a child or youth who meets the McKinney-Vento definition and is not in the physical custody of a parent or guardian</a:t>
            </a:r>
          </a:p>
          <a:p>
            <a:pPr lvl="0"/>
            <a:r>
              <a:rPr lang="en-US" altLang="en-US" dirty="0"/>
              <a:t>There is no age limit for an unaccompanied homeless youth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03F20-0603-482A-8006-E6269B6F7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23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87F1-7EA2-45FB-9779-050763F70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Homelessness Effects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AF8BB-115B-4956-BB42-04D6A725A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en-US" dirty="0"/>
              <a:t>Emotional: Anxiety, low self-esteem, anger, depression, embarrassment</a:t>
            </a:r>
          </a:p>
          <a:p>
            <a:pPr lvl="0"/>
            <a:r>
              <a:rPr lang="en-US" altLang="en-US" dirty="0"/>
              <a:t>Social: Poor interaction with others, self-isolates, disruptive, inappropriate</a:t>
            </a:r>
          </a:p>
          <a:p>
            <a:pPr lvl="0"/>
            <a:r>
              <a:rPr lang="en-US" altLang="en-US" dirty="0"/>
              <a:t>Physical: Hunger, stress, developmental delays, hyperactivity, tired, poor hygiene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A79E0-FE85-44D8-AE72-35FA5204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7FE53-EBF0-4DA7-9D9D-CC1C3A20F3C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80733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40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0070C0"/>
      </a:hlink>
      <a:folHlink>
        <a:srgbClr val="0070C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1424</Words>
  <Application>Microsoft Office PowerPoint</Application>
  <PresentationFormat>Widescreen</PresentationFormat>
  <Paragraphs>185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Wingdings</vt:lpstr>
      <vt:lpstr>Retrospect</vt:lpstr>
      <vt:lpstr>Homelessness in the Classroom</vt:lpstr>
      <vt:lpstr>Education for Homeless Children and Youth Act</vt:lpstr>
      <vt:lpstr>Homeless Definition (1)</vt:lpstr>
      <vt:lpstr>Homeless Definition (2)</vt:lpstr>
      <vt:lpstr>Homeless Definition (3)</vt:lpstr>
      <vt:lpstr>Homeless Definition (4)</vt:lpstr>
      <vt:lpstr>Homeless Definition (5)</vt:lpstr>
      <vt:lpstr>Unaccompanied Homeless Youth Definition</vt:lpstr>
      <vt:lpstr>Homelessness Effects (1)</vt:lpstr>
      <vt:lpstr>Homelessness Effects (2)</vt:lpstr>
      <vt:lpstr>Homelessness Effects (3)</vt:lpstr>
      <vt:lpstr>Mobility</vt:lpstr>
      <vt:lpstr>Additional Consequences (1)</vt:lpstr>
      <vt:lpstr>Additional Consequences (2)</vt:lpstr>
      <vt:lpstr>Attendance Strategies (1)</vt:lpstr>
      <vt:lpstr>Attendance Strategies (2)</vt:lpstr>
      <vt:lpstr>Attendance Strategies (3)</vt:lpstr>
      <vt:lpstr>Behavior Strategies (1)</vt:lpstr>
      <vt:lpstr>Behavior Strategies (2)</vt:lpstr>
      <vt:lpstr>Academic Strategies (1)</vt:lpstr>
      <vt:lpstr>Academic Strategies (2)</vt:lpstr>
      <vt:lpstr>Academic Strategies (3)</vt:lpstr>
      <vt:lpstr>Academic Strategies (4)</vt:lpstr>
      <vt:lpstr>Classroom Intervention Strategies (1)</vt:lpstr>
      <vt:lpstr>Classroom Intervention Strategies (2)</vt:lpstr>
      <vt:lpstr>Classroom Intervention Strategies (3)</vt:lpstr>
      <vt:lpstr>Classroom Intervention Strategies (4)</vt:lpstr>
      <vt:lpstr>Classroom Intervention Strategies (5)</vt:lpstr>
      <vt:lpstr>Parent Outreach Strategies</vt:lpstr>
      <vt:lpstr>Resources</vt:lpstr>
      <vt:lpstr>Contact Information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Homelessness in the Classroom - Homeless Education (CA Dept of Education)</dc:title>
  <dc:subject>This presentation provides an overview of how teachers can support the education of homeless children and youth in the classroom with concrete strategies for attendance, behavior, and academics.</dc:subject>
  <dc:creator/>
  <cp:keywords/>
  <cp:lastModifiedBy/>
  <cp:revision>1</cp:revision>
  <dcterms:created xsi:type="dcterms:W3CDTF">2024-02-02T22:24:43Z</dcterms:created>
  <dcterms:modified xsi:type="dcterms:W3CDTF">2024-02-02T22:25:15Z</dcterms:modified>
</cp:coreProperties>
</file>