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</p:sldIdLst>
  <p:sldSz cx="9144000" cy="5143500" type="screen16x9"/>
  <p:notesSz cx="6858000" cy="9144000"/>
  <p:embeddedFontLst>
    <p:embeddedFont>
      <p:font typeface="Lexend"/>
      <p:regular r:id="rId31"/>
      <p:bold r:id="rId32"/>
    </p:embeddedFont>
    <p:embeddedFont>
      <p:font typeface="Lilita One"/>
      <p:regular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576230ab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576230ab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576230ab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576230ab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576230ab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576230ab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576230ab1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576230ab1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576230ab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576230ab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576230ab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576230ab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576230ab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576230ab1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576230ab1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576230ab1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576230ab1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576230ab1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576230ab1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576230ab1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576230ab1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576230ab1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576230ab1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1576230ab1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576230ab1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576230ab1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576230ab1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576230ab1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2881f7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2881f7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29b2cfab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129b2cfab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Plan4Learning/Problem Statements &amp; Root Causes/Principals Access to HB 3 Goals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576230ab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576230ab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576230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576230a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576230a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576230ab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576230a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576230a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576230a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576230a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576230ab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576230ab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enter.highered.texas.gov/agency-publication/miscellaneous/thecb-60x30-strategic-pl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670175" y="630000"/>
            <a:ext cx="78765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NEISD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DEIC House Bill 3: Early Literacy, Math, and CCMR</a:t>
            </a:r>
            <a:endParaRPr/>
          </a:p>
        </p:txBody>
      </p:sp>
      <p:grpSp>
        <p:nvGrpSpPr>
          <p:cNvPr id="71" name="Google Shape;71;p13"/>
          <p:cNvGrpSpPr/>
          <p:nvPr/>
        </p:nvGrpSpPr>
        <p:grpSpPr>
          <a:xfrm>
            <a:off x="6991960" y="3047878"/>
            <a:ext cx="1006738" cy="954227"/>
            <a:chOff x="5300400" y="3670175"/>
            <a:chExt cx="421300" cy="399325"/>
          </a:xfrm>
        </p:grpSpPr>
        <p:sp>
          <p:nvSpPr>
            <p:cNvPr id="72" name="Google Shape;72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</p:grp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25" y="3255500"/>
            <a:ext cx="1098500" cy="10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Math Board Progress Measure 1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500" y="703263"/>
            <a:ext cx="5500998" cy="373697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Math Board Progress Measure 2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163" y="693863"/>
            <a:ext cx="5451676" cy="375577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Math Board Progress Measure 3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963" y="723950"/>
            <a:ext cx="5348075" cy="369560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ctrTitle"/>
          </p:nvPr>
        </p:nvSpPr>
        <p:spPr>
          <a:xfrm>
            <a:off x="3738850" y="2588475"/>
            <a:ext cx="4785900" cy="15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College, Career, and Military Readiness</a:t>
            </a:r>
            <a:endParaRPr/>
          </a:p>
        </p:txBody>
      </p:sp>
      <p:pic>
        <p:nvPicPr>
          <p:cNvPr id="172" name="Google Shape;172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689" r="19689"/>
          <a:stretch/>
        </p:blipFill>
        <p:spPr>
          <a:xfrm>
            <a:off x="1041275" y="1181635"/>
            <a:ext cx="2528773" cy="2780225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2760000" algn="bl" rotWithShape="0">
              <a:srgbClr val="5E4B46">
                <a:alpha val="49800"/>
              </a:srgbClr>
            </a:outerShdw>
          </a:effectLst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Board Outcome Goal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325" y="586500"/>
            <a:ext cx="6253350" cy="4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1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325" y="641700"/>
            <a:ext cx="6253350" cy="46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2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75" y="641700"/>
            <a:ext cx="6269848" cy="4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3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625" y="641700"/>
            <a:ext cx="6236751" cy="451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Professional Development Plan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00" y="528825"/>
            <a:ext cx="7494001" cy="44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Professional Development Plan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353" y="1029300"/>
            <a:ext cx="7073299" cy="19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</a:t>
            </a:r>
            <a:endParaRPr sz="300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Background Information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Early Literacy and Mathematics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»"/>
            </a:pPr>
            <a:r>
              <a:rPr lang="en"/>
              <a:t>College, Career, and Military Readiness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747474"/>
                </a:solidFill>
                <a:highlight>
                  <a:srgbClr val="FFFFFF"/>
                </a:highlight>
              </a:rPr>
              <a:t>Have you ever tried to move a piece of string by pushing from one end? It’s a difficult thing to do. The end can be elusive and difficult to control. Even if you succeed in moving it, you tend to wind up with a scrunched string cluster – and very little, if any, movement at the other end of the string. It’s time for us to pull the string instead of push it!  - John Fesseden, Lead4Ward</a:t>
            </a:r>
            <a:endParaRPr b="1" i="1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26" name="Google Shape;226;p32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4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938" y="648725"/>
            <a:ext cx="6532125" cy="45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5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151" y="641700"/>
            <a:ext cx="6605697" cy="46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CCMR Progress Measure 6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000" y="569700"/>
            <a:ext cx="6549524" cy="4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58" name="Google Shape;258;p36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Middle School Professional Development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101" y="579550"/>
            <a:ext cx="7387804" cy="44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NEISD Curriculum &amp; Instruction 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Purposeful Planning and Decision Making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ldNum" idx="4294967295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1154400" y="865750"/>
            <a:ext cx="17337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50" y="743550"/>
            <a:ext cx="1733700" cy="17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BEF2"/>
                </a:solidFill>
              </a:rPr>
              <a:t>Problem Statements &amp; </a:t>
            </a:r>
            <a:endParaRPr sz="2400"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BEF2"/>
                </a:solidFill>
              </a:rPr>
              <a:t>Root Causes </a:t>
            </a:r>
            <a:endParaRPr sz="2400"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District and Campus groups underwent a strategic development plan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Ongoing data review from multiple sources: State/local assessments; HB 3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1006350" y="587225"/>
            <a:ext cx="7131300" cy="7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Establishing a District &amp; Campus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Comprehensive Needs Assessment</a:t>
            </a:r>
            <a:endParaRPr sz="2200"/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BEF2"/>
                </a:solidFill>
              </a:rPr>
              <a:t>Goal and Strategy Development</a:t>
            </a:r>
            <a:endParaRPr sz="2400" b="1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Goals must be developed to address/solve a problem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Addressing 1 need at a time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Purposeful collaboration amongst numerous departments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">
            <a:off x="754659" y="764780"/>
            <a:ext cx="3657327" cy="212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5354">
            <a:off x="5035939" y="1000051"/>
            <a:ext cx="2907675" cy="165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300" y="2603900"/>
            <a:ext cx="2212125" cy="16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0"/>
          <p:cNvSpPr txBox="1"/>
          <p:nvPr/>
        </p:nvSpPr>
        <p:spPr>
          <a:xfrm>
            <a:off x="4984500" y="1320125"/>
            <a:ext cx="2736600" cy="37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rPr>
              <a:t>Elementary Mathematics</a:t>
            </a:r>
            <a:endParaRPr sz="1800">
              <a:solidFill>
                <a:schemeClr val="accen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294" name="Google Shape;294;p40" descr="Royalty-Free photo: Person in green long-sleeved shirt holding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5223" y="3302600"/>
            <a:ext cx="1444625" cy="9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838750" y="1382525"/>
            <a:ext cx="7474200" cy="29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1C232"/>
              </a:buClr>
              <a:buSzPts val="2400"/>
              <a:buChar char="★"/>
            </a:pPr>
            <a:r>
              <a:rPr lang="en" b="1">
                <a:solidFill>
                  <a:schemeClr val="accent1"/>
                </a:solidFill>
              </a:rPr>
              <a:t>SAT School Day: 4,022 students tested </a:t>
            </a:r>
            <a:endParaRPr b="1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400"/>
              <a:buChar char="★"/>
            </a:pPr>
            <a:r>
              <a:rPr lang="en" b="1">
                <a:solidFill>
                  <a:schemeClr val="accent1"/>
                </a:solidFill>
              </a:rPr>
              <a:t>ACT School Day: 1,109 students tested (highest #)</a:t>
            </a:r>
            <a:endParaRPr b="1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400"/>
              <a:buChar char="★"/>
            </a:pPr>
            <a:r>
              <a:rPr lang="en" b="1">
                <a:solidFill>
                  <a:schemeClr val="accent1"/>
                </a:solidFill>
              </a:rPr>
              <a:t>AP Qualifying Scores: Increase from 59% (10,844 tests) in 2022 to 66% (11,101 tests) in 2024 </a:t>
            </a:r>
            <a:endParaRPr b="1">
              <a:solidFill>
                <a:schemeClr val="accent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F1C232"/>
              </a:buClr>
              <a:buSzPts val="2400"/>
              <a:buChar char="★"/>
            </a:pPr>
            <a:r>
              <a:rPr lang="en" b="1">
                <a:solidFill>
                  <a:schemeClr val="accent1"/>
                </a:solidFill>
              </a:rPr>
              <a:t>CTE IBCs: 1,572 (2022); 1,993 (2023); 2,152 (2024)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300" name="Google Shape;300;p4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1010200" y="695225"/>
            <a:ext cx="7131300" cy="5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CCMR Achievement Across NEISD</a:t>
            </a:r>
            <a:endParaRPr sz="3400"/>
          </a:p>
        </p:txBody>
      </p:sp>
      <p:grpSp>
        <p:nvGrpSpPr>
          <p:cNvPr id="302" name="Google Shape;302;p41"/>
          <p:cNvGrpSpPr/>
          <p:nvPr/>
        </p:nvGrpSpPr>
        <p:grpSpPr>
          <a:xfrm>
            <a:off x="7308385" y="3863703"/>
            <a:ext cx="1006738" cy="954227"/>
            <a:chOff x="5300400" y="3670175"/>
            <a:chExt cx="421300" cy="399325"/>
          </a:xfrm>
        </p:grpSpPr>
        <p:sp>
          <p:nvSpPr>
            <p:cNvPr id="303" name="Google Shape;303;p41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EF2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ctrTitle" idx="4294967295"/>
          </p:nvPr>
        </p:nvSpPr>
        <p:spPr>
          <a:xfrm>
            <a:off x="1377575" y="2040550"/>
            <a:ext cx="638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 You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subTitle" idx="4294967295"/>
          </p:nvPr>
        </p:nvSpPr>
        <p:spPr>
          <a:xfrm>
            <a:off x="1377575" y="2916255"/>
            <a:ext cx="6388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Questions?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4" name="Google Shape;314;p4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445875" y="0"/>
            <a:ext cx="82458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Texas Higher Education Strategic Plan: 2015 - 2030</a:t>
            </a:r>
            <a:endParaRPr sz="2400" i="1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2"/>
          </p:nvPr>
        </p:nvSpPr>
        <p:spPr>
          <a:xfrm>
            <a:off x="5584025" y="648725"/>
            <a:ext cx="3171300" cy="4143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00BEF2"/>
                </a:solidFill>
              </a:rPr>
              <a:t>Main Objectives</a:t>
            </a:r>
            <a:r>
              <a:rPr lang="en" b="1" dirty="0">
                <a:solidFill>
                  <a:srgbClr val="00BEF2"/>
                </a:solidFill>
              </a:rPr>
              <a:t> </a:t>
            </a:r>
            <a:endParaRPr b="1" dirty="0">
              <a:solidFill>
                <a:srgbClr val="00BE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BEF2"/>
                </a:solidFill>
              </a:rPr>
              <a:t>Goal 1: </a:t>
            </a:r>
            <a:r>
              <a:rPr lang="en" sz="1400" b="1" dirty="0"/>
              <a:t>Designed to increase the percentage of 25 - 34-year-olds in Texas who hold a certificate or degree 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1"/>
                </a:solidFill>
              </a:rPr>
              <a:t>Goal 2: </a:t>
            </a:r>
            <a:r>
              <a:rPr lang="en" sz="1400" b="1" dirty="0"/>
              <a:t>Supplying graduates of all ages from two- and four-year institutions and educating a skilled workforce in Texas 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1"/>
                </a:solidFill>
              </a:rPr>
              <a:t>Goal 3: </a:t>
            </a:r>
            <a:r>
              <a:rPr lang="en" sz="1400" b="1" dirty="0"/>
              <a:t>Charges two- and four-year public institutions with documenting, updating, and communicating skills  </a:t>
            </a:r>
            <a:endParaRPr sz="1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1"/>
                </a:solidFill>
              </a:rPr>
              <a:t>Goal 4: </a:t>
            </a:r>
            <a:r>
              <a:rPr lang="en" sz="1400" b="1" dirty="0">
                <a:solidFill>
                  <a:srgbClr val="25516C"/>
                </a:solidFill>
              </a:rPr>
              <a:t>By 2030, undergraduate student loan debt will not exceed 60 percent of first-year wages for graduates of Texas public institutions.</a:t>
            </a:r>
            <a:r>
              <a:rPr lang="en" sz="1200" b="1" dirty="0">
                <a:solidFill>
                  <a:srgbClr val="25516C"/>
                </a:solidFill>
              </a:rPr>
              <a:t> </a:t>
            </a:r>
            <a:endParaRPr sz="1200" b="1" dirty="0">
              <a:solidFill>
                <a:srgbClr val="25516C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197350" y="4747425"/>
            <a:ext cx="78426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https://reportcenter.highered.texas.gov/agency-publication/miscellaneous/thecb-60x30-strategic-plan/</a:t>
            </a:r>
            <a:r>
              <a:rPr lang="en" sz="1000">
                <a:solidFill>
                  <a:srgbClr val="FFFFFF"/>
                </a:solidFill>
              </a:rPr>
              <a:t> 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7812550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010200" y="1690563"/>
            <a:ext cx="34614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50" y="693025"/>
            <a:ext cx="5294415" cy="4054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3942375" y="2588475"/>
            <a:ext cx="3213000" cy="15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Literacy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Math</a:t>
            </a:r>
            <a:endParaRPr/>
          </a:p>
        </p:txBody>
      </p:sp>
      <p:pic>
        <p:nvPicPr>
          <p:cNvPr id="101" name="Google Shape;101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689" r="19689"/>
          <a:stretch/>
        </p:blipFill>
        <p:spPr>
          <a:xfrm>
            <a:off x="1041275" y="1181635"/>
            <a:ext cx="2528773" cy="2780225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2760000" algn="bl" rotWithShape="0">
              <a:srgbClr val="5E4B46">
                <a:alpha val="49800"/>
              </a:srgbClr>
            </a:outerShdw>
          </a:effectLst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75" y="724925"/>
            <a:ext cx="5310455" cy="36802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7"/>
          <p:cNvSpPr txBox="1"/>
          <p:nvPr/>
        </p:nvSpPr>
        <p:spPr>
          <a:xfrm>
            <a:off x="414450" y="0"/>
            <a:ext cx="8315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Literacy Board Outcome Goal</a:t>
            </a:r>
            <a:endParaRPr sz="3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50" y="711150"/>
            <a:ext cx="5565177" cy="380772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Literacy Board Progress Measure 1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300" y="684400"/>
            <a:ext cx="5677391" cy="37747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9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Literacy Board Progress Measure 2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463" y="740250"/>
            <a:ext cx="5387073" cy="370002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0"/>
          <p:cNvSpPr txBox="1"/>
          <p:nvPr/>
        </p:nvSpPr>
        <p:spPr>
          <a:xfrm>
            <a:off x="0" y="0"/>
            <a:ext cx="9058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Literacy Board Progress Measure 3</a:t>
            </a:r>
            <a:endParaRPr sz="33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375" y="754525"/>
            <a:ext cx="5237251" cy="37419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1"/>
          <p:cNvSpPr txBox="1"/>
          <p:nvPr/>
        </p:nvSpPr>
        <p:spPr>
          <a:xfrm>
            <a:off x="414450" y="0"/>
            <a:ext cx="8315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Early Math Board Outcome Goal</a:t>
            </a:r>
            <a:endParaRPr sz="35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4374100"/>
            <a:ext cx="671400" cy="6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E2E7E9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494</Words>
  <Application>Microsoft Office PowerPoint</Application>
  <PresentationFormat>On-screen Show (16:9)</PresentationFormat>
  <Paragraphs>82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Lexend</vt:lpstr>
      <vt:lpstr>Lilita One</vt:lpstr>
      <vt:lpstr>Montserrat</vt:lpstr>
      <vt:lpstr>Source Sans Pro</vt:lpstr>
      <vt:lpstr>Gremio template</vt:lpstr>
      <vt:lpstr>NEISD  DEIC House Bill 3: Early Literacy, Math, and CCMR</vt:lpstr>
      <vt:lpstr>INTRODUCTION</vt:lpstr>
      <vt:lpstr>Texas Higher Education Strategic Plan: 2015 - 2030</vt:lpstr>
      <vt:lpstr>Early Literacy and  Early 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College, Career, and Military Readiness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NEISD Curriculum &amp; Instruction </vt:lpstr>
      <vt:lpstr>Establishing a District &amp; Campus Comprehensive Needs Assessment</vt:lpstr>
      <vt:lpstr>PowerPoint Presentation</vt:lpstr>
      <vt:lpstr>CCMR Achievement Across NEISD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Munoz, Esmeralda</dc:creator>
  <cp:lastModifiedBy>Munoz, Esmeralda</cp:lastModifiedBy>
  <cp:revision>3</cp:revision>
  <dcterms:modified xsi:type="dcterms:W3CDTF">2024-11-12T19:45:02Z</dcterms:modified>
</cp:coreProperties>
</file>