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84" r:id="rId3"/>
    <p:sldId id="259" r:id="rId4"/>
    <p:sldId id="266" r:id="rId5"/>
    <p:sldId id="267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83" r:id="rId14"/>
    <p:sldId id="271" r:id="rId15"/>
    <p:sldId id="272" r:id="rId16"/>
    <p:sldId id="280" r:id="rId17"/>
    <p:sldId id="279" r:id="rId18"/>
    <p:sldId id="294" r:id="rId19"/>
    <p:sldId id="289" r:id="rId20"/>
    <p:sldId id="291" r:id="rId21"/>
    <p:sldId id="29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4D6"/>
    <a:srgbClr val="000000"/>
    <a:srgbClr val="FFFFFF"/>
    <a:srgbClr val="A0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4660"/>
  </p:normalViewPr>
  <p:slideViewPr>
    <p:cSldViewPr>
      <p:cViewPr varScale="1">
        <p:scale>
          <a:sx n="132" d="100"/>
          <a:sy n="132" d="100"/>
        </p:scale>
        <p:origin x="10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A6947-12DB-4788-A223-ABB9A42228B6}" type="doc">
      <dgm:prSet loTypeId="urn:microsoft.com/office/officeart/2005/8/layout/hLis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07144F-3D23-43A3-9CC2-9C148D58CDBD}">
      <dgm:prSet phldrT="[Text]"/>
      <dgm:spPr/>
      <dgm:t>
        <a:bodyPr/>
        <a:lstStyle/>
        <a:p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DEIC Responsibilities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A840F6-A9A7-46E1-917F-C8AADE10A2CF}" type="parTrans" cxnId="{A69E3D3B-D69C-4025-9DE1-F5DAE1A0BF5D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D85B46-7D1C-4890-AA01-F5D9C2C3F103}" type="sibTrans" cxnId="{A69E3D3B-D69C-4025-9DE1-F5DAE1A0BF5D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D9DEE-D442-4558-BFC0-0A26E7D15AAC}">
      <dgm:prSet phldrT="[Text]"/>
      <dgm:spPr/>
      <dgm:t>
        <a:bodyPr/>
        <a:lstStyle/>
        <a:p>
          <a:r>
            <a:rPr lang="en-US" alt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 the Superintendent in the planning, operation, supervision, and evaluation of the District educational program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DAE04C-CCA0-4C66-BC31-32C35643EEEE}" type="parTrans" cxnId="{AE50213C-B949-4E6C-9BEE-799BD7C68F69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9B30CD-707C-4885-82F2-8471E9D135FC}" type="sibTrans" cxnId="{AE50213C-B949-4E6C-9BEE-799BD7C68F69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28C528-06CB-499B-A62E-C06F6E2821E6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alt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 in the annual development, evaluation, and revision of the District </a:t>
          </a:r>
          <a:r>
            <a:rPr lang="en-US" altLang="en-US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improvement plan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3BDF0B-7F87-40B5-916C-0C3E67166F7F}" type="parTrans" cxnId="{3DEFE18B-69CC-4099-AFC0-DA2C5AF2ACD8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8FCDB3-0298-4ACE-B6DF-8FC4248E1A04}" type="sibTrans" cxnId="{3DEFE18B-69CC-4099-AFC0-DA2C5AF2ACD8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B9DE1A-4F5C-4924-98E3-EF368042C975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altLang="en-US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Analyze </a:t>
          </a:r>
          <a:r>
            <a:rPr lang="en-US" alt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 related to dropout prevention, in accordance with BQA(Legal)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0E48FA-F3FE-4819-9E34-A26DD0DD3896}" type="parTrans" cxnId="{11BA8391-20BC-40F9-84A5-8FBA74C99030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ABEA4C-1643-4D60-BAC1-A9BD7036ED9D}" type="sibTrans" cxnId="{11BA8391-20BC-40F9-84A5-8FBA74C99030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D574BA-09B0-473C-A972-AA87B20D4B84}" type="pres">
      <dgm:prSet presAssocID="{265A6947-12DB-4788-A223-ABB9A42228B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565A35-301A-40F7-85D4-408ADE9922EB}" type="pres">
      <dgm:prSet presAssocID="{3907144F-3D23-43A3-9CC2-9C148D58CDBD}" presName="roof" presStyleLbl="dkBgShp" presStyleIdx="0" presStyleCnt="2" custLinFactNeighborY="-5704"/>
      <dgm:spPr/>
      <dgm:t>
        <a:bodyPr/>
        <a:lstStyle/>
        <a:p>
          <a:endParaRPr lang="en-US"/>
        </a:p>
      </dgm:t>
    </dgm:pt>
    <dgm:pt modelId="{834BF6DC-2616-4102-ABB1-28F8D6923AEB}" type="pres">
      <dgm:prSet presAssocID="{3907144F-3D23-43A3-9CC2-9C148D58CDBD}" presName="pillars" presStyleCnt="0"/>
      <dgm:spPr/>
      <dgm:t>
        <a:bodyPr/>
        <a:lstStyle/>
        <a:p>
          <a:endParaRPr lang="en-US"/>
        </a:p>
      </dgm:t>
    </dgm:pt>
    <dgm:pt modelId="{36461473-8989-45E1-BBAC-A55E6527B637}" type="pres">
      <dgm:prSet presAssocID="{3907144F-3D23-43A3-9CC2-9C148D58CDB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58C6C-0826-4130-A633-C93B95F5010D}" type="pres">
      <dgm:prSet presAssocID="{2A28C528-06CB-499B-A62E-C06F6E2821E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9EBFF-B58C-48A2-9A0C-38097F1452AF}" type="pres">
      <dgm:prSet presAssocID="{01B9DE1A-4F5C-4924-98E3-EF368042C97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FE194-4AA1-4409-8DBE-DE478D1F7F88}" type="pres">
      <dgm:prSet presAssocID="{3907144F-3D23-43A3-9CC2-9C148D58CDBD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D79C6017-D070-4C96-8545-5BEE9DEFDBFA}" type="presOf" srcId="{3907144F-3D23-43A3-9CC2-9C148D58CDBD}" destId="{EF565A35-301A-40F7-85D4-408ADE9922EB}" srcOrd="0" destOrd="0" presId="urn:microsoft.com/office/officeart/2005/8/layout/hList3"/>
    <dgm:cxn modelId="{3DEFE18B-69CC-4099-AFC0-DA2C5AF2ACD8}" srcId="{3907144F-3D23-43A3-9CC2-9C148D58CDBD}" destId="{2A28C528-06CB-499B-A62E-C06F6E2821E6}" srcOrd="1" destOrd="0" parTransId="{B83BDF0B-7F87-40B5-916C-0C3E67166F7F}" sibTransId="{0A8FCDB3-0298-4ACE-B6DF-8FC4248E1A04}"/>
    <dgm:cxn modelId="{A69E3D3B-D69C-4025-9DE1-F5DAE1A0BF5D}" srcId="{265A6947-12DB-4788-A223-ABB9A42228B6}" destId="{3907144F-3D23-43A3-9CC2-9C148D58CDBD}" srcOrd="0" destOrd="0" parTransId="{48A840F6-A9A7-46E1-917F-C8AADE10A2CF}" sibTransId="{1DD85B46-7D1C-4890-AA01-F5D9C2C3F103}"/>
    <dgm:cxn modelId="{48A674DB-CC3E-4323-BADB-D906A74A1F8F}" type="presOf" srcId="{265A6947-12DB-4788-A223-ABB9A42228B6}" destId="{8ED574BA-09B0-473C-A972-AA87B20D4B84}" srcOrd="0" destOrd="0" presId="urn:microsoft.com/office/officeart/2005/8/layout/hList3"/>
    <dgm:cxn modelId="{AE50213C-B949-4E6C-9BEE-799BD7C68F69}" srcId="{3907144F-3D23-43A3-9CC2-9C148D58CDBD}" destId="{357D9DEE-D442-4558-BFC0-0A26E7D15AAC}" srcOrd="0" destOrd="0" parTransId="{0DDAE04C-CCA0-4C66-BC31-32C35643EEEE}" sibTransId="{DF9B30CD-707C-4885-82F2-8471E9D135FC}"/>
    <dgm:cxn modelId="{11BA8391-20BC-40F9-84A5-8FBA74C99030}" srcId="{3907144F-3D23-43A3-9CC2-9C148D58CDBD}" destId="{01B9DE1A-4F5C-4924-98E3-EF368042C975}" srcOrd="2" destOrd="0" parTransId="{050E48FA-F3FE-4819-9E34-A26DD0DD3896}" sibTransId="{CAABEA4C-1643-4D60-BAC1-A9BD7036ED9D}"/>
    <dgm:cxn modelId="{FA994D82-5C50-49DA-9D14-B247D80EF4D4}" type="presOf" srcId="{357D9DEE-D442-4558-BFC0-0A26E7D15AAC}" destId="{36461473-8989-45E1-BBAC-A55E6527B637}" srcOrd="0" destOrd="0" presId="urn:microsoft.com/office/officeart/2005/8/layout/hList3"/>
    <dgm:cxn modelId="{0041E9FF-F909-423C-8270-BCCE4F60AC98}" type="presOf" srcId="{2A28C528-06CB-499B-A62E-C06F6E2821E6}" destId="{5A958C6C-0826-4130-A633-C93B95F5010D}" srcOrd="0" destOrd="0" presId="urn:microsoft.com/office/officeart/2005/8/layout/hList3"/>
    <dgm:cxn modelId="{C2251798-67BC-4BB5-ABC6-E36982D536FA}" type="presOf" srcId="{01B9DE1A-4F5C-4924-98E3-EF368042C975}" destId="{2CE9EBFF-B58C-48A2-9A0C-38097F1452AF}" srcOrd="0" destOrd="0" presId="urn:microsoft.com/office/officeart/2005/8/layout/hList3"/>
    <dgm:cxn modelId="{AC77227F-3724-4E56-803F-5B6B6E0C4620}" type="presParOf" srcId="{8ED574BA-09B0-473C-A972-AA87B20D4B84}" destId="{EF565A35-301A-40F7-85D4-408ADE9922EB}" srcOrd="0" destOrd="0" presId="urn:microsoft.com/office/officeart/2005/8/layout/hList3"/>
    <dgm:cxn modelId="{E1090707-01AE-4BE1-8AAF-133AFB26ECD6}" type="presParOf" srcId="{8ED574BA-09B0-473C-A972-AA87B20D4B84}" destId="{834BF6DC-2616-4102-ABB1-28F8D6923AEB}" srcOrd="1" destOrd="0" presId="urn:microsoft.com/office/officeart/2005/8/layout/hList3"/>
    <dgm:cxn modelId="{3AE85CF8-50FC-48DE-9E89-7ECB3B27BBD3}" type="presParOf" srcId="{834BF6DC-2616-4102-ABB1-28F8D6923AEB}" destId="{36461473-8989-45E1-BBAC-A55E6527B637}" srcOrd="0" destOrd="0" presId="urn:microsoft.com/office/officeart/2005/8/layout/hList3"/>
    <dgm:cxn modelId="{960C6B7E-4DD7-4A3B-B759-246B625980F2}" type="presParOf" srcId="{834BF6DC-2616-4102-ABB1-28F8D6923AEB}" destId="{5A958C6C-0826-4130-A633-C93B95F5010D}" srcOrd="1" destOrd="0" presId="urn:microsoft.com/office/officeart/2005/8/layout/hList3"/>
    <dgm:cxn modelId="{4C57A9E7-DA27-4B8B-8CB5-85B4439FF1D0}" type="presParOf" srcId="{834BF6DC-2616-4102-ABB1-28F8D6923AEB}" destId="{2CE9EBFF-B58C-48A2-9A0C-38097F1452AF}" srcOrd="2" destOrd="0" presId="urn:microsoft.com/office/officeart/2005/8/layout/hList3"/>
    <dgm:cxn modelId="{C3267636-AF33-4E9C-A56F-402EBB1EA184}" type="presParOf" srcId="{8ED574BA-09B0-473C-A972-AA87B20D4B84}" destId="{6DBFE194-4AA1-4409-8DBE-DE478D1F7F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65A35-301A-40F7-85D4-408ADE9922EB}">
      <dsp:nvSpPr>
        <dsp:cNvPr id="0" name=""/>
        <dsp:cNvSpPr/>
      </dsp:nvSpPr>
      <dsp:spPr>
        <a:xfrm>
          <a:off x="0" y="0"/>
          <a:ext cx="8077200" cy="153162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DEIC Responsibilities</a:t>
          </a:r>
          <a:endParaRPr lang="en-US" sz="6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077200" cy="1531620"/>
      </dsp:txXfrm>
    </dsp:sp>
    <dsp:sp modelId="{36461473-8989-45E1-BBAC-A55E6527B637}">
      <dsp:nvSpPr>
        <dsp:cNvPr id="0" name=""/>
        <dsp:cNvSpPr/>
      </dsp:nvSpPr>
      <dsp:spPr>
        <a:xfrm>
          <a:off x="3943" y="1531620"/>
          <a:ext cx="2689770" cy="32164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 the Superintendent in the planning, operation, supervision, and evaluation of the District educational program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43" y="1531620"/>
        <a:ext cx="2689770" cy="3216402"/>
      </dsp:txXfrm>
    </dsp:sp>
    <dsp:sp modelId="{5A958C6C-0826-4130-A633-C93B95F5010D}">
      <dsp:nvSpPr>
        <dsp:cNvPr id="0" name=""/>
        <dsp:cNvSpPr/>
      </dsp:nvSpPr>
      <dsp:spPr>
        <a:xfrm>
          <a:off x="2693714" y="1531620"/>
          <a:ext cx="2689770" cy="3216402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 in the annual development, evaluation, and revision of the District </a:t>
          </a:r>
          <a:r>
            <a:rPr lang="en-US" altLang="en-US" sz="2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improvement plan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93714" y="1531620"/>
        <a:ext cx="2689770" cy="3216402"/>
      </dsp:txXfrm>
    </dsp:sp>
    <dsp:sp modelId="{2CE9EBFF-B58C-48A2-9A0C-38097F1452AF}">
      <dsp:nvSpPr>
        <dsp:cNvPr id="0" name=""/>
        <dsp:cNvSpPr/>
      </dsp:nvSpPr>
      <dsp:spPr>
        <a:xfrm>
          <a:off x="5383485" y="1531620"/>
          <a:ext cx="2689770" cy="321640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Analyze </a:t>
          </a:r>
          <a:r>
            <a:rPr lang="en-US" alt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 related to dropout prevention, in accordance with BQA(Legal)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3485" y="1531620"/>
        <a:ext cx="2689770" cy="3216402"/>
      </dsp:txXfrm>
    </dsp:sp>
    <dsp:sp modelId="{6DBFE194-4AA1-4409-8DBE-DE478D1F7F88}">
      <dsp:nvSpPr>
        <dsp:cNvPr id="0" name=""/>
        <dsp:cNvSpPr/>
      </dsp:nvSpPr>
      <dsp:spPr>
        <a:xfrm>
          <a:off x="0" y="4748022"/>
          <a:ext cx="8077200" cy="35737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13D028-CC2D-4143-BE9D-4AE222AA2EA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467953-6BF6-4F27-B59B-31282773E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82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0CF929-6628-4ECD-843E-D773980010ED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36FBDF-6C0C-4561-9C34-0B91BD337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4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397C-674F-46B5-83BA-75C73C226255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DF-659E-4685-AA7E-BF650C9BF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397C-674F-46B5-83BA-75C73C226255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DF-659E-4685-AA7E-BF650C9BF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397C-674F-46B5-83BA-75C73C226255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DF-659E-4685-AA7E-BF650C9BF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397C-674F-46B5-83BA-75C73C226255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DF-659E-4685-AA7E-BF650C9BF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397C-674F-46B5-83BA-75C73C226255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DF-659E-4685-AA7E-BF650C9BF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397C-674F-46B5-83BA-75C73C226255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DF-659E-4685-AA7E-BF650C9BF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397C-674F-46B5-83BA-75C73C226255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DF-659E-4685-AA7E-BF650C9BF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397C-674F-46B5-83BA-75C73C226255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DF-659E-4685-AA7E-BF650C9BF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397C-674F-46B5-83BA-75C73C226255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DF-659E-4685-AA7E-BF650C9BF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397C-674F-46B5-83BA-75C73C226255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DF-659E-4685-AA7E-BF650C9BF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397C-674F-46B5-83BA-75C73C226255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DF-659E-4685-AA7E-BF650C9BF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9397C-674F-46B5-83BA-75C73C226255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DADF-659E-4685-AA7E-BF650C9BF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l.tasb.org/Policy/Search/179?filter=bqa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neisd.net/Page/966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newma@neisd.ne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" y="3535186"/>
            <a:ext cx="9143999" cy="2378075"/>
          </a:xfrm>
          <a:solidFill>
            <a:srgbClr val="000000">
              <a:alpha val="54118"/>
            </a:srgbClr>
          </a:solidFill>
        </p:spPr>
        <p:txBody>
          <a:bodyPr/>
          <a:lstStyle/>
          <a:p>
            <a:pPr algn="r" eaLnBrk="1" hangingPunct="1">
              <a:defRPr/>
            </a:pPr>
            <a:r>
              <a:rPr lang="es-U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  <a:cs typeface="Tahoma" pitchFamily="34" charset="0"/>
              </a:rPr>
              <a:t>District Educational Improvement Council</a:t>
            </a:r>
            <a:br>
              <a:rPr lang="es-U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  <a:cs typeface="Tahoma" pitchFamily="34" charset="0"/>
              </a:rPr>
            </a:br>
            <a:r>
              <a:rPr lang="es-U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  <a:cs typeface="Tahoma" pitchFamily="34" charset="0"/>
              </a:rPr>
              <a:t>Roles and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  <a:cs typeface="Tahoma" pitchFamily="34" charset="0"/>
              </a:rPr>
              <a:t>Responsibilities</a:t>
            </a:r>
            <a:r>
              <a:rPr lang="es-U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  <a:cs typeface="Tahoma" pitchFamily="34" charset="0"/>
              </a:rPr>
              <a:t/>
            </a:r>
            <a:br>
              <a:rPr lang="es-U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  <a:cs typeface="Tahoma" pitchFamily="34" charset="0"/>
              </a:rPr>
            </a:br>
            <a:r>
              <a:rPr lang="es-UY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  <a:cs typeface="Tahoma" pitchFamily="34" charset="0"/>
              </a:rPr>
              <a:t>DEIC</a:t>
            </a:r>
            <a:endParaRPr lang="es-ES" sz="7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Dotum" pitchFamily="34" charset="-127"/>
              <a:cs typeface="Tahoma" pitchFamily="34" charset="0"/>
            </a:endParaRPr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" y="123953"/>
            <a:ext cx="1335916" cy="13123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5"/>
          <p:cNvSpPr txBox="1">
            <a:spLocks noChangeArrowheads="1"/>
          </p:cNvSpPr>
          <p:nvPr/>
        </p:nvSpPr>
        <p:spPr bwMode="auto">
          <a:xfrm>
            <a:off x="1512888" y="6019800"/>
            <a:ext cx="759618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s-UY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</a:rPr>
              <a:t>Donna Newman Ed.D.,</a:t>
            </a:r>
          </a:p>
          <a:p>
            <a:pPr algn="r">
              <a:defRPr/>
            </a:pPr>
            <a:r>
              <a:rPr lang="es-UY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</a:rPr>
              <a:t>Associate</a:t>
            </a:r>
            <a:r>
              <a:rPr lang="es-UY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</a:rPr>
              <a:t> </a:t>
            </a:r>
            <a:r>
              <a:rPr lang="es-UY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</a:rPr>
              <a:t>Superintendent</a:t>
            </a:r>
            <a:r>
              <a:rPr lang="es-UY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</a:rPr>
              <a:t> , </a:t>
            </a:r>
            <a:r>
              <a:rPr lang="es-UY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</a:rPr>
              <a:t>Instruction</a:t>
            </a:r>
            <a:r>
              <a:rPr lang="es-UY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</a:rPr>
              <a:t> and Campus </a:t>
            </a:r>
            <a:r>
              <a:rPr lang="es-UY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Dotum" pitchFamily="34" charset="-127"/>
              </a:rPr>
              <a:t>Administration</a:t>
            </a:r>
            <a:endParaRPr lang="es-E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2101" y="549288"/>
            <a:ext cx="5247299" cy="461665"/>
          </a:xfrm>
          <a:prstGeom prst="rect">
            <a:avLst/>
          </a:prstGeom>
          <a:solidFill>
            <a:srgbClr val="FFFFFF">
              <a:alpha val="1961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East Independent School District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hegradstudentway.com/blog/wp-content/uploads/2015/02/bigpicturep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3071"/>
            <a:ext cx="9136293" cy="407707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707" y="5369059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buClr>
                <a:schemeClr val="bg2"/>
              </a:buClr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…</a:t>
            </a:r>
            <a:r>
              <a:rPr lang="en-US" alt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improving </a:t>
            </a:r>
            <a:r>
              <a:rPr lang="en-US" altLang="en-US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student achievement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, foremost.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28184" y="3765321"/>
            <a:ext cx="37444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Clr>
                <a:schemeClr val="bg2"/>
              </a:buClr>
            </a:pP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mind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04800" y="941907"/>
            <a:ext cx="24166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Clr>
                <a:schemeClr val="bg2"/>
              </a:buClr>
            </a:pP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Keep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10205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err="1" smtClean="0">
                <a:latin typeface="Cambria" pitchFamily="18" charset="0"/>
              </a:rPr>
              <a:t>Where</a:t>
            </a:r>
            <a:r>
              <a:rPr lang="es-ES_tradnl" sz="4800" dirty="0" smtClean="0">
                <a:latin typeface="Cambria" pitchFamily="18" charset="0"/>
              </a:rPr>
              <a:t> </a:t>
            </a:r>
            <a:r>
              <a:rPr lang="es-ES_tradnl" sz="4800" dirty="0" err="1" smtClean="0">
                <a:latin typeface="Cambria" pitchFamily="18" charset="0"/>
              </a:rPr>
              <a:t>is</a:t>
            </a:r>
            <a:r>
              <a:rPr lang="es-ES_tradnl" sz="4800" dirty="0" smtClean="0">
                <a:latin typeface="Cambria" pitchFamily="18" charset="0"/>
              </a:rPr>
              <a:t> </a:t>
            </a:r>
            <a:r>
              <a:rPr lang="es-ES_tradnl" sz="4800" dirty="0" err="1" smtClean="0">
                <a:latin typeface="Cambria" pitchFamily="18" charset="0"/>
              </a:rPr>
              <a:t>this</a:t>
            </a:r>
            <a:r>
              <a:rPr lang="es-ES_tradnl" sz="4800" dirty="0" smtClean="0">
                <a:latin typeface="Cambria" pitchFamily="18" charset="0"/>
              </a:rPr>
              <a:t> </a:t>
            </a:r>
            <a:r>
              <a:rPr lang="es-ES_tradnl" sz="4800" dirty="0" err="1" smtClean="0">
                <a:latin typeface="Cambria" pitchFamily="18" charset="0"/>
              </a:rPr>
              <a:t>policy</a:t>
            </a:r>
            <a:r>
              <a:rPr lang="en-US" sz="4800" dirty="0" smtClean="0">
                <a:latin typeface="Cambria" pitchFamily="18" charset="0"/>
              </a:rPr>
              <a:t>?</a:t>
            </a:r>
            <a:endParaRPr lang="en-US" sz="48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379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mbria" pitchFamily="18" charset="0"/>
              </a:rPr>
              <a:t>STEP THREE</a:t>
            </a:r>
            <a:endParaRPr lang="en-US" sz="4800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>
            <a:stCxn id="5" idx="3"/>
          </p:cNvCxnSpPr>
          <p:nvPr/>
        </p:nvCxnSpPr>
        <p:spPr>
          <a:xfrm>
            <a:off x="4114800" y="1036187"/>
            <a:ext cx="4849688" cy="16549"/>
          </a:xfrm>
          <a:prstGeom prst="line">
            <a:avLst/>
          </a:prstGeom>
          <a:ln>
            <a:solidFill>
              <a:srgbClr val="E65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51" b="60395"/>
          <a:stretch>
            <a:fillRect/>
          </a:stretch>
        </p:blipFill>
        <p:spPr>
          <a:xfrm>
            <a:off x="955464" y="792089"/>
            <a:ext cx="7216936" cy="2852935"/>
          </a:xfrm>
          <a:prstGeom prst="rect">
            <a:avLst/>
          </a:prstGeom>
        </p:spPr>
      </p:pic>
      <p:pic>
        <p:nvPicPr>
          <p:cNvPr id="9" name="Picture 8" descr="ab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743" b="60638"/>
          <a:stretch>
            <a:fillRect/>
          </a:stretch>
        </p:blipFill>
        <p:spPr>
          <a:xfrm>
            <a:off x="1345591" y="2420888"/>
            <a:ext cx="6434664" cy="2376264"/>
          </a:xfrm>
          <a:prstGeom prst="rect">
            <a:avLst/>
          </a:prstGeom>
        </p:spPr>
      </p:pic>
      <p:pic>
        <p:nvPicPr>
          <p:cNvPr id="6" name="Picture 5" descr="ab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440" b="64161"/>
          <a:stretch>
            <a:fillRect/>
          </a:stretch>
        </p:blipFill>
        <p:spPr>
          <a:xfrm>
            <a:off x="1659406" y="3717032"/>
            <a:ext cx="5832648" cy="1872208"/>
          </a:xfrm>
          <a:prstGeom prst="rect">
            <a:avLst/>
          </a:prstGeom>
        </p:spPr>
      </p:pic>
      <p:pic>
        <p:nvPicPr>
          <p:cNvPr id="8" name="Picture 7" descr="abc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360" b="60083"/>
          <a:stretch>
            <a:fillRect/>
          </a:stretch>
        </p:blipFill>
        <p:spPr>
          <a:xfrm>
            <a:off x="2051720" y="4953000"/>
            <a:ext cx="5040560" cy="1932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9104" y="1282652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BQ, BQA &amp; BQB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(Legal Framework)</a:t>
            </a:r>
          </a:p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Legislative decisions, same for all districts in the state</a:t>
            </a:r>
          </a:p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2820646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BQ (Local Policy)</a:t>
            </a:r>
          </a:p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NEISD Board’s Decision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4086153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BQA (Local)</a:t>
            </a:r>
          </a:p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District 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1576" y="5255637"/>
            <a:ext cx="253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BQB (Local)</a:t>
            </a:r>
          </a:p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Campus Level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NEISD Board Policy Online: </a:t>
            </a:r>
            <a:r>
              <a:rPr lang="en-US" alt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hlinkClick r:id="rId6"/>
              </a:rPr>
              <a:t>http://</a:t>
            </a:r>
            <a:r>
              <a:rPr lang="en-US" altLang="en-US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hlinkClick r:id="rId6"/>
              </a:rPr>
              <a:t>pol.tasb.org/Policy/Search/179?filter=bqa</a:t>
            </a:r>
            <a:r>
              <a:rPr lang="en-US" altLang="en-US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en-US" alt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79512" y="40466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Cambria" pitchFamily="18" charset="0"/>
              </a:rPr>
              <a:t>Planning and Decision Making </a:t>
            </a:r>
            <a:r>
              <a:rPr lang="en-US" altLang="en-US" sz="2800" b="1" dirty="0" smtClean="0">
                <a:latin typeface="Cambria" pitchFamily="18" charset="0"/>
              </a:rPr>
              <a:t>Process: 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BQ series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20688"/>
            <a:ext cx="341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mbria" pitchFamily="18" charset="0"/>
              </a:rPr>
              <a:t>STEP FOUR</a:t>
            </a:r>
            <a:endParaRPr lang="en-US" sz="4800" dirty="0">
              <a:latin typeface="Cambri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657600" y="1052736"/>
            <a:ext cx="5306888" cy="14064"/>
          </a:xfrm>
          <a:prstGeom prst="line">
            <a:avLst/>
          </a:prstGeom>
          <a:ln>
            <a:solidFill>
              <a:srgbClr val="E65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310205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ambria" pitchFamily="18" charset="0"/>
              </a:rPr>
              <a:t>What are the rules?</a:t>
            </a:r>
            <a:endParaRPr lang="en-US" sz="4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99998246"/>
              </p:ext>
            </p:extLst>
          </p:nvPr>
        </p:nvGraphicFramePr>
        <p:xfrm>
          <a:off x="533400" y="838200"/>
          <a:ext cx="8077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2" name="AutoShape 22" descr="http://blog.gyminsight.com/wp-content/uploads/2013/10/who-what-when-where-why-e13830059599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4" name="AutoShape 24" descr="http://blog.gyminsight.com/wp-content/uploads/2013/10/who-what-when-where-why-e13830059599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05000" y="637148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en-US" altLang="en-US" sz="1400" i="1" dirty="0" smtClean="0">
                <a:latin typeface="Arial Narrow" pitchFamily="34" charset="0"/>
              </a:rPr>
              <a:t>§</a:t>
            </a:r>
            <a:r>
              <a:rPr lang="en-US" altLang="en-US" sz="1600" i="1" dirty="0" smtClean="0"/>
              <a:t>11.251(a) &amp; (b) of the Texas Education Code</a:t>
            </a:r>
            <a:r>
              <a:rPr lang="en-US" altLang="en-US" sz="2400" b="1" dirty="0" smtClean="0"/>
              <a:t> </a:t>
            </a:r>
            <a:endParaRPr lang="en-US" alt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461473-8989-45E1-BBAC-A55E6527B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6461473-8989-45E1-BBAC-A55E6527B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6461473-8989-45E1-BBAC-A55E6527B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58C6C-0826-4130-A633-C93B95F50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A958C6C-0826-4130-A633-C93B95F50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5A958C6C-0826-4130-A633-C93B95F50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E9EBFF-B58C-48A2-9A0C-38097F145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2CE9EBFF-B58C-48A2-9A0C-38097F145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2CE9EBFF-B58C-48A2-9A0C-38097F145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careergirlnetwork.com/wp-content/uploads/2014/07/conduct-a-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144" cy="6096000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276600"/>
            <a:ext cx="9144000" cy="1708150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1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en-US" sz="2400" dirty="0"/>
              <a:t> professional staff; </a:t>
            </a:r>
          </a:p>
          <a:p>
            <a:pPr marL="0" lvl="1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en-US" sz="2400" dirty="0"/>
              <a:t> parents of students enrolled in the district; </a:t>
            </a:r>
          </a:p>
          <a:p>
            <a:pPr marL="0" lvl="1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en-US" sz="2400" dirty="0"/>
              <a:t> business representatives; and </a:t>
            </a:r>
          </a:p>
          <a:p>
            <a:pPr marL="0" lvl="1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en-US" sz="2400" dirty="0"/>
              <a:t> community members.               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63246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u="sng" dirty="0">
                <a:solidFill>
                  <a:srgbClr val="336699"/>
                </a:solidFill>
              </a:rPr>
              <a:t>http://pol.tasb.org/Policy/Search/179?filter=bqa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1231106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5888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Cambria" pitchFamily="18" charset="0"/>
              </a:rPr>
              <a:t>The board shall establish a procedure under which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meetings are held regularly</a:t>
            </a:r>
            <a:r>
              <a:rPr lang="en-US" sz="2800" b="1" dirty="0">
                <a:solidFill>
                  <a:srgbClr val="A50021"/>
                </a:solidFill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by district and campus-level planning </a:t>
            </a:r>
            <a:r>
              <a:rPr lang="en-US" sz="2400" dirty="0" smtClean="0">
                <a:latin typeface="Cambria" pitchFamily="18" charset="0"/>
              </a:rPr>
              <a:t>and   </a:t>
            </a:r>
            <a:r>
              <a:rPr lang="en-US" sz="2400" dirty="0">
                <a:latin typeface="Cambria" pitchFamily="18" charset="0"/>
              </a:rPr>
              <a:t>decision-making committees that include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1658144" y="-1389856"/>
            <a:ext cx="792088" cy="38164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4800" dirty="0"/>
              <a:t>Meetings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52400" y="333375"/>
            <a:ext cx="7391400" cy="6572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Additional Provisions about Meetings</a:t>
            </a:r>
            <a:endParaRPr lang="en-US" altLang="en-US" sz="33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95536" y="1775138"/>
            <a:ext cx="8138864" cy="297004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800" dirty="0">
                <a:latin typeface="Cambria" pitchFamily="18" charset="0"/>
              </a:rPr>
              <a:t>The Board’s designee shall set its agenda and shall schedule 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at least four meetings per year</a:t>
            </a:r>
            <a:r>
              <a:rPr lang="en-US" altLang="en-US" sz="2800" dirty="0" smtClean="0">
                <a:latin typeface="Cambria" pitchFamily="18" charset="0"/>
              </a:rPr>
              <a:t>.</a:t>
            </a:r>
          </a:p>
          <a:p>
            <a:pPr marL="457200" indent="-457200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latin typeface="Cambria" pitchFamily="18" charset="0"/>
              </a:rPr>
              <a:t>DEIC meetings shall be held 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outside</a:t>
            </a:r>
            <a:r>
              <a:rPr lang="en-US" altLang="en-US" sz="2800" dirty="0" smtClean="0">
                <a:latin typeface="Cambria" pitchFamily="18" charset="0"/>
              </a:rPr>
              <a:t> of the school day;</a:t>
            </a:r>
          </a:p>
          <a:p>
            <a:pPr marL="457200" indent="-457200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latin typeface="Cambria" pitchFamily="18" charset="0"/>
              </a:rPr>
              <a:t>Additional meetings may be held at the call of the chairperson.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813284" y="6383179"/>
            <a:ext cx="40068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600" i="1" dirty="0">
                <a:latin typeface="Cambria" pitchFamily="18" charset="0"/>
              </a:rPr>
              <a:t>NEISD BQA (Legal) &amp; Board Policy BQA (Local)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hispanicfamilycenter.com/Images/Holding_Han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8" y="990600"/>
            <a:ext cx="9118121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79388" y="4127500"/>
            <a:ext cx="87852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576263" lvl="1" eaLnBrk="1" hangingPunct="1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pitchFamily="34" charset="-128"/>
              </a:rPr>
              <a:t>Minutes</a:t>
            </a:r>
            <a:r>
              <a:rPr lang="en-US" altLang="en-US" sz="2400" dirty="0" smtClean="0">
                <a:latin typeface="Cambria" pitchFamily="18" charset="0"/>
                <a:ea typeface="ＭＳ Ｐゴシック" pitchFamily="34" charset="-128"/>
              </a:rPr>
              <a:t> of each meeting 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pitchFamily="34" charset="-128"/>
              </a:rPr>
              <a:t>shall be distributed </a:t>
            </a:r>
            <a:r>
              <a:rPr lang="en-US" altLang="en-US" sz="2400" dirty="0" smtClean="0">
                <a:latin typeface="Cambria" pitchFamily="18" charset="0"/>
                <a:ea typeface="ＭＳ Ｐゴシック" pitchFamily="34" charset="-128"/>
              </a:rPr>
              <a:t>to DEIC members, all principals, and all PTA presidents.</a:t>
            </a:r>
          </a:p>
          <a:p>
            <a:pPr marL="576263" lvl="1" eaLnBrk="1" hangingPunct="1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pitchFamily="34" charset="-128"/>
              </a:rPr>
              <a:t>Minutes</a:t>
            </a:r>
            <a:r>
              <a:rPr lang="en-US" altLang="en-US" sz="2400" dirty="0" smtClean="0">
                <a:latin typeface="Cambria" pitchFamily="18" charset="0"/>
                <a:ea typeface="ＭＳ Ｐゴシック" pitchFamily="34" charset="-128"/>
              </a:rPr>
              <a:t> of each meeting 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pitchFamily="34" charset="-128"/>
              </a:rPr>
              <a:t>shall be posted </a:t>
            </a:r>
            <a:r>
              <a:rPr lang="en-US" altLang="en-US" sz="2400" dirty="0" smtClean="0">
                <a:latin typeface="Cambria" pitchFamily="18" charset="0"/>
                <a:ea typeface="ＭＳ Ｐゴシック" pitchFamily="34" charset="-128"/>
              </a:rPr>
              <a:t>at each campus and at the Richard A. Middleton Education Center.</a:t>
            </a:r>
          </a:p>
          <a:p>
            <a:pPr marL="576263" lvl="1" eaLnBrk="1" hangingPunct="1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latin typeface="Cambria" pitchFamily="18" charset="0"/>
                <a:ea typeface="ＭＳ Ｐゴシック" pitchFamily="34" charset="-128"/>
              </a:rPr>
              <a:t>Employees and the community at large 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pitchFamily="34" charset="-128"/>
              </a:rPr>
              <a:t>shall receive information</a:t>
            </a:r>
            <a:r>
              <a:rPr lang="en-US" altLang="en-US" sz="2400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latin typeface="Cambria" pitchFamily="18" charset="0"/>
                <a:ea typeface="ＭＳ Ｐゴシック" pitchFamily="34" charset="-128"/>
              </a:rPr>
              <a:t>about the committee’s activities through District publications.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256812" y="6423025"/>
            <a:ext cx="26363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600" i="1" dirty="0">
                <a:latin typeface="Cambria" pitchFamily="18" charset="0"/>
              </a:rPr>
              <a:t>NEISD</a:t>
            </a:r>
            <a:r>
              <a:rPr lang="en-US" altLang="en-US" sz="1600" i="1" dirty="0"/>
              <a:t> Board Policy BQA (Local)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23850" y="3068638"/>
            <a:ext cx="8767763" cy="923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  <a:buClr>
                <a:schemeClr val="bg2"/>
              </a:buClr>
            </a:pPr>
            <a:r>
              <a:rPr lang="en-US" sz="2400" dirty="0">
                <a:latin typeface="Cambria" pitchFamily="18" charset="0"/>
              </a:rPr>
              <a:t>The Superintendent or designee shall ensure that the DEIC obtains broad-based community, parent, and staff input and provides information to those persons on a systematic basis.</a:t>
            </a:r>
            <a:endParaRPr lang="en-US" altLang="en-US" sz="2400" dirty="0">
              <a:latin typeface="Cambria" pitchFamily="18" charset="0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9688" y="120650"/>
            <a:ext cx="91424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Communication Measures to Involve the Broader Community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bldLvl="2"/>
      <p:bldP spid="19460" grpId="1" build="p"/>
      <p:bldP spid="194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447800"/>
            <a:ext cx="3733800" cy="1695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>
                <a:solidFill>
                  <a:schemeClr val="accent6"/>
                </a:solidFill>
              </a:rPr>
              <a:t>DEIC WEB </a:t>
            </a:r>
            <a:r>
              <a:rPr lang="en-US" dirty="0" smtClean="0">
                <a:solidFill>
                  <a:schemeClr val="accent6"/>
                </a:solidFill>
              </a:rPr>
              <a:t>LINK:			</a:t>
            </a:r>
            <a:r>
              <a:rPr lang="en-US" dirty="0">
                <a:solidFill>
                  <a:schemeClr val="accent6"/>
                </a:solidFill>
                <a:hlinkClick r:id="rId2"/>
              </a:rPr>
              <a:t/>
            </a:r>
            <a:br>
              <a:rPr lang="en-US" dirty="0">
                <a:solidFill>
                  <a:schemeClr val="accent6"/>
                </a:solidFill>
                <a:hlinkClick r:id="rId2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6400800" cy="1143000"/>
          </a:xfrm>
        </p:spPr>
        <p:txBody>
          <a:bodyPr>
            <a:normAutofit fontScale="92500"/>
          </a:bodyPr>
          <a:lstStyle/>
          <a:p>
            <a:r>
              <a:rPr lang="en-US" sz="3900" dirty="0">
                <a:hlinkClick r:id="rId2"/>
              </a:rPr>
              <a:t>https://www.neisd.net/Page/966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22479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8" t="13541" r="15774" b="8868"/>
          <a:stretch/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DEIC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2819401" cy="6572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Conclusion</a:t>
            </a:r>
            <a:endParaRPr lang="en-US" altLang="en-US" sz="33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10205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ambria" pitchFamily="18" charset="0"/>
              </a:rPr>
              <a:t>Why are we here today?</a:t>
            </a:r>
            <a:endParaRPr lang="en-US" sz="4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image.slidesharecdn.com/funteambuildingweeklyinspirationalquotesv1-140204110219-phpapp01/95/weekly-inspirational-quotes-by-fun-team-building-8-638.jpg?cb=1391596123"/>
          <p:cNvPicPr>
            <a:picLocks noChangeAspect="1" noChangeArrowheads="1"/>
          </p:cNvPicPr>
          <p:nvPr/>
        </p:nvPicPr>
        <p:blipFill>
          <a:blip r:embed="rId2" cstate="print"/>
          <a:srcRect b="19550"/>
          <a:stretch>
            <a:fillRect/>
          </a:stretch>
        </p:blipFill>
        <p:spPr bwMode="auto">
          <a:xfrm>
            <a:off x="-1" y="0"/>
            <a:ext cx="9134453" cy="5561856"/>
          </a:xfrm>
          <a:prstGeom prst="rect">
            <a:avLst/>
          </a:prstGeom>
          <a:noFill/>
        </p:spPr>
      </p:pic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5517232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ctr" eaLnBrk="1" hangingPunct="1">
              <a:buClr>
                <a:schemeClr val="bg2"/>
              </a:buClr>
              <a:defRPr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Help your DEIC chair, and fellow members!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3162359"/>
            <a:ext cx="3429000" cy="3200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</a:rPr>
              <a:t>Donna Newman, Ed.D.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Associate Superintendent for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Instruction and Campus Administration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sz="2000" b="1" dirty="0" smtClean="0">
                <a:latin typeface="Cambria" panose="02040503050406030204" pitchFamily="18" charset="0"/>
              </a:rPr>
              <a:t>North East ISD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8961 Tesoro Drive, Suite 602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San Antonio, TX 78217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(210) 407-0549</a:t>
            </a: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hlinkClick r:id="rId3"/>
              </a:rPr>
              <a:t>dnewma@neisd.net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</a:t>
            </a: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2209800" cy="20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North East ISD: 67,701 studentsHispanic: 56.1%White: 29.9%Black: 7.2%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799"/>
            <a:ext cx="9144000" cy="6172201"/>
          </a:xfrm>
          <a:prstGeom prst="rect">
            <a:avLst/>
          </a:prstGeom>
          <a:noFill/>
        </p:spPr>
      </p:pic>
      <p:sp>
        <p:nvSpPr>
          <p:cNvPr id="24588" name="AutoShape 12" descr="https://s.graphiq.com/sites/default/files/1617/media/images/Boeing_747-400_Converted_Freighter_526555_i0.jpg"/>
          <p:cNvSpPr>
            <a:spLocks noChangeAspect="1" noChangeArrowheads="1"/>
          </p:cNvSpPr>
          <p:nvPr/>
        </p:nvSpPr>
        <p:spPr bwMode="auto">
          <a:xfrm>
            <a:off x="155575" y="388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 noChangeArrowheads="1"/>
          </p:cNvSpPr>
          <p:nvPr>
            <p:ph type="body" idx="1"/>
          </p:nvPr>
        </p:nvSpPr>
        <p:spPr>
          <a:xfrm>
            <a:off x="0" y="4542472"/>
            <a:ext cx="9144000" cy="1477328"/>
          </a:xfrm>
          <a:solidFill>
            <a:srgbClr val="000000">
              <a:alpha val="69804"/>
            </a:srgbClr>
          </a:solidFill>
          <a:extLst/>
        </p:spPr>
        <p:txBody>
          <a:bodyPr wrap="square" lIns="0" tIns="0" rIns="0" bIns="0">
            <a:spAutoFit/>
          </a:bodyPr>
          <a:lstStyle/>
          <a:p>
            <a:pPr marL="230188" lvl="1" indent="0" algn="ctr" eaLnBrk="1" hangingPunct="1">
              <a:spcBef>
                <a:spcPts val="0"/>
              </a:spcBef>
              <a:buClr>
                <a:schemeClr val="bg2"/>
              </a:buClr>
              <a:buFontTx/>
              <a:buNone/>
              <a:defRPr/>
            </a:pPr>
            <a:r>
              <a:rPr lang="en-US" sz="3600" b="1" dirty="0" smtClean="0">
                <a:latin typeface="Cambria" pitchFamily="18" charset="0"/>
              </a:rPr>
              <a:t>To p</a:t>
            </a:r>
            <a:r>
              <a:rPr lang="en-US" sz="3600" b="1" kern="1200" dirty="0" smtClean="0">
                <a:latin typeface="Cambria" pitchFamily="18" charset="0"/>
              </a:rPr>
              <a:t>repare </a:t>
            </a:r>
            <a:r>
              <a:rPr lang="en-US" sz="3600" b="1" kern="1200" dirty="0">
                <a:latin typeface="Cambria" pitchFamily="18" charset="0"/>
              </a:rPr>
              <a:t>yourself to be an </a:t>
            </a:r>
            <a:r>
              <a:rPr lang="en-US" sz="4800" b="1" kern="1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effective</a:t>
            </a:r>
            <a:r>
              <a:rPr lang="en-US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600" b="1" kern="1200" dirty="0">
                <a:latin typeface="Cambria" pitchFamily="18" charset="0"/>
              </a:rPr>
              <a:t>member of an </a:t>
            </a:r>
            <a:r>
              <a:rPr lang="en-US" sz="4800" b="1" kern="1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effective</a:t>
            </a:r>
            <a:r>
              <a:rPr lang="en-US" sz="3600" b="1" kern="1200" dirty="0">
                <a:latin typeface="Cambria" pitchFamily="18" charset="0"/>
              </a:rPr>
              <a:t> DEIC.</a:t>
            </a:r>
            <a:endParaRPr lang="en-US" sz="3200" b="1" kern="1200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2068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mbria" pitchFamily="18" charset="0"/>
              </a:rPr>
              <a:t>STEP ONE</a:t>
            </a:r>
            <a:endParaRPr lang="en-US" sz="4800" dirty="0">
              <a:latin typeface="Cambri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75856" y="1052736"/>
            <a:ext cx="5688632" cy="0"/>
          </a:xfrm>
          <a:prstGeom prst="line">
            <a:avLst/>
          </a:prstGeom>
          <a:ln>
            <a:solidFill>
              <a:srgbClr val="E65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1600" y="310205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ambria" pitchFamily="18" charset="0"/>
              </a:rPr>
              <a:t>What is the DEIC?</a:t>
            </a:r>
            <a:endParaRPr lang="en-US" sz="4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905000" y="61722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en-US" altLang="en-US" sz="1400" i="1" dirty="0">
                <a:latin typeface="Cambria" pitchFamily="18" charset="0"/>
              </a:rPr>
              <a:t>§</a:t>
            </a:r>
            <a:r>
              <a:rPr lang="en-US" altLang="en-US" sz="1600" i="1" dirty="0" smtClean="0">
                <a:latin typeface="Cambria" pitchFamily="18" charset="0"/>
              </a:rPr>
              <a:t>11.251(b</a:t>
            </a:r>
            <a:r>
              <a:rPr lang="en-US" altLang="en-US" sz="1600" i="1" dirty="0">
                <a:latin typeface="Cambria" pitchFamily="18" charset="0"/>
              </a:rPr>
              <a:t>) of the Texas Education Code</a:t>
            </a:r>
            <a:r>
              <a:rPr lang="en-US" altLang="en-US" sz="2400" b="1" dirty="0">
                <a:latin typeface="Cambria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6637" y="1916113"/>
            <a:ext cx="5414963" cy="1323439"/>
          </a:xfrm>
          <a:prstGeom prst="rect">
            <a:avLst/>
          </a:prstGeom>
          <a:solidFill>
            <a:srgbClr val="A0D2E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involve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professional staff of the district, parents, and community members; and 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6637" y="3244850"/>
            <a:ext cx="5414963" cy="2062103"/>
          </a:xfrm>
          <a:prstGeom prst="rect">
            <a:avLst/>
          </a:prstGeom>
          <a:solidFill>
            <a:srgbClr val="A0D2E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establish </a:t>
            </a:r>
            <a:r>
              <a:rPr lang="en-US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 </a:t>
            </a:r>
            <a:r>
              <a:rPr lang="en-US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</a:t>
            </a:r>
          </a:p>
          <a:p>
            <a:pPr algn="r"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district's and campuses' educational plans, goals, performance</a:t>
            </a:r>
          </a:p>
          <a:p>
            <a:pPr algn="r"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objectives, and major classroom instructional programs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9388" y="1629345"/>
            <a:ext cx="3960564" cy="37438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District’s policy and procedures shall establish a </a:t>
            </a:r>
            <a:r>
              <a:rPr lang="en-US" altLang="en-US" sz="2400" b="1" spc="-100" dirty="0">
                <a:solidFill>
                  <a:srgbClr val="80C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District-level</a:t>
            </a:r>
          </a:p>
          <a:p>
            <a:pPr algn="ctr">
              <a:defRPr/>
            </a:pPr>
            <a:r>
              <a:rPr lang="en-US" altLang="en-US" sz="2400" b="1" spc="-100" dirty="0">
                <a:solidFill>
                  <a:srgbClr val="80C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planning and decision-making committee 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that will: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itchFamily="18" charset="0"/>
              </a:rPr>
              <a:t>Texas State Law establishes that:</a:t>
            </a:r>
            <a:endParaRPr lang="en-US" sz="4000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4" grpId="0" animBg="1"/>
      <p:bldP spid="7" grpId="0" animBg="1"/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10205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err="1" smtClean="0">
                <a:latin typeface="Cambria" pitchFamily="18" charset="0"/>
              </a:rPr>
              <a:t>Who</a:t>
            </a:r>
            <a:r>
              <a:rPr lang="es-ES_tradnl" sz="4800" dirty="0" smtClean="0">
                <a:latin typeface="Cambria" pitchFamily="18" charset="0"/>
              </a:rPr>
              <a:t> </a:t>
            </a:r>
            <a:r>
              <a:rPr lang="es-ES_tradnl" sz="4800" dirty="0" err="1" smtClean="0">
                <a:latin typeface="Cambria" pitchFamily="18" charset="0"/>
              </a:rPr>
              <a:t>makes</a:t>
            </a:r>
            <a:r>
              <a:rPr lang="es-ES_tradnl" sz="4800" dirty="0" smtClean="0">
                <a:latin typeface="Cambria" pitchFamily="18" charset="0"/>
              </a:rPr>
              <a:t> </a:t>
            </a:r>
            <a:r>
              <a:rPr lang="es-ES_tradnl" sz="4800" dirty="0" err="1" smtClean="0">
                <a:latin typeface="Cambria" pitchFamily="18" charset="0"/>
              </a:rPr>
              <a:t>the</a:t>
            </a:r>
            <a:r>
              <a:rPr lang="es-ES_tradnl" sz="4800" dirty="0" smtClean="0">
                <a:latin typeface="Cambria" pitchFamily="18" charset="0"/>
              </a:rPr>
              <a:t> rules</a:t>
            </a:r>
            <a:r>
              <a:rPr lang="en-US" sz="4800" dirty="0" smtClean="0">
                <a:latin typeface="Cambria" pitchFamily="18" charset="0"/>
              </a:rPr>
              <a:t>?</a:t>
            </a:r>
            <a:endParaRPr lang="en-US" sz="48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mbria" pitchFamily="18" charset="0"/>
              </a:rPr>
              <a:t>STEP TWO</a:t>
            </a:r>
            <a:endParaRPr lang="en-US" sz="4800" dirty="0"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75856" y="1052736"/>
            <a:ext cx="5688632" cy="0"/>
          </a:xfrm>
          <a:prstGeom prst="line">
            <a:avLst/>
          </a:prstGeom>
          <a:ln>
            <a:solidFill>
              <a:srgbClr val="E65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 txBox="1">
            <a:spLocks noChangeArrowheads="1"/>
          </p:cNvSpPr>
          <p:nvPr/>
        </p:nvSpPr>
        <p:spPr bwMode="auto">
          <a:xfrm>
            <a:off x="2706687" y="533400"/>
            <a:ext cx="6138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0188" lvl="1" algn="r">
              <a:buClr>
                <a:schemeClr val="bg2"/>
              </a:buClr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Federal and state 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law</a:t>
            </a:r>
            <a:endParaRPr lang="en-US" altLang="en-US" sz="3600" dirty="0">
              <a:solidFill>
                <a:schemeClr val="bg1"/>
              </a:solidFill>
              <a:latin typeface="Cambria" pitchFamily="18" charset="0"/>
              <a:ea typeface="Arial" charset="0"/>
            </a:endParaRPr>
          </a:p>
        </p:txBody>
      </p:sp>
      <p:sp>
        <p:nvSpPr>
          <p:cNvPr id="9" name="Text Placeholder 5"/>
          <p:cNvSpPr txBox="1">
            <a:spLocks noChangeArrowheads="1"/>
          </p:cNvSpPr>
          <p:nvPr/>
        </p:nvSpPr>
        <p:spPr bwMode="auto">
          <a:xfrm>
            <a:off x="2743199" y="2825115"/>
            <a:ext cx="613873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0188" lvl="1" algn="r">
              <a:buClr>
                <a:schemeClr val="bg2"/>
              </a:buClr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along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with local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Board policy and administrative regulations</a:t>
            </a:r>
            <a:endParaRPr lang="en-US" altLang="en-US" sz="3200" dirty="0" smtClean="0">
              <a:solidFill>
                <a:schemeClr val="bg1"/>
              </a:solidFill>
              <a:latin typeface="Cambria" pitchFamily="18" charset="0"/>
              <a:ea typeface="Arial" charset="0"/>
            </a:endParaRPr>
          </a:p>
        </p:txBody>
      </p:sp>
      <p:sp>
        <p:nvSpPr>
          <p:cNvPr id="10" name="Text Placeholder 5"/>
          <p:cNvSpPr txBox="1">
            <a:spLocks noChangeArrowheads="1"/>
          </p:cNvSpPr>
          <p:nvPr/>
        </p:nvSpPr>
        <p:spPr bwMode="auto">
          <a:xfrm>
            <a:off x="2752157" y="5357936"/>
            <a:ext cx="616324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0188" lvl="1" algn="r">
              <a:buClr>
                <a:schemeClr val="bg2"/>
              </a:buClr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determine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the expectations and the rules for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DEIC</a:t>
            </a:r>
            <a:endParaRPr lang="en-US" altLang="en-US" sz="3200" dirty="0">
              <a:solidFill>
                <a:schemeClr val="bg1"/>
              </a:solidFill>
              <a:latin typeface="Cambria" pitchFamily="18" charset="0"/>
              <a:ea typeface="Arial" charset="0"/>
            </a:endParaRPr>
          </a:p>
        </p:txBody>
      </p:sp>
      <p:pic>
        <p:nvPicPr>
          <p:cNvPr id="13314" name="Picture 2" descr="https://c2.staticflickr.com/2/1374/864866986_d4b5b97db6.jpg"/>
          <p:cNvPicPr>
            <a:picLocks noChangeAspect="1" noChangeArrowheads="1"/>
          </p:cNvPicPr>
          <p:nvPr/>
        </p:nvPicPr>
        <p:blipFill>
          <a:blip r:embed="rId2" cstate="print"/>
          <a:srcRect r="71667"/>
          <a:stretch>
            <a:fillRect/>
          </a:stretch>
        </p:blipFill>
        <p:spPr bwMode="auto">
          <a:xfrm>
            <a:off x="0" y="1"/>
            <a:ext cx="2590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4800" y="5182850"/>
            <a:ext cx="8305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buClr>
                <a:schemeClr val="bg2"/>
              </a:buClr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You may learn about some that surprise 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7239000" cy="47396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" y="5133975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buClr>
                <a:schemeClr val="bg2"/>
              </a:buClr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Segoe UI" pitchFamily="34" charset="0"/>
                <a:cs typeface="Segoe UI" pitchFamily="34" charset="0"/>
              </a:rPr>
              <a:t>You may think some should be changed</a:t>
            </a:r>
          </a:p>
        </p:txBody>
      </p:sp>
      <p:pic>
        <p:nvPicPr>
          <p:cNvPr id="6149" name="Picture 5" descr="http://shophopes.com/blog/wp-content/uploads/2015/06/change_mgt_b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78703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551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Dotum</vt:lpstr>
      <vt:lpstr>ＭＳ Ｐゴシック</vt:lpstr>
      <vt:lpstr>Arial</vt:lpstr>
      <vt:lpstr>Arial Narrow</vt:lpstr>
      <vt:lpstr>Calibri</vt:lpstr>
      <vt:lpstr>Cambria</vt:lpstr>
      <vt:lpstr>Segoe UI</vt:lpstr>
      <vt:lpstr>Tahoma</vt:lpstr>
      <vt:lpstr>Times New Roman</vt:lpstr>
      <vt:lpstr>Wingdings</vt:lpstr>
      <vt:lpstr>Office Theme</vt:lpstr>
      <vt:lpstr>District Educational Improvement Council Roles and Responsibilities DEIC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DEIC WEB LINK: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Educational Improvement Council Roles and Responsibilities DEIC</dc:title>
  <dc:creator>Pauline</dc:creator>
  <cp:lastModifiedBy>Schiller, LeLaurin</cp:lastModifiedBy>
  <cp:revision>168</cp:revision>
  <cp:lastPrinted>2016-10-12T21:11:59Z</cp:lastPrinted>
  <dcterms:created xsi:type="dcterms:W3CDTF">2015-09-20T17:46:33Z</dcterms:created>
  <dcterms:modified xsi:type="dcterms:W3CDTF">2017-10-10T15:50:05Z</dcterms:modified>
</cp:coreProperties>
</file>