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8"/>
  </p:notesMasterIdLst>
  <p:sldIdLst>
    <p:sldId id="267" r:id="rId2"/>
    <p:sldId id="273" r:id="rId3"/>
    <p:sldId id="271" r:id="rId4"/>
    <p:sldId id="275" r:id="rId5"/>
    <p:sldId id="276" r:id="rId6"/>
    <p:sldId id="322" r:id="rId7"/>
    <p:sldId id="323" r:id="rId8"/>
    <p:sldId id="324" r:id="rId9"/>
    <p:sldId id="278" r:id="rId10"/>
    <p:sldId id="321" r:id="rId11"/>
    <p:sldId id="283" r:id="rId12"/>
    <p:sldId id="284" r:id="rId13"/>
    <p:sldId id="279" r:id="rId14"/>
    <p:sldId id="338" r:id="rId15"/>
    <p:sldId id="339" r:id="rId16"/>
    <p:sldId id="340" r:id="rId17"/>
    <p:sldId id="341" r:id="rId18"/>
    <p:sldId id="342" r:id="rId19"/>
    <p:sldId id="343" r:id="rId20"/>
    <p:sldId id="344" r:id="rId21"/>
    <p:sldId id="345" r:id="rId22"/>
    <p:sldId id="346" r:id="rId23"/>
    <p:sldId id="347" r:id="rId24"/>
    <p:sldId id="348" r:id="rId25"/>
    <p:sldId id="327" r:id="rId26"/>
    <p:sldId id="329" r:id="rId27"/>
    <p:sldId id="330" r:id="rId28"/>
    <p:sldId id="331" r:id="rId29"/>
    <p:sldId id="332" r:id="rId30"/>
    <p:sldId id="336" r:id="rId31"/>
    <p:sldId id="333" r:id="rId32"/>
    <p:sldId id="335" r:id="rId33"/>
    <p:sldId id="297" r:id="rId34"/>
    <p:sldId id="296" r:id="rId35"/>
    <p:sldId id="285" r:id="rId36"/>
    <p:sldId id="286" r:id="rId37"/>
    <p:sldId id="287" r:id="rId38"/>
    <p:sldId id="288" r:id="rId39"/>
    <p:sldId id="289" r:id="rId40"/>
    <p:sldId id="292" r:id="rId41"/>
    <p:sldId id="293" r:id="rId42"/>
    <p:sldId id="334" r:id="rId43"/>
    <p:sldId id="349" r:id="rId44"/>
    <p:sldId id="350" r:id="rId45"/>
    <p:sldId id="298" r:id="rId46"/>
    <p:sldId id="295" r:id="rId47"/>
  </p:sldIdLst>
  <p:sldSz cx="9144000" cy="5143500" type="screen16x9"/>
  <p:notesSz cx="6954838" cy="9236075"/>
  <p:embeddedFontLst>
    <p:embeddedFont>
      <p:font typeface="Comic Sans MS" panose="030F0702030302020204" pitchFamily="66" charset="0"/>
      <p:regular r:id="rId49"/>
      <p:bold r:id="rId50"/>
      <p:italic r:id="rId51"/>
      <p:boldItalic r:id="rId52"/>
    </p:embeddedFont>
    <p:embeddedFont>
      <p:font typeface="Roboto" panose="02000000000000000000" pitchFamily="2" charset="0"/>
      <p:regular r:id="rId53"/>
      <p:bold r:id="rId54"/>
      <p:italic r:id="rId55"/>
      <p:boldItalic r:id="rId56"/>
    </p:embeddedFont>
    <p:embeddedFont>
      <p:font typeface="Roboto Slab" pitchFamily="2" charset="0"/>
      <p:regular r:id="rId57"/>
      <p:bold r:id="rId58"/>
    </p:embeddedFont>
    <p:embeddedFont>
      <p:font typeface="Segoe UI" panose="020B0502040204020203" pitchFamily="34" charset="0"/>
      <p:regular r:id="rId59"/>
      <p:bold r:id="rId60"/>
      <p:italic r:id="rId61"/>
      <p:boldItalic r:id="rId62"/>
    </p:embeddedFont>
    <p:embeddedFont>
      <p:font typeface="Verdana" panose="020B060403050404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7912D3-50C5-4CFB-F719-68C8A43B04CD}" v="214" dt="2025-11-20T15:10:43.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2" autoAdjust="0"/>
    <p:restoredTop sz="94660"/>
  </p:normalViewPr>
  <p:slideViewPr>
    <p:cSldViewPr snapToGrid="0">
      <p:cViewPr varScale="1">
        <p:scale>
          <a:sx n="92" d="100"/>
          <a:sy n="92" d="100"/>
        </p:scale>
        <p:origin x="618"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wy, Laurie S." userId="S::lslowy@capousd.org::e21ca10a-9b3e-4dd2-ad36-f7934dcff449" providerId="AD" clId="Web-{EF7912D3-50C5-4CFB-F719-68C8A43B04CD}"/>
    <pc:docChg chg="modSld">
      <pc:chgData name="Lowy, Laurie S." userId="S::lslowy@capousd.org::e21ca10a-9b3e-4dd2-ad36-f7934dcff449" providerId="AD" clId="Web-{EF7912D3-50C5-4CFB-F719-68C8A43B04CD}" dt="2025-11-20T15:10:41.865" v="208" actId="20577"/>
      <pc:docMkLst>
        <pc:docMk/>
      </pc:docMkLst>
      <pc:sldChg chg="addSp delSp modSp">
        <pc:chgData name="Lowy, Laurie S." userId="S::lslowy@capousd.org::e21ca10a-9b3e-4dd2-ad36-f7934dcff449" providerId="AD" clId="Web-{EF7912D3-50C5-4CFB-F719-68C8A43B04CD}" dt="2025-11-18T15:28:09.439" v="8" actId="1076"/>
        <pc:sldMkLst>
          <pc:docMk/>
          <pc:sldMk cId="1082747733" sldId="331"/>
        </pc:sldMkLst>
        <pc:picChg chg="add mod">
          <ac:chgData name="Lowy, Laurie S." userId="S::lslowy@capousd.org::e21ca10a-9b3e-4dd2-ad36-f7934dcff449" providerId="AD" clId="Web-{EF7912D3-50C5-4CFB-F719-68C8A43B04CD}" dt="2025-11-18T15:28:09.439" v="8" actId="1076"/>
          <ac:picMkLst>
            <pc:docMk/>
            <pc:sldMk cId="1082747733" sldId="331"/>
            <ac:picMk id="4" creationId="{59C12B6D-30CA-8857-29EF-D01F9F2A4B47}"/>
          </ac:picMkLst>
        </pc:picChg>
      </pc:sldChg>
      <pc:sldChg chg="modSp">
        <pc:chgData name="Lowy, Laurie S." userId="S::lslowy@capousd.org::e21ca10a-9b3e-4dd2-ad36-f7934dcff449" providerId="AD" clId="Web-{EF7912D3-50C5-4CFB-F719-68C8A43B04CD}" dt="2025-11-18T17:34:01.451" v="182" actId="1076"/>
        <pc:sldMkLst>
          <pc:docMk/>
          <pc:sldMk cId="598218259" sldId="332"/>
        </pc:sldMkLst>
        <pc:spChg chg="mod">
          <ac:chgData name="Lowy, Laurie S." userId="S::lslowy@capousd.org::e21ca10a-9b3e-4dd2-ad36-f7934dcff449" providerId="AD" clId="Web-{EF7912D3-50C5-4CFB-F719-68C8A43B04CD}" dt="2025-11-18T15:32:49.716" v="122" actId="1076"/>
          <ac:spMkLst>
            <pc:docMk/>
            <pc:sldMk cId="598218259" sldId="332"/>
            <ac:spMk id="2" creationId="{ABD5762B-726F-6184-1101-823B7B066A10}"/>
          </ac:spMkLst>
        </pc:spChg>
        <pc:spChg chg="mod">
          <ac:chgData name="Lowy, Laurie S." userId="S::lslowy@capousd.org::e21ca10a-9b3e-4dd2-ad36-f7934dcff449" providerId="AD" clId="Web-{EF7912D3-50C5-4CFB-F719-68C8A43B04CD}" dt="2025-11-18T17:33:56.201" v="181" actId="1076"/>
          <ac:spMkLst>
            <pc:docMk/>
            <pc:sldMk cId="598218259" sldId="332"/>
            <ac:spMk id="3" creationId="{0DD3AF09-ED28-5F6C-7B87-BC1D5B050E3D}"/>
          </ac:spMkLst>
        </pc:spChg>
        <pc:picChg chg="mod">
          <ac:chgData name="Lowy, Laurie S." userId="S::lslowy@capousd.org::e21ca10a-9b3e-4dd2-ad36-f7934dcff449" providerId="AD" clId="Web-{EF7912D3-50C5-4CFB-F719-68C8A43B04CD}" dt="2025-11-18T17:34:01.451" v="182" actId="1076"/>
          <ac:picMkLst>
            <pc:docMk/>
            <pc:sldMk cId="598218259" sldId="332"/>
            <ac:picMk id="4" creationId="{C69D752C-FAEA-D94D-627B-76C91A4126BC}"/>
          </ac:picMkLst>
        </pc:picChg>
      </pc:sldChg>
      <pc:sldChg chg="modSp">
        <pc:chgData name="Lowy, Laurie S." userId="S::lslowy@capousd.org::e21ca10a-9b3e-4dd2-ad36-f7934dcff449" providerId="AD" clId="Web-{EF7912D3-50C5-4CFB-F719-68C8A43B04CD}" dt="2025-11-18T15:29:35.537" v="34" actId="20577"/>
        <pc:sldMkLst>
          <pc:docMk/>
          <pc:sldMk cId="3638750527" sldId="335"/>
        </pc:sldMkLst>
        <pc:spChg chg="mod">
          <ac:chgData name="Lowy, Laurie S." userId="S::lslowy@capousd.org::e21ca10a-9b3e-4dd2-ad36-f7934dcff449" providerId="AD" clId="Web-{EF7912D3-50C5-4CFB-F719-68C8A43B04CD}" dt="2025-11-18T15:29:35.537" v="34" actId="20577"/>
          <ac:spMkLst>
            <pc:docMk/>
            <pc:sldMk cId="3638750527" sldId="335"/>
            <ac:spMk id="3" creationId="{B26F36E5-1A2B-FFA5-A23F-8A0DA9189B27}"/>
          </ac:spMkLst>
        </pc:spChg>
      </pc:sldChg>
      <pc:sldChg chg="modSp">
        <pc:chgData name="Lowy, Laurie S." userId="S::lslowy@capousd.org::e21ca10a-9b3e-4dd2-ad36-f7934dcff449" providerId="AD" clId="Web-{EF7912D3-50C5-4CFB-F719-68C8A43B04CD}" dt="2025-11-18T19:55:25.758" v="207" actId="20577"/>
        <pc:sldMkLst>
          <pc:docMk/>
          <pc:sldMk cId="3888867968" sldId="347"/>
        </pc:sldMkLst>
        <pc:spChg chg="mod">
          <ac:chgData name="Lowy, Laurie S." userId="S::lslowy@capousd.org::e21ca10a-9b3e-4dd2-ad36-f7934dcff449" providerId="AD" clId="Web-{EF7912D3-50C5-4CFB-F719-68C8A43B04CD}" dt="2025-11-18T15:25:09.673" v="0" actId="20577"/>
          <ac:spMkLst>
            <pc:docMk/>
            <pc:sldMk cId="3888867968" sldId="347"/>
            <ac:spMk id="147" creationId="{00000000-0000-0000-0000-000000000000}"/>
          </ac:spMkLst>
        </pc:spChg>
        <pc:spChg chg="mod">
          <ac:chgData name="Lowy, Laurie S." userId="S::lslowy@capousd.org::e21ca10a-9b3e-4dd2-ad36-f7934dcff449" providerId="AD" clId="Web-{EF7912D3-50C5-4CFB-F719-68C8A43B04CD}" dt="2025-11-18T19:55:25.758" v="207" actId="20577"/>
          <ac:spMkLst>
            <pc:docMk/>
            <pc:sldMk cId="3888867968" sldId="347"/>
            <ac:spMk id="148" creationId="{00000000-0000-0000-0000-000000000000}"/>
          </ac:spMkLst>
        </pc:spChg>
      </pc:sldChg>
      <pc:sldChg chg="modSp">
        <pc:chgData name="Lowy, Laurie S." userId="S::lslowy@capousd.org::e21ca10a-9b3e-4dd2-ad36-f7934dcff449" providerId="AD" clId="Web-{EF7912D3-50C5-4CFB-F719-68C8A43B04CD}" dt="2025-11-20T15:10:41.865" v="208" actId="20577"/>
        <pc:sldMkLst>
          <pc:docMk/>
          <pc:sldMk cId="544632544" sldId="350"/>
        </pc:sldMkLst>
        <pc:spChg chg="mod">
          <ac:chgData name="Lowy, Laurie S." userId="S::lslowy@capousd.org::e21ca10a-9b3e-4dd2-ad36-f7934dcff449" providerId="AD" clId="Web-{EF7912D3-50C5-4CFB-F719-68C8A43B04CD}" dt="2025-11-20T15:10:41.865" v="208" actId="20577"/>
          <ac:spMkLst>
            <pc:docMk/>
            <pc:sldMk cId="544632544" sldId="350"/>
            <ac:spMk id="2" creationId="{6E585CF1-5686-6F14-D2CA-0DDF8775E690}"/>
          </ac:spMkLst>
        </pc:spChg>
      </pc:sldChg>
    </pc:docChg>
  </pc:docChgLst>
  <pc:docChgLst>
    <pc:chgData name="Lowy, Laurie S." userId="S::lslowy@capousd.org::e21ca10a-9b3e-4dd2-ad36-f7934dcff449" providerId="AD" clId="Web-{E141522E-78CA-9334-75DE-330169419B7B}"/>
    <pc:docChg chg="addSld modSld">
      <pc:chgData name="Lowy, Laurie S." userId="S::lslowy@capousd.org::e21ca10a-9b3e-4dd2-ad36-f7934dcff449" providerId="AD" clId="Web-{E141522E-78CA-9334-75DE-330169419B7B}" dt="2025-11-14T23:59:30.637" v="681" actId="20577"/>
      <pc:docMkLst>
        <pc:docMk/>
      </pc:docMkLst>
      <pc:sldChg chg="modSp">
        <pc:chgData name="Lowy, Laurie S." userId="S::lslowy@capousd.org::e21ca10a-9b3e-4dd2-ad36-f7934dcff449" providerId="AD" clId="Web-{E141522E-78CA-9334-75DE-330169419B7B}" dt="2025-11-14T22:58:01.593" v="5" actId="20577"/>
        <pc:sldMkLst>
          <pc:docMk/>
          <pc:sldMk cId="3807211041" sldId="271"/>
        </pc:sldMkLst>
        <pc:spChg chg="mod">
          <ac:chgData name="Lowy, Laurie S." userId="S::lslowy@capousd.org::e21ca10a-9b3e-4dd2-ad36-f7934dcff449" providerId="AD" clId="Web-{E141522E-78CA-9334-75DE-330169419B7B}" dt="2025-11-14T22:58:01.593" v="5" actId="20577"/>
          <ac:spMkLst>
            <pc:docMk/>
            <pc:sldMk cId="3807211041" sldId="271"/>
            <ac:spMk id="3" creationId="{00000000-0000-0000-0000-000000000000}"/>
          </ac:spMkLst>
        </pc:spChg>
      </pc:sldChg>
      <pc:sldChg chg="modSp">
        <pc:chgData name="Lowy, Laurie S." userId="S::lslowy@capousd.org::e21ca10a-9b3e-4dd2-ad36-f7934dcff449" providerId="AD" clId="Web-{E141522E-78CA-9334-75DE-330169419B7B}" dt="2025-11-14T23:00:02.947" v="40" actId="1076"/>
        <pc:sldMkLst>
          <pc:docMk/>
          <pc:sldMk cId="4272361025" sldId="275"/>
        </pc:sldMkLst>
        <pc:spChg chg="mod">
          <ac:chgData name="Lowy, Laurie S." userId="S::lslowy@capousd.org::e21ca10a-9b3e-4dd2-ad36-f7934dcff449" providerId="AD" clId="Web-{E141522E-78CA-9334-75DE-330169419B7B}" dt="2025-11-14T23:00:01.119" v="39" actId="20577"/>
          <ac:spMkLst>
            <pc:docMk/>
            <pc:sldMk cId="4272361025" sldId="275"/>
            <ac:spMk id="3" creationId="{00000000-0000-0000-0000-000000000000}"/>
          </ac:spMkLst>
        </pc:spChg>
        <pc:picChg chg="mod">
          <ac:chgData name="Lowy, Laurie S." userId="S::lslowy@capousd.org::e21ca10a-9b3e-4dd2-ad36-f7934dcff449" providerId="AD" clId="Web-{E141522E-78CA-9334-75DE-330169419B7B}" dt="2025-11-14T23:00:02.947" v="40" actId="1076"/>
          <ac:picMkLst>
            <pc:docMk/>
            <pc:sldMk cId="4272361025" sldId="275"/>
            <ac:picMk id="5" creationId="{A23D49F1-8B78-AB53-29A7-8332FEE23914}"/>
          </ac:picMkLst>
        </pc:picChg>
      </pc:sldChg>
      <pc:sldChg chg="modSp">
        <pc:chgData name="Lowy, Laurie S." userId="S::lslowy@capousd.org::e21ca10a-9b3e-4dd2-ad36-f7934dcff449" providerId="AD" clId="Web-{E141522E-78CA-9334-75DE-330169419B7B}" dt="2025-11-14T23:00:30.340" v="43" actId="20577"/>
        <pc:sldMkLst>
          <pc:docMk/>
          <pc:sldMk cId="1245258885" sldId="276"/>
        </pc:sldMkLst>
        <pc:spChg chg="mod">
          <ac:chgData name="Lowy, Laurie S." userId="S::lslowy@capousd.org::e21ca10a-9b3e-4dd2-ad36-f7934dcff449" providerId="AD" clId="Web-{E141522E-78CA-9334-75DE-330169419B7B}" dt="2025-11-14T23:00:30.340" v="43" actId="20577"/>
          <ac:spMkLst>
            <pc:docMk/>
            <pc:sldMk cId="1245258885" sldId="276"/>
            <ac:spMk id="3" creationId="{00000000-0000-0000-0000-000000000000}"/>
          </ac:spMkLst>
        </pc:spChg>
      </pc:sldChg>
      <pc:sldChg chg="modSp">
        <pc:chgData name="Lowy, Laurie S." userId="S::lslowy@capousd.org::e21ca10a-9b3e-4dd2-ad36-f7934dcff449" providerId="AD" clId="Web-{E141522E-78CA-9334-75DE-330169419B7B}" dt="2025-11-14T23:30:55.352" v="164" actId="20577"/>
        <pc:sldMkLst>
          <pc:docMk/>
          <pc:sldMk cId="2473832920" sldId="278"/>
        </pc:sldMkLst>
        <pc:spChg chg="mod">
          <ac:chgData name="Lowy, Laurie S." userId="S::lslowy@capousd.org::e21ca10a-9b3e-4dd2-ad36-f7934dcff449" providerId="AD" clId="Web-{E141522E-78CA-9334-75DE-330169419B7B}" dt="2025-11-14T23:30:55.352" v="164" actId="20577"/>
          <ac:spMkLst>
            <pc:docMk/>
            <pc:sldMk cId="2473832920" sldId="278"/>
            <ac:spMk id="3" creationId="{00000000-0000-0000-0000-000000000000}"/>
          </ac:spMkLst>
        </pc:spChg>
      </pc:sldChg>
      <pc:sldChg chg="modSp">
        <pc:chgData name="Lowy, Laurie S." userId="S::lslowy@capousd.org::e21ca10a-9b3e-4dd2-ad36-f7934dcff449" providerId="AD" clId="Web-{E141522E-78CA-9334-75DE-330169419B7B}" dt="2025-11-14T23:29:35.117" v="133" actId="20577"/>
        <pc:sldMkLst>
          <pc:docMk/>
          <pc:sldMk cId="305768388" sldId="283"/>
        </pc:sldMkLst>
        <pc:spChg chg="mod">
          <ac:chgData name="Lowy, Laurie S." userId="S::lslowy@capousd.org::e21ca10a-9b3e-4dd2-ad36-f7934dcff449" providerId="AD" clId="Web-{E141522E-78CA-9334-75DE-330169419B7B}" dt="2025-11-14T23:29:35.117" v="133" actId="20577"/>
          <ac:spMkLst>
            <pc:docMk/>
            <pc:sldMk cId="305768388" sldId="283"/>
            <ac:spMk id="3" creationId="{00000000-0000-0000-0000-000000000000}"/>
          </ac:spMkLst>
        </pc:spChg>
      </pc:sldChg>
      <pc:sldChg chg="modSp">
        <pc:chgData name="Lowy, Laurie S." userId="S::lslowy@capousd.org::e21ca10a-9b3e-4dd2-ad36-f7934dcff449" providerId="AD" clId="Web-{E141522E-78CA-9334-75DE-330169419B7B}" dt="2025-11-14T23:49:25.980" v="246" actId="20577"/>
        <pc:sldMkLst>
          <pc:docMk/>
          <pc:sldMk cId="485121372" sldId="292"/>
        </pc:sldMkLst>
        <pc:spChg chg="mod">
          <ac:chgData name="Lowy, Laurie S." userId="S::lslowy@capousd.org::e21ca10a-9b3e-4dd2-ad36-f7934dcff449" providerId="AD" clId="Web-{E141522E-78CA-9334-75DE-330169419B7B}" dt="2025-11-14T23:49:25.980" v="246" actId="20577"/>
          <ac:spMkLst>
            <pc:docMk/>
            <pc:sldMk cId="485121372" sldId="292"/>
            <ac:spMk id="3" creationId="{00000000-0000-0000-0000-000000000000}"/>
          </ac:spMkLst>
        </pc:spChg>
      </pc:sldChg>
      <pc:sldChg chg="modSp">
        <pc:chgData name="Lowy, Laurie S." userId="S::lslowy@capousd.org::e21ca10a-9b3e-4dd2-ad36-f7934dcff449" providerId="AD" clId="Web-{E141522E-78CA-9334-75DE-330169419B7B}" dt="2025-11-14T23:49:54.825" v="255" actId="20577"/>
        <pc:sldMkLst>
          <pc:docMk/>
          <pc:sldMk cId="2206827527" sldId="293"/>
        </pc:sldMkLst>
        <pc:spChg chg="mod">
          <ac:chgData name="Lowy, Laurie S." userId="S::lslowy@capousd.org::e21ca10a-9b3e-4dd2-ad36-f7934dcff449" providerId="AD" clId="Web-{E141522E-78CA-9334-75DE-330169419B7B}" dt="2025-11-14T23:49:54.825" v="255" actId="20577"/>
          <ac:spMkLst>
            <pc:docMk/>
            <pc:sldMk cId="2206827527" sldId="293"/>
            <ac:spMk id="3" creationId="{00000000-0000-0000-0000-000000000000}"/>
          </ac:spMkLst>
        </pc:spChg>
      </pc:sldChg>
      <pc:sldChg chg="modSp">
        <pc:chgData name="Lowy, Laurie S." userId="S::lslowy@capousd.org::e21ca10a-9b3e-4dd2-ad36-f7934dcff449" providerId="AD" clId="Web-{E141522E-78CA-9334-75DE-330169419B7B}" dt="2025-11-14T23:52:24.533" v="304" actId="1076"/>
        <pc:sldMkLst>
          <pc:docMk/>
          <pc:sldMk cId="4163447028" sldId="298"/>
        </pc:sldMkLst>
        <pc:spChg chg="mod">
          <ac:chgData name="Lowy, Laurie S." userId="S::lslowy@capousd.org::e21ca10a-9b3e-4dd2-ad36-f7934dcff449" providerId="AD" clId="Web-{E141522E-78CA-9334-75DE-330169419B7B}" dt="2025-11-14T23:52:24.533" v="304" actId="1076"/>
          <ac:spMkLst>
            <pc:docMk/>
            <pc:sldMk cId="4163447028" sldId="298"/>
            <ac:spMk id="5" creationId="{598B5B8F-C5BB-AFD8-C4DF-C9D5316024DF}"/>
          </ac:spMkLst>
        </pc:spChg>
        <pc:spChg chg="mod">
          <ac:chgData name="Lowy, Laurie S." userId="S::lslowy@capousd.org::e21ca10a-9b3e-4dd2-ad36-f7934dcff449" providerId="AD" clId="Web-{E141522E-78CA-9334-75DE-330169419B7B}" dt="2025-11-14T23:51:44.219" v="294" actId="20577"/>
          <ac:spMkLst>
            <pc:docMk/>
            <pc:sldMk cId="4163447028" sldId="298"/>
            <ac:spMk id="8" creationId="{00000000-0000-0000-0000-000000000000}"/>
          </ac:spMkLst>
        </pc:spChg>
      </pc:sldChg>
      <pc:sldChg chg="modSp">
        <pc:chgData name="Lowy, Laurie S." userId="S::lslowy@capousd.org::e21ca10a-9b3e-4dd2-ad36-f7934dcff449" providerId="AD" clId="Web-{E141522E-78CA-9334-75DE-330169419B7B}" dt="2025-11-14T23:29:00.164" v="131" actId="20577"/>
        <pc:sldMkLst>
          <pc:docMk/>
          <pc:sldMk cId="1565966547" sldId="321"/>
        </pc:sldMkLst>
        <pc:spChg chg="mod">
          <ac:chgData name="Lowy, Laurie S." userId="S::lslowy@capousd.org::e21ca10a-9b3e-4dd2-ad36-f7934dcff449" providerId="AD" clId="Web-{E141522E-78CA-9334-75DE-330169419B7B}" dt="2025-11-14T23:29:00.164" v="131" actId="20577"/>
          <ac:spMkLst>
            <pc:docMk/>
            <pc:sldMk cId="1565966547" sldId="321"/>
            <ac:spMk id="3" creationId="{9E2ECE1B-F09F-FC23-1807-B16AB8ECDABB}"/>
          </ac:spMkLst>
        </pc:spChg>
      </pc:sldChg>
      <pc:sldChg chg="modSp">
        <pc:chgData name="Lowy, Laurie S." userId="S::lslowy@capousd.org::e21ca10a-9b3e-4dd2-ad36-f7934dcff449" providerId="AD" clId="Web-{E141522E-78CA-9334-75DE-330169419B7B}" dt="2025-11-14T23:30:15.821" v="150" actId="20577"/>
        <pc:sldMkLst>
          <pc:docMk/>
          <pc:sldMk cId="4016472754" sldId="322"/>
        </pc:sldMkLst>
        <pc:spChg chg="mod">
          <ac:chgData name="Lowy, Laurie S." userId="S::lslowy@capousd.org::e21ca10a-9b3e-4dd2-ad36-f7934dcff449" providerId="AD" clId="Web-{E141522E-78CA-9334-75DE-330169419B7B}" dt="2025-11-14T23:30:15.821" v="150" actId="20577"/>
          <ac:spMkLst>
            <pc:docMk/>
            <pc:sldMk cId="4016472754" sldId="322"/>
            <ac:spMk id="3" creationId="{A3778772-3432-2FEF-4C93-C865E7C8E21F}"/>
          </ac:spMkLst>
        </pc:spChg>
      </pc:sldChg>
      <pc:sldChg chg="modSp">
        <pc:chgData name="Lowy, Laurie S." userId="S::lslowy@capousd.org::e21ca10a-9b3e-4dd2-ad36-f7934dcff449" providerId="AD" clId="Web-{E141522E-78CA-9334-75DE-330169419B7B}" dt="2025-11-14T23:25:41.084" v="63" actId="1076"/>
        <pc:sldMkLst>
          <pc:docMk/>
          <pc:sldMk cId="2010434288" sldId="323"/>
        </pc:sldMkLst>
        <pc:spChg chg="mod">
          <ac:chgData name="Lowy, Laurie S." userId="S::lslowy@capousd.org::e21ca10a-9b3e-4dd2-ad36-f7934dcff449" providerId="AD" clId="Web-{E141522E-78CA-9334-75DE-330169419B7B}" dt="2025-11-14T23:25:30.162" v="62" actId="1076"/>
          <ac:spMkLst>
            <pc:docMk/>
            <pc:sldMk cId="2010434288" sldId="323"/>
            <ac:spMk id="2" creationId="{8B835DC1-1A44-0E2C-3E60-E4B0BA3B702E}"/>
          </ac:spMkLst>
        </pc:spChg>
        <pc:spChg chg="mod">
          <ac:chgData name="Lowy, Laurie S." userId="S::lslowy@capousd.org::e21ca10a-9b3e-4dd2-ad36-f7934dcff449" providerId="AD" clId="Web-{E141522E-78CA-9334-75DE-330169419B7B}" dt="2025-11-14T23:25:41.084" v="63" actId="1076"/>
          <ac:spMkLst>
            <pc:docMk/>
            <pc:sldMk cId="2010434288" sldId="323"/>
            <ac:spMk id="3" creationId="{235EC386-C3A4-7B66-D5D3-C195B8A7D73B}"/>
          </ac:spMkLst>
        </pc:spChg>
      </pc:sldChg>
      <pc:sldChg chg="modSp">
        <pc:chgData name="Lowy, Laurie S." userId="S::lslowy@capousd.org::e21ca10a-9b3e-4dd2-ad36-f7934dcff449" providerId="AD" clId="Web-{E141522E-78CA-9334-75DE-330169419B7B}" dt="2025-11-14T23:43:22.872" v="222" actId="20577"/>
        <pc:sldMkLst>
          <pc:docMk/>
          <pc:sldMk cId="177925847" sldId="329"/>
        </pc:sldMkLst>
        <pc:spChg chg="mod">
          <ac:chgData name="Lowy, Laurie S." userId="S::lslowy@capousd.org::e21ca10a-9b3e-4dd2-ad36-f7934dcff449" providerId="AD" clId="Web-{E141522E-78CA-9334-75DE-330169419B7B}" dt="2025-11-14T23:43:22.872" v="222" actId="20577"/>
          <ac:spMkLst>
            <pc:docMk/>
            <pc:sldMk cId="177925847" sldId="329"/>
            <ac:spMk id="3" creationId="{DA7CB137-1831-D505-5D96-890C144C9CFF}"/>
          </ac:spMkLst>
        </pc:spChg>
      </pc:sldChg>
      <pc:sldChg chg="modSp">
        <pc:chgData name="Lowy, Laurie S." userId="S::lslowy@capousd.org::e21ca10a-9b3e-4dd2-ad36-f7934dcff449" providerId="AD" clId="Web-{E141522E-78CA-9334-75DE-330169419B7B}" dt="2025-11-14T23:44:21.453" v="228" actId="20577"/>
        <pc:sldMkLst>
          <pc:docMk/>
          <pc:sldMk cId="1365544086" sldId="330"/>
        </pc:sldMkLst>
        <pc:spChg chg="mod">
          <ac:chgData name="Lowy, Laurie S." userId="S::lslowy@capousd.org::e21ca10a-9b3e-4dd2-ad36-f7934dcff449" providerId="AD" clId="Web-{E141522E-78CA-9334-75DE-330169419B7B}" dt="2025-11-14T23:44:21.453" v="228" actId="20577"/>
          <ac:spMkLst>
            <pc:docMk/>
            <pc:sldMk cId="1365544086" sldId="330"/>
            <ac:spMk id="3" creationId="{E4244897-8990-8935-8CC5-DA51DE93BC29}"/>
          </ac:spMkLst>
        </pc:spChg>
      </pc:sldChg>
      <pc:sldChg chg="modSp">
        <pc:chgData name="Lowy, Laurie S." userId="S::lslowy@capousd.org::e21ca10a-9b3e-4dd2-ad36-f7934dcff449" providerId="AD" clId="Web-{E141522E-78CA-9334-75DE-330169419B7B}" dt="2025-11-14T23:45:04.908" v="233" actId="20577"/>
        <pc:sldMkLst>
          <pc:docMk/>
          <pc:sldMk cId="598218259" sldId="332"/>
        </pc:sldMkLst>
        <pc:spChg chg="mod">
          <ac:chgData name="Lowy, Laurie S." userId="S::lslowy@capousd.org::e21ca10a-9b3e-4dd2-ad36-f7934dcff449" providerId="AD" clId="Web-{E141522E-78CA-9334-75DE-330169419B7B}" dt="2025-11-14T23:45:04.908" v="233" actId="20577"/>
          <ac:spMkLst>
            <pc:docMk/>
            <pc:sldMk cId="598218259" sldId="332"/>
            <ac:spMk id="3" creationId="{0DD3AF09-ED28-5F6C-7B87-BC1D5B050E3D}"/>
          </ac:spMkLst>
        </pc:spChg>
      </pc:sldChg>
      <pc:sldChg chg="modSp">
        <pc:chgData name="Lowy, Laurie S." userId="S::lslowy@capousd.org::e21ca10a-9b3e-4dd2-ad36-f7934dcff449" providerId="AD" clId="Web-{E141522E-78CA-9334-75DE-330169419B7B}" dt="2025-11-14T23:51:18.109" v="269" actId="20577"/>
        <pc:sldMkLst>
          <pc:docMk/>
          <pc:sldMk cId="1529458383" sldId="334"/>
        </pc:sldMkLst>
        <pc:spChg chg="mod">
          <ac:chgData name="Lowy, Laurie S." userId="S::lslowy@capousd.org::e21ca10a-9b3e-4dd2-ad36-f7934dcff449" providerId="AD" clId="Web-{E141522E-78CA-9334-75DE-330169419B7B}" dt="2025-11-14T23:51:08.390" v="267" actId="20577"/>
          <ac:spMkLst>
            <pc:docMk/>
            <pc:sldMk cId="1529458383" sldId="334"/>
            <ac:spMk id="2" creationId="{B1C487F6-61D2-B8FA-AC35-1801E160A87E}"/>
          </ac:spMkLst>
        </pc:spChg>
        <pc:spChg chg="mod">
          <ac:chgData name="Lowy, Laurie S." userId="S::lslowy@capousd.org::e21ca10a-9b3e-4dd2-ad36-f7934dcff449" providerId="AD" clId="Web-{E141522E-78CA-9334-75DE-330169419B7B}" dt="2025-11-14T23:51:18.109" v="269" actId="20577"/>
          <ac:spMkLst>
            <pc:docMk/>
            <pc:sldMk cId="1529458383" sldId="334"/>
            <ac:spMk id="3" creationId="{C856F320-DA45-A200-D3DD-A90861D4862D}"/>
          </ac:spMkLst>
        </pc:spChg>
      </pc:sldChg>
      <pc:sldChg chg="addSp delSp modSp">
        <pc:chgData name="Lowy, Laurie S." userId="S::lslowy@capousd.org::e21ca10a-9b3e-4dd2-ad36-f7934dcff449" providerId="AD" clId="Web-{E141522E-78CA-9334-75DE-330169419B7B}" dt="2025-11-14T23:47:20.258" v="245" actId="20577"/>
        <pc:sldMkLst>
          <pc:docMk/>
          <pc:sldMk cId="2131873399" sldId="336"/>
        </pc:sldMkLst>
        <pc:spChg chg="mod">
          <ac:chgData name="Lowy, Laurie S." userId="S::lslowy@capousd.org::e21ca10a-9b3e-4dd2-ad36-f7934dcff449" providerId="AD" clId="Web-{E141522E-78CA-9334-75DE-330169419B7B}" dt="2025-11-14T23:47:20.258" v="245" actId="20577"/>
          <ac:spMkLst>
            <pc:docMk/>
            <pc:sldMk cId="2131873399" sldId="336"/>
            <ac:spMk id="15" creationId="{61E48326-E62B-65DF-54BC-1F87AB4BCDAF}"/>
          </ac:spMkLst>
        </pc:spChg>
        <pc:picChg chg="add mod">
          <ac:chgData name="Lowy, Laurie S." userId="S::lslowy@capousd.org::e21ca10a-9b3e-4dd2-ad36-f7934dcff449" providerId="AD" clId="Web-{E141522E-78CA-9334-75DE-330169419B7B}" dt="2025-11-14T23:47:10.648" v="237" actId="14100"/>
          <ac:picMkLst>
            <pc:docMk/>
            <pc:sldMk cId="2131873399" sldId="336"/>
            <ac:picMk id="16" creationId="{A330CD87-8451-5D8F-42FF-624E7BBEFB1D}"/>
          </ac:picMkLst>
        </pc:picChg>
      </pc:sldChg>
      <pc:sldChg chg="modSp mod setBg">
        <pc:chgData name="Lowy, Laurie S." userId="S::lslowy@capousd.org::e21ca10a-9b3e-4dd2-ad36-f7934dcff449" providerId="AD" clId="Web-{E141522E-78CA-9334-75DE-330169419B7B}" dt="2025-11-14T23:34:15.569" v="183" actId="20577"/>
        <pc:sldMkLst>
          <pc:docMk/>
          <pc:sldMk cId="3965279923" sldId="339"/>
        </pc:sldMkLst>
        <pc:spChg chg="mod">
          <ac:chgData name="Lowy, Laurie S." userId="S::lslowy@capousd.org::e21ca10a-9b3e-4dd2-ad36-f7934dcff449" providerId="AD" clId="Web-{E141522E-78CA-9334-75DE-330169419B7B}" dt="2025-11-14T23:34:15.569" v="183" actId="20577"/>
          <ac:spMkLst>
            <pc:docMk/>
            <pc:sldMk cId="3965279923" sldId="339"/>
            <ac:spMk id="70" creationId="{00000000-0000-0000-0000-000000000000}"/>
          </ac:spMkLst>
        </pc:spChg>
        <pc:spChg chg="mod">
          <ac:chgData name="Lowy, Laurie S." userId="S::lslowy@capousd.org::e21ca10a-9b3e-4dd2-ad36-f7934dcff449" providerId="AD" clId="Web-{E141522E-78CA-9334-75DE-330169419B7B}" dt="2025-11-14T23:33:51.551" v="180" actId="1076"/>
          <ac:spMkLst>
            <pc:docMk/>
            <pc:sldMk cId="3965279923" sldId="339"/>
            <ac:spMk id="71" creationId="{00000000-0000-0000-0000-000000000000}"/>
          </ac:spMkLst>
        </pc:spChg>
      </pc:sldChg>
      <pc:sldChg chg="modSp">
        <pc:chgData name="Lowy, Laurie S." userId="S::lslowy@capousd.org::e21ca10a-9b3e-4dd2-ad36-f7934dcff449" providerId="AD" clId="Web-{E141522E-78CA-9334-75DE-330169419B7B}" dt="2025-11-14T23:35:06.291" v="187" actId="20577"/>
        <pc:sldMkLst>
          <pc:docMk/>
          <pc:sldMk cId="3322694699" sldId="340"/>
        </pc:sldMkLst>
        <pc:spChg chg="mod">
          <ac:chgData name="Lowy, Laurie S." userId="S::lslowy@capousd.org::e21ca10a-9b3e-4dd2-ad36-f7934dcff449" providerId="AD" clId="Web-{E141522E-78CA-9334-75DE-330169419B7B}" dt="2025-11-14T23:35:06.291" v="187" actId="20577"/>
          <ac:spMkLst>
            <pc:docMk/>
            <pc:sldMk cId="3322694699" sldId="340"/>
            <ac:spMk id="77" creationId="{00000000-0000-0000-0000-000000000000}"/>
          </ac:spMkLst>
        </pc:spChg>
      </pc:sldChg>
      <pc:sldChg chg="modSp">
        <pc:chgData name="Lowy, Laurie S." userId="S::lslowy@capousd.org::e21ca10a-9b3e-4dd2-ad36-f7934dcff449" providerId="AD" clId="Web-{E141522E-78CA-9334-75DE-330169419B7B}" dt="2025-11-14T23:36:02.653" v="190" actId="20577"/>
        <pc:sldMkLst>
          <pc:docMk/>
          <pc:sldMk cId="110226725" sldId="341"/>
        </pc:sldMkLst>
        <pc:spChg chg="mod">
          <ac:chgData name="Lowy, Laurie S." userId="S::lslowy@capousd.org::e21ca10a-9b3e-4dd2-ad36-f7934dcff449" providerId="AD" clId="Web-{E141522E-78CA-9334-75DE-330169419B7B}" dt="2025-11-14T23:36:02.653" v="190" actId="20577"/>
          <ac:spMkLst>
            <pc:docMk/>
            <pc:sldMk cId="110226725" sldId="341"/>
            <ac:spMk id="84" creationId="{00000000-0000-0000-0000-000000000000}"/>
          </ac:spMkLst>
        </pc:spChg>
      </pc:sldChg>
      <pc:sldChg chg="modSp">
        <pc:chgData name="Lowy, Laurie S." userId="S::lslowy@capousd.org::e21ca10a-9b3e-4dd2-ad36-f7934dcff449" providerId="AD" clId="Web-{E141522E-78CA-9334-75DE-330169419B7B}" dt="2025-11-14T23:38:20.203" v="195" actId="20577"/>
        <pc:sldMkLst>
          <pc:docMk/>
          <pc:sldMk cId="2872960053" sldId="342"/>
        </pc:sldMkLst>
        <pc:spChg chg="mod">
          <ac:chgData name="Lowy, Laurie S." userId="S::lslowy@capousd.org::e21ca10a-9b3e-4dd2-ad36-f7934dcff449" providerId="AD" clId="Web-{E141522E-78CA-9334-75DE-330169419B7B}" dt="2025-11-14T23:38:20.203" v="195" actId="20577"/>
          <ac:spMkLst>
            <pc:docMk/>
            <pc:sldMk cId="2872960053" sldId="342"/>
            <ac:spMk id="93" creationId="{00000000-0000-0000-0000-000000000000}"/>
          </ac:spMkLst>
        </pc:spChg>
        <pc:spChg chg="mod">
          <ac:chgData name="Lowy, Laurie S." userId="S::lslowy@capousd.org::e21ca10a-9b3e-4dd2-ad36-f7934dcff449" providerId="AD" clId="Web-{E141522E-78CA-9334-75DE-330169419B7B}" dt="2025-11-14T23:38:02.344" v="192" actId="20577"/>
          <ac:spMkLst>
            <pc:docMk/>
            <pc:sldMk cId="2872960053" sldId="342"/>
            <ac:spMk id="94" creationId="{00000000-0000-0000-0000-000000000000}"/>
          </ac:spMkLst>
        </pc:spChg>
      </pc:sldChg>
      <pc:sldChg chg="modSp">
        <pc:chgData name="Lowy, Laurie S." userId="S::lslowy@capousd.org::e21ca10a-9b3e-4dd2-ad36-f7934dcff449" providerId="AD" clId="Web-{E141522E-78CA-9334-75DE-330169419B7B}" dt="2025-11-14T23:41:47.569" v="219" actId="20577"/>
        <pc:sldMkLst>
          <pc:docMk/>
          <pc:sldMk cId="3888867968" sldId="347"/>
        </pc:sldMkLst>
        <pc:spChg chg="mod">
          <ac:chgData name="Lowy, Laurie S." userId="S::lslowy@capousd.org::e21ca10a-9b3e-4dd2-ad36-f7934dcff449" providerId="AD" clId="Web-{E141522E-78CA-9334-75DE-330169419B7B}" dt="2025-11-14T23:41:47.569" v="219" actId="20577"/>
          <ac:spMkLst>
            <pc:docMk/>
            <pc:sldMk cId="3888867968" sldId="347"/>
            <ac:spMk id="148" creationId="{00000000-0000-0000-0000-000000000000}"/>
          </ac:spMkLst>
        </pc:spChg>
      </pc:sldChg>
      <pc:sldChg chg="modSp new">
        <pc:chgData name="Lowy, Laurie S." userId="S::lslowy@capousd.org::e21ca10a-9b3e-4dd2-ad36-f7934dcff449" providerId="AD" clId="Web-{E141522E-78CA-9334-75DE-330169419B7B}" dt="2025-11-14T23:56:10.803" v="517" actId="20577"/>
        <pc:sldMkLst>
          <pc:docMk/>
          <pc:sldMk cId="3640478360" sldId="349"/>
        </pc:sldMkLst>
        <pc:spChg chg="mod">
          <ac:chgData name="Lowy, Laurie S." userId="S::lslowy@capousd.org::e21ca10a-9b3e-4dd2-ad36-f7934dcff449" providerId="AD" clId="Web-{E141522E-78CA-9334-75DE-330169419B7B}" dt="2025-11-14T23:53:29.097" v="317" actId="20577"/>
          <ac:spMkLst>
            <pc:docMk/>
            <pc:sldMk cId="3640478360" sldId="349"/>
            <ac:spMk id="2" creationId="{55820C0A-F82A-3F67-ABF0-27A7CE48ED7D}"/>
          </ac:spMkLst>
        </pc:spChg>
        <pc:spChg chg="mod">
          <ac:chgData name="Lowy, Laurie S." userId="S::lslowy@capousd.org::e21ca10a-9b3e-4dd2-ad36-f7934dcff449" providerId="AD" clId="Web-{E141522E-78CA-9334-75DE-330169419B7B}" dt="2025-11-14T23:56:10.803" v="517" actId="20577"/>
          <ac:spMkLst>
            <pc:docMk/>
            <pc:sldMk cId="3640478360" sldId="349"/>
            <ac:spMk id="3" creationId="{9923EE6F-36EB-6E51-4B87-16C72C318A40}"/>
          </ac:spMkLst>
        </pc:spChg>
      </pc:sldChg>
      <pc:sldChg chg="modSp new">
        <pc:chgData name="Lowy, Laurie S." userId="S::lslowy@capousd.org::e21ca10a-9b3e-4dd2-ad36-f7934dcff449" providerId="AD" clId="Web-{E141522E-78CA-9334-75DE-330169419B7B}" dt="2025-11-14T23:59:30.637" v="681" actId="20577"/>
        <pc:sldMkLst>
          <pc:docMk/>
          <pc:sldMk cId="544632544" sldId="350"/>
        </pc:sldMkLst>
        <pc:spChg chg="mod">
          <ac:chgData name="Lowy, Laurie S." userId="S::lslowy@capousd.org::e21ca10a-9b3e-4dd2-ad36-f7934dcff449" providerId="AD" clId="Web-{E141522E-78CA-9334-75DE-330169419B7B}" dt="2025-11-14T23:57:10.913" v="557" actId="14100"/>
          <ac:spMkLst>
            <pc:docMk/>
            <pc:sldMk cId="544632544" sldId="350"/>
            <ac:spMk id="2" creationId="{6E585CF1-5686-6F14-D2CA-0DDF8775E690}"/>
          </ac:spMkLst>
        </pc:spChg>
        <pc:spChg chg="mod">
          <ac:chgData name="Lowy, Laurie S." userId="S::lslowy@capousd.org::e21ca10a-9b3e-4dd2-ad36-f7934dcff449" providerId="AD" clId="Web-{E141522E-78CA-9334-75DE-330169419B7B}" dt="2025-11-14T23:59:30.637" v="681" actId="20577"/>
          <ac:spMkLst>
            <pc:docMk/>
            <pc:sldMk cId="544632544" sldId="350"/>
            <ac:spMk id="3" creationId="{EC4121F8-76CA-1EB6-C39D-BC3FA94659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8463"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484" y="4387136"/>
            <a:ext cx="5563870" cy="4156234"/>
          </a:xfrm>
          <a:prstGeom prst="rect">
            <a:avLst/>
          </a:prstGeom>
          <a:noFill/>
          <a:ln>
            <a:noFill/>
          </a:ln>
        </p:spPr>
        <p:txBody>
          <a:bodyPr spcFirstLastPara="1" wrap="square" lIns="92504" tIns="92504" rIns="92504" bIns="92504"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c6f75fce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c6f75fc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6e4ccbe0f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6e4ccbe0f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c6f75fceb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c6f75fceb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57912" cy="34639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9529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c6f75fce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c6f75fce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Must be fever (without fever reducing medicine), vomiting, diarrhea free for 24 hours before returning to school.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c6f75fceb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c6f75fce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6393766bd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6393766b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c6f75fceb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c6f75fce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c6f75fceb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c6f75fce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b3e1d2a3f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b3e1d2a3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c6f75fceb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c6f75fce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b961bf62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b961bf62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riendsofmalcom.or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mailto:ipenaortiz@ymcaoc.or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air.cdph.ca.gov/exemptions/home"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SLCABALLERO@capousd.org" TargetMode="External"/><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hyperlink" Target="mailto:JMLEWIS@capousd.or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malcompta.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659" y="665018"/>
            <a:ext cx="7865724" cy="1939743"/>
          </a:xfrm>
        </p:spPr>
        <p:txBody>
          <a:bodyPr/>
          <a:lstStyle/>
          <a:p>
            <a:r>
              <a:rPr lang="en-US" dirty="0"/>
              <a:t>John Malcom Elementary School</a:t>
            </a:r>
            <a:br>
              <a:rPr lang="en-US" dirty="0"/>
            </a:br>
            <a:r>
              <a:rPr lang="en-US" dirty="0"/>
              <a:t>TK &amp; Kindergarten Roundup</a:t>
            </a: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149" y="2572412"/>
            <a:ext cx="2749516" cy="2281618"/>
          </a:xfrm>
          <a:prstGeom prst="rect">
            <a:avLst/>
          </a:prstGeom>
        </p:spPr>
      </p:pic>
      <p:pic>
        <p:nvPicPr>
          <p:cNvPr id="5" name="Picture 4" descr="A gold and blue badge with black text&#10;&#10;AI-generated content may be incorrect.">
            <a:extLst>
              <a:ext uri="{FF2B5EF4-FFF2-40B4-BE49-F238E27FC236}">
                <a16:creationId xmlns:a16="http://schemas.microsoft.com/office/drawing/2014/main" id="{36A8C8BF-7903-C9F8-D7FB-69226E3E77D6}"/>
              </a:ext>
            </a:extLst>
          </p:cNvPr>
          <p:cNvPicPr>
            <a:picLocks noChangeAspect="1"/>
          </p:cNvPicPr>
          <p:nvPr/>
        </p:nvPicPr>
        <p:blipFill>
          <a:blip r:embed="rId3"/>
          <a:stretch>
            <a:fillRect/>
          </a:stretch>
        </p:blipFill>
        <p:spPr>
          <a:xfrm>
            <a:off x="5092404" y="2571146"/>
            <a:ext cx="2369060" cy="2270136"/>
          </a:xfrm>
          <a:prstGeom prst="rect">
            <a:avLst/>
          </a:prstGeom>
        </p:spPr>
      </p:pic>
    </p:spTree>
    <p:extLst>
      <p:ext uri="{BB962C8B-B14F-4D97-AF65-F5344CB8AC3E}">
        <p14:creationId xmlns:p14="http://schemas.microsoft.com/office/powerpoint/2010/main" val="2505621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A0EC-02E7-6913-4B7C-65A60332A5D2}"/>
              </a:ext>
            </a:extLst>
          </p:cNvPr>
          <p:cNvSpPr>
            <a:spLocks noGrp="1"/>
          </p:cNvSpPr>
          <p:nvPr>
            <p:ph type="title"/>
          </p:nvPr>
        </p:nvSpPr>
        <p:spPr/>
        <p:txBody>
          <a:bodyPr/>
          <a:lstStyle/>
          <a:p>
            <a:r>
              <a:rPr lang="en-US" dirty="0"/>
              <a:t>Friends of Malcom Foundation</a:t>
            </a:r>
          </a:p>
        </p:txBody>
      </p:sp>
      <p:sp>
        <p:nvSpPr>
          <p:cNvPr id="3" name="Text Placeholder 2">
            <a:extLst>
              <a:ext uri="{FF2B5EF4-FFF2-40B4-BE49-F238E27FC236}">
                <a16:creationId xmlns:a16="http://schemas.microsoft.com/office/drawing/2014/main" id="{9E2ECE1B-F09F-FC23-1807-B16AB8ECDABB}"/>
              </a:ext>
            </a:extLst>
          </p:cNvPr>
          <p:cNvSpPr>
            <a:spLocks noGrp="1"/>
          </p:cNvSpPr>
          <p:nvPr>
            <p:ph type="body" idx="1"/>
          </p:nvPr>
        </p:nvSpPr>
        <p:spPr>
          <a:xfrm>
            <a:off x="204589" y="1144768"/>
            <a:ext cx="5855756" cy="3779796"/>
          </a:xfrm>
        </p:spPr>
        <p:txBody>
          <a:bodyPr/>
          <a:lstStyle/>
          <a:p>
            <a:r>
              <a:rPr lang="en-US" sz="2000" b="1" dirty="0"/>
              <a:t>President – Gina Bowman</a:t>
            </a:r>
          </a:p>
          <a:p>
            <a:pPr>
              <a:lnSpc>
                <a:spcPct val="114999"/>
              </a:lnSpc>
            </a:pPr>
            <a:r>
              <a:rPr lang="en-US" dirty="0"/>
              <a:t>Friends of Malcom Foundation is an additional way to be involved at Malcom and meet new families (Valentines Dance, Pickleball Tournament, Gala)</a:t>
            </a:r>
          </a:p>
          <a:p>
            <a:pPr>
              <a:lnSpc>
                <a:spcPct val="100000"/>
              </a:lnSpc>
            </a:pPr>
            <a:r>
              <a:rPr lang="en-US" dirty="0"/>
              <a:t>Foundation provides specialized funding to support our school:</a:t>
            </a:r>
          </a:p>
          <a:p>
            <a:pPr lvl="1">
              <a:lnSpc>
                <a:spcPct val="100000"/>
              </a:lnSpc>
            </a:pPr>
            <a:r>
              <a:rPr lang="en-US" dirty="0"/>
              <a:t>Additional paraeducators on campus to reduce adult to student ratio</a:t>
            </a:r>
          </a:p>
          <a:p>
            <a:pPr lvl="1">
              <a:lnSpc>
                <a:spcPct val="100000"/>
              </a:lnSpc>
            </a:pPr>
            <a:r>
              <a:rPr lang="en-US" dirty="0"/>
              <a:t>STEAM Innovation Lab support</a:t>
            </a:r>
          </a:p>
          <a:p>
            <a:pPr lvl="1">
              <a:lnSpc>
                <a:spcPct val="100000"/>
              </a:lnSpc>
            </a:pPr>
            <a:r>
              <a:rPr lang="en-US" dirty="0"/>
              <a:t>Safety needs (fencing, walkie-talkie radios, etc.)</a:t>
            </a:r>
          </a:p>
          <a:p>
            <a:pPr lvl="1">
              <a:lnSpc>
                <a:spcPct val="100000"/>
              </a:lnSpc>
            </a:pPr>
            <a:r>
              <a:rPr lang="en-US" dirty="0">
                <a:solidFill>
                  <a:srgbClr val="FFFFFF"/>
                </a:solidFill>
              </a:rPr>
              <a:t>Supplemental Programs (PE support)</a:t>
            </a:r>
          </a:p>
          <a:p>
            <a:pPr>
              <a:lnSpc>
                <a:spcPct val="114999"/>
              </a:lnSpc>
            </a:pPr>
            <a:endParaRPr lang="en-US" dirty="0"/>
          </a:p>
          <a:p>
            <a:pPr marL="114300" indent="0">
              <a:lnSpc>
                <a:spcPct val="114999"/>
              </a:lnSpc>
              <a:buNone/>
            </a:pPr>
            <a:endParaRPr lang="en-US" dirty="0"/>
          </a:p>
          <a:p>
            <a:pPr>
              <a:lnSpc>
                <a:spcPct val="114999"/>
              </a:lnSpc>
            </a:pPr>
            <a:endParaRPr lang="en-US" dirty="0"/>
          </a:p>
          <a:p>
            <a:pPr>
              <a:lnSpc>
                <a:spcPct val="114999"/>
              </a:lnSpc>
            </a:pPr>
            <a:endParaRPr lang="en-US" dirty="0"/>
          </a:p>
          <a:p>
            <a:pPr>
              <a:lnSpc>
                <a:spcPct val="114999"/>
              </a:lnSpc>
            </a:pPr>
            <a:endParaRPr lang="en-US" dirty="0"/>
          </a:p>
          <a:p>
            <a:pPr>
              <a:lnSpc>
                <a:spcPct val="114999"/>
              </a:lnSpc>
            </a:pPr>
            <a:endParaRPr lang="en-US" dirty="0"/>
          </a:p>
          <a:p>
            <a:pPr>
              <a:lnSpc>
                <a:spcPct val="114999"/>
              </a:lnSpc>
            </a:pPr>
            <a:endParaRPr lang="en-US" dirty="0"/>
          </a:p>
        </p:txBody>
      </p:sp>
      <p:pic>
        <p:nvPicPr>
          <p:cNvPr id="4" name="Picture 3" descr="A logo with blue stars and a anchor&#10;&#10;Description automatically generated">
            <a:extLst>
              <a:ext uri="{FF2B5EF4-FFF2-40B4-BE49-F238E27FC236}">
                <a16:creationId xmlns:a16="http://schemas.microsoft.com/office/drawing/2014/main" id="{885D6097-587C-797B-E0F5-C845FB1AC723}"/>
              </a:ext>
            </a:extLst>
          </p:cNvPr>
          <p:cNvPicPr>
            <a:picLocks noChangeAspect="1"/>
          </p:cNvPicPr>
          <p:nvPr/>
        </p:nvPicPr>
        <p:blipFill>
          <a:blip r:embed="rId2"/>
          <a:stretch>
            <a:fillRect/>
          </a:stretch>
        </p:blipFill>
        <p:spPr>
          <a:xfrm>
            <a:off x="6167348" y="1600200"/>
            <a:ext cx="2114550" cy="1943100"/>
          </a:xfrm>
          <a:prstGeom prst="rect">
            <a:avLst/>
          </a:prstGeom>
        </p:spPr>
      </p:pic>
      <p:sp>
        <p:nvSpPr>
          <p:cNvPr id="6" name="TextBox 5">
            <a:extLst>
              <a:ext uri="{FF2B5EF4-FFF2-40B4-BE49-F238E27FC236}">
                <a16:creationId xmlns:a16="http://schemas.microsoft.com/office/drawing/2014/main" id="{65D36129-E293-23B6-0E66-BD7EBC7FC115}"/>
              </a:ext>
            </a:extLst>
          </p:cNvPr>
          <p:cNvSpPr txBox="1"/>
          <p:nvPr/>
        </p:nvSpPr>
        <p:spPr>
          <a:xfrm>
            <a:off x="5650707" y="3721894"/>
            <a:ext cx="330755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FFFFFF"/>
                </a:solidFill>
                <a:latin typeface="Roboto"/>
              </a:rPr>
              <a:t>For more information visit our website:​</a:t>
            </a:r>
            <a:endParaRPr lang="en-US" dirty="0"/>
          </a:p>
          <a:p>
            <a:r>
              <a:rPr lang="en-US" sz="1800" dirty="0">
                <a:solidFill>
                  <a:srgbClr val="FFFF00"/>
                </a:solidFill>
                <a:latin typeface="Roboto"/>
              </a:rPr>
              <a:t> </a:t>
            </a:r>
            <a:r>
              <a:rPr lang="en-US" sz="1800" u="sng" dirty="0">
                <a:solidFill>
                  <a:srgbClr val="FFFF00"/>
                </a:solidFill>
                <a:latin typeface="Roboto"/>
                <a:hlinkClick r:id="rId3">
                  <a:extLst>
                    <a:ext uri="{A12FA001-AC4F-418D-AE19-62706E023703}">
                      <ahyp:hlinkClr xmlns:ahyp="http://schemas.microsoft.com/office/drawing/2018/hyperlinkcolor" val="tx"/>
                    </a:ext>
                  </a:extLst>
                </a:hlinkClick>
              </a:rPr>
              <a:t>www.friendsofmalcom.org/</a:t>
            </a:r>
          </a:p>
        </p:txBody>
      </p:sp>
    </p:spTree>
    <p:extLst>
      <p:ext uri="{BB962C8B-B14F-4D97-AF65-F5344CB8AC3E}">
        <p14:creationId xmlns:p14="http://schemas.microsoft.com/office/powerpoint/2010/main" val="1565966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206912"/>
            <a:ext cx="8584650" cy="1075758"/>
          </a:xfrm>
        </p:spPr>
        <p:txBody>
          <a:bodyPr/>
          <a:lstStyle/>
          <a:p>
            <a:r>
              <a:rPr lang="en-US" sz="4400" b="1" dirty="0"/>
              <a:t>Before and After School Care (6:45am-6pm)</a:t>
            </a:r>
            <a:br>
              <a:rPr lang="en-US" sz="4400" b="1" dirty="0"/>
            </a:br>
            <a:br>
              <a:rPr lang="en-US" sz="3200" dirty="0"/>
            </a:br>
            <a:r>
              <a:rPr lang="en-US" sz="3200" dirty="0"/>
              <a:t>•2, 3, or 5 Day Monthly Schedules</a:t>
            </a:r>
            <a:br>
              <a:rPr lang="en-US" sz="3200" dirty="0"/>
            </a:br>
            <a:br>
              <a:rPr lang="en-US" sz="3200" dirty="0"/>
            </a:br>
            <a:r>
              <a:rPr lang="en-US" sz="3200" dirty="0"/>
              <a:t>•Open During Holidays and Breaks</a:t>
            </a:r>
            <a:br>
              <a:rPr lang="en-US" sz="3200" dirty="0"/>
            </a:br>
            <a:br>
              <a:rPr lang="en-US" sz="3200" dirty="0"/>
            </a:br>
            <a:r>
              <a:rPr lang="en-US" sz="3200" dirty="0"/>
              <a:t>•Y Clubs: Science, Art, Drama, Cooking, Photography, Engineering, Fitness</a:t>
            </a:r>
            <a:br>
              <a:rPr lang="en-US" sz="3200" dirty="0"/>
            </a:br>
            <a:br>
              <a:rPr lang="en-US" sz="3200" dirty="0"/>
            </a:br>
            <a:r>
              <a:rPr lang="en-US" sz="3200" dirty="0"/>
              <a:t>•Service Learning Projects: Stockings for Troops and Adopt-a-Family</a:t>
            </a:r>
            <a:br>
              <a:rPr lang="en-US" sz="3200" dirty="0"/>
            </a:br>
            <a:br>
              <a:rPr lang="en-US" sz="3200" dirty="0"/>
            </a:br>
            <a:r>
              <a:rPr lang="en-US" sz="3200" dirty="0"/>
              <a:t>•Homework Help, Group Games, and Positive Social Interactions</a:t>
            </a:r>
            <a:br>
              <a:rPr lang="en-US" sz="3200" dirty="0"/>
            </a:br>
            <a:br>
              <a:rPr lang="en-US" sz="3200" dirty="0"/>
            </a:br>
            <a:r>
              <a:rPr lang="en-US" sz="3200" dirty="0"/>
              <a:t>•Licensed Childcare Facility with a 1:14 Ratio</a:t>
            </a:r>
            <a:br>
              <a:rPr lang="en-US" sz="3200" dirty="0"/>
            </a:br>
            <a:br>
              <a:rPr lang="en-US" sz="3200" dirty="0"/>
            </a:br>
            <a:br>
              <a:rPr lang="en-US" sz="3200" dirty="0"/>
            </a:br>
            <a:r>
              <a:rPr lang="en-US" sz="4400" b="1" dirty="0"/>
              <a:t>Before and After School Care (6:45am-6pm)</a:t>
            </a:r>
            <a:br>
              <a:rPr lang="en-US" sz="4400" b="1" dirty="0"/>
            </a:br>
            <a:br>
              <a:rPr lang="en-US" sz="3200" dirty="0"/>
            </a:br>
            <a:r>
              <a:rPr lang="en-US" sz="3200" dirty="0"/>
              <a:t>•2, 3, or 5 Day Monthly Schedules</a:t>
            </a:r>
            <a:br>
              <a:rPr lang="en-US" sz="3200" dirty="0"/>
            </a:br>
            <a:br>
              <a:rPr lang="en-US" sz="3200" dirty="0"/>
            </a:br>
            <a:r>
              <a:rPr lang="en-US" sz="3200" dirty="0"/>
              <a:t>•Open During Holidays and Breaks</a:t>
            </a:r>
            <a:br>
              <a:rPr lang="en-US" sz="3200" dirty="0"/>
            </a:br>
            <a:br>
              <a:rPr lang="en-US" sz="3200" dirty="0"/>
            </a:br>
            <a:r>
              <a:rPr lang="en-US" sz="3200" dirty="0"/>
              <a:t>•Y Clubs: Science, Art, Drama, Cooking, Photography, Engineering, Fitness</a:t>
            </a:r>
            <a:br>
              <a:rPr lang="en-US" sz="3200" dirty="0"/>
            </a:br>
            <a:br>
              <a:rPr lang="en-US" sz="3200" dirty="0"/>
            </a:br>
            <a:r>
              <a:rPr lang="en-US" sz="3200" dirty="0"/>
              <a:t>•Service Learning Projects: Stockings for Troops and Adopt-a-Family</a:t>
            </a:r>
            <a:br>
              <a:rPr lang="en-US" sz="3200" dirty="0"/>
            </a:br>
            <a:br>
              <a:rPr lang="en-US" sz="3200" dirty="0"/>
            </a:br>
            <a:r>
              <a:rPr lang="en-US" sz="3200" dirty="0"/>
              <a:t>•Homework Help, Group Games, and Positive Social Interactions</a:t>
            </a:r>
            <a:br>
              <a:rPr lang="en-US" sz="3200" dirty="0"/>
            </a:br>
            <a:br>
              <a:rPr lang="en-US" sz="3200" dirty="0"/>
            </a:br>
            <a:r>
              <a:rPr lang="en-US" sz="3200" dirty="0"/>
              <a:t>•Licensed Childcare Facility with a 1:14 Ratio</a:t>
            </a:r>
            <a:br>
              <a:rPr lang="en-US" sz="3200" dirty="0"/>
            </a:br>
            <a:br>
              <a:rPr lang="en-US" sz="3200" dirty="0"/>
            </a:br>
            <a:br>
              <a:rPr lang="en-US" sz="3200" dirty="0"/>
            </a:br>
            <a:r>
              <a:rPr lang="en-US" sz="3200" dirty="0"/>
              <a:t>Before and After School Care  - YMCA</a:t>
            </a:r>
            <a:br>
              <a:rPr lang="en-US" sz="3200" dirty="0"/>
            </a:br>
            <a:r>
              <a:rPr lang="en-US" sz="3200" dirty="0"/>
              <a:t>(6:45am-6:00pm)</a:t>
            </a:r>
            <a:endParaRPr lang="en-US" dirty="0"/>
          </a:p>
        </p:txBody>
      </p:sp>
      <p:sp>
        <p:nvSpPr>
          <p:cNvPr id="3" name="Text Placeholder 2"/>
          <p:cNvSpPr>
            <a:spLocks noGrp="1"/>
          </p:cNvSpPr>
          <p:nvPr>
            <p:ph type="body" idx="1"/>
          </p:nvPr>
        </p:nvSpPr>
        <p:spPr>
          <a:xfrm>
            <a:off x="387900" y="1288541"/>
            <a:ext cx="8368200" cy="3639616"/>
          </a:xfrm>
        </p:spPr>
        <p:txBody>
          <a:bodyPr/>
          <a:lstStyle/>
          <a:p>
            <a:pPr marL="114300" indent="0">
              <a:buNone/>
            </a:pPr>
            <a:r>
              <a:rPr lang="en-US" dirty="0"/>
              <a:t>•2, 3, or 5 Day, Monthly Schedules</a:t>
            </a:r>
            <a:br>
              <a:rPr lang="en-US" dirty="0"/>
            </a:br>
            <a:br>
              <a:rPr lang="en-US" dirty="0"/>
            </a:br>
            <a:r>
              <a:rPr lang="en-US" dirty="0"/>
              <a:t>•Open During Holidays and Breaks</a:t>
            </a:r>
            <a:br>
              <a:rPr lang="en-US" dirty="0"/>
            </a:br>
            <a:br>
              <a:rPr lang="en-US" dirty="0"/>
            </a:br>
            <a:r>
              <a:rPr lang="en-US" dirty="0"/>
              <a:t>•Y Clubs: Science, Art, Drama, Cooking, Photography, Engineering, Fitness</a:t>
            </a:r>
            <a:br>
              <a:rPr lang="en-US" dirty="0"/>
            </a:br>
            <a:br>
              <a:rPr lang="en-US" dirty="0"/>
            </a:br>
            <a:r>
              <a:rPr lang="en-US" dirty="0"/>
              <a:t>•Service Learning Projects: Stockings for Troops and Adopt-a-Family</a:t>
            </a:r>
            <a:br>
              <a:rPr lang="en-US" dirty="0"/>
            </a:br>
            <a:br>
              <a:rPr lang="en-US" dirty="0"/>
            </a:br>
            <a:r>
              <a:rPr lang="en-US" dirty="0"/>
              <a:t>•Homework Help, Group Games, and Positive Social Interactions</a:t>
            </a:r>
            <a:br>
              <a:rPr lang="en-US" dirty="0"/>
            </a:br>
            <a:br>
              <a:rPr lang="en-US" dirty="0"/>
            </a:br>
            <a:r>
              <a:rPr lang="en-US" dirty="0"/>
              <a:t>•Licensed Childcare Facility with a 1:14 Ratio</a:t>
            </a:r>
            <a:br>
              <a:rPr lang="en-US" dirty="0"/>
            </a:br>
            <a:br>
              <a:rPr lang="en-US" dirty="0"/>
            </a:br>
            <a:br>
              <a:rPr lang="en-US" dirty="0"/>
            </a:br>
            <a:endParaRPr lang="en-US" dirty="0"/>
          </a:p>
        </p:txBody>
      </p:sp>
    </p:spTree>
    <p:extLst>
      <p:ext uri="{BB962C8B-B14F-4D97-AF65-F5344CB8AC3E}">
        <p14:creationId xmlns:p14="http://schemas.microsoft.com/office/powerpoint/2010/main" val="305768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YMCA Summer Program (6:45am-6:00pm)</a:t>
            </a:r>
          </a:p>
        </p:txBody>
      </p:sp>
      <p:sp>
        <p:nvSpPr>
          <p:cNvPr id="3" name="Text Placeholder 2"/>
          <p:cNvSpPr>
            <a:spLocks noGrp="1"/>
          </p:cNvSpPr>
          <p:nvPr>
            <p:ph type="body" idx="1"/>
          </p:nvPr>
        </p:nvSpPr>
        <p:spPr/>
        <p:txBody>
          <a:bodyPr/>
          <a:lstStyle/>
          <a:p>
            <a:r>
              <a:rPr lang="en-US" dirty="0"/>
              <a:t>3 or 5 day Monthly or Weekly Options</a:t>
            </a:r>
          </a:p>
          <a:p>
            <a:endParaRPr lang="en-US" dirty="0"/>
          </a:p>
          <a:p>
            <a:r>
              <a:rPr lang="en-US" dirty="0"/>
              <a:t>Weekly Bus Field Trips  </a:t>
            </a:r>
          </a:p>
          <a:p>
            <a:endParaRPr lang="en-US" dirty="0"/>
          </a:p>
          <a:p>
            <a:r>
              <a:rPr lang="en-US" dirty="0"/>
              <a:t>On Site Vendors</a:t>
            </a:r>
          </a:p>
          <a:p>
            <a:endParaRPr lang="en-US" dirty="0"/>
          </a:p>
          <a:p>
            <a:r>
              <a:rPr lang="en-US" dirty="0"/>
              <a:t>Daily Activities</a:t>
            </a:r>
          </a:p>
          <a:p>
            <a:endParaRPr lang="en-US" dirty="0"/>
          </a:p>
          <a:p>
            <a:r>
              <a:rPr lang="en-US" dirty="0"/>
              <a:t>Great Transition into the School and Making Friends</a:t>
            </a:r>
          </a:p>
          <a:p>
            <a:endParaRPr lang="en-US" dirty="0"/>
          </a:p>
        </p:txBody>
      </p:sp>
      <p:pic>
        <p:nvPicPr>
          <p:cNvPr id="4" name="Picture 3"/>
          <p:cNvPicPr>
            <a:picLocks noChangeAspect="1"/>
          </p:cNvPicPr>
          <p:nvPr/>
        </p:nvPicPr>
        <p:blipFill>
          <a:blip r:embed="rId2"/>
          <a:stretch>
            <a:fillRect/>
          </a:stretch>
        </p:blipFill>
        <p:spPr>
          <a:xfrm>
            <a:off x="5216236" y="1237115"/>
            <a:ext cx="3698366" cy="2773775"/>
          </a:xfrm>
          <a:prstGeom prst="rect">
            <a:avLst/>
          </a:prstGeom>
        </p:spPr>
      </p:pic>
    </p:spTree>
    <p:extLst>
      <p:ext uri="{BB962C8B-B14F-4D97-AF65-F5344CB8AC3E}">
        <p14:creationId xmlns:p14="http://schemas.microsoft.com/office/powerpoint/2010/main" val="2473204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and After School Care - YMCA</a:t>
            </a:r>
          </a:p>
        </p:txBody>
      </p:sp>
      <p:sp>
        <p:nvSpPr>
          <p:cNvPr id="3" name="Text Placeholder 2"/>
          <p:cNvSpPr>
            <a:spLocks noGrp="1"/>
          </p:cNvSpPr>
          <p:nvPr>
            <p:ph type="body" idx="1"/>
          </p:nvPr>
        </p:nvSpPr>
        <p:spPr>
          <a:xfrm>
            <a:off x="387900" y="1504111"/>
            <a:ext cx="8368200" cy="3078900"/>
          </a:xfrm>
        </p:spPr>
        <p:txBody>
          <a:bodyPr/>
          <a:lstStyle/>
          <a:p>
            <a:pPr marL="0" indent="0" algn="ctr">
              <a:buNone/>
            </a:pPr>
            <a:r>
              <a:rPr lang="en-US" sz="2000" dirty="0"/>
              <a:t>YMCA OF ORANGE COUNTY</a:t>
            </a:r>
          </a:p>
          <a:p>
            <a:pPr marL="0" indent="0" algn="ctr">
              <a:buNone/>
            </a:pPr>
            <a:r>
              <a:rPr lang="en-US" sz="2000" dirty="0"/>
              <a:t>LAGUNA NIGUEL FAMILY YMCA</a:t>
            </a:r>
          </a:p>
          <a:p>
            <a:pPr marL="0" indent="0" algn="ctr">
              <a:buNone/>
            </a:pPr>
            <a:r>
              <a:rPr lang="en-US" sz="2000" dirty="0"/>
              <a:t>30011 Ivy Glenn Drive, Suite 109</a:t>
            </a:r>
          </a:p>
          <a:p>
            <a:pPr marL="0" indent="0" algn="ctr">
              <a:buNone/>
            </a:pPr>
            <a:r>
              <a:rPr lang="en-US" sz="2000" dirty="0"/>
              <a:t>Laguna Niguel, CA 92677</a:t>
            </a:r>
          </a:p>
          <a:p>
            <a:pPr marL="0" indent="0" algn="ctr">
              <a:buNone/>
            </a:pPr>
            <a:r>
              <a:rPr lang="en-US" sz="2000" dirty="0"/>
              <a:t>(949) 363-7085</a:t>
            </a:r>
          </a:p>
          <a:p>
            <a:pPr marL="0" indent="0" algn="ctr">
              <a:buNone/>
            </a:pPr>
            <a:r>
              <a:rPr lang="en-US" sz="2000" b="1" dirty="0"/>
              <a:t>Director:  Janet Pena Ortiz</a:t>
            </a:r>
          </a:p>
          <a:p>
            <a:pPr marL="0" indent="0" algn="ctr">
              <a:lnSpc>
                <a:spcPct val="114999"/>
              </a:lnSpc>
              <a:buNone/>
            </a:pPr>
            <a:r>
              <a:rPr lang="en-US" sz="1600" b="1" dirty="0">
                <a:solidFill>
                  <a:srgbClr val="FFFF00"/>
                </a:solidFill>
                <a:latin typeface="Verdana"/>
                <a:ea typeface="Verdana"/>
                <a:hlinkClick r:id="rId2">
                  <a:extLst>
                    <a:ext uri="{A12FA001-AC4F-418D-AE19-62706E023703}">
                      <ahyp:hlinkClr xmlns:ahyp="http://schemas.microsoft.com/office/drawing/2018/hyperlinkcolor" val="tx"/>
                    </a:ext>
                  </a:extLst>
                </a:hlinkClick>
              </a:rPr>
              <a:t>Jpenaortiz@ymcaoc.org</a:t>
            </a:r>
            <a:endParaRPr lang="en-US" sz="1600" b="1">
              <a:solidFill>
                <a:srgbClr val="FFFF00"/>
              </a:solidFill>
              <a:latin typeface="Verdana"/>
              <a:ea typeface="Verdana"/>
            </a:endParaRPr>
          </a:p>
          <a:p>
            <a:pPr marL="0" indent="0" algn="ctr">
              <a:lnSpc>
                <a:spcPct val="114999"/>
              </a:lnSpc>
              <a:buNone/>
            </a:pPr>
            <a:endParaRPr lang="en-US" sz="900" dirty="0">
              <a:solidFill>
                <a:srgbClr val="131313"/>
              </a:solidFill>
              <a:latin typeface="Verdana"/>
              <a:ea typeface="Verdana"/>
            </a:endParaRPr>
          </a:p>
          <a:p>
            <a:pPr marL="0" indent="0" algn="ctr">
              <a:buNone/>
            </a:pPr>
            <a:r>
              <a:rPr lang="en-US" sz="2000" dirty="0"/>
              <a:t>  </a:t>
            </a:r>
          </a:p>
          <a:p>
            <a:endParaRPr lang="en-US" dirty="0"/>
          </a:p>
        </p:txBody>
      </p:sp>
    </p:spTree>
    <p:extLst>
      <p:ext uri="{BB962C8B-B14F-4D97-AF65-F5344CB8AC3E}">
        <p14:creationId xmlns:p14="http://schemas.microsoft.com/office/powerpoint/2010/main" val="4207749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1461825" y="185625"/>
            <a:ext cx="7015200" cy="1879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School and Your Child’s Health</a:t>
            </a:r>
            <a:endParaRPr sz="3600"/>
          </a:p>
          <a:p>
            <a:pPr marL="0" lvl="0" indent="0" algn="ctr" rtl="0">
              <a:spcBef>
                <a:spcPts val="0"/>
              </a:spcBef>
              <a:spcAft>
                <a:spcPts val="0"/>
              </a:spcAft>
              <a:buNone/>
            </a:pPr>
            <a:r>
              <a:rPr lang="en" sz="3600" i="1"/>
              <a:t>La escuela y la salud de su hijo</a:t>
            </a:r>
            <a:endParaRPr sz="3600" i="1"/>
          </a:p>
        </p:txBody>
      </p:sp>
      <p:sp>
        <p:nvSpPr>
          <p:cNvPr id="64" name="Google Shape;64;p13"/>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Kindergarten Orientation</a:t>
            </a:r>
            <a:endParaRPr/>
          </a:p>
          <a:p>
            <a:pPr marL="0" lvl="0" indent="0" algn="ctr" rtl="0">
              <a:spcBef>
                <a:spcPts val="0"/>
              </a:spcBef>
              <a:spcAft>
                <a:spcPts val="0"/>
              </a:spcAft>
              <a:buNone/>
            </a:pPr>
            <a:r>
              <a:rPr lang="en" i="1"/>
              <a:t>Orientación de Kindergarten</a:t>
            </a:r>
            <a:endParaRPr i="1"/>
          </a:p>
        </p:txBody>
      </p:sp>
      <p:pic>
        <p:nvPicPr>
          <p:cNvPr id="65" name="Google Shape;65;p13"/>
          <p:cNvPicPr preferRelativeResize="0"/>
          <p:nvPr/>
        </p:nvPicPr>
        <p:blipFill>
          <a:blip r:embed="rId3">
            <a:alphaModFix/>
          </a:blip>
          <a:stretch>
            <a:fillRect/>
          </a:stretch>
        </p:blipFill>
        <p:spPr>
          <a:xfrm>
            <a:off x="298700" y="3265300"/>
            <a:ext cx="2076525" cy="1609324"/>
          </a:xfrm>
          <a:prstGeom prst="rect">
            <a:avLst/>
          </a:prstGeom>
          <a:noFill/>
          <a:ln>
            <a:noFill/>
          </a:ln>
        </p:spPr>
      </p:pic>
    </p:spTree>
    <p:extLst>
      <p:ext uri="{BB962C8B-B14F-4D97-AF65-F5344CB8AC3E}">
        <p14:creationId xmlns:p14="http://schemas.microsoft.com/office/powerpoint/2010/main" val="3398617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69"/>
        <p:cNvGrpSpPr/>
        <p:nvPr/>
      </p:nvGrpSpPr>
      <p:grpSpPr>
        <a:xfrm>
          <a:off x="0" y="0"/>
          <a:ext cx="0" cy="0"/>
          <a:chOff x="0" y="0"/>
          <a:chExt cx="0" cy="0"/>
        </a:xfrm>
      </p:grpSpPr>
      <p:sp>
        <p:nvSpPr>
          <p:cNvPr id="70" name="Google Shape;70;p14"/>
          <p:cNvSpPr txBox="1">
            <a:spLocks noGrp="1"/>
          </p:cNvSpPr>
          <p:nvPr>
            <p:ph type="body" idx="2"/>
          </p:nvPr>
        </p:nvSpPr>
        <p:spPr>
          <a:xfrm>
            <a:off x="2846869" y="448204"/>
            <a:ext cx="6295888" cy="4695538"/>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2"/>
              </a:buClr>
              <a:buSzPts val="1100"/>
              <a:buNone/>
            </a:pPr>
            <a:r>
              <a:rPr lang="en" sz="2400" b="1" dirty="0"/>
              <a:t>When to keep your child home</a:t>
            </a:r>
            <a:endParaRPr lang="en-US" sz="2400" b="1"/>
          </a:p>
          <a:p>
            <a:pPr marL="0" lvl="0" indent="0" algn="ctr" rtl="0">
              <a:lnSpc>
                <a:spcPct val="100000"/>
              </a:lnSpc>
              <a:spcBef>
                <a:spcPts val="0"/>
              </a:spcBef>
              <a:spcAft>
                <a:spcPts val="0"/>
              </a:spcAft>
              <a:buClr>
                <a:schemeClr val="dk2"/>
              </a:buClr>
              <a:buSzPts val="1100"/>
              <a:buNone/>
            </a:pPr>
            <a:r>
              <a:rPr lang="en" i="1" dirty="0" err="1"/>
              <a:t>Cuándo</a:t>
            </a:r>
            <a:r>
              <a:rPr lang="en" i="1" dirty="0"/>
              <a:t> </a:t>
            </a:r>
            <a:r>
              <a:rPr lang="en" i="1" dirty="0" err="1"/>
              <a:t>debe</a:t>
            </a:r>
            <a:r>
              <a:rPr lang="en" i="1" dirty="0"/>
              <a:t> </a:t>
            </a:r>
            <a:r>
              <a:rPr lang="en" i="1" dirty="0" err="1"/>
              <a:t>quedarse</a:t>
            </a:r>
            <a:r>
              <a:rPr lang="en" i="1" dirty="0"/>
              <a:t> </a:t>
            </a:r>
            <a:r>
              <a:rPr lang="en" i="1" dirty="0" err="1"/>
              <a:t>su</a:t>
            </a:r>
            <a:r>
              <a:rPr lang="en" i="1" dirty="0"/>
              <a:t> </a:t>
            </a:r>
            <a:r>
              <a:rPr lang="en" i="1" dirty="0" err="1"/>
              <a:t>hijo</a:t>
            </a:r>
            <a:r>
              <a:rPr lang="en" i="1" dirty="0"/>
              <a:t> </a:t>
            </a:r>
            <a:r>
              <a:rPr lang="en" i="1" dirty="0" err="1"/>
              <a:t>en</a:t>
            </a:r>
            <a:r>
              <a:rPr lang="en" i="1" dirty="0"/>
              <a:t> casa</a:t>
            </a:r>
            <a:endParaRPr i="1" dirty="0"/>
          </a:p>
          <a:p>
            <a:pPr marL="457200" lvl="0" indent="-330200" algn="l" rtl="0">
              <a:lnSpc>
                <a:spcPct val="100000"/>
              </a:lnSpc>
              <a:spcBef>
                <a:spcPts val="1600"/>
              </a:spcBef>
              <a:spcAft>
                <a:spcPts val="0"/>
              </a:spcAft>
              <a:buSzPts val="1600"/>
              <a:buChar char="●"/>
            </a:pPr>
            <a:r>
              <a:rPr lang="en" sz="2000" b="1" dirty="0"/>
              <a:t>Temperature of 100.4</a:t>
            </a:r>
            <a:endParaRPr sz="2000" b="1"/>
          </a:p>
          <a:p>
            <a:pPr marL="457200" lvl="0" indent="0" algn="l" rtl="0">
              <a:lnSpc>
                <a:spcPct val="100000"/>
              </a:lnSpc>
              <a:spcBef>
                <a:spcPts val="0"/>
              </a:spcBef>
              <a:spcAft>
                <a:spcPts val="0"/>
              </a:spcAft>
              <a:buNone/>
            </a:pPr>
            <a:r>
              <a:rPr lang="en" sz="1600" i="1" dirty="0" err="1"/>
              <a:t>Temperatura</a:t>
            </a:r>
            <a:r>
              <a:rPr lang="en" sz="1600" i="1" dirty="0"/>
              <a:t> de 100.4</a:t>
            </a:r>
            <a:endParaRPr sz="1600" i="1" dirty="0"/>
          </a:p>
          <a:p>
            <a:pPr marL="457200" lvl="0" indent="-330200" algn="l" rtl="0">
              <a:lnSpc>
                <a:spcPct val="100000"/>
              </a:lnSpc>
              <a:spcBef>
                <a:spcPts val="1000"/>
              </a:spcBef>
              <a:spcAft>
                <a:spcPts val="0"/>
              </a:spcAft>
              <a:buSzPts val="1600"/>
              <a:buChar char="●"/>
            </a:pPr>
            <a:r>
              <a:rPr lang="en" sz="2000" b="1" dirty="0"/>
              <a:t>Vomiting and/or diarrhea</a:t>
            </a:r>
            <a:endParaRPr sz="2000" b="1"/>
          </a:p>
          <a:p>
            <a:pPr marL="457200" lvl="0" indent="0" algn="l" rtl="0">
              <a:lnSpc>
                <a:spcPct val="100000"/>
              </a:lnSpc>
              <a:spcBef>
                <a:spcPts val="0"/>
              </a:spcBef>
              <a:spcAft>
                <a:spcPts val="0"/>
              </a:spcAft>
              <a:buNone/>
            </a:pPr>
            <a:r>
              <a:rPr lang="en" sz="1600" i="1" dirty="0" err="1"/>
              <a:t>Vómitos</a:t>
            </a:r>
            <a:r>
              <a:rPr lang="en" sz="1600" i="1" dirty="0"/>
              <a:t> y/o </a:t>
            </a:r>
            <a:r>
              <a:rPr lang="en" sz="1600" i="1" dirty="0" err="1"/>
              <a:t>diarrea</a:t>
            </a:r>
            <a:r>
              <a:rPr lang="en" sz="1700" i="1" dirty="0"/>
              <a:t> </a:t>
            </a:r>
            <a:endParaRPr sz="1700" i="1" dirty="0"/>
          </a:p>
          <a:p>
            <a:pPr marL="457200" lvl="0" indent="-330200" algn="l" rtl="0">
              <a:lnSpc>
                <a:spcPct val="100000"/>
              </a:lnSpc>
              <a:spcBef>
                <a:spcPts val="1000"/>
              </a:spcBef>
              <a:spcAft>
                <a:spcPts val="0"/>
              </a:spcAft>
              <a:buSzPts val="1600"/>
              <a:buChar char="●"/>
            </a:pPr>
            <a:r>
              <a:rPr lang="en" sz="2000" b="1" dirty="0"/>
              <a:t>Undiagnosed rash</a:t>
            </a:r>
            <a:endParaRPr sz="2000" b="1"/>
          </a:p>
          <a:p>
            <a:pPr marL="457200" lvl="0" indent="0" algn="l" rtl="0">
              <a:lnSpc>
                <a:spcPct val="100000"/>
              </a:lnSpc>
              <a:spcBef>
                <a:spcPts val="0"/>
              </a:spcBef>
              <a:spcAft>
                <a:spcPts val="0"/>
              </a:spcAft>
              <a:buNone/>
            </a:pPr>
            <a:r>
              <a:rPr lang="en" sz="1600" i="1" dirty="0" err="1"/>
              <a:t>Sarpullido</a:t>
            </a:r>
            <a:r>
              <a:rPr lang="en" sz="1600" i="1" dirty="0"/>
              <a:t> no </a:t>
            </a:r>
            <a:r>
              <a:rPr lang="en" sz="1600" i="1" dirty="0" err="1"/>
              <a:t>diagnosticado</a:t>
            </a:r>
            <a:endParaRPr sz="1600" i="1" dirty="0" err="1"/>
          </a:p>
          <a:p>
            <a:pPr marL="457200" lvl="0" indent="-330200" algn="l" rtl="0">
              <a:lnSpc>
                <a:spcPct val="100000"/>
              </a:lnSpc>
              <a:spcBef>
                <a:spcPts val="1000"/>
              </a:spcBef>
              <a:spcAft>
                <a:spcPts val="0"/>
              </a:spcAft>
              <a:buSzPts val="1600"/>
              <a:buChar char="●"/>
            </a:pPr>
            <a:r>
              <a:rPr lang="en" sz="2000" b="1" dirty="0"/>
              <a:t>Unusually red eyes with drainage (not allergy related)</a:t>
            </a:r>
            <a:endParaRPr sz="2000" b="1"/>
          </a:p>
          <a:p>
            <a:pPr marL="457200" lvl="0" indent="0" algn="l" rtl="0">
              <a:lnSpc>
                <a:spcPct val="100000"/>
              </a:lnSpc>
              <a:spcBef>
                <a:spcPts val="0"/>
              </a:spcBef>
              <a:spcAft>
                <a:spcPts val="0"/>
              </a:spcAft>
              <a:buNone/>
            </a:pPr>
            <a:r>
              <a:rPr lang="en" sz="1600" i="1" dirty="0"/>
              <a:t>Ojos </a:t>
            </a:r>
            <a:r>
              <a:rPr lang="en" sz="1600" i="1" dirty="0" err="1"/>
              <a:t>anormalmente</a:t>
            </a:r>
            <a:r>
              <a:rPr lang="en" sz="1600" i="1" dirty="0"/>
              <a:t> </a:t>
            </a:r>
            <a:r>
              <a:rPr lang="en" sz="1600" i="1" dirty="0" err="1"/>
              <a:t>enrojecidos</a:t>
            </a:r>
            <a:r>
              <a:rPr lang="en" sz="1600" i="1" dirty="0"/>
              <a:t> con </a:t>
            </a:r>
            <a:r>
              <a:rPr lang="en" sz="1600" i="1" dirty="0" err="1"/>
              <a:t>secreción</a:t>
            </a:r>
            <a:r>
              <a:rPr lang="en" sz="1600" i="1" dirty="0"/>
              <a:t> (no </a:t>
            </a:r>
            <a:r>
              <a:rPr lang="en" sz="1600" i="1" dirty="0" err="1"/>
              <a:t>relacionados</a:t>
            </a:r>
            <a:r>
              <a:rPr lang="en" sz="1600" i="1" dirty="0"/>
              <a:t> con la </a:t>
            </a:r>
            <a:r>
              <a:rPr lang="en" sz="1600" i="1" dirty="0" err="1"/>
              <a:t>alergia</a:t>
            </a:r>
            <a:r>
              <a:rPr lang="en" sz="1600" i="1" dirty="0"/>
              <a:t>)</a:t>
            </a:r>
            <a:endParaRPr sz="1600" i="1" dirty="0"/>
          </a:p>
          <a:p>
            <a:pPr marL="457200" lvl="0" indent="-330200" algn="l" rtl="0">
              <a:lnSpc>
                <a:spcPct val="100000"/>
              </a:lnSpc>
              <a:spcBef>
                <a:spcPts val="1000"/>
              </a:spcBef>
              <a:spcAft>
                <a:spcPts val="0"/>
              </a:spcAft>
              <a:buSzPts val="1600"/>
              <a:buChar char="●"/>
            </a:pPr>
            <a:r>
              <a:rPr lang="en" sz="2000" b="1" dirty="0"/>
              <a:t>Other symptoms of illness/ cold symptoms (cough, sore throat, congestion, etc.)</a:t>
            </a:r>
            <a:endParaRPr sz="2000" b="1"/>
          </a:p>
          <a:p>
            <a:pPr marL="457200" lvl="0" indent="0" algn="l" rtl="0">
              <a:lnSpc>
                <a:spcPct val="100000"/>
              </a:lnSpc>
              <a:spcBef>
                <a:spcPts val="0"/>
              </a:spcBef>
              <a:spcAft>
                <a:spcPts val="0"/>
              </a:spcAft>
              <a:buNone/>
            </a:pPr>
            <a:r>
              <a:rPr lang="en" sz="1400" i="1" err="1"/>
              <a:t>Otros</a:t>
            </a:r>
            <a:r>
              <a:rPr lang="en" sz="1400" i="1" dirty="0"/>
              <a:t> </a:t>
            </a:r>
            <a:r>
              <a:rPr lang="en" sz="1400" i="1" err="1"/>
              <a:t>síntomas</a:t>
            </a:r>
            <a:r>
              <a:rPr lang="en" sz="1400" i="1" dirty="0"/>
              <a:t> de </a:t>
            </a:r>
            <a:r>
              <a:rPr lang="en" sz="1400" i="1" err="1"/>
              <a:t>enfermedad</a:t>
            </a:r>
            <a:r>
              <a:rPr lang="en" sz="1400" i="1" dirty="0"/>
              <a:t> o de </a:t>
            </a:r>
            <a:r>
              <a:rPr lang="en" sz="1400" i="1" err="1"/>
              <a:t>resfriado</a:t>
            </a:r>
            <a:r>
              <a:rPr lang="en" sz="1400" i="1" dirty="0"/>
              <a:t> (</a:t>
            </a:r>
            <a:r>
              <a:rPr lang="en" sz="1400" i="1" err="1"/>
              <a:t>tos</a:t>
            </a:r>
            <a:r>
              <a:rPr lang="en" sz="1400" i="1" dirty="0"/>
              <a:t>, dolor de </a:t>
            </a:r>
            <a:r>
              <a:rPr lang="en" sz="1400" i="1" err="1"/>
              <a:t>garganta</a:t>
            </a:r>
            <a:r>
              <a:rPr lang="en" sz="1400" i="1" dirty="0"/>
              <a:t>, </a:t>
            </a:r>
            <a:r>
              <a:rPr lang="en" sz="1400" i="1" err="1"/>
              <a:t>congestión</a:t>
            </a:r>
            <a:r>
              <a:rPr lang="en" sz="1400" i="1" dirty="0"/>
              <a:t>, etc.)</a:t>
            </a:r>
            <a:endParaRPr sz="1400" i="1"/>
          </a:p>
          <a:p>
            <a:pPr marL="457200" lvl="0" indent="0" algn="l" rtl="0">
              <a:spcBef>
                <a:spcPts val="1000"/>
              </a:spcBef>
              <a:spcAft>
                <a:spcPts val="1000"/>
              </a:spcAft>
              <a:buNone/>
            </a:pPr>
            <a:endParaRPr sz="1700"/>
          </a:p>
        </p:txBody>
      </p:sp>
      <p:sp>
        <p:nvSpPr>
          <p:cNvPr id="71" name="Google Shape;71;p14"/>
          <p:cNvSpPr txBox="1">
            <a:spLocks noGrp="1"/>
          </p:cNvSpPr>
          <p:nvPr>
            <p:ph type="title"/>
          </p:nvPr>
        </p:nvSpPr>
        <p:spPr>
          <a:xfrm>
            <a:off x="417040" y="2406920"/>
            <a:ext cx="2533136" cy="101700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Health at School</a:t>
            </a:r>
            <a:endParaRPr lang="en-US" b="1"/>
          </a:p>
          <a:p>
            <a:pPr marL="0" lvl="0" indent="0" algn="ctr" rtl="0">
              <a:spcBef>
                <a:spcPts val="0"/>
              </a:spcBef>
              <a:spcAft>
                <a:spcPts val="0"/>
              </a:spcAft>
              <a:buNone/>
            </a:pPr>
            <a:r>
              <a:rPr lang="en" sz="3300" i="1" dirty="0"/>
              <a:t>La </a:t>
            </a:r>
            <a:r>
              <a:rPr lang="en" sz="3300" i="1" dirty="0" err="1"/>
              <a:t>salud</a:t>
            </a:r>
            <a:r>
              <a:rPr lang="en" sz="3300" i="1" dirty="0"/>
              <a:t> </a:t>
            </a:r>
            <a:r>
              <a:rPr lang="en" sz="3300" i="1" dirty="0" err="1"/>
              <a:t>en</a:t>
            </a:r>
            <a:r>
              <a:rPr lang="en" sz="3300" i="1" dirty="0"/>
              <a:t> la </a:t>
            </a:r>
            <a:r>
              <a:rPr lang="en" sz="3300" i="1" dirty="0" err="1"/>
              <a:t>escuela</a:t>
            </a:r>
            <a:endParaRPr sz="3300" i="1"/>
          </a:p>
        </p:txBody>
      </p:sp>
    </p:spTree>
    <p:extLst>
      <p:ext uri="{BB962C8B-B14F-4D97-AF65-F5344CB8AC3E}">
        <p14:creationId xmlns:p14="http://schemas.microsoft.com/office/powerpoint/2010/main" val="3965279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a:t>Medication at School</a:t>
            </a:r>
            <a:endParaRPr lang="en-US" b="1" dirty="0"/>
          </a:p>
          <a:p>
            <a:pPr marL="0" lvl="0" indent="0" algn="l" rtl="0">
              <a:spcBef>
                <a:spcPts val="0"/>
              </a:spcBef>
              <a:spcAft>
                <a:spcPts val="0"/>
              </a:spcAft>
              <a:buNone/>
            </a:pPr>
            <a:r>
              <a:rPr lang="en" i="1" dirty="0" err="1"/>
              <a:t>Medicamentos</a:t>
            </a:r>
            <a:r>
              <a:rPr lang="en" i="1" dirty="0"/>
              <a:t> </a:t>
            </a:r>
            <a:r>
              <a:rPr lang="en" i="1" dirty="0" err="1"/>
              <a:t>en</a:t>
            </a:r>
            <a:r>
              <a:rPr lang="en" i="1" dirty="0"/>
              <a:t> la </a:t>
            </a:r>
            <a:r>
              <a:rPr lang="en" i="1" dirty="0" err="1"/>
              <a:t>escuela</a:t>
            </a:r>
            <a:endParaRPr i="1" dirty="0" err="1"/>
          </a:p>
        </p:txBody>
      </p:sp>
      <p:sp>
        <p:nvSpPr>
          <p:cNvPr id="77" name="Google Shape;77;p15"/>
          <p:cNvSpPr txBox="1">
            <a:spLocks noGrp="1"/>
          </p:cNvSpPr>
          <p:nvPr>
            <p:ph type="body" idx="1"/>
          </p:nvPr>
        </p:nvSpPr>
        <p:spPr>
          <a:xfrm>
            <a:off x="0" y="1458875"/>
            <a:ext cx="9144000" cy="34758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0"/>
              </a:spcBef>
              <a:spcAft>
                <a:spcPts val="0"/>
              </a:spcAft>
              <a:buSzPts val="1900"/>
              <a:buChar char="●"/>
            </a:pPr>
            <a:r>
              <a:rPr lang="en" sz="2100" b="1" dirty="0"/>
              <a:t>Requires doctor’s order/parent consent form</a:t>
            </a:r>
            <a:endParaRPr lang="en-US" sz="2100" b="1"/>
          </a:p>
          <a:p>
            <a:pPr marL="457200" lvl="0" indent="0" algn="l" rtl="0">
              <a:lnSpc>
                <a:spcPct val="100000"/>
              </a:lnSpc>
              <a:spcBef>
                <a:spcPts val="0"/>
              </a:spcBef>
              <a:spcAft>
                <a:spcPts val="0"/>
              </a:spcAft>
              <a:buNone/>
            </a:pPr>
            <a:r>
              <a:rPr lang="en" sz="1900" i="1" dirty="0" err="1"/>
              <a:t>Requiere</a:t>
            </a:r>
            <a:r>
              <a:rPr lang="en" sz="1900" i="1" dirty="0"/>
              <a:t> la </a:t>
            </a:r>
            <a:r>
              <a:rPr lang="en" sz="1900" i="1" dirty="0" err="1"/>
              <a:t>orden</a:t>
            </a:r>
            <a:r>
              <a:rPr lang="en" sz="1900" i="1" dirty="0"/>
              <a:t> de un </a:t>
            </a:r>
            <a:r>
              <a:rPr lang="en" sz="1900" i="1" dirty="0" err="1"/>
              <a:t>médico</a:t>
            </a:r>
            <a:r>
              <a:rPr lang="en" sz="1900" i="1" dirty="0"/>
              <a:t> o un </a:t>
            </a:r>
            <a:r>
              <a:rPr lang="en" sz="1900" i="1" dirty="0" err="1"/>
              <a:t>formulario</a:t>
            </a:r>
            <a:r>
              <a:rPr lang="en" sz="1900" i="1" dirty="0"/>
              <a:t> de </a:t>
            </a:r>
            <a:r>
              <a:rPr lang="en" sz="1900" i="1" dirty="0" err="1"/>
              <a:t>consentimiento</a:t>
            </a:r>
            <a:r>
              <a:rPr lang="en" sz="1900" i="1" dirty="0"/>
              <a:t> de </a:t>
            </a:r>
            <a:r>
              <a:rPr lang="en" sz="1900" i="1" dirty="0" err="1"/>
              <a:t>los</a:t>
            </a:r>
            <a:r>
              <a:rPr lang="en" sz="1900" i="1" dirty="0"/>
              <a:t> padres</a:t>
            </a:r>
            <a:endParaRPr sz="1900" i="1" dirty="0"/>
          </a:p>
          <a:p>
            <a:pPr marL="457200" lvl="0" indent="-349250" algn="l" rtl="0">
              <a:lnSpc>
                <a:spcPct val="100000"/>
              </a:lnSpc>
              <a:spcBef>
                <a:spcPts val="1600"/>
              </a:spcBef>
              <a:spcAft>
                <a:spcPts val="0"/>
              </a:spcAft>
              <a:buSzPts val="1900"/>
              <a:buChar char="●"/>
            </a:pPr>
            <a:r>
              <a:rPr lang="en" sz="2100" b="1" dirty="0"/>
              <a:t>Should be dropped off by parent to front office</a:t>
            </a:r>
            <a:endParaRPr sz="2100" b="1"/>
          </a:p>
          <a:p>
            <a:pPr marL="457200" lvl="0" indent="0" algn="l" rtl="0">
              <a:lnSpc>
                <a:spcPct val="100000"/>
              </a:lnSpc>
              <a:spcBef>
                <a:spcPts val="0"/>
              </a:spcBef>
              <a:spcAft>
                <a:spcPts val="0"/>
              </a:spcAft>
              <a:buNone/>
            </a:pPr>
            <a:r>
              <a:rPr lang="en" sz="1900" i="1" dirty="0"/>
              <a:t>Debe ser </a:t>
            </a:r>
            <a:r>
              <a:rPr lang="en" sz="1900" i="1" dirty="0" err="1"/>
              <a:t>entregado</a:t>
            </a:r>
            <a:r>
              <a:rPr lang="en" sz="1900" i="1" dirty="0"/>
              <a:t> </a:t>
            </a:r>
            <a:r>
              <a:rPr lang="en" sz="1900" i="1" dirty="0" err="1"/>
              <a:t>por</a:t>
            </a:r>
            <a:r>
              <a:rPr lang="en" sz="1900" i="1" dirty="0"/>
              <a:t> </a:t>
            </a:r>
            <a:r>
              <a:rPr lang="en" sz="1900" i="1" dirty="0" err="1"/>
              <a:t>los</a:t>
            </a:r>
            <a:r>
              <a:rPr lang="en" sz="1900" i="1" dirty="0"/>
              <a:t> padres a la </a:t>
            </a:r>
            <a:r>
              <a:rPr lang="en" sz="1900" i="1" dirty="0" err="1"/>
              <a:t>oficina</a:t>
            </a:r>
            <a:r>
              <a:rPr lang="en" sz="1900" i="1" dirty="0"/>
              <a:t> de la </a:t>
            </a:r>
            <a:r>
              <a:rPr lang="en" sz="1900" i="1" dirty="0" err="1"/>
              <a:t>escuela</a:t>
            </a:r>
            <a:endParaRPr sz="1900" i="1" dirty="0" err="1"/>
          </a:p>
          <a:p>
            <a:pPr marL="457200" lvl="0" indent="-349250" algn="l" rtl="0">
              <a:lnSpc>
                <a:spcPct val="100000"/>
              </a:lnSpc>
              <a:spcBef>
                <a:spcPts val="1600"/>
              </a:spcBef>
              <a:spcAft>
                <a:spcPts val="0"/>
              </a:spcAft>
              <a:buSzPts val="1900"/>
              <a:buChar char="●"/>
            </a:pPr>
            <a:r>
              <a:rPr lang="en" sz="2100" b="1" dirty="0"/>
              <a:t>Must be in original container with pharmacy label </a:t>
            </a:r>
            <a:endParaRPr sz="2100" b="1"/>
          </a:p>
          <a:p>
            <a:pPr marL="457200" lvl="0" indent="0" algn="l" rtl="0">
              <a:lnSpc>
                <a:spcPct val="100000"/>
              </a:lnSpc>
              <a:spcBef>
                <a:spcPts val="0"/>
              </a:spcBef>
              <a:spcAft>
                <a:spcPts val="0"/>
              </a:spcAft>
              <a:buNone/>
            </a:pPr>
            <a:r>
              <a:rPr lang="en" sz="1900" i="1" dirty="0"/>
              <a:t>Debe </a:t>
            </a:r>
            <a:r>
              <a:rPr lang="en" sz="1900" i="1" dirty="0" err="1"/>
              <a:t>estar</a:t>
            </a:r>
            <a:r>
              <a:rPr lang="en" sz="1900" i="1" dirty="0"/>
              <a:t> </a:t>
            </a:r>
            <a:r>
              <a:rPr lang="en" sz="1900" i="1" dirty="0" err="1"/>
              <a:t>en</a:t>
            </a:r>
            <a:r>
              <a:rPr lang="en" sz="1900" i="1" dirty="0"/>
              <a:t> </a:t>
            </a:r>
            <a:r>
              <a:rPr lang="en" sz="1900" i="1" dirty="0" err="1"/>
              <a:t>el</a:t>
            </a:r>
            <a:r>
              <a:rPr lang="en" sz="1900" i="1" dirty="0"/>
              <a:t> </a:t>
            </a:r>
            <a:r>
              <a:rPr lang="en" sz="1900" i="1" dirty="0" err="1"/>
              <a:t>envase</a:t>
            </a:r>
            <a:r>
              <a:rPr lang="en" sz="1900" i="1" dirty="0"/>
              <a:t> original con la </a:t>
            </a:r>
            <a:r>
              <a:rPr lang="en" sz="1900" i="1" dirty="0" err="1"/>
              <a:t>etiqueta</a:t>
            </a:r>
            <a:r>
              <a:rPr lang="en" sz="1900" i="1" dirty="0"/>
              <a:t> de la </a:t>
            </a:r>
            <a:r>
              <a:rPr lang="en" sz="1900" i="1" dirty="0" err="1"/>
              <a:t>farmaci</a:t>
            </a:r>
            <a:r>
              <a:rPr lang="en" sz="1900" dirty="0" err="1"/>
              <a:t>a</a:t>
            </a:r>
            <a:endParaRPr sz="1900" dirty="0" err="1"/>
          </a:p>
          <a:p>
            <a:pPr marL="457200" lvl="0" indent="-349250" algn="l" rtl="0">
              <a:lnSpc>
                <a:spcPct val="100000"/>
              </a:lnSpc>
              <a:spcBef>
                <a:spcPts val="1600"/>
              </a:spcBef>
              <a:spcAft>
                <a:spcPts val="0"/>
              </a:spcAft>
              <a:buSzPts val="1900"/>
              <a:buChar char="●"/>
            </a:pPr>
            <a:r>
              <a:rPr lang="en" sz="2100" b="1" dirty="0"/>
              <a:t>Kept in a locked cabinet in the health office</a:t>
            </a:r>
            <a:endParaRPr sz="2100" b="1"/>
          </a:p>
          <a:p>
            <a:pPr marL="457200" lvl="0" indent="0" algn="l" rtl="0">
              <a:lnSpc>
                <a:spcPct val="100000"/>
              </a:lnSpc>
              <a:spcBef>
                <a:spcPts val="0"/>
              </a:spcBef>
              <a:spcAft>
                <a:spcPts val="0"/>
              </a:spcAft>
              <a:buNone/>
            </a:pPr>
            <a:r>
              <a:rPr lang="en" sz="1900" i="1" dirty="0"/>
              <a:t>Guardado </a:t>
            </a:r>
            <a:r>
              <a:rPr lang="en" sz="1900" i="1" dirty="0" err="1"/>
              <a:t>en</a:t>
            </a:r>
            <a:r>
              <a:rPr lang="en" sz="1900" i="1" dirty="0"/>
              <a:t> un </a:t>
            </a:r>
            <a:r>
              <a:rPr lang="en" sz="1900" i="1" dirty="0" err="1"/>
              <a:t>gabinete</a:t>
            </a:r>
            <a:r>
              <a:rPr lang="en" sz="1900" i="1" dirty="0"/>
              <a:t> </a:t>
            </a:r>
            <a:r>
              <a:rPr lang="en" sz="1900" i="1" dirty="0" err="1"/>
              <a:t>cerrado</a:t>
            </a:r>
            <a:r>
              <a:rPr lang="en" sz="1900" i="1" dirty="0"/>
              <a:t> con </a:t>
            </a:r>
            <a:r>
              <a:rPr lang="en" sz="1900" i="1" dirty="0" err="1"/>
              <a:t>llave</a:t>
            </a:r>
            <a:r>
              <a:rPr lang="en" sz="1900" i="1" dirty="0"/>
              <a:t> </a:t>
            </a:r>
            <a:r>
              <a:rPr lang="en" sz="1900" i="1" dirty="0" err="1"/>
              <a:t>en</a:t>
            </a:r>
            <a:r>
              <a:rPr lang="en" sz="1900" i="1" dirty="0"/>
              <a:t> la </a:t>
            </a:r>
            <a:r>
              <a:rPr lang="en" sz="1900" i="1" dirty="0" err="1"/>
              <a:t>enfermería</a:t>
            </a:r>
            <a:r>
              <a:rPr lang="en" sz="1900" i="1" dirty="0"/>
              <a:t> </a:t>
            </a:r>
            <a:endParaRPr sz="1900" i="1" dirty="0"/>
          </a:p>
          <a:p>
            <a:pPr marL="457200" lvl="0" indent="0" algn="l" rtl="0">
              <a:lnSpc>
                <a:spcPct val="100000"/>
              </a:lnSpc>
              <a:spcBef>
                <a:spcPts val="0"/>
              </a:spcBef>
              <a:spcAft>
                <a:spcPts val="0"/>
              </a:spcAft>
              <a:buNone/>
            </a:pPr>
            <a:r>
              <a:rPr lang="en" sz="1900" i="1" dirty="0"/>
              <a:t>de la </a:t>
            </a:r>
            <a:r>
              <a:rPr lang="en" sz="1900" i="1" dirty="0" err="1"/>
              <a:t>escuela</a:t>
            </a:r>
            <a:endParaRPr sz="1900" i="1" dirty="0" err="1"/>
          </a:p>
        </p:txBody>
      </p:sp>
      <p:pic>
        <p:nvPicPr>
          <p:cNvPr id="78" name="Google Shape;78;p15"/>
          <p:cNvPicPr preferRelativeResize="0"/>
          <p:nvPr/>
        </p:nvPicPr>
        <p:blipFill>
          <a:blip r:embed="rId3">
            <a:alphaModFix/>
          </a:blip>
          <a:stretch>
            <a:fillRect/>
          </a:stretch>
        </p:blipFill>
        <p:spPr>
          <a:xfrm>
            <a:off x="7064150" y="2571749"/>
            <a:ext cx="1989075" cy="2107675"/>
          </a:xfrm>
          <a:prstGeom prst="rect">
            <a:avLst/>
          </a:prstGeom>
          <a:noFill/>
          <a:ln>
            <a:noFill/>
          </a:ln>
        </p:spPr>
      </p:pic>
    </p:spTree>
    <p:extLst>
      <p:ext uri="{BB962C8B-B14F-4D97-AF65-F5344CB8AC3E}">
        <p14:creationId xmlns:p14="http://schemas.microsoft.com/office/powerpoint/2010/main" val="332269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idx="4294967295"/>
          </p:nvPr>
        </p:nvSpPr>
        <p:spPr>
          <a:xfrm>
            <a:off x="311700" y="85075"/>
            <a:ext cx="8520600" cy="102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a:t>Kindergarten Oral Health Assessment</a:t>
            </a:r>
            <a:endParaRPr lang="en-US" b="1" dirty="0"/>
          </a:p>
          <a:p>
            <a:pPr marL="0" lvl="0" indent="0" algn="l" rtl="0">
              <a:spcBef>
                <a:spcPts val="0"/>
              </a:spcBef>
              <a:spcAft>
                <a:spcPts val="0"/>
              </a:spcAft>
              <a:buNone/>
            </a:pPr>
            <a:r>
              <a:rPr lang="en" sz="2400" i="1" dirty="0" err="1"/>
              <a:t>Evaluación</a:t>
            </a:r>
            <a:r>
              <a:rPr lang="en" sz="2400" i="1" dirty="0"/>
              <a:t> de la </a:t>
            </a:r>
            <a:r>
              <a:rPr lang="en" sz="2400" i="1" dirty="0" err="1"/>
              <a:t>salud</a:t>
            </a:r>
            <a:r>
              <a:rPr lang="en" sz="2400" i="1" dirty="0"/>
              <a:t> dental al </a:t>
            </a:r>
            <a:r>
              <a:rPr lang="en" sz="2400" i="1" dirty="0" err="1"/>
              <a:t>ingresar</a:t>
            </a:r>
            <a:r>
              <a:rPr lang="en" sz="2400" i="1" dirty="0"/>
              <a:t> a kindergarten</a:t>
            </a:r>
            <a:endParaRPr sz="2400" i="1" dirty="0"/>
          </a:p>
        </p:txBody>
      </p:sp>
      <p:sp>
        <p:nvSpPr>
          <p:cNvPr id="84" name="Google Shape;84;p16"/>
          <p:cNvSpPr txBox="1">
            <a:spLocks noGrp="1"/>
          </p:cNvSpPr>
          <p:nvPr>
            <p:ph type="body" idx="4294967295"/>
          </p:nvPr>
        </p:nvSpPr>
        <p:spPr>
          <a:xfrm>
            <a:off x="309668" y="991025"/>
            <a:ext cx="5766696" cy="867123"/>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2400" b="1" dirty="0">
                <a:solidFill>
                  <a:srgbClr val="FFFF00"/>
                </a:solidFill>
              </a:rPr>
              <a:t>Complete before May 31, 2026</a:t>
            </a:r>
          </a:p>
          <a:p>
            <a:pPr marL="0" lvl="0" indent="0" algn="l" rtl="0">
              <a:lnSpc>
                <a:spcPct val="100000"/>
              </a:lnSpc>
              <a:spcBef>
                <a:spcPts val="0"/>
              </a:spcBef>
              <a:spcAft>
                <a:spcPts val="0"/>
              </a:spcAft>
              <a:buNone/>
            </a:pPr>
            <a:r>
              <a:rPr lang="en-US" sz="2400" i="1" dirty="0" err="1">
                <a:solidFill>
                  <a:schemeClr val="accent5"/>
                </a:solidFill>
              </a:rPr>
              <a:t>Completar</a:t>
            </a:r>
            <a:r>
              <a:rPr lang="en-US" sz="2400" i="1" dirty="0">
                <a:solidFill>
                  <a:schemeClr val="accent5"/>
                </a:solidFill>
              </a:rPr>
              <a:t> antes del 31 de mayo de 2026</a:t>
            </a:r>
          </a:p>
        </p:txBody>
      </p:sp>
      <p:cxnSp>
        <p:nvCxnSpPr>
          <p:cNvPr id="85" name="Google Shape;85;p16"/>
          <p:cNvCxnSpPr/>
          <p:nvPr/>
        </p:nvCxnSpPr>
        <p:spPr>
          <a:xfrm>
            <a:off x="418675" y="1811883"/>
            <a:ext cx="270900" cy="0"/>
          </a:xfrm>
          <a:prstGeom prst="straightConnector1">
            <a:avLst/>
          </a:prstGeom>
          <a:noFill/>
          <a:ln w="9525" cap="flat" cmpd="sng">
            <a:solidFill>
              <a:schemeClr val="lt2"/>
            </a:solidFill>
            <a:prstDash val="solid"/>
            <a:round/>
            <a:headEnd type="none" w="sm" len="sm"/>
            <a:tailEnd type="none" w="sm" len="sm"/>
          </a:ln>
        </p:spPr>
      </p:cxnSp>
      <p:sp>
        <p:nvSpPr>
          <p:cNvPr id="86" name="Google Shape;86;p16"/>
          <p:cNvSpPr txBox="1">
            <a:spLocks noGrp="1"/>
          </p:cNvSpPr>
          <p:nvPr>
            <p:ph type="body" idx="4294967295"/>
          </p:nvPr>
        </p:nvSpPr>
        <p:spPr>
          <a:xfrm>
            <a:off x="311700" y="1562350"/>
            <a:ext cx="5017500" cy="3457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400"/>
          </a:p>
          <a:p>
            <a:pPr marL="0" lvl="0" indent="0" algn="l" rtl="0">
              <a:lnSpc>
                <a:spcPct val="100000"/>
              </a:lnSpc>
              <a:spcBef>
                <a:spcPts val="0"/>
              </a:spcBef>
              <a:spcAft>
                <a:spcPts val="0"/>
              </a:spcAft>
              <a:buNone/>
            </a:pPr>
            <a:r>
              <a:rPr lang="en" sz="1300" b="1" dirty="0"/>
              <a:t>California law requires that the oral health assessment  be completed by May 31 in either Kindergarten or 1st grade, whichever is your child’s  first year in public school (</a:t>
            </a:r>
            <a:r>
              <a:rPr lang="en" sz="1300" b="1" i="1" dirty="0"/>
              <a:t>Ed. Code </a:t>
            </a:r>
            <a:r>
              <a:rPr lang="en" sz="1300" b="1" dirty="0"/>
              <a:t>Section 49452.8)</a:t>
            </a:r>
            <a:endParaRPr sz="1300" b="1" dirty="0"/>
          </a:p>
          <a:p>
            <a:pPr marL="0" lvl="0" indent="0" algn="l" rtl="0">
              <a:lnSpc>
                <a:spcPct val="100000"/>
              </a:lnSpc>
              <a:spcBef>
                <a:spcPts val="0"/>
              </a:spcBef>
              <a:spcAft>
                <a:spcPts val="0"/>
              </a:spcAft>
              <a:buNone/>
            </a:pPr>
            <a:r>
              <a:rPr lang="en" sz="1300" i="1" dirty="0"/>
              <a:t>La ley de California </a:t>
            </a:r>
            <a:r>
              <a:rPr lang="en" sz="1300" i="1" dirty="0" err="1"/>
              <a:t>exige</a:t>
            </a:r>
            <a:r>
              <a:rPr lang="en" sz="1300" i="1" dirty="0"/>
              <a:t> que la </a:t>
            </a:r>
            <a:r>
              <a:rPr lang="en" sz="1300" i="1" dirty="0" err="1"/>
              <a:t>evaluación</a:t>
            </a:r>
            <a:r>
              <a:rPr lang="en" sz="1300" i="1" dirty="0"/>
              <a:t> de la </a:t>
            </a:r>
            <a:r>
              <a:rPr lang="en" sz="1300" i="1" dirty="0" err="1"/>
              <a:t>salud</a:t>
            </a:r>
            <a:r>
              <a:rPr lang="en" sz="1300" i="1" dirty="0"/>
              <a:t> dental sea </a:t>
            </a:r>
            <a:r>
              <a:rPr lang="en" sz="1300" i="1" dirty="0" err="1"/>
              <a:t>completada</a:t>
            </a:r>
            <a:r>
              <a:rPr lang="en" sz="1300" i="1" dirty="0"/>
              <a:t> antes del 31 de mayo, </a:t>
            </a:r>
            <a:r>
              <a:rPr lang="en" sz="1300" i="1" dirty="0" err="1"/>
              <a:t>ya</a:t>
            </a:r>
            <a:r>
              <a:rPr lang="en" sz="1300" i="1" dirty="0"/>
              <a:t> sea </a:t>
            </a:r>
            <a:r>
              <a:rPr lang="en" sz="1300" i="1" dirty="0" err="1"/>
              <a:t>en</a:t>
            </a:r>
            <a:r>
              <a:rPr lang="en" sz="1300" i="1" dirty="0"/>
              <a:t> Kindergarten o </a:t>
            </a:r>
            <a:r>
              <a:rPr lang="en" sz="1300" i="1" dirty="0" err="1"/>
              <a:t>en</a:t>
            </a:r>
            <a:r>
              <a:rPr lang="en" sz="1300" i="1" dirty="0"/>
              <a:t> primer </a:t>
            </a:r>
            <a:r>
              <a:rPr lang="en" sz="1300" i="1" dirty="0" err="1"/>
              <a:t>grado</a:t>
            </a:r>
            <a:r>
              <a:rPr lang="en" sz="1300" i="1" dirty="0"/>
              <a:t>, </a:t>
            </a:r>
            <a:r>
              <a:rPr lang="en" sz="1300" i="1" dirty="0" err="1"/>
              <a:t>cualquiera</a:t>
            </a:r>
            <a:r>
              <a:rPr lang="en" sz="1300" i="1" dirty="0"/>
              <a:t> que sea </a:t>
            </a:r>
            <a:r>
              <a:rPr lang="en" sz="1300" i="1" dirty="0" err="1"/>
              <a:t>el</a:t>
            </a:r>
            <a:r>
              <a:rPr lang="en" sz="1300" i="1" dirty="0"/>
              <a:t> primer </a:t>
            </a:r>
            <a:r>
              <a:rPr lang="en" sz="1300" i="1" dirty="0" err="1"/>
              <a:t>año</a:t>
            </a:r>
            <a:r>
              <a:rPr lang="en" sz="1300" i="1" dirty="0"/>
              <a:t> que </a:t>
            </a:r>
            <a:r>
              <a:rPr lang="en" sz="1300" i="1" dirty="0" err="1"/>
              <a:t>su</a:t>
            </a:r>
            <a:r>
              <a:rPr lang="en" sz="1300" i="1" dirty="0"/>
              <a:t> </a:t>
            </a:r>
            <a:r>
              <a:rPr lang="en" sz="1300" i="1" dirty="0" err="1"/>
              <a:t>hijo</a:t>
            </a:r>
            <a:r>
              <a:rPr lang="en" sz="1300" i="1" dirty="0"/>
              <a:t> curse </a:t>
            </a:r>
            <a:r>
              <a:rPr lang="en" sz="1300" i="1" dirty="0" err="1"/>
              <a:t>en</a:t>
            </a:r>
            <a:r>
              <a:rPr lang="en" sz="1300" i="1" dirty="0"/>
              <a:t> </a:t>
            </a:r>
            <a:r>
              <a:rPr lang="en" sz="1300" i="1" dirty="0" err="1"/>
              <a:t>una</a:t>
            </a:r>
            <a:r>
              <a:rPr lang="en" sz="1300" i="1" dirty="0"/>
              <a:t> </a:t>
            </a:r>
            <a:r>
              <a:rPr lang="en" sz="1300" i="1" dirty="0" err="1"/>
              <a:t>escuela</a:t>
            </a:r>
            <a:r>
              <a:rPr lang="en" sz="1300" i="1" dirty="0"/>
              <a:t> </a:t>
            </a:r>
            <a:r>
              <a:rPr lang="en" sz="1300" i="1" dirty="0" err="1"/>
              <a:t>pública</a:t>
            </a:r>
            <a:r>
              <a:rPr lang="en" sz="1300" i="1" dirty="0"/>
              <a:t> (Código de </a:t>
            </a:r>
            <a:r>
              <a:rPr lang="en" sz="1300" i="1" dirty="0" err="1"/>
              <a:t>educación</a:t>
            </a:r>
            <a:r>
              <a:rPr lang="en" sz="1300" i="1" dirty="0"/>
              <a:t>, </a:t>
            </a:r>
            <a:r>
              <a:rPr lang="en" sz="1300" i="1" dirty="0" err="1"/>
              <a:t>sección</a:t>
            </a:r>
            <a:r>
              <a:rPr lang="en" sz="1300" i="1" dirty="0"/>
              <a:t> 49452.8)</a:t>
            </a:r>
            <a:endParaRPr sz="1300" i="1" dirty="0"/>
          </a:p>
          <a:p>
            <a:pPr marL="0" lvl="0" indent="0" algn="l" rtl="0">
              <a:lnSpc>
                <a:spcPct val="100000"/>
              </a:lnSpc>
              <a:spcBef>
                <a:spcPts val="0"/>
              </a:spcBef>
              <a:spcAft>
                <a:spcPts val="0"/>
              </a:spcAft>
              <a:buNone/>
            </a:pPr>
            <a:endParaRPr sz="1300"/>
          </a:p>
          <a:p>
            <a:pPr marL="0" lvl="0" indent="0" algn="l" rtl="0">
              <a:lnSpc>
                <a:spcPct val="100000"/>
              </a:lnSpc>
              <a:spcBef>
                <a:spcPts val="0"/>
              </a:spcBef>
              <a:spcAft>
                <a:spcPts val="0"/>
              </a:spcAft>
              <a:buNone/>
            </a:pPr>
            <a:r>
              <a:rPr lang="en" sz="1300" b="1" dirty="0"/>
              <a:t>Assessments that have happened within 12 months before your child enters school also meet this requirement.</a:t>
            </a:r>
            <a:endParaRPr sz="1300" b="1" dirty="0"/>
          </a:p>
          <a:p>
            <a:pPr marL="0" lvl="0" indent="0" algn="l" rtl="0">
              <a:lnSpc>
                <a:spcPct val="100000"/>
              </a:lnSpc>
              <a:spcBef>
                <a:spcPts val="0"/>
              </a:spcBef>
              <a:spcAft>
                <a:spcPts val="0"/>
              </a:spcAft>
              <a:buNone/>
            </a:pPr>
            <a:r>
              <a:rPr lang="en" sz="1300" i="1" dirty="0"/>
              <a:t>Las </a:t>
            </a:r>
            <a:r>
              <a:rPr lang="en" sz="1300" i="1" dirty="0" err="1"/>
              <a:t>evaluaciones</a:t>
            </a:r>
            <a:r>
              <a:rPr lang="en" sz="1300" i="1" dirty="0"/>
              <a:t> </a:t>
            </a:r>
            <a:r>
              <a:rPr lang="en" sz="1300" i="1" dirty="0" err="1"/>
              <a:t>efectuadas</a:t>
            </a:r>
            <a:r>
              <a:rPr lang="en" sz="1300" i="1" dirty="0"/>
              <a:t> </a:t>
            </a:r>
            <a:r>
              <a:rPr lang="en" sz="1300" i="1" dirty="0" err="1"/>
              <a:t>en</a:t>
            </a:r>
            <a:r>
              <a:rPr lang="en" sz="1300" i="1" dirty="0"/>
              <a:t> </a:t>
            </a:r>
            <a:r>
              <a:rPr lang="en" sz="1300" i="1" dirty="0" err="1"/>
              <a:t>los</a:t>
            </a:r>
            <a:r>
              <a:rPr lang="en" sz="1300" i="1" dirty="0"/>
              <a:t> 12 meses </a:t>
            </a:r>
            <a:r>
              <a:rPr lang="en" sz="1300" i="1" dirty="0" err="1"/>
              <a:t>anteriores</a:t>
            </a:r>
            <a:r>
              <a:rPr lang="en" sz="1300" i="1" dirty="0"/>
              <a:t> al </a:t>
            </a:r>
            <a:r>
              <a:rPr lang="en" sz="1300" i="1" dirty="0" err="1"/>
              <a:t>ingreso</a:t>
            </a:r>
            <a:r>
              <a:rPr lang="en" sz="1300" i="1" dirty="0"/>
              <a:t> del </a:t>
            </a:r>
            <a:r>
              <a:rPr lang="en" sz="1300" i="1" dirty="0" err="1"/>
              <a:t>niño</a:t>
            </a:r>
            <a:r>
              <a:rPr lang="en" sz="1300" i="1" dirty="0"/>
              <a:t> a la </a:t>
            </a:r>
            <a:r>
              <a:rPr lang="en" sz="1300" i="1" dirty="0" err="1"/>
              <a:t>escuela</a:t>
            </a:r>
            <a:r>
              <a:rPr lang="en" sz="1300" i="1" dirty="0"/>
              <a:t> también </a:t>
            </a:r>
            <a:r>
              <a:rPr lang="en" sz="1300" i="1" dirty="0" err="1"/>
              <a:t>cumplen</a:t>
            </a:r>
            <a:r>
              <a:rPr lang="en" sz="1300" i="1" dirty="0"/>
              <a:t> </a:t>
            </a:r>
            <a:r>
              <a:rPr lang="en" sz="1300" i="1" dirty="0" err="1"/>
              <a:t>este</a:t>
            </a:r>
            <a:r>
              <a:rPr lang="en" sz="1300" i="1" dirty="0"/>
              <a:t> </a:t>
            </a:r>
            <a:r>
              <a:rPr lang="en" sz="1300" i="1" dirty="0" err="1"/>
              <a:t>requisito</a:t>
            </a:r>
            <a:r>
              <a:rPr lang="en" sz="1300" i="1" dirty="0"/>
              <a:t>.</a:t>
            </a:r>
            <a:endParaRPr sz="1300" i="1" dirty="0"/>
          </a:p>
          <a:p>
            <a:pPr marL="0" lvl="0" indent="0" algn="l" rtl="0">
              <a:lnSpc>
                <a:spcPct val="100000"/>
              </a:lnSpc>
              <a:spcBef>
                <a:spcPts val="0"/>
              </a:spcBef>
              <a:spcAft>
                <a:spcPts val="0"/>
              </a:spcAft>
              <a:buNone/>
            </a:pPr>
            <a:endParaRPr sz="1300"/>
          </a:p>
          <a:p>
            <a:pPr marL="0" lvl="0" indent="0" algn="l" rtl="0">
              <a:lnSpc>
                <a:spcPct val="100000"/>
              </a:lnSpc>
              <a:spcBef>
                <a:spcPts val="0"/>
              </a:spcBef>
              <a:spcAft>
                <a:spcPts val="0"/>
              </a:spcAft>
              <a:buNone/>
            </a:pPr>
            <a:r>
              <a:rPr lang="en" sz="1300" b="1" dirty="0"/>
              <a:t>Blank form is in kindergarten packet</a:t>
            </a:r>
            <a:endParaRPr sz="1300" b="1" dirty="0"/>
          </a:p>
          <a:p>
            <a:pPr marL="0" lvl="0" indent="0" algn="l" rtl="0">
              <a:spcBef>
                <a:spcPts val="0"/>
              </a:spcBef>
              <a:spcAft>
                <a:spcPts val="0"/>
              </a:spcAft>
              <a:buNone/>
            </a:pPr>
            <a:r>
              <a:rPr lang="en" sz="1300" dirty="0"/>
              <a:t>El </a:t>
            </a:r>
            <a:r>
              <a:rPr lang="en" sz="1300" dirty="0" err="1"/>
              <a:t>formulario</a:t>
            </a:r>
            <a:r>
              <a:rPr lang="en" sz="1300" dirty="0"/>
              <a:t> </a:t>
            </a:r>
            <a:r>
              <a:rPr lang="en" sz="1300" dirty="0" err="1"/>
              <a:t>en</a:t>
            </a:r>
            <a:r>
              <a:rPr lang="en" sz="1300" dirty="0"/>
              <a:t> </a:t>
            </a:r>
            <a:r>
              <a:rPr lang="en" sz="1300" dirty="0" err="1"/>
              <a:t>blanco</a:t>
            </a:r>
            <a:r>
              <a:rPr lang="en" sz="1300" dirty="0"/>
              <a:t> </a:t>
            </a:r>
            <a:r>
              <a:rPr lang="en" sz="1300" dirty="0" err="1"/>
              <a:t>está</a:t>
            </a:r>
            <a:r>
              <a:rPr lang="en" sz="1300" dirty="0"/>
              <a:t> </a:t>
            </a:r>
            <a:r>
              <a:rPr lang="en" sz="1300" dirty="0" err="1"/>
              <a:t>en</a:t>
            </a:r>
            <a:r>
              <a:rPr lang="en" sz="1300" dirty="0"/>
              <a:t> </a:t>
            </a:r>
            <a:r>
              <a:rPr lang="en" sz="1300" dirty="0" err="1"/>
              <a:t>el</a:t>
            </a:r>
            <a:r>
              <a:rPr lang="en" sz="1300" dirty="0"/>
              <a:t> </a:t>
            </a:r>
            <a:r>
              <a:rPr lang="en" sz="1300" dirty="0" err="1"/>
              <a:t>paquete</a:t>
            </a:r>
            <a:r>
              <a:rPr lang="en" sz="1300" dirty="0"/>
              <a:t> de kindergarten</a:t>
            </a:r>
            <a:endParaRPr sz="1300" dirty="0"/>
          </a:p>
          <a:p>
            <a:pPr marL="0" lvl="0" indent="0" algn="l" rtl="0">
              <a:lnSpc>
                <a:spcPct val="100000"/>
              </a:lnSpc>
              <a:spcBef>
                <a:spcPts val="1600"/>
              </a:spcBef>
              <a:spcAft>
                <a:spcPts val="0"/>
              </a:spcAft>
              <a:buNone/>
            </a:pPr>
            <a:endParaRPr sz="1300"/>
          </a:p>
        </p:txBody>
      </p:sp>
      <p:cxnSp>
        <p:nvCxnSpPr>
          <p:cNvPr id="87" name="Google Shape;87;p16"/>
          <p:cNvCxnSpPr/>
          <p:nvPr/>
        </p:nvCxnSpPr>
        <p:spPr>
          <a:xfrm>
            <a:off x="5012725" y="1811883"/>
            <a:ext cx="270900" cy="0"/>
          </a:xfrm>
          <a:prstGeom prst="straightConnector1">
            <a:avLst/>
          </a:prstGeom>
          <a:noFill/>
          <a:ln w="9525" cap="flat" cmpd="sng">
            <a:solidFill>
              <a:schemeClr val="lt2"/>
            </a:solidFill>
            <a:prstDash val="solid"/>
            <a:round/>
            <a:headEnd type="none" w="sm" len="sm"/>
            <a:tailEnd type="none" w="sm" len="sm"/>
          </a:ln>
        </p:spPr>
      </p:cxnSp>
      <p:pic>
        <p:nvPicPr>
          <p:cNvPr id="88" name="Google Shape;88;p16"/>
          <p:cNvPicPr preferRelativeResize="0"/>
          <p:nvPr/>
        </p:nvPicPr>
        <p:blipFill>
          <a:blip r:embed="rId3">
            <a:alphaModFix/>
          </a:blip>
          <a:stretch>
            <a:fillRect/>
          </a:stretch>
        </p:blipFill>
        <p:spPr>
          <a:xfrm>
            <a:off x="5439489" y="2163452"/>
            <a:ext cx="3707976" cy="2602756"/>
          </a:xfrm>
          <a:prstGeom prst="rect">
            <a:avLst/>
          </a:prstGeom>
          <a:noFill/>
          <a:ln>
            <a:noFill/>
          </a:ln>
        </p:spPr>
      </p:pic>
      <p:sp>
        <p:nvSpPr>
          <p:cNvPr id="2" name="TextBox 1">
            <a:extLst>
              <a:ext uri="{FF2B5EF4-FFF2-40B4-BE49-F238E27FC236}">
                <a16:creationId xmlns:a16="http://schemas.microsoft.com/office/drawing/2014/main" id="{0566C65A-3AFD-E35A-BB46-EB68BA0DABD7}"/>
              </a:ext>
            </a:extLst>
          </p:cNvPr>
          <p:cNvSpPr txBox="1"/>
          <p:nvPr/>
        </p:nvSpPr>
        <p:spPr>
          <a:xfrm>
            <a:off x="5942934" y="1099736"/>
            <a:ext cx="3193397" cy="923330"/>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700" b="1" dirty="0">
                <a:solidFill>
                  <a:schemeClr val="bg2"/>
                </a:solidFill>
              </a:rPr>
              <a:t>KINDERGARTEN ONLY</a:t>
            </a:r>
            <a:endParaRPr lang="en-US" sz="2700">
              <a:solidFill>
                <a:schemeClr val="bg2"/>
              </a:solidFill>
            </a:endParaRPr>
          </a:p>
        </p:txBody>
      </p:sp>
    </p:spTree>
    <p:extLst>
      <p:ext uri="{BB962C8B-B14F-4D97-AF65-F5344CB8AC3E}">
        <p14:creationId xmlns:p14="http://schemas.microsoft.com/office/powerpoint/2010/main" val="110226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body" idx="2"/>
          </p:nvPr>
        </p:nvSpPr>
        <p:spPr>
          <a:xfrm>
            <a:off x="4572000" y="77350"/>
            <a:ext cx="4539300" cy="4965600"/>
          </a:xfrm>
          <a:prstGeom prst="rect">
            <a:avLst/>
          </a:prstGeom>
        </p:spPr>
        <p:txBody>
          <a:bodyPr spcFirstLastPara="1" wrap="square" lIns="91425" tIns="91425" rIns="91425" bIns="91425" anchor="ctr" anchorCtr="0">
            <a:noAutofit/>
          </a:bodyPr>
          <a:lstStyle/>
          <a:p>
            <a:pPr marL="457200" lvl="0" indent="-330200" algn="l" rtl="0">
              <a:lnSpc>
                <a:spcPct val="100000"/>
              </a:lnSpc>
              <a:spcBef>
                <a:spcPts val="0"/>
              </a:spcBef>
              <a:spcAft>
                <a:spcPts val="0"/>
              </a:spcAft>
              <a:buSzPts val="1600"/>
              <a:buChar char="●"/>
            </a:pPr>
            <a:r>
              <a:rPr lang="en" b="1" dirty="0"/>
              <a:t>Students must be fully immunized before entering kindergarten</a:t>
            </a:r>
            <a:endParaRPr lang="en-US" b="1"/>
          </a:p>
          <a:p>
            <a:pPr marL="457200" lvl="0" indent="0" algn="l" rtl="0">
              <a:lnSpc>
                <a:spcPct val="100000"/>
              </a:lnSpc>
              <a:spcBef>
                <a:spcPts val="1000"/>
              </a:spcBef>
              <a:spcAft>
                <a:spcPts val="0"/>
              </a:spcAft>
              <a:buNone/>
            </a:pPr>
            <a:r>
              <a:rPr lang="en" sz="1600" i="1" dirty="0"/>
              <a:t>Los </a:t>
            </a:r>
            <a:r>
              <a:rPr lang="en" sz="1600" i="1" dirty="0" err="1"/>
              <a:t>estudiantes</a:t>
            </a:r>
            <a:r>
              <a:rPr lang="en" sz="1600" i="1" dirty="0"/>
              <a:t> </a:t>
            </a:r>
            <a:r>
              <a:rPr lang="en" sz="1600" i="1" dirty="0" err="1"/>
              <a:t>deben</a:t>
            </a:r>
            <a:r>
              <a:rPr lang="en" sz="1600" i="1" dirty="0"/>
              <a:t> </a:t>
            </a:r>
            <a:r>
              <a:rPr lang="en" sz="1600" i="1" dirty="0" err="1"/>
              <a:t>estar</a:t>
            </a:r>
            <a:r>
              <a:rPr lang="en" sz="1600" i="1" dirty="0"/>
              <a:t> </a:t>
            </a:r>
            <a:r>
              <a:rPr lang="en" sz="1600" i="1" dirty="0" err="1"/>
              <a:t>completamente</a:t>
            </a:r>
            <a:r>
              <a:rPr lang="en" sz="1600" i="1" dirty="0"/>
              <a:t> </a:t>
            </a:r>
            <a:r>
              <a:rPr lang="en" sz="1600" i="1" dirty="0" err="1"/>
              <a:t>vacunados</a:t>
            </a:r>
            <a:r>
              <a:rPr lang="en" sz="1600" i="1" dirty="0"/>
              <a:t> antes de </a:t>
            </a:r>
            <a:r>
              <a:rPr lang="en" sz="1600" i="1" dirty="0" err="1"/>
              <a:t>entrar</a:t>
            </a:r>
            <a:r>
              <a:rPr lang="en" sz="1600" i="1" dirty="0"/>
              <a:t> a kindergarten</a:t>
            </a:r>
            <a:endParaRPr sz="1600" i="1" dirty="0"/>
          </a:p>
          <a:p>
            <a:pPr marL="457200" lvl="0" indent="-330200" algn="l" rtl="0">
              <a:lnSpc>
                <a:spcPct val="100000"/>
              </a:lnSpc>
              <a:spcBef>
                <a:spcPts val="1000"/>
              </a:spcBef>
              <a:spcAft>
                <a:spcPts val="0"/>
              </a:spcAft>
              <a:buSzPts val="1600"/>
              <a:buChar char="●"/>
            </a:pPr>
            <a:r>
              <a:rPr lang="en" sz="1600" b="1" dirty="0"/>
              <a:t>You must show proof of immunization when registering your child</a:t>
            </a:r>
            <a:endParaRPr sz="1600" b="1"/>
          </a:p>
          <a:p>
            <a:pPr marL="457200" lvl="0" indent="0" algn="l" rtl="0">
              <a:lnSpc>
                <a:spcPct val="100000"/>
              </a:lnSpc>
              <a:spcBef>
                <a:spcPts val="1000"/>
              </a:spcBef>
              <a:spcAft>
                <a:spcPts val="0"/>
              </a:spcAft>
              <a:buNone/>
            </a:pPr>
            <a:r>
              <a:rPr lang="en" sz="1600" i="1" dirty="0"/>
              <a:t>Debe </a:t>
            </a:r>
            <a:r>
              <a:rPr lang="en" sz="1600" i="1" dirty="0" err="1"/>
              <a:t>presentar</a:t>
            </a:r>
            <a:r>
              <a:rPr lang="en" sz="1600" i="1" dirty="0"/>
              <a:t> la </a:t>
            </a:r>
            <a:r>
              <a:rPr lang="en" sz="1600" i="1" dirty="0" err="1"/>
              <a:t>prueba</a:t>
            </a:r>
            <a:r>
              <a:rPr lang="en" sz="1600" i="1" dirty="0"/>
              <a:t> de </a:t>
            </a:r>
            <a:r>
              <a:rPr lang="en" sz="1600" i="1" dirty="0" err="1"/>
              <a:t>vacunas</a:t>
            </a:r>
            <a:r>
              <a:rPr lang="en" sz="1600" i="1" dirty="0"/>
              <a:t> </a:t>
            </a:r>
            <a:r>
              <a:rPr lang="en" sz="1600" i="1" dirty="0" err="1"/>
              <a:t>cuando</a:t>
            </a:r>
            <a:r>
              <a:rPr lang="en" sz="1600" i="1" dirty="0"/>
              <a:t> </a:t>
            </a:r>
            <a:r>
              <a:rPr lang="en" sz="1600" i="1" dirty="0" err="1"/>
              <a:t>inscriba</a:t>
            </a:r>
            <a:r>
              <a:rPr lang="en" sz="1600" i="1" dirty="0"/>
              <a:t> a </a:t>
            </a:r>
            <a:r>
              <a:rPr lang="en" sz="1600" i="1" dirty="0" err="1"/>
              <a:t>su</a:t>
            </a:r>
            <a:r>
              <a:rPr lang="en" sz="1600" i="1" dirty="0"/>
              <a:t> </a:t>
            </a:r>
            <a:r>
              <a:rPr lang="en" sz="1600" i="1" dirty="0" err="1"/>
              <a:t>hijo</a:t>
            </a:r>
            <a:endParaRPr sz="1600" i="1" dirty="0" err="1"/>
          </a:p>
          <a:p>
            <a:pPr marL="457200" lvl="0" indent="-330200" algn="l" rtl="0">
              <a:lnSpc>
                <a:spcPct val="100000"/>
              </a:lnSpc>
              <a:spcBef>
                <a:spcPts val="1000"/>
              </a:spcBef>
              <a:spcAft>
                <a:spcPts val="0"/>
              </a:spcAft>
              <a:buSzPts val="1600"/>
              <a:buChar char="●"/>
            </a:pPr>
            <a:r>
              <a:rPr lang="en" sz="1600" b="1" dirty="0"/>
              <a:t>Exceptions include a permanent medical exemption or a temporary medical exemption- Updates to requirements January 1, 2021</a:t>
            </a:r>
            <a:endParaRPr sz="1600" b="1" dirty="0"/>
          </a:p>
          <a:p>
            <a:pPr marL="457200" lvl="0" indent="0" algn="l" rtl="0">
              <a:lnSpc>
                <a:spcPct val="100000"/>
              </a:lnSpc>
              <a:spcBef>
                <a:spcPts val="1000"/>
              </a:spcBef>
              <a:spcAft>
                <a:spcPts val="1000"/>
              </a:spcAft>
              <a:buNone/>
            </a:pPr>
            <a:r>
              <a:rPr lang="en" sz="1600" i="1" dirty="0"/>
              <a:t>Las </a:t>
            </a:r>
            <a:r>
              <a:rPr lang="en" sz="1600" i="1" dirty="0" err="1"/>
              <a:t>excepciones</a:t>
            </a:r>
            <a:r>
              <a:rPr lang="en" sz="1600" i="1" dirty="0"/>
              <a:t> </a:t>
            </a:r>
            <a:r>
              <a:rPr lang="en" sz="1600" i="1" dirty="0" err="1"/>
              <a:t>incluyen</a:t>
            </a:r>
            <a:r>
              <a:rPr lang="en" sz="1600" i="1" dirty="0"/>
              <a:t> </a:t>
            </a:r>
            <a:r>
              <a:rPr lang="en" sz="1600" i="1" dirty="0" err="1"/>
              <a:t>una</a:t>
            </a:r>
            <a:r>
              <a:rPr lang="en" sz="1600" i="1" dirty="0"/>
              <a:t> </a:t>
            </a:r>
            <a:r>
              <a:rPr lang="en" sz="1600" i="1" dirty="0" err="1"/>
              <a:t>exención</a:t>
            </a:r>
            <a:r>
              <a:rPr lang="en" sz="1600" i="1" dirty="0"/>
              <a:t> </a:t>
            </a:r>
            <a:r>
              <a:rPr lang="en" sz="1600" i="1" dirty="0" err="1"/>
              <a:t>médica</a:t>
            </a:r>
            <a:r>
              <a:rPr lang="en" sz="1600" i="1" dirty="0"/>
              <a:t> </a:t>
            </a:r>
            <a:r>
              <a:rPr lang="en" sz="1600" i="1" dirty="0" err="1"/>
              <a:t>permanente</a:t>
            </a:r>
            <a:r>
              <a:rPr lang="en" sz="1600" i="1" dirty="0"/>
              <a:t> o </a:t>
            </a:r>
            <a:r>
              <a:rPr lang="en" sz="1600" i="1" dirty="0" err="1"/>
              <a:t>una</a:t>
            </a:r>
            <a:r>
              <a:rPr lang="en" sz="1600" i="1" dirty="0"/>
              <a:t> </a:t>
            </a:r>
            <a:r>
              <a:rPr lang="en" sz="1600" i="1" dirty="0" err="1"/>
              <a:t>exención</a:t>
            </a:r>
            <a:r>
              <a:rPr lang="en" sz="1600" i="1" dirty="0"/>
              <a:t> </a:t>
            </a:r>
            <a:r>
              <a:rPr lang="en" sz="1600" i="1" dirty="0" err="1"/>
              <a:t>médica</a:t>
            </a:r>
            <a:r>
              <a:rPr lang="en" sz="1600" i="1" dirty="0"/>
              <a:t> temporal- </a:t>
            </a:r>
            <a:r>
              <a:rPr lang="en" sz="1600" i="1" dirty="0" err="1"/>
              <a:t>Actualización</a:t>
            </a:r>
            <a:r>
              <a:rPr lang="en" sz="1600" i="1" dirty="0"/>
              <a:t> de </a:t>
            </a:r>
            <a:r>
              <a:rPr lang="en" sz="1600" i="1" dirty="0" err="1"/>
              <a:t>los</a:t>
            </a:r>
            <a:r>
              <a:rPr lang="en" sz="1600" i="1" dirty="0"/>
              <a:t> </a:t>
            </a:r>
            <a:r>
              <a:rPr lang="en" sz="1600" i="1" dirty="0" err="1"/>
              <a:t>requisitos</a:t>
            </a:r>
            <a:r>
              <a:rPr lang="en" sz="1600" i="1" dirty="0"/>
              <a:t> del 1 de </a:t>
            </a:r>
            <a:r>
              <a:rPr lang="en" sz="1600" i="1" dirty="0" err="1"/>
              <a:t>enero</a:t>
            </a:r>
            <a:r>
              <a:rPr lang="en" sz="1600" i="1" dirty="0"/>
              <a:t> de 2021</a:t>
            </a:r>
            <a:endParaRPr sz="1600" i="1" dirty="0"/>
          </a:p>
        </p:txBody>
      </p:sp>
      <p:sp>
        <p:nvSpPr>
          <p:cNvPr id="94" name="Google Shape;94;p17"/>
          <p:cNvSpPr txBox="1">
            <a:spLocks noGrp="1"/>
          </p:cNvSpPr>
          <p:nvPr>
            <p:ph type="title"/>
          </p:nvPr>
        </p:nvSpPr>
        <p:spPr>
          <a:xfrm>
            <a:off x="278925" y="354775"/>
            <a:ext cx="4045200" cy="150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t>Immunizations</a:t>
            </a:r>
            <a:endParaRPr sz="2000" dirty="0"/>
          </a:p>
          <a:p>
            <a:pPr marL="0" lvl="0" indent="0" algn="ctr" rtl="0">
              <a:spcBef>
                <a:spcPts val="0"/>
              </a:spcBef>
              <a:spcAft>
                <a:spcPts val="0"/>
              </a:spcAft>
              <a:buNone/>
            </a:pPr>
            <a:r>
              <a:rPr lang="en" i="1" dirty="0" err="1"/>
              <a:t>Vacunas</a:t>
            </a:r>
            <a:endParaRPr i="1" dirty="0" err="1"/>
          </a:p>
        </p:txBody>
      </p:sp>
      <p:pic>
        <p:nvPicPr>
          <p:cNvPr id="95" name="Google Shape;95;p17"/>
          <p:cNvPicPr preferRelativeResize="0"/>
          <p:nvPr/>
        </p:nvPicPr>
        <p:blipFill>
          <a:blip r:embed="rId3">
            <a:alphaModFix/>
          </a:blip>
          <a:stretch>
            <a:fillRect/>
          </a:stretch>
        </p:blipFill>
        <p:spPr>
          <a:xfrm>
            <a:off x="963388" y="1920425"/>
            <a:ext cx="2491525" cy="2683200"/>
          </a:xfrm>
          <a:prstGeom prst="rect">
            <a:avLst/>
          </a:prstGeom>
          <a:noFill/>
          <a:ln>
            <a:noFill/>
          </a:ln>
        </p:spPr>
      </p:pic>
      <p:sp>
        <p:nvSpPr>
          <p:cNvPr id="96" name="Google Shape;96;p17"/>
          <p:cNvSpPr/>
          <p:nvPr/>
        </p:nvSpPr>
        <p:spPr>
          <a:xfrm>
            <a:off x="1342900" y="4337825"/>
            <a:ext cx="1732500" cy="265800"/>
          </a:xfrm>
          <a:prstGeom prst="rect">
            <a:avLst/>
          </a:pr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2960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p:nvPr/>
        </p:nvSpPr>
        <p:spPr>
          <a:xfrm>
            <a:off x="-8550" y="0"/>
            <a:ext cx="9161100" cy="2484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txBox="1">
            <a:spLocks noGrp="1"/>
          </p:cNvSpPr>
          <p:nvPr>
            <p:ph type="title" idx="4294967295"/>
          </p:nvPr>
        </p:nvSpPr>
        <p:spPr>
          <a:xfrm>
            <a:off x="25950" y="100550"/>
            <a:ext cx="9265281" cy="1005600"/>
          </a:xfrm>
          <a:prstGeom prst="rect">
            <a:avLst/>
          </a:prstGeom>
        </p:spPr>
        <p:txBody>
          <a:bodyPr spcFirstLastPara="1" wrap="square" lIns="91425" tIns="91425" rIns="91425" bIns="91425" anchor="b" anchorCtr="0">
            <a:noAutofit/>
          </a:bodyPr>
          <a:lstStyle/>
          <a:p>
            <a:pPr algn="ctr"/>
            <a:r>
              <a:rPr lang="en" b="1" dirty="0">
                <a:solidFill>
                  <a:schemeClr val="accent1"/>
                </a:solidFill>
              </a:rPr>
              <a:t>TK -Kindergarten </a:t>
            </a:r>
            <a:r>
              <a:rPr lang="en" dirty="0">
                <a:solidFill>
                  <a:schemeClr val="accent1"/>
                </a:solidFill>
              </a:rPr>
              <a:t>Immunization Requirements</a:t>
            </a:r>
            <a:endParaRPr dirty="0">
              <a:solidFill>
                <a:schemeClr val="accent1"/>
              </a:solidFill>
            </a:endParaRPr>
          </a:p>
          <a:p>
            <a:pPr algn="ctr"/>
            <a:r>
              <a:rPr lang="en" i="1" dirty="0" err="1">
                <a:solidFill>
                  <a:schemeClr val="accent1"/>
                </a:solidFill>
              </a:rPr>
              <a:t>Requisitos</a:t>
            </a:r>
            <a:r>
              <a:rPr lang="en" i="1" dirty="0">
                <a:solidFill>
                  <a:schemeClr val="accent1"/>
                </a:solidFill>
              </a:rPr>
              <a:t> de </a:t>
            </a:r>
            <a:r>
              <a:rPr lang="en" i="1" dirty="0" err="1">
                <a:solidFill>
                  <a:schemeClr val="accent1"/>
                </a:solidFill>
              </a:rPr>
              <a:t>vacunas</a:t>
            </a:r>
            <a:r>
              <a:rPr lang="en" i="1" dirty="0">
                <a:solidFill>
                  <a:schemeClr val="accent1"/>
                </a:solidFill>
              </a:rPr>
              <a:t> para </a:t>
            </a:r>
            <a:r>
              <a:rPr lang="en" i="1" dirty="0" err="1">
                <a:solidFill>
                  <a:schemeClr val="accent1"/>
                </a:solidFill>
              </a:rPr>
              <a:t>el</a:t>
            </a:r>
            <a:r>
              <a:rPr lang="en" i="1" dirty="0">
                <a:solidFill>
                  <a:schemeClr val="accent1"/>
                </a:solidFill>
              </a:rPr>
              <a:t> TK -Kindergarten</a:t>
            </a:r>
            <a:endParaRPr i="1" dirty="0">
              <a:solidFill>
                <a:schemeClr val="accent1"/>
              </a:solidFill>
            </a:endParaRPr>
          </a:p>
        </p:txBody>
      </p:sp>
      <p:sp>
        <p:nvSpPr>
          <p:cNvPr id="103" name="Google Shape;103;p18"/>
          <p:cNvSpPr txBox="1">
            <a:spLocks noGrp="1"/>
          </p:cNvSpPr>
          <p:nvPr>
            <p:ph type="body" idx="4294967295"/>
          </p:nvPr>
        </p:nvSpPr>
        <p:spPr>
          <a:xfrm>
            <a:off x="164950" y="3108900"/>
            <a:ext cx="1907700" cy="43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5"/>
                </a:solidFill>
              </a:rPr>
              <a:t>4 Doses/</a:t>
            </a:r>
            <a:r>
              <a:rPr lang="en" i="1">
                <a:solidFill>
                  <a:schemeClr val="accent5"/>
                </a:solidFill>
              </a:rPr>
              <a:t>dosis</a:t>
            </a:r>
            <a:endParaRPr i="1">
              <a:solidFill>
                <a:schemeClr val="accent5"/>
              </a:solidFill>
            </a:endParaRPr>
          </a:p>
          <a:p>
            <a:pPr marL="0" lvl="0" indent="0" algn="ctr" rtl="0">
              <a:spcBef>
                <a:spcPts val="1600"/>
              </a:spcBef>
              <a:spcAft>
                <a:spcPts val="1600"/>
              </a:spcAft>
              <a:buNone/>
            </a:pPr>
            <a:endParaRPr sz="2100">
              <a:solidFill>
                <a:schemeClr val="accent5"/>
              </a:solidFill>
            </a:endParaRPr>
          </a:p>
        </p:txBody>
      </p:sp>
      <p:cxnSp>
        <p:nvCxnSpPr>
          <p:cNvPr id="104" name="Google Shape;104;p18"/>
          <p:cNvCxnSpPr/>
          <p:nvPr/>
        </p:nvCxnSpPr>
        <p:spPr>
          <a:xfrm>
            <a:off x="794100" y="3613373"/>
            <a:ext cx="270900" cy="0"/>
          </a:xfrm>
          <a:prstGeom prst="straightConnector1">
            <a:avLst/>
          </a:prstGeom>
          <a:noFill/>
          <a:ln w="9525" cap="flat" cmpd="sng">
            <a:solidFill>
              <a:schemeClr val="lt2"/>
            </a:solidFill>
            <a:prstDash val="solid"/>
            <a:round/>
            <a:headEnd type="none" w="sm" len="sm"/>
            <a:tailEnd type="none" w="sm" len="sm"/>
          </a:ln>
        </p:spPr>
      </p:cxnSp>
      <p:sp>
        <p:nvSpPr>
          <p:cNvPr id="105" name="Google Shape;105;p18"/>
          <p:cNvSpPr txBox="1">
            <a:spLocks noGrp="1"/>
          </p:cNvSpPr>
          <p:nvPr>
            <p:ph type="body" idx="4294967295"/>
          </p:nvPr>
        </p:nvSpPr>
        <p:spPr>
          <a:xfrm>
            <a:off x="-8550" y="3681650"/>
            <a:ext cx="2177400" cy="1153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t>3 doses ok if one dose was given on or after fourth birthday</a:t>
            </a:r>
            <a:endParaRPr sz="1100"/>
          </a:p>
          <a:p>
            <a:pPr marL="0" lvl="0" indent="0" algn="ctr" rtl="0">
              <a:lnSpc>
                <a:spcPct val="100000"/>
              </a:lnSpc>
              <a:spcBef>
                <a:spcPts val="0"/>
              </a:spcBef>
              <a:spcAft>
                <a:spcPts val="0"/>
              </a:spcAft>
              <a:buNone/>
            </a:pPr>
            <a:endParaRPr sz="1100"/>
          </a:p>
          <a:p>
            <a:pPr marL="0" lvl="0" indent="0" algn="ctr" rtl="0">
              <a:spcBef>
                <a:spcPts val="0"/>
              </a:spcBef>
              <a:spcAft>
                <a:spcPts val="1600"/>
              </a:spcAft>
              <a:buNone/>
            </a:pPr>
            <a:r>
              <a:rPr lang="en" sz="1100" i="1"/>
              <a:t>3 dosis, si una se ha administrado durante o después del cuarto cumpleaños</a:t>
            </a:r>
            <a:endParaRPr sz="1100" i="1"/>
          </a:p>
        </p:txBody>
      </p:sp>
      <p:sp>
        <p:nvSpPr>
          <p:cNvPr id="106" name="Google Shape;106;p18"/>
          <p:cNvSpPr txBox="1">
            <a:spLocks noGrp="1"/>
          </p:cNvSpPr>
          <p:nvPr>
            <p:ph type="body" idx="4294967295"/>
          </p:nvPr>
        </p:nvSpPr>
        <p:spPr>
          <a:xfrm>
            <a:off x="1999100" y="3108900"/>
            <a:ext cx="1679100" cy="436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i="1">
                <a:solidFill>
                  <a:schemeClr val="accent5"/>
                </a:solidFill>
              </a:rPr>
              <a:t>5 Doses/dosis</a:t>
            </a:r>
            <a:endParaRPr i="1">
              <a:solidFill>
                <a:schemeClr val="accent5"/>
              </a:solidFill>
            </a:endParaRPr>
          </a:p>
        </p:txBody>
      </p:sp>
      <p:cxnSp>
        <p:nvCxnSpPr>
          <p:cNvPr id="107" name="Google Shape;107;p18"/>
          <p:cNvCxnSpPr/>
          <p:nvPr/>
        </p:nvCxnSpPr>
        <p:spPr>
          <a:xfrm>
            <a:off x="2664650" y="3613373"/>
            <a:ext cx="270900" cy="0"/>
          </a:xfrm>
          <a:prstGeom prst="straightConnector1">
            <a:avLst/>
          </a:prstGeom>
          <a:noFill/>
          <a:ln w="9525" cap="flat" cmpd="sng">
            <a:solidFill>
              <a:schemeClr val="lt2"/>
            </a:solidFill>
            <a:prstDash val="solid"/>
            <a:round/>
            <a:headEnd type="none" w="sm" len="sm"/>
            <a:tailEnd type="none" w="sm" len="sm"/>
          </a:ln>
        </p:spPr>
      </p:cxnSp>
      <p:sp>
        <p:nvSpPr>
          <p:cNvPr id="108" name="Google Shape;108;p18"/>
          <p:cNvSpPr txBox="1">
            <a:spLocks noGrp="1"/>
          </p:cNvSpPr>
          <p:nvPr>
            <p:ph type="body" idx="4294967295"/>
          </p:nvPr>
        </p:nvSpPr>
        <p:spPr>
          <a:xfrm>
            <a:off x="2023450" y="3681650"/>
            <a:ext cx="1605600" cy="1153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t>4 doses ok if one dose was given on or after fourth birthday</a:t>
            </a:r>
            <a:endParaRPr sz="1100"/>
          </a:p>
          <a:p>
            <a:pPr marL="0" lvl="0" indent="0" algn="ctr" rtl="0">
              <a:lnSpc>
                <a:spcPct val="100000"/>
              </a:lnSpc>
              <a:spcBef>
                <a:spcPts val="0"/>
              </a:spcBef>
              <a:spcAft>
                <a:spcPts val="0"/>
              </a:spcAft>
              <a:buNone/>
            </a:pPr>
            <a:endParaRPr sz="1100"/>
          </a:p>
          <a:p>
            <a:pPr marL="0" lvl="0" indent="0" algn="ctr" rtl="0">
              <a:lnSpc>
                <a:spcPct val="100000"/>
              </a:lnSpc>
              <a:spcBef>
                <a:spcPts val="0"/>
              </a:spcBef>
              <a:spcAft>
                <a:spcPts val="0"/>
              </a:spcAft>
              <a:buNone/>
            </a:pPr>
            <a:r>
              <a:rPr lang="en" sz="1100" i="1"/>
              <a:t>4 dosis, si una se administró en el cuarto cumpleaños o después</a:t>
            </a:r>
            <a:endParaRPr sz="1100" i="1"/>
          </a:p>
        </p:txBody>
      </p:sp>
      <p:sp>
        <p:nvSpPr>
          <p:cNvPr id="109" name="Google Shape;109;p18"/>
          <p:cNvSpPr/>
          <p:nvPr/>
        </p:nvSpPr>
        <p:spPr>
          <a:xfrm>
            <a:off x="1916500" y="1399850"/>
            <a:ext cx="1605600" cy="1612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Roboto Slab"/>
                <a:ea typeface="Roboto Slab"/>
                <a:cs typeface="Roboto Slab"/>
                <a:sym typeface="Roboto Slab"/>
              </a:rPr>
              <a:t>    </a:t>
            </a:r>
            <a:r>
              <a:rPr lang="en" sz="1800">
                <a:solidFill>
                  <a:srgbClr val="FFFFFF"/>
                </a:solidFill>
                <a:latin typeface="Roboto Slab"/>
                <a:ea typeface="Roboto Slab"/>
                <a:cs typeface="Roboto Slab"/>
                <a:sym typeface="Roboto Slab"/>
              </a:rPr>
              <a:t>DTAP</a:t>
            </a:r>
            <a:endParaRPr sz="1800">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 sz="1700" i="1">
                <a:solidFill>
                  <a:srgbClr val="FFFFFF"/>
                </a:solidFill>
                <a:latin typeface="Roboto Slab"/>
                <a:ea typeface="Roboto Slab"/>
                <a:cs typeface="Roboto Slab"/>
                <a:sym typeface="Roboto Slab"/>
              </a:rPr>
              <a:t>Difteria, tosferina y tétano</a:t>
            </a:r>
            <a:endParaRPr sz="1700" i="1">
              <a:solidFill>
                <a:srgbClr val="FFFFFF"/>
              </a:solidFill>
              <a:latin typeface="Roboto Slab"/>
              <a:ea typeface="Roboto Slab"/>
              <a:cs typeface="Roboto Slab"/>
              <a:sym typeface="Roboto Slab"/>
            </a:endParaRPr>
          </a:p>
        </p:txBody>
      </p:sp>
      <p:sp>
        <p:nvSpPr>
          <p:cNvPr id="110" name="Google Shape;110;p18"/>
          <p:cNvSpPr txBox="1">
            <a:spLocks noGrp="1"/>
          </p:cNvSpPr>
          <p:nvPr>
            <p:ph type="body" idx="4294967295"/>
          </p:nvPr>
        </p:nvSpPr>
        <p:spPr>
          <a:xfrm>
            <a:off x="3653225" y="3108900"/>
            <a:ext cx="1774500" cy="436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chemeClr val="accent5"/>
                </a:solidFill>
              </a:rPr>
              <a:t>2 Doses/dosis</a:t>
            </a:r>
            <a:endParaRPr>
              <a:solidFill>
                <a:schemeClr val="accent5"/>
              </a:solidFill>
            </a:endParaRPr>
          </a:p>
        </p:txBody>
      </p:sp>
      <p:cxnSp>
        <p:nvCxnSpPr>
          <p:cNvPr id="111" name="Google Shape;111;p18"/>
          <p:cNvCxnSpPr/>
          <p:nvPr/>
        </p:nvCxnSpPr>
        <p:spPr>
          <a:xfrm>
            <a:off x="6285800" y="3613373"/>
            <a:ext cx="270900" cy="0"/>
          </a:xfrm>
          <a:prstGeom prst="straightConnector1">
            <a:avLst/>
          </a:prstGeom>
          <a:noFill/>
          <a:ln w="9525" cap="flat" cmpd="sng">
            <a:solidFill>
              <a:schemeClr val="lt2"/>
            </a:solidFill>
            <a:prstDash val="solid"/>
            <a:round/>
            <a:headEnd type="none" w="sm" len="sm"/>
            <a:tailEnd type="none" w="sm" len="sm"/>
          </a:ln>
        </p:spPr>
      </p:cxnSp>
      <p:sp>
        <p:nvSpPr>
          <p:cNvPr id="112" name="Google Shape;112;p18"/>
          <p:cNvSpPr txBox="1">
            <a:spLocks noGrp="1"/>
          </p:cNvSpPr>
          <p:nvPr>
            <p:ph type="body" idx="4294967295"/>
          </p:nvPr>
        </p:nvSpPr>
        <p:spPr>
          <a:xfrm>
            <a:off x="3716400" y="3681650"/>
            <a:ext cx="1821600" cy="1153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t>Must be given on or after first birthday</a:t>
            </a:r>
            <a:endParaRPr sz="1100"/>
          </a:p>
          <a:p>
            <a:pPr marL="0" lvl="0" indent="0" algn="ctr" rtl="0">
              <a:lnSpc>
                <a:spcPct val="100000"/>
              </a:lnSpc>
              <a:spcBef>
                <a:spcPts val="0"/>
              </a:spcBef>
              <a:spcAft>
                <a:spcPts val="0"/>
              </a:spcAft>
              <a:buNone/>
            </a:pPr>
            <a:endParaRPr sz="1100"/>
          </a:p>
          <a:p>
            <a:pPr marL="0" lvl="0" indent="0" algn="ctr" rtl="0">
              <a:lnSpc>
                <a:spcPct val="100000"/>
              </a:lnSpc>
              <a:spcBef>
                <a:spcPts val="0"/>
              </a:spcBef>
              <a:spcAft>
                <a:spcPts val="0"/>
              </a:spcAft>
              <a:buNone/>
            </a:pPr>
            <a:r>
              <a:rPr lang="en" sz="1100" i="1"/>
              <a:t>Debe administrarse en o después del primer cumpleaños</a:t>
            </a:r>
            <a:endParaRPr sz="1100" i="1"/>
          </a:p>
        </p:txBody>
      </p:sp>
      <p:sp>
        <p:nvSpPr>
          <p:cNvPr id="113" name="Google Shape;113;p18"/>
          <p:cNvSpPr txBox="1">
            <a:spLocks noGrp="1"/>
          </p:cNvSpPr>
          <p:nvPr>
            <p:ph type="body" idx="4294967295"/>
          </p:nvPr>
        </p:nvSpPr>
        <p:spPr>
          <a:xfrm>
            <a:off x="6957151" y="3108912"/>
            <a:ext cx="2177400" cy="436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chemeClr val="accent5"/>
                </a:solidFill>
              </a:rPr>
              <a:t>2 Doses/dosis</a:t>
            </a:r>
            <a:endParaRPr>
              <a:solidFill>
                <a:schemeClr val="accent5"/>
              </a:solidFill>
            </a:endParaRPr>
          </a:p>
        </p:txBody>
      </p:sp>
      <p:cxnSp>
        <p:nvCxnSpPr>
          <p:cNvPr id="114" name="Google Shape;114;p18"/>
          <p:cNvCxnSpPr/>
          <p:nvPr/>
        </p:nvCxnSpPr>
        <p:spPr>
          <a:xfrm>
            <a:off x="7910400" y="3613373"/>
            <a:ext cx="270900" cy="0"/>
          </a:xfrm>
          <a:prstGeom prst="straightConnector1">
            <a:avLst/>
          </a:prstGeom>
          <a:noFill/>
          <a:ln w="9525" cap="flat" cmpd="sng">
            <a:solidFill>
              <a:schemeClr val="lt2"/>
            </a:solidFill>
            <a:prstDash val="solid"/>
            <a:round/>
            <a:headEnd type="none" w="sm" len="sm"/>
            <a:tailEnd type="none" w="sm" len="sm"/>
          </a:ln>
        </p:spPr>
      </p:cxnSp>
      <p:sp>
        <p:nvSpPr>
          <p:cNvPr id="115" name="Google Shape;115;p18"/>
          <p:cNvSpPr/>
          <p:nvPr/>
        </p:nvSpPr>
        <p:spPr>
          <a:xfrm>
            <a:off x="144400" y="1399925"/>
            <a:ext cx="1623300" cy="164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Roboto Slab"/>
                <a:ea typeface="Roboto Slab"/>
                <a:cs typeface="Roboto Slab"/>
                <a:sym typeface="Roboto Slab"/>
              </a:rPr>
              <a:t>    </a:t>
            </a:r>
            <a:r>
              <a:rPr lang="en" sz="1800">
                <a:solidFill>
                  <a:srgbClr val="FFFFFF"/>
                </a:solidFill>
                <a:latin typeface="Roboto Slab"/>
                <a:ea typeface="Roboto Slab"/>
                <a:cs typeface="Roboto Slab"/>
                <a:sym typeface="Roboto Slab"/>
              </a:rPr>
              <a:t>Polio</a:t>
            </a:r>
            <a:endParaRPr sz="1800">
              <a:solidFill>
                <a:srgbClr val="FFFFFF"/>
              </a:solidFill>
              <a:latin typeface="Roboto Slab"/>
              <a:ea typeface="Roboto Slab"/>
              <a:cs typeface="Roboto Slab"/>
              <a:sym typeface="Roboto Slab"/>
            </a:endParaRPr>
          </a:p>
          <a:p>
            <a:pPr marL="0" lvl="0" indent="0" algn="l" rtl="0">
              <a:spcBef>
                <a:spcPts val="0"/>
              </a:spcBef>
              <a:spcAft>
                <a:spcPts val="0"/>
              </a:spcAft>
              <a:buNone/>
            </a:pPr>
            <a:r>
              <a:rPr lang="en" sz="1800">
                <a:solidFill>
                  <a:srgbClr val="FFFFFF"/>
                </a:solidFill>
                <a:latin typeface="Roboto Slab"/>
                <a:ea typeface="Roboto Slab"/>
                <a:cs typeface="Roboto Slab"/>
                <a:sym typeface="Roboto Slab"/>
              </a:rPr>
              <a:t>   </a:t>
            </a:r>
            <a:r>
              <a:rPr lang="en" sz="1800" i="1">
                <a:solidFill>
                  <a:srgbClr val="FFFFFF"/>
                </a:solidFill>
                <a:latin typeface="Roboto Slab"/>
                <a:ea typeface="Roboto Slab"/>
                <a:cs typeface="Roboto Slab"/>
                <a:sym typeface="Roboto Slab"/>
              </a:rPr>
              <a:t>Polio</a:t>
            </a:r>
            <a:endParaRPr sz="1800" i="1">
              <a:solidFill>
                <a:srgbClr val="FFFFFF"/>
              </a:solidFill>
              <a:latin typeface="Roboto Slab"/>
              <a:ea typeface="Roboto Slab"/>
              <a:cs typeface="Roboto Slab"/>
              <a:sym typeface="Roboto Slab"/>
            </a:endParaRPr>
          </a:p>
        </p:txBody>
      </p:sp>
      <p:sp>
        <p:nvSpPr>
          <p:cNvPr id="116" name="Google Shape;116;p18"/>
          <p:cNvSpPr/>
          <p:nvPr/>
        </p:nvSpPr>
        <p:spPr>
          <a:xfrm>
            <a:off x="3716400" y="1399950"/>
            <a:ext cx="1623300" cy="1612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Roboto Slab"/>
                <a:ea typeface="Roboto Slab"/>
                <a:cs typeface="Roboto Slab"/>
                <a:sym typeface="Roboto Slab"/>
              </a:rPr>
              <a:t>   </a:t>
            </a:r>
            <a:r>
              <a:rPr lang="en" sz="1800">
                <a:solidFill>
                  <a:srgbClr val="FFFFFF"/>
                </a:solidFill>
                <a:latin typeface="Roboto Slab"/>
                <a:ea typeface="Roboto Slab"/>
                <a:cs typeface="Roboto Slab"/>
                <a:sym typeface="Roboto Slab"/>
              </a:rPr>
              <a:t>MMR</a:t>
            </a:r>
            <a:endParaRPr sz="1800">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 i="1">
                <a:solidFill>
                  <a:srgbClr val="FFFFFF"/>
                </a:solidFill>
                <a:latin typeface="Roboto Slab"/>
                <a:ea typeface="Roboto Slab"/>
                <a:cs typeface="Roboto Slab"/>
                <a:sym typeface="Roboto Slab"/>
              </a:rPr>
              <a:t>Sarampión, paperas y rubeola</a:t>
            </a:r>
            <a:r>
              <a:rPr lang="en" sz="1300">
                <a:solidFill>
                  <a:srgbClr val="FFFFFF"/>
                </a:solidFill>
                <a:latin typeface="Roboto Slab"/>
                <a:ea typeface="Roboto Slab"/>
                <a:cs typeface="Roboto Slab"/>
                <a:sym typeface="Roboto Slab"/>
              </a:rPr>
              <a:t> </a:t>
            </a:r>
            <a:endParaRPr sz="1300">
              <a:solidFill>
                <a:srgbClr val="FFFFFF"/>
              </a:solidFill>
              <a:latin typeface="Roboto Slab"/>
              <a:ea typeface="Roboto Slab"/>
              <a:cs typeface="Roboto Slab"/>
              <a:sym typeface="Roboto Slab"/>
            </a:endParaRPr>
          </a:p>
        </p:txBody>
      </p:sp>
      <p:sp>
        <p:nvSpPr>
          <p:cNvPr id="117" name="Google Shape;117;p18"/>
          <p:cNvSpPr/>
          <p:nvPr/>
        </p:nvSpPr>
        <p:spPr>
          <a:xfrm>
            <a:off x="5483150" y="1338075"/>
            <a:ext cx="1679100" cy="1702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Slab"/>
                <a:ea typeface="Roboto Slab"/>
                <a:cs typeface="Roboto Slab"/>
                <a:sym typeface="Roboto Slab"/>
              </a:rPr>
              <a:t>  </a:t>
            </a:r>
            <a:r>
              <a:rPr lang="en" sz="1300">
                <a:solidFill>
                  <a:srgbClr val="FFFFFF"/>
                </a:solidFill>
                <a:latin typeface="Roboto Slab"/>
                <a:ea typeface="Roboto Slab"/>
                <a:cs typeface="Roboto Slab"/>
                <a:sym typeface="Roboto Slab"/>
              </a:rPr>
              <a:t> </a:t>
            </a:r>
            <a:r>
              <a:rPr lang="en" sz="1700">
                <a:solidFill>
                  <a:srgbClr val="FFFFFF"/>
                </a:solidFill>
                <a:latin typeface="Roboto Slab"/>
                <a:ea typeface="Roboto Slab"/>
                <a:cs typeface="Roboto Slab"/>
                <a:sym typeface="Roboto Slab"/>
              </a:rPr>
              <a:t>Hep. B</a:t>
            </a:r>
            <a:endParaRPr sz="1700">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 sz="1500" i="1">
                <a:solidFill>
                  <a:srgbClr val="FFFFFF"/>
                </a:solidFill>
                <a:latin typeface="Roboto Slab"/>
                <a:ea typeface="Roboto Slab"/>
                <a:cs typeface="Roboto Slab"/>
                <a:sym typeface="Roboto Slab"/>
              </a:rPr>
              <a:t>Hepatitis B</a:t>
            </a:r>
            <a:endParaRPr sz="1500" i="1">
              <a:solidFill>
                <a:srgbClr val="FFFFFF"/>
              </a:solidFill>
              <a:latin typeface="Roboto Slab"/>
              <a:ea typeface="Roboto Slab"/>
              <a:cs typeface="Roboto Slab"/>
              <a:sym typeface="Roboto Slab"/>
            </a:endParaRPr>
          </a:p>
        </p:txBody>
      </p:sp>
      <p:sp>
        <p:nvSpPr>
          <p:cNvPr id="118" name="Google Shape;118;p18"/>
          <p:cNvSpPr/>
          <p:nvPr/>
        </p:nvSpPr>
        <p:spPr>
          <a:xfrm>
            <a:off x="7243050" y="1484825"/>
            <a:ext cx="1605600" cy="1555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Roboto Slab"/>
                <a:ea typeface="Roboto Slab"/>
                <a:cs typeface="Roboto Slab"/>
                <a:sym typeface="Roboto Slab"/>
              </a:rPr>
              <a:t>    </a:t>
            </a:r>
            <a:endParaRPr>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 sz="1700">
                <a:solidFill>
                  <a:srgbClr val="FFFFFF"/>
                </a:solidFill>
                <a:latin typeface="Roboto Slab"/>
                <a:ea typeface="Roboto Slab"/>
                <a:cs typeface="Roboto Slab"/>
                <a:sym typeface="Roboto Slab"/>
              </a:rPr>
              <a:t>Varicella</a:t>
            </a:r>
            <a:endParaRPr sz="1700">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 sz="1700" i="1">
                <a:solidFill>
                  <a:srgbClr val="FFFFFF"/>
                </a:solidFill>
                <a:latin typeface="Roboto Slab"/>
                <a:ea typeface="Roboto Slab"/>
                <a:cs typeface="Roboto Slab"/>
                <a:sym typeface="Roboto Slab"/>
              </a:rPr>
              <a:t>Varicela</a:t>
            </a:r>
            <a:endParaRPr sz="1700" i="1">
              <a:solidFill>
                <a:srgbClr val="FFFFFF"/>
              </a:solidFill>
              <a:latin typeface="Roboto Slab"/>
              <a:ea typeface="Roboto Slab"/>
              <a:cs typeface="Roboto Slab"/>
              <a:sym typeface="Roboto Slab"/>
            </a:endParaRPr>
          </a:p>
          <a:p>
            <a:pPr marL="0" lvl="0" indent="0" algn="l" rtl="0">
              <a:spcBef>
                <a:spcPts val="0"/>
              </a:spcBef>
              <a:spcAft>
                <a:spcPts val="0"/>
              </a:spcAft>
              <a:buNone/>
            </a:pPr>
            <a:endParaRPr sz="1600">
              <a:solidFill>
                <a:srgbClr val="FFFFFF"/>
              </a:solidFill>
              <a:latin typeface="Roboto Slab"/>
              <a:ea typeface="Roboto Slab"/>
              <a:cs typeface="Roboto Slab"/>
              <a:sym typeface="Roboto Slab"/>
            </a:endParaRPr>
          </a:p>
        </p:txBody>
      </p:sp>
      <p:sp>
        <p:nvSpPr>
          <p:cNvPr id="119" name="Google Shape;119;p18"/>
          <p:cNvSpPr txBox="1">
            <a:spLocks noGrp="1"/>
          </p:cNvSpPr>
          <p:nvPr>
            <p:ph type="body" idx="4294967295"/>
          </p:nvPr>
        </p:nvSpPr>
        <p:spPr>
          <a:xfrm>
            <a:off x="5483150" y="3108900"/>
            <a:ext cx="1876200" cy="436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chemeClr val="accent5"/>
                </a:solidFill>
              </a:rPr>
              <a:t>3 Doses/dosis</a:t>
            </a:r>
            <a:endParaRPr>
              <a:solidFill>
                <a:schemeClr val="accent5"/>
              </a:solidFill>
            </a:endParaRPr>
          </a:p>
        </p:txBody>
      </p:sp>
      <p:cxnSp>
        <p:nvCxnSpPr>
          <p:cNvPr id="120" name="Google Shape;120;p18"/>
          <p:cNvCxnSpPr/>
          <p:nvPr/>
        </p:nvCxnSpPr>
        <p:spPr>
          <a:xfrm>
            <a:off x="4369925" y="3613373"/>
            <a:ext cx="270900" cy="0"/>
          </a:xfrm>
          <a:prstGeom prst="straightConnector1">
            <a:avLst/>
          </a:prstGeom>
          <a:noFill/>
          <a:ln w="9525" cap="flat" cmpd="sng">
            <a:solidFill>
              <a:schemeClr val="lt2"/>
            </a:solidFill>
            <a:prstDash val="solid"/>
            <a:round/>
            <a:headEnd type="none" w="sm" len="sm"/>
            <a:tailEnd type="none" w="sm" len="sm"/>
          </a:ln>
        </p:spPr>
      </p:cxnSp>
    </p:spTree>
    <p:extLst>
      <p:ext uri="{BB962C8B-B14F-4D97-AF65-F5344CB8AC3E}">
        <p14:creationId xmlns:p14="http://schemas.microsoft.com/office/powerpoint/2010/main" val="2803537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Agenda</a:t>
            </a:r>
          </a:p>
        </p:txBody>
      </p:sp>
      <p:sp>
        <p:nvSpPr>
          <p:cNvPr id="3" name="Text Placeholder 2"/>
          <p:cNvSpPr>
            <a:spLocks noGrp="1"/>
          </p:cNvSpPr>
          <p:nvPr>
            <p:ph type="body" idx="1"/>
          </p:nvPr>
        </p:nvSpPr>
        <p:spPr>
          <a:xfrm>
            <a:off x="0" y="1981141"/>
            <a:ext cx="7322155" cy="3405876"/>
          </a:xfrm>
        </p:spPr>
        <p:txBody>
          <a:bodyPr/>
          <a:lstStyle/>
          <a:p>
            <a:r>
              <a:rPr lang="en-US" dirty="0"/>
              <a:t>Welcome to John Malcom Elementary – Principal, Laurie Lowy</a:t>
            </a:r>
          </a:p>
          <a:p>
            <a:r>
              <a:rPr lang="en-US" dirty="0"/>
              <a:t>Food and Nutrition Services</a:t>
            </a:r>
          </a:p>
          <a:p>
            <a:r>
              <a:rPr lang="en-US" dirty="0"/>
              <a:t>PTA</a:t>
            </a:r>
          </a:p>
          <a:p>
            <a:pPr>
              <a:lnSpc>
                <a:spcPct val="114999"/>
              </a:lnSpc>
            </a:pPr>
            <a:r>
              <a:rPr lang="en-US" dirty="0"/>
              <a:t>Friends of Malcom Foundation</a:t>
            </a:r>
          </a:p>
          <a:p>
            <a:r>
              <a:rPr lang="en-US" dirty="0"/>
              <a:t>Before and After School Care - YMCA </a:t>
            </a:r>
          </a:p>
          <a:p>
            <a:r>
              <a:rPr lang="en-US" dirty="0"/>
              <a:t>School and Your Child’s Health – District Nurse</a:t>
            </a:r>
          </a:p>
          <a:p>
            <a:r>
              <a:rPr lang="en-US" dirty="0"/>
              <a:t>Transitional Kindergarten (TK)</a:t>
            </a:r>
          </a:p>
          <a:p>
            <a:pPr>
              <a:lnSpc>
                <a:spcPct val="114999"/>
              </a:lnSpc>
            </a:pPr>
            <a:r>
              <a:rPr lang="en-US" dirty="0"/>
              <a:t>Kindergarten Readiness and Sample Schedule</a:t>
            </a:r>
            <a:endParaRPr lang="en-US"/>
          </a:p>
          <a:p>
            <a:r>
              <a:rPr lang="en-US" dirty="0"/>
              <a:t>Registration and Attendance</a:t>
            </a:r>
          </a:p>
          <a:p>
            <a:endParaRPr lang="en-US" dirty="0"/>
          </a:p>
          <a:p>
            <a:pPr marL="11430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0679" y="92685"/>
            <a:ext cx="4307358" cy="1874631"/>
          </a:xfrm>
          <a:prstGeom prst="rect">
            <a:avLst/>
          </a:prstGeom>
        </p:spPr>
      </p:pic>
      <p:pic>
        <p:nvPicPr>
          <p:cNvPr id="1026" name="Picture 2" descr="f28e6ac2-7804-4232-8c6e-c5aeaef4a128@namprd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60235" y="2470196"/>
            <a:ext cx="2845996" cy="213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321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9"/>
          <p:cNvSpPr txBox="1"/>
          <p:nvPr/>
        </p:nvSpPr>
        <p:spPr>
          <a:xfrm>
            <a:off x="0" y="214650"/>
            <a:ext cx="9244500" cy="4714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600" b="1" dirty="0">
                <a:solidFill>
                  <a:schemeClr val="dk1"/>
                </a:solidFill>
                <a:latin typeface="Roboto"/>
                <a:ea typeface="Roboto"/>
                <a:cs typeface="Roboto"/>
                <a:sym typeface="Roboto"/>
              </a:rPr>
              <a:t>Regarding Medical Exemptions for Immunizations</a:t>
            </a:r>
            <a:endParaRPr lang="en-US" sz="1600" b="1">
              <a:solidFill>
                <a:schemeClr val="dk1"/>
              </a:solidFill>
              <a:latin typeface="Roboto"/>
              <a:ea typeface="Roboto"/>
              <a:cs typeface="Roboto"/>
            </a:endParaRPr>
          </a:p>
          <a:p>
            <a:pPr marL="0" marR="0" lvl="0" indent="0" algn="l" rtl="0">
              <a:lnSpc>
                <a:spcPct val="115000"/>
              </a:lnSpc>
              <a:spcBef>
                <a:spcPts val="0"/>
              </a:spcBef>
              <a:spcAft>
                <a:spcPts val="0"/>
              </a:spcAft>
              <a:buNone/>
            </a:pPr>
            <a:r>
              <a:rPr lang="en" sz="1500" b="1" i="1" dirty="0" err="1">
                <a:solidFill>
                  <a:schemeClr val="dk1"/>
                </a:solidFill>
                <a:latin typeface="Roboto"/>
                <a:ea typeface="Roboto"/>
                <a:cs typeface="Roboto"/>
                <a:sym typeface="Roboto"/>
              </a:rPr>
              <a:t>Respecto</a:t>
            </a:r>
            <a:r>
              <a:rPr lang="en" sz="1500" b="1" i="1" dirty="0">
                <a:solidFill>
                  <a:schemeClr val="dk1"/>
                </a:solidFill>
                <a:latin typeface="Roboto"/>
                <a:ea typeface="Roboto"/>
                <a:cs typeface="Roboto"/>
                <a:sym typeface="Roboto"/>
              </a:rPr>
              <a:t> a las </a:t>
            </a:r>
            <a:r>
              <a:rPr lang="en" sz="1500" b="1" i="1" dirty="0" err="1">
                <a:solidFill>
                  <a:schemeClr val="dk1"/>
                </a:solidFill>
                <a:latin typeface="Roboto"/>
                <a:ea typeface="Roboto"/>
                <a:cs typeface="Roboto"/>
                <a:sym typeface="Roboto"/>
              </a:rPr>
              <a:t>exenciones</a:t>
            </a:r>
            <a:r>
              <a:rPr lang="en" sz="1500" b="1" i="1" dirty="0">
                <a:solidFill>
                  <a:schemeClr val="dk1"/>
                </a:solidFill>
                <a:latin typeface="Roboto"/>
                <a:ea typeface="Roboto"/>
                <a:cs typeface="Roboto"/>
                <a:sym typeface="Roboto"/>
              </a:rPr>
              <a:t> </a:t>
            </a:r>
            <a:r>
              <a:rPr lang="en" sz="1500" b="1" i="1" dirty="0" err="1">
                <a:solidFill>
                  <a:schemeClr val="dk1"/>
                </a:solidFill>
                <a:latin typeface="Roboto"/>
                <a:ea typeface="Roboto"/>
                <a:cs typeface="Roboto"/>
                <a:sym typeface="Roboto"/>
              </a:rPr>
              <a:t>médicas</a:t>
            </a:r>
            <a:r>
              <a:rPr lang="en" sz="1500" b="1" i="1" dirty="0">
                <a:solidFill>
                  <a:schemeClr val="dk1"/>
                </a:solidFill>
                <a:latin typeface="Roboto"/>
                <a:ea typeface="Roboto"/>
                <a:cs typeface="Roboto"/>
                <a:sym typeface="Roboto"/>
              </a:rPr>
              <a:t> para las </a:t>
            </a:r>
            <a:r>
              <a:rPr lang="en" sz="1500" b="1" i="1" dirty="0" err="1">
                <a:solidFill>
                  <a:schemeClr val="dk1"/>
                </a:solidFill>
                <a:latin typeface="Roboto"/>
                <a:ea typeface="Roboto"/>
                <a:cs typeface="Roboto"/>
                <a:sym typeface="Roboto"/>
              </a:rPr>
              <a:t>vacunas</a:t>
            </a:r>
            <a:r>
              <a:rPr lang="en" sz="2400" b="1" dirty="0">
                <a:solidFill>
                  <a:schemeClr val="dk1"/>
                </a:solidFill>
                <a:latin typeface="Roboto"/>
                <a:ea typeface="Roboto"/>
                <a:cs typeface="Roboto"/>
                <a:sym typeface="Roboto"/>
              </a:rPr>
              <a:t> </a:t>
            </a:r>
            <a:endParaRPr sz="2400" b="1" dirty="0">
              <a:solidFill>
                <a:schemeClr val="dk1"/>
              </a:solidFill>
              <a:latin typeface="Roboto"/>
              <a:ea typeface="Roboto"/>
              <a:cs typeface="Roboto"/>
              <a:sym typeface="Roboto"/>
            </a:endParaRPr>
          </a:p>
          <a:p>
            <a:pPr marL="457200" marR="0" lvl="0" indent="-342900" algn="l" rtl="0">
              <a:lnSpc>
                <a:spcPct val="115000"/>
              </a:lnSpc>
              <a:spcBef>
                <a:spcPts val="1000"/>
              </a:spcBef>
              <a:spcAft>
                <a:spcPts val="0"/>
              </a:spcAft>
              <a:buClr>
                <a:schemeClr val="dk1"/>
              </a:buClr>
              <a:buSzPts val="1800"/>
              <a:buFont typeface="Roboto"/>
              <a:buChar char="●"/>
            </a:pPr>
            <a:r>
              <a:rPr lang="en" sz="1500" b="1" dirty="0">
                <a:solidFill>
                  <a:schemeClr val="dk1"/>
                </a:solidFill>
                <a:latin typeface="Roboto"/>
                <a:ea typeface="Roboto"/>
                <a:cs typeface="Roboto"/>
                <a:sym typeface="Roboto"/>
              </a:rPr>
              <a:t>The California Immunization Registry Medical Exemption web site is a secure site for physicians to issue and manage standardized medical exemptions for children in school or child care. Parents use the same site to request medical exemptions from vaccination for their children. Schools and child care facilities can monitor and get updates for medical exemptions issued for children in attendance. The school will not be able to print a copy of the actual medical exemption so it still must be printed by the Physician’s office and delivered to the school.</a:t>
            </a:r>
            <a:r>
              <a:rPr lang="en" sz="1800" b="1" dirty="0">
                <a:solidFill>
                  <a:schemeClr val="dk1"/>
                </a:solidFill>
                <a:latin typeface="Roboto"/>
                <a:ea typeface="Roboto"/>
                <a:cs typeface="Roboto"/>
                <a:sym typeface="Roboto"/>
              </a:rPr>
              <a:t> </a:t>
            </a:r>
            <a:endParaRPr sz="1800" b="1" dirty="0">
              <a:solidFill>
                <a:schemeClr val="dk1"/>
              </a:solidFill>
              <a:latin typeface="Roboto"/>
              <a:ea typeface="Roboto"/>
              <a:cs typeface="Roboto"/>
            </a:endParaRPr>
          </a:p>
          <a:p>
            <a:pPr marL="457200" marR="0" lvl="0" indent="-323850" algn="l" rtl="0">
              <a:lnSpc>
                <a:spcPct val="115000"/>
              </a:lnSpc>
              <a:spcBef>
                <a:spcPts val="1000"/>
              </a:spcBef>
              <a:spcAft>
                <a:spcPts val="0"/>
              </a:spcAft>
              <a:buClr>
                <a:schemeClr val="dk1"/>
              </a:buClr>
              <a:buSzPts val="1500"/>
              <a:buFont typeface="Roboto"/>
              <a:buChar char="●"/>
            </a:pPr>
            <a:r>
              <a:rPr lang="en" sz="1500" i="1" dirty="0">
                <a:solidFill>
                  <a:schemeClr val="dk1"/>
                </a:solidFill>
                <a:latin typeface="Roboto"/>
                <a:ea typeface="Roboto"/>
                <a:cs typeface="Roboto"/>
                <a:sym typeface="Roboto"/>
              </a:rPr>
              <a:t>El sitio web del </a:t>
            </a:r>
            <a:r>
              <a:rPr lang="en" sz="1500" i="1" dirty="0" err="1">
                <a:solidFill>
                  <a:schemeClr val="dk1"/>
                </a:solidFill>
                <a:latin typeface="Roboto"/>
                <a:ea typeface="Roboto"/>
                <a:cs typeface="Roboto"/>
                <a:sym typeface="Roboto"/>
              </a:rPr>
              <a:t>Registro</a:t>
            </a:r>
            <a:r>
              <a:rPr lang="en" sz="1500" i="1" dirty="0">
                <a:solidFill>
                  <a:schemeClr val="dk1"/>
                </a:solidFill>
                <a:latin typeface="Roboto"/>
                <a:ea typeface="Roboto"/>
                <a:cs typeface="Roboto"/>
                <a:sym typeface="Roboto"/>
              </a:rPr>
              <a:t> de </a:t>
            </a:r>
            <a:r>
              <a:rPr lang="en" sz="1500" i="1" dirty="0" err="1">
                <a:solidFill>
                  <a:schemeClr val="dk1"/>
                </a:solidFill>
                <a:latin typeface="Roboto"/>
                <a:ea typeface="Roboto"/>
                <a:cs typeface="Roboto"/>
                <a:sym typeface="Roboto"/>
              </a:rPr>
              <a:t>Vacunas</a:t>
            </a:r>
            <a:r>
              <a:rPr lang="en" sz="1500" i="1" dirty="0">
                <a:solidFill>
                  <a:schemeClr val="dk1"/>
                </a:solidFill>
                <a:latin typeface="Roboto"/>
                <a:ea typeface="Roboto"/>
                <a:cs typeface="Roboto"/>
                <a:sym typeface="Roboto"/>
              </a:rPr>
              <a:t> de California para </a:t>
            </a:r>
            <a:r>
              <a:rPr lang="en" sz="1500" i="1" dirty="0" err="1">
                <a:solidFill>
                  <a:schemeClr val="dk1"/>
                </a:solidFill>
                <a:latin typeface="Roboto"/>
                <a:ea typeface="Roboto"/>
                <a:cs typeface="Roboto"/>
                <a:sym typeface="Roboto"/>
              </a:rPr>
              <a:t>exenciones</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médicas</a:t>
            </a:r>
            <a:r>
              <a:rPr lang="en" sz="1500" i="1" dirty="0">
                <a:solidFill>
                  <a:schemeClr val="dk1"/>
                </a:solidFill>
                <a:latin typeface="Roboto"/>
                <a:ea typeface="Roboto"/>
                <a:cs typeface="Roboto"/>
                <a:sym typeface="Roboto"/>
              </a:rPr>
              <a:t> es un sitio </a:t>
            </a:r>
            <a:r>
              <a:rPr lang="en" sz="1500" i="1" dirty="0" err="1">
                <a:solidFill>
                  <a:schemeClr val="dk1"/>
                </a:solidFill>
                <a:latin typeface="Roboto"/>
                <a:ea typeface="Roboto"/>
                <a:cs typeface="Roboto"/>
                <a:sym typeface="Roboto"/>
              </a:rPr>
              <a:t>seguro</a:t>
            </a:r>
            <a:r>
              <a:rPr lang="en" sz="1500" i="1" dirty="0">
                <a:solidFill>
                  <a:schemeClr val="dk1"/>
                </a:solidFill>
                <a:latin typeface="Roboto"/>
                <a:ea typeface="Roboto"/>
                <a:cs typeface="Roboto"/>
                <a:sym typeface="Roboto"/>
              </a:rPr>
              <a:t> para que </a:t>
            </a:r>
            <a:r>
              <a:rPr lang="en" sz="1500" i="1" dirty="0" err="1">
                <a:solidFill>
                  <a:schemeClr val="dk1"/>
                </a:solidFill>
                <a:latin typeface="Roboto"/>
                <a:ea typeface="Roboto"/>
                <a:cs typeface="Roboto"/>
                <a:sym typeface="Roboto"/>
              </a:rPr>
              <a:t>los</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médicos</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emitan</a:t>
            </a:r>
            <a:r>
              <a:rPr lang="en" sz="1500" i="1" dirty="0">
                <a:solidFill>
                  <a:schemeClr val="dk1"/>
                </a:solidFill>
                <a:latin typeface="Roboto"/>
                <a:ea typeface="Roboto"/>
                <a:cs typeface="Roboto"/>
                <a:sym typeface="Roboto"/>
              </a:rPr>
              <a:t> y </a:t>
            </a:r>
            <a:r>
              <a:rPr lang="en" sz="1500" i="1" dirty="0" err="1">
                <a:solidFill>
                  <a:schemeClr val="dk1"/>
                </a:solidFill>
                <a:latin typeface="Roboto"/>
                <a:ea typeface="Roboto"/>
                <a:cs typeface="Roboto"/>
                <a:sym typeface="Roboto"/>
              </a:rPr>
              <a:t>gestionen</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exenciones</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médicas</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estandarizadas</a:t>
            </a:r>
            <a:r>
              <a:rPr lang="en" sz="1500" i="1" dirty="0">
                <a:solidFill>
                  <a:schemeClr val="dk1"/>
                </a:solidFill>
                <a:latin typeface="Roboto"/>
                <a:ea typeface="Roboto"/>
                <a:cs typeface="Roboto"/>
                <a:sym typeface="Roboto"/>
              </a:rPr>
              <a:t> para </a:t>
            </a:r>
            <a:r>
              <a:rPr lang="en" sz="1500" i="1" dirty="0" err="1">
                <a:solidFill>
                  <a:schemeClr val="dk1"/>
                </a:solidFill>
                <a:latin typeface="Roboto"/>
                <a:ea typeface="Roboto"/>
                <a:cs typeface="Roboto"/>
                <a:sym typeface="Roboto"/>
              </a:rPr>
              <a:t>los</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niños</a:t>
            </a:r>
            <a:r>
              <a:rPr lang="en" sz="1500" i="1" dirty="0">
                <a:solidFill>
                  <a:schemeClr val="dk1"/>
                </a:solidFill>
                <a:latin typeface="Roboto"/>
                <a:ea typeface="Roboto"/>
                <a:cs typeface="Roboto"/>
                <a:sym typeface="Roboto"/>
              </a:rPr>
              <a:t> que </a:t>
            </a:r>
            <a:r>
              <a:rPr lang="en" sz="1500" i="1" dirty="0" err="1">
                <a:solidFill>
                  <a:schemeClr val="dk1"/>
                </a:solidFill>
                <a:latin typeface="Roboto"/>
                <a:ea typeface="Roboto"/>
                <a:cs typeface="Roboto"/>
                <a:sym typeface="Roboto"/>
              </a:rPr>
              <a:t>asisten</a:t>
            </a:r>
            <a:r>
              <a:rPr lang="en" sz="1500" i="1" dirty="0">
                <a:solidFill>
                  <a:schemeClr val="dk1"/>
                </a:solidFill>
                <a:latin typeface="Roboto"/>
                <a:ea typeface="Roboto"/>
                <a:cs typeface="Roboto"/>
                <a:sym typeface="Roboto"/>
              </a:rPr>
              <a:t> a la </a:t>
            </a:r>
            <a:r>
              <a:rPr lang="en" sz="1500" i="1" dirty="0" err="1">
                <a:solidFill>
                  <a:schemeClr val="dk1"/>
                </a:solidFill>
                <a:latin typeface="Roboto"/>
                <a:ea typeface="Roboto"/>
                <a:cs typeface="Roboto"/>
                <a:sym typeface="Roboto"/>
              </a:rPr>
              <a:t>escuela</a:t>
            </a:r>
            <a:r>
              <a:rPr lang="en" sz="1500" i="1" dirty="0">
                <a:solidFill>
                  <a:schemeClr val="dk1"/>
                </a:solidFill>
                <a:latin typeface="Roboto"/>
                <a:ea typeface="Roboto"/>
                <a:cs typeface="Roboto"/>
                <a:sym typeface="Roboto"/>
              </a:rPr>
              <a:t> o a </a:t>
            </a:r>
            <a:r>
              <a:rPr lang="en" sz="1500" i="1" dirty="0" err="1">
                <a:solidFill>
                  <a:schemeClr val="dk1"/>
                </a:solidFill>
                <a:latin typeface="Roboto"/>
                <a:ea typeface="Roboto"/>
                <a:cs typeface="Roboto"/>
                <a:sym typeface="Roboto"/>
              </a:rPr>
              <a:t>centros</a:t>
            </a:r>
            <a:r>
              <a:rPr lang="en" sz="1500" i="1" dirty="0">
                <a:solidFill>
                  <a:schemeClr val="dk1"/>
                </a:solidFill>
                <a:latin typeface="Roboto"/>
                <a:ea typeface="Roboto"/>
                <a:cs typeface="Roboto"/>
                <a:sym typeface="Roboto"/>
              </a:rPr>
              <a:t> de </a:t>
            </a:r>
            <a:r>
              <a:rPr lang="en" sz="1500" i="1" dirty="0" err="1">
                <a:solidFill>
                  <a:schemeClr val="dk1"/>
                </a:solidFill>
                <a:latin typeface="Roboto"/>
                <a:ea typeface="Roboto"/>
                <a:cs typeface="Roboto"/>
                <a:sym typeface="Roboto"/>
              </a:rPr>
              <a:t>cuidado</a:t>
            </a:r>
            <a:r>
              <a:rPr lang="en" sz="1500" i="1" dirty="0">
                <a:solidFill>
                  <a:schemeClr val="dk1"/>
                </a:solidFill>
                <a:latin typeface="Roboto"/>
                <a:ea typeface="Roboto"/>
                <a:cs typeface="Roboto"/>
                <a:sym typeface="Roboto"/>
              </a:rPr>
              <a:t> de </a:t>
            </a:r>
            <a:r>
              <a:rPr lang="en" sz="1500" i="1" dirty="0" err="1">
                <a:solidFill>
                  <a:schemeClr val="dk1"/>
                </a:solidFill>
                <a:latin typeface="Roboto"/>
                <a:ea typeface="Roboto"/>
                <a:cs typeface="Roboto"/>
                <a:sym typeface="Roboto"/>
              </a:rPr>
              <a:t>niños</a:t>
            </a:r>
            <a:r>
              <a:rPr lang="en" sz="1500" i="1" dirty="0">
                <a:solidFill>
                  <a:schemeClr val="dk1"/>
                </a:solidFill>
                <a:latin typeface="Roboto"/>
                <a:ea typeface="Roboto"/>
                <a:cs typeface="Roboto"/>
                <a:sym typeface="Roboto"/>
              </a:rPr>
              <a:t>. Los padres </a:t>
            </a:r>
            <a:r>
              <a:rPr lang="en" sz="1500" i="1" dirty="0" err="1">
                <a:solidFill>
                  <a:schemeClr val="dk1"/>
                </a:solidFill>
                <a:latin typeface="Roboto"/>
                <a:ea typeface="Roboto"/>
                <a:cs typeface="Roboto"/>
                <a:sym typeface="Roboto"/>
              </a:rPr>
              <a:t>utilizan</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este</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mismo</a:t>
            </a:r>
            <a:r>
              <a:rPr lang="en" sz="1500" i="1" dirty="0">
                <a:solidFill>
                  <a:schemeClr val="dk1"/>
                </a:solidFill>
                <a:latin typeface="Roboto"/>
                <a:ea typeface="Roboto"/>
                <a:cs typeface="Roboto"/>
                <a:sym typeface="Roboto"/>
              </a:rPr>
              <a:t> sitio para </a:t>
            </a:r>
            <a:r>
              <a:rPr lang="en" sz="1500" i="1" dirty="0" err="1">
                <a:solidFill>
                  <a:schemeClr val="dk1"/>
                </a:solidFill>
                <a:latin typeface="Roboto"/>
                <a:ea typeface="Roboto"/>
                <a:cs typeface="Roboto"/>
                <a:sym typeface="Roboto"/>
              </a:rPr>
              <a:t>solicitar</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exenciones</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médicas</a:t>
            </a:r>
            <a:r>
              <a:rPr lang="en" sz="1500" i="1" dirty="0">
                <a:solidFill>
                  <a:schemeClr val="dk1"/>
                </a:solidFill>
                <a:latin typeface="Roboto"/>
                <a:ea typeface="Roboto"/>
                <a:cs typeface="Roboto"/>
                <a:sym typeface="Roboto"/>
              </a:rPr>
              <a:t> de </a:t>
            </a:r>
            <a:r>
              <a:rPr lang="en" sz="1500" i="1" dirty="0" err="1">
                <a:solidFill>
                  <a:schemeClr val="dk1"/>
                </a:solidFill>
                <a:latin typeface="Roboto"/>
                <a:ea typeface="Roboto"/>
                <a:cs typeface="Roboto"/>
                <a:sym typeface="Roboto"/>
              </a:rPr>
              <a:t>vacunas</a:t>
            </a:r>
            <a:r>
              <a:rPr lang="en" sz="1500" i="1" dirty="0">
                <a:solidFill>
                  <a:schemeClr val="dk1"/>
                </a:solidFill>
                <a:latin typeface="Roboto"/>
                <a:ea typeface="Roboto"/>
                <a:cs typeface="Roboto"/>
                <a:sym typeface="Roboto"/>
              </a:rPr>
              <a:t> para sus </a:t>
            </a:r>
            <a:r>
              <a:rPr lang="en" sz="1500" i="1" dirty="0" err="1">
                <a:solidFill>
                  <a:schemeClr val="dk1"/>
                </a:solidFill>
                <a:latin typeface="Roboto"/>
                <a:ea typeface="Roboto"/>
                <a:cs typeface="Roboto"/>
                <a:sym typeface="Roboto"/>
              </a:rPr>
              <a:t>hijos</a:t>
            </a:r>
            <a:r>
              <a:rPr lang="en" sz="1500" i="1" dirty="0">
                <a:solidFill>
                  <a:schemeClr val="dk1"/>
                </a:solidFill>
                <a:latin typeface="Roboto"/>
                <a:ea typeface="Roboto"/>
                <a:cs typeface="Roboto"/>
                <a:sym typeface="Roboto"/>
              </a:rPr>
              <a:t>. Las </a:t>
            </a:r>
            <a:r>
              <a:rPr lang="en" sz="1500" i="1" dirty="0" err="1">
                <a:solidFill>
                  <a:schemeClr val="dk1"/>
                </a:solidFill>
                <a:latin typeface="Roboto"/>
                <a:ea typeface="Roboto"/>
                <a:cs typeface="Roboto"/>
                <a:sym typeface="Roboto"/>
              </a:rPr>
              <a:t>escuelas</a:t>
            </a:r>
            <a:r>
              <a:rPr lang="en" sz="1500" i="1" dirty="0">
                <a:solidFill>
                  <a:schemeClr val="dk1"/>
                </a:solidFill>
                <a:latin typeface="Roboto"/>
                <a:ea typeface="Roboto"/>
                <a:cs typeface="Roboto"/>
                <a:sym typeface="Roboto"/>
              </a:rPr>
              <a:t> y </a:t>
            </a:r>
            <a:r>
              <a:rPr lang="en" sz="1500" i="1" dirty="0" err="1">
                <a:solidFill>
                  <a:schemeClr val="dk1"/>
                </a:solidFill>
                <a:latin typeface="Roboto"/>
                <a:ea typeface="Roboto"/>
                <a:cs typeface="Roboto"/>
                <a:sym typeface="Roboto"/>
              </a:rPr>
              <a:t>los</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centros</a:t>
            </a:r>
            <a:r>
              <a:rPr lang="en" sz="1500" i="1" dirty="0">
                <a:solidFill>
                  <a:schemeClr val="dk1"/>
                </a:solidFill>
                <a:latin typeface="Roboto"/>
                <a:ea typeface="Roboto"/>
                <a:cs typeface="Roboto"/>
                <a:sym typeface="Roboto"/>
              </a:rPr>
              <a:t> de </a:t>
            </a:r>
            <a:r>
              <a:rPr lang="en" sz="1500" i="1" dirty="0" err="1">
                <a:solidFill>
                  <a:schemeClr val="dk1"/>
                </a:solidFill>
                <a:latin typeface="Roboto"/>
                <a:ea typeface="Roboto"/>
                <a:cs typeface="Roboto"/>
                <a:sym typeface="Roboto"/>
              </a:rPr>
              <a:t>cuidado</a:t>
            </a:r>
            <a:r>
              <a:rPr lang="en" sz="1500" i="1" dirty="0">
                <a:solidFill>
                  <a:schemeClr val="dk1"/>
                </a:solidFill>
                <a:latin typeface="Roboto"/>
                <a:ea typeface="Roboto"/>
                <a:cs typeface="Roboto"/>
                <a:sym typeface="Roboto"/>
              </a:rPr>
              <a:t> de </a:t>
            </a:r>
            <a:r>
              <a:rPr lang="en" sz="1500" i="1" dirty="0" err="1">
                <a:solidFill>
                  <a:schemeClr val="dk1"/>
                </a:solidFill>
                <a:latin typeface="Roboto"/>
                <a:ea typeface="Roboto"/>
                <a:cs typeface="Roboto"/>
                <a:sym typeface="Roboto"/>
              </a:rPr>
              <a:t>niños</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pueden</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controlar</a:t>
            </a:r>
            <a:r>
              <a:rPr lang="en" sz="1500" i="1" dirty="0">
                <a:solidFill>
                  <a:schemeClr val="dk1"/>
                </a:solidFill>
                <a:latin typeface="Roboto"/>
                <a:ea typeface="Roboto"/>
                <a:cs typeface="Roboto"/>
                <a:sym typeface="Roboto"/>
              </a:rPr>
              <a:t> y </a:t>
            </a:r>
            <a:r>
              <a:rPr lang="en" sz="1500" i="1" dirty="0" err="1">
                <a:solidFill>
                  <a:schemeClr val="dk1"/>
                </a:solidFill>
                <a:latin typeface="Roboto"/>
                <a:ea typeface="Roboto"/>
                <a:cs typeface="Roboto"/>
                <a:sym typeface="Roboto"/>
              </a:rPr>
              <a:t>obtener</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actualizaciones</a:t>
            </a:r>
            <a:r>
              <a:rPr lang="en" sz="1500" i="1" dirty="0">
                <a:solidFill>
                  <a:schemeClr val="dk1"/>
                </a:solidFill>
                <a:latin typeface="Roboto"/>
                <a:ea typeface="Roboto"/>
                <a:cs typeface="Roboto"/>
                <a:sym typeface="Roboto"/>
              </a:rPr>
              <a:t> de las </a:t>
            </a:r>
            <a:r>
              <a:rPr lang="en" sz="1500" i="1" dirty="0" err="1">
                <a:solidFill>
                  <a:schemeClr val="dk1"/>
                </a:solidFill>
                <a:latin typeface="Roboto"/>
                <a:ea typeface="Roboto"/>
                <a:cs typeface="Roboto"/>
                <a:sym typeface="Roboto"/>
              </a:rPr>
              <a:t>exenciones</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médicas</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emitidas</a:t>
            </a:r>
            <a:r>
              <a:rPr lang="en" sz="1500" i="1" dirty="0">
                <a:solidFill>
                  <a:schemeClr val="dk1"/>
                </a:solidFill>
                <a:latin typeface="Roboto"/>
                <a:ea typeface="Roboto"/>
                <a:cs typeface="Roboto"/>
                <a:sym typeface="Roboto"/>
              </a:rPr>
              <a:t> para </a:t>
            </a:r>
            <a:r>
              <a:rPr lang="en" sz="1500" i="1" dirty="0" err="1">
                <a:solidFill>
                  <a:schemeClr val="dk1"/>
                </a:solidFill>
                <a:latin typeface="Roboto"/>
                <a:ea typeface="Roboto"/>
                <a:cs typeface="Roboto"/>
                <a:sym typeface="Roboto"/>
              </a:rPr>
              <a:t>los</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niños</a:t>
            </a:r>
            <a:r>
              <a:rPr lang="en" sz="1500" i="1" dirty="0">
                <a:solidFill>
                  <a:schemeClr val="dk1"/>
                </a:solidFill>
                <a:latin typeface="Roboto"/>
                <a:ea typeface="Roboto"/>
                <a:cs typeface="Roboto"/>
                <a:sym typeface="Roboto"/>
              </a:rPr>
              <a:t> que </a:t>
            </a:r>
            <a:r>
              <a:rPr lang="en" sz="1500" i="1" dirty="0" err="1">
                <a:solidFill>
                  <a:schemeClr val="dk1"/>
                </a:solidFill>
                <a:latin typeface="Roboto"/>
                <a:ea typeface="Roboto"/>
                <a:cs typeface="Roboto"/>
                <a:sym typeface="Roboto"/>
              </a:rPr>
              <a:t>asisten</a:t>
            </a:r>
            <a:r>
              <a:rPr lang="en" sz="1500" i="1" dirty="0">
                <a:solidFill>
                  <a:schemeClr val="dk1"/>
                </a:solidFill>
                <a:latin typeface="Roboto"/>
                <a:ea typeface="Roboto"/>
                <a:cs typeface="Roboto"/>
                <a:sym typeface="Roboto"/>
              </a:rPr>
              <a:t> a </a:t>
            </a:r>
            <a:r>
              <a:rPr lang="en" sz="1500" i="1" dirty="0" err="1">
                <a:solidFill>
                  <a:schemeClr val="dk1"/>
                </a:solidFill>
                <a:latin typeface="Roboto"/>
                <a:ea typeface="Roboto"/>
                <a:cs typeface="Roboto"/>
                <a:sym typeface="Roboto"/>
              </a:rPr>
              <a:t>dichos</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lugares</a:t>
            </a:r>
            <a:r>
              <a:rPr lang="en" sz="1500" i="1" dirty="0">
                <a:solidFill>
                  <a:schemeClr val="dk1"/>
                </a:solidFill>
                <a:latin typeface="Roboto"/>
                <a:ea typeface="Roboto"/>
                <a:cs typeface="Roboto"/>
                <a:sym typeface="Roboto"/>
              </a:rPr>
              <a:t>. La </a:t>
            </a:r>
            <a:r>
              <a:rPr lang="en" sz="1500" i="1" dirty="0" err="1">
                <a:solidFill>
                  <a:schemeClr val="dk1"/>
                </a:solidFill>
                <a:latin typeface="Roboto"/>
                <a:ea typeface="Roboto"/>
                <a:cs typeface="Roboto"/>
                <a:sym typeface="Roboto"/>
              </a:rPr>
              <a:t>escuela</a:t>
            </a:r>
            <a:r>
              <a:rPr lang="en" sz="1500" i="1" dirty="0">
                <a:solidFill>
                  <a:schemeClr val="dk1"/>
                </a:solidFill>
                <a:latin typeface="Roboto"/>
                <a:ea typeface="Roboto"/>
                <a:cs typeface="Roboto"/>
                <a:sym typeface="Roboto"/>
              </a:rPr>
              <a:t> no </a:t>
            </a:r>
            <a:r>
              <a:rPr lang="en" sz="1500" i="1" dirty="0" err="1">
                <a:solidFill>
                  <a:schemeClr val="dk1"/>
                </a:solidFill>
                <a:latin typeface="Roboto"/>
                <a:ea typeface="Roboto"/>
                <a:cs typeface="Roboto"/>
                <a:sym typeface="Roboto"/>
              </a:rPr>
              <a:t>puede</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imprimir</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una</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copia</a:t>
            </a:r>
            <a:r>
              <a:rPr lang="en" sz="1500" i="1" dirty="0">
                <a:solidFill>
                  <a:schemeClr val="dk1"/>
                </a:solidFill>
                <a:latin typeface="Roboto"/>
                <a:ea typeface="Roboto"/>
                <a:cs typeface="Roboto"/>
                <a:sym typeface="Roboto"/>
              </a:rPr>
              <a:t> de la </a:t>
            </a:r>
            <a:r>
              <a:rPr lang="en" sz="1500" i="1" dirty="0" err="1">
                <a:solidFill>
                  <a:schemeClr val="dk1"/>
                </a:solidFill>
                <a:latin typeface="Roboto"/>
                <a:ea typeface="Roboto"/>
                <a:cs typeface="Roboto"/>
                <a:sym typeface="Roboto"/>
              </a:rPr>
              <a:t>exención</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médica</a:t>
            </a:r>
            <a:r>
              <a:rPr lang="en" sz="1500" i="1" dirty="0">
                <a:solidFill>
                  <a:schemeClr val="dk1"/>
                </a:solidFill>
                <a:latin typeface="Roboto"/>
                <a:ea typeface="Roboto"/>
                <a:cs typeface="Roboto"/>
                <a:sym typeface="Roboto"/>
              </a:rPr>
              <a:t> real, de </a:t>
            </a:r>
            <a:r>
              <a:rPr lang="en" sz="1500" i="1" dirty="0" err="1">
                <a:solidFill>
                  <a:schemeClr val="dk1"/>
                </a:solidFill>
                <a:latin typeface="Roboto"/>
                <a:ea typeface="Roboto"/>
                <a:cs typeface="Roboto"/>
                <a:sym typeface="Roboto"/>
              </a:rPr>
              <a:t>manera</a:t>
            </a:r>
            <a:r>
              <a:rPr lang="en" sz="1500" i="1" dirty="0">
                <a:solidFill>
                  <a:schemeClr val="dk1"/>
                </a:solidFill>
                <a:latin typeface="Roboto"/>
                <a:ea typeface="Roboto"/>
                <a:cs typeface="Roboto"/>
                <a:sym typeface="Roboto"/>
              </a:rPr>
              <a:t>, que </a:t>
            </a:r>
            <a:r>
              <a:rPr lang="en" sz="1500" i="1" dirty="0" err="1">
                <a:solidFill>
                  <a:schemeClr val="dk1"/>
                </a:solidFill>
                <a:latin typeface="Roboto"/>
                <a:ea typeface="Roboto"/>
                <a:cs typeface="Roboto"/>
                <a:sym typeface="Roboto"/>
              </a:rPr>
              <a:t>deberá</a:t>
            </a:r>
            <a:r>
              <a:rPr lang="en" sz="1500" i="1" dirty="0">
                <a:solidFill>
                  <a:schemeClr val="dk1"/>
                </a:solidFill>
                <a:latin typeface="Roboto"/>
                <a:ea typeface="Roboto"/>
                <a:cs typeface="Roboto"/>
                <a:sym typeface="Roboto"/>
              </a:rPr>
              <a:t> ser impresa </a:t>
            </a:r>
            <a:r>
              <a:rPr lang="en" sz="1500" i="1" dirty="0" err="1">
                <a:solidFill>
                  <a:schemeClr val="dk1"/>
                </a:solidFill>
                <a:latin typeface="Roboto"/>
                <a:ea typeface="Roboto"/>
                <a:cs typeface="Roboto"/>
                <a:sym typeface="Roboto"/>
              </a:rPr>
              <a:t>por</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el</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consultorio</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médico</a:t>
            </a:r>
            <a:r>
              <a:rPr lang="en" sz="1500" i="1" dirty="0">
                <a:solidFill>
                  <a:schemeClr val="dk1"/>
                </a:solidFill>
                <a:latin typeface="Roboto"/>
                <a:ea typeface="Roboto"/>
                <a:cs typeface="Roboto"/>
                <a:sym typeface="Roboto"/>
              </a:rPr>
              <a:t> y </a:t>
            </a:r>
            <a:r>
              <a:rPr lang="en" sz="1500" i="1" dirty="0" err="1">
                <a:solidFill>
                  <a:schemeClr val="dk1"/>
                </a:solidFill>
                <a:latin typeface="Roboto"/>
                <a:ea typeface="Roboto"/>
                <a:cs typeface="Roboto"/>
                <a:sym typeface="Roboto"/>
              </a:rPr>
              <a:t>presentada</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en</a:t>
            </a:r>
            <a:r>
              <a:rPr lang="en" sz="1500" i="1" dirty="0">
                <a:solidFill>
                  <a:schemeClr val="dk1"/>
                </a:solidFill>
                <a:latin typeface="Roboto"/>
                <a:ea typeface="Roboto"/>
                <a:cs typeface="Roboto"/>
                <a:sym typeface="Roboto"/>
              </a:rPr>
              <a:t> la </a:t>
            </a:r>
            <a:r>
              <a:rPr lang="en" sz="1500" i="1" dirty="0" err="1">
                <a:solidFill>
                  <a:schemeClr val="dk1"/>
                </a:solidFill>
                <a:latin typeface="Roboto"/>
                <a:ea typeface="Roboto"/>
                <a:cs typeface="Roboto"/>
                <a:sym typeface="Roboto"/>
              </a:rPr>
              <a:t>escuela</a:t>
            </a:r>
            <a:r>
              <a:rPr lang="en" sz="1500" i="1" dirty="0">
                <a:solidFill>
                  <a:schemeClr val="dk1"/>
                </a:solidFill>
                <a:latin typeface="Roboto"/>
                <a:ea typeface="Roboto"/>
                <a:cs typeface="Roboto"/>
                <a:sym typeface="Roboto"/>
              </a:rPr>
              <a:t>.</a:t>
            </a:r>
            <a:endParaRPr sz="1500" i="1" dirty="0">
              <a:solidFill>
                <a:schemeClr val="dk1"/>
              </a:solidFill>
              <a:latin typeface="Roboto"/>
              <a:ea typeface="Roboto"/>
              <a:cs typeface="Roboto"/>
              <a:sym typeface="Roboto"/>
            </a:endParaRPr>
          </a:p>
          <a:p>
            <a:pPr marL="457200" marR="0" lvl="0" indent="0" algn="l" rtl="0">
              <a:lnSpc>
                <a:spcPct val="115000"/>
              </a:lnSpc>
              <a:spcBef>
                <a:spcPts val="1000"/>
              </a:spcBef>
              <a:spcAft>
                <a:spcPts val="1000"/>
              </a:spcAft>
              <a:buNone/>
            </a:pPr>
            <a:r>
              <a:rPr lang="en" sz="1500" dirty="0">
                <a:solidFill>
                  <a:schemeClr val="dk1"/>
                </a:solidFill>
                <a:latin typeface="Roboto"/>
                <a:ea typeface="Roboto"/>
                <a:cs typeface="Roboto"/>
                <a:sym typeface="Roboto"/>
              </a:rPr>
              <a:t>Visit/</a:t>
            </a:r>
            <a:r>
              <a:rPr lang="en" sz="1500" i="1" dirty="0" err="1">
                <a:solidFill>
                  <a:schemeClr val="dk1"/>
                </a:solidFill>
                <a:latin typeface="Roboto"/>
                <a:ea typeface="Roboto"/>
                <a:cs typeface="Roboto"/>
                <a:sym typeface="Roboto"/>
              </a:rPr>
              <a:t>visite</a:t>
            </a:r>
            <a:r>
              <a:rPr lang="en" sz="1500" dirty="0">
                <a:solidFill>
                  <a:schemeClr val="dk1"/>
                </a:solidFill>
                <a:latin typeface="Roboto"/>
                <a:ea typeface="Roboto"/>
                <a:cs typeface="Roboto"/>
                <a:sym typeface="Roboto"/>
              </a:rPr>
              <a:t> </a:t>
            </a:r>
            <a:r>
              <a:rPr lang="en" sz="1500" u="sng" dirty="0">
                <a:solidFill>
                  <a:srgbClr val="FFFF00"/>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https://cair.cdph.ca.gov/exemptions/home</a:t>
            </a:r>
            <a:r>
              <a:rPr lang="en" sz="1500" dirty="0">
                <a:solidFill>
                  <a:schemeClr val="dk1"/>
                </a:solidFill>
                <a:latin typeface="Roboto"/>
                <a:ea typeface="Roboto"/>
                <a:cs typeface="Roboto"/>
                <a:sym typeface="Roboto"/>
              </a:rPr>
              <a:t> for more information/</a:t>
            </a:r>
            <a:r>
              <a:rPr lang="en" sz="1500" i="1" dirty="0">
                <a:solidFill>
                  <a:schemeClr val="dk1"/>
                </a:solidFill>
                <a:latin typeface="Roboto"/>
                <a:ea typeface="Roboto"/>
                <a:cs typeface="Roboto"/>
                <a:sym typeface="Roboto"/>
              </a:rPr>
              <a:t>para </a:t>
            </a:r>
            <a:r>
              <a:rPr lang="en" sz="1500" i="1" dirty="0" err="1">
                <a:solidFill>
                  <a:schemeClr val="dk1"/>
                </a:solidFill>
                <a:latin typeface="Roboto"/>
                <a:ea typeface="Roboto"/>
                <a:cs typeface="Roboto"/>
                <a:sym typeface="Roboto"/>
              </a:rPr>
              <a:t>obtener</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más</a:t>
            </a:r>
            <a:r>
              <a:rPr lang="en" sz="1500" i="1" dirty="0">
                <a:solidFill>
                  <a:schemeClr val="dk1"/>
                </a:solidFill>
                <a:latin typeface="Roboto"/>
                <a:ea typeface="Roboto"/>
                <a:cs typeface="Roboto"/>
                <a:sym typeface="Roboto"/>
              </a:rPr>
              <a:t> </a:t>
            </a:r>
            <a:r>
              <a:rPr lang="en" sz="1500" i="1" dirty="0" err="1">
                <a:solidFill>
                  <a:schemeClr val="dk1"/>
                </a:solidFill>
                <a:latin typeface="Roboto"/>
                <a:ea typeface="Roboto"/>
                <a:cs typeface="Roboto"/>
                <a:sym typeface="Roboto"/>
              </a:rPr>
              <a:t>infomación</a:t>
            </a:r>
            <a:endParaRPr sz="1500" i="1" dirty="0" err="1">
              <a:solidFill>
                <a:schemeClr val="dk1"/>
              </a:solidFill>
              <a:latin typeface="Roboto"/>
              <a:ea typeface="Roboto"/>
              <a:cs typeface="Roboto"/>
              <a:sym typeface="Roboto"/>
            </a:endParaRPr>
          </a:p>
        </p:txBody>
      </p:sp>
    </p:spTree>
    <p:extLst>
      <p:ext uri="{BB962C8B-B14F-4D97-AF65-F5344CB8AC3E}">
        <p14:creationId xmlns:p14="http://schemas.microsoft.com/office/powerpoint/2010/main" val="98071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0" y="69600"/>
            <a:ext cx="4572000" cy="197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Hearing and Vision</a:t>
            </a:r>
            <a:endParaRPr/>
          </a:p>
          <a:p>
            <a:pPr marL="0" lvl="0" indent="0" algn="ctr" rtl="0">
              <a:spcBef>
                <a:spcPts val="0"/>
              </a:spcBef>
              <a:spcAft>
                <a:spcPts val="0"/>
              </a:spcAft>
              <a:buNone/>
            </a:pPr>
            <a:r>
              <a:rPr lang="en"/>
              <a:t>Audición y visión</a:t>
            </a:r>
            <a:endParaRPr/>
          </a:p>
        </p:txBody>
      </p:sp>
      <p:sp>
        <p:nvSpPr>
          <p:cNvPr id="131" name="Google Shape;131;p20"/>
          <p:cNvSpPr txBox="1">
            <a:spLocks noGrp="1"/>
          </p:cNvSpPr>
          <p:nvPr>
            <p:ph type="body" idx="2"/>
          </p:nvPr>
        </p:nvSpPr>
        <p:spPr>
          <a:xfrm>
            <a:off x="4609825" y="69600"/>
            <a:ext cx="4166700" cy="4950300"/>
          </a:xfrm>
          <a:prstGeom prst="rect">
            <a:avLst/>
          </a:prstGeom>
        </p:spPr>
        <p:txBody>
          <a:bodyPr spcFirstLastPara="1" wrap="square" lIns="91425" tIns="91425" rIns="91425" bIns="91425" anchor="ctr" anchorCtr="0">
            <a:noAutofit/>
          </a:bodyPr>
          <a:lstStyle/>
          <a:p>
            <a:pPr marL="457200" lvl="0" indent="-330200" algn="l" rtl="0">
              <a:spcBef>
                <a:spcPts val="0"/>
              </a:spcBef>
              <a:spcAft>
                <a:spcPts val="0"/>
              </a:spcAft>
              <a:buSzPts val="1600"/>
              <a:buChar char="●"/>
            </a:pPr>
            <a:r>
              <a:rPr lang="en" sz="1600" b="1" dirty="0"/>
              <a:t>Students will have their hearing and  vision screened in kindergarten</a:t>
            </a:r>
            <a:endParaRPr lang="en-US" sz="1600" b="1" dirty="0"/>
          </a:p>
          <a:p>
            <a:pPr marL="457200" lvl="0" indent="0" algn="l" rtl="0">
              <a:spcBef>
                <a:spcPts val="1000"/>
              </a:spcBef>
              <a:spcAft>
                <a:spcPts val="0"/>
              </a:spcAft>
              <a:buNone/>
            </a:pPr>
            <a:r>
              <a:rPr lang="en" sz="1600" i="1" dirty="0"/>
              <a:t>A </a:t>
            </a:r>
            <a:r>
              <a:rPr lang="en" sz="1600" i="1" dirty="0" err="1"/>
              <a:t>los</a:t>
            </a:r>
            <a:r>
              <a:rPr lang="en" sz="1600" i="1" dirty="0"/>
              <a:t> </a:t>
            </a:r>
            <a:r>
              <a:rPr lang="en" sz="1600" i="1" dirty="0" err="1"/>
              <a:t>estudiantes</a:t>
            </a:r>
            <a:r>
              <a:rPr lang="en" sz="1600" i="1" dirty="0"/>
              <a:t> se les </a:t>
            </a:r>
            <a:r>
              <a:rPr lang="en" sz="1600" i="1" dirty="0" err="1"/>
              <a:t>examinará</a:t>
            </a:r>
            <a:r>
              <a:rPr lang="en" sz="1600" i="1" dirty="0"/>
              <a:t> la </a:t>
            </a:r>
            <a:r>
              <a:rPr lang="en" sz="1600" i="1" dirty="0" err="1"/>
              <a:t>audición</a:t>
            </a:r>
            <a:r>
              <a:rPr lang="en" sz="1600" i="1" dirty="0"/>
              <a:t> y la </a:t>
            </a:r>
            <a:r>
              <a:rPr lang="en" sz="1600" i="1" dirty="0" err="1"/>
              <a:t>visión</a:t>
            </a:r>
            <a:r>
              <a:rPr lang="en" sz="1600" i="1" dirty="0"/>
              <a:t> </a:t>
            </a:r>
            <a:r>
              <a:rPr lang="en" sz="1600" i="1" dirty="0" err="1"/>
              <a:t>en</a:t>
            </a:r>
            <a:r>
              <a:rPr lang="en" sz="1600" i="1" dirty="0"/>
              <a:t> </a:t>
            </a:r>
            <a:r>
              <a:rPr lang="en" sz="1600" i="1" dirty="0" err="1"/>
              <a:t>el</a:t>
            </a:r>
            <a:r>
              <a:rPr lang="en" sz="1600" i="1" dirty="0"/>
              <a:t> kindergarten.</a:t>
            </a:r>
            <a:endParaRPr sz="1600" i="1" dirty="0"/>
          </a:p>
          <a:p>
            <a:pPr marL="457200" lvl="0" indent="-330200" algn="l" rtl="0">
              <a:spcBef>
                <a:spcPts val="1000"/>
              </a:spcBef>
              <a:spcAft>
                <a:spcPts val="0"/>
              </a:spcAft>
              <a:buSzPts val="1600"/>
              <a:buChar char="●"/>
            </a:pPr>
            <a:r>
              <a:rPr lang="en" sz="1600" b="1" dirty="0"/>
              <a:t>This is a state mandated requirement</a:t>
            </a:r>
            <a:endParaRPr sz="1600" b="1" dirty="0"/>
          </a:p>
          <a:p>
            <a:pPr marL="457200" lvl="0" indent="0" algn="l" rtl="0">
              <a:spcBef>
                <a:spcPts val="1000"/>
              </a:spcBef>
              <a:spcAft>
                <a:spcPts val="0"/>
              </a:spcAft>
              <a:buNone/>
            </a:pPr>
            <a:r>
              <a:rPr lang="en" sz="1600" i="1" dirty="0"/>
              <a:t>Este es un </a:t>
            </a:r>
            <a:r>
              <a:rPr lang="en" sz="1600" i="1" dirty="0" err="1"/>
              <a:t>requisito</a:t>
            </a:r>
            <a:r>
              <a:rPr lang="en" sz="1600" i="1" dirty="0"/>
              <a:t> </a:t>
            </a:r>
            <a:r>
              <a:rPr lang="en" sz="1600" i="1" dirty="0" err="1"/>
              <a:t>exigido</a:t>
            </a:r>
            <a:r>
              <a:rPr lang="en" sz="1600" i="1" dirty="0"/>
              <a:t> </a:t>
            </a:r>
            <a:r>
              <a:rPr lang="en" sz="1600" i="1" dirty="0" err="1"/>
              <a:t>por</a:t>
            </a:r>
            <a:r>
              <a:rPr lang="en" sz="1600" i="1" dirty="0"/>
              <a:t> </a:t>
            </a:r>
            <a:r>
              <a:rPr lang="en" sz="1600" i="1" dirty="0" err="1"/>
              <a:t>el</a:t>
            </a:r>
            <a:r>
              <a:rPr lang="en" sz="1600" i="1" dirty="0"/>
              <a:t> Estado</a:t>
            </a:r>
            <a:endParaRPr sz="1600" i="1" dirty="0"/>
          </a:p>
          <a:p>
            <a:pPr marL="457200" lvl="0" indent="-330200" algn="l" rtl="0">
              <a:spcBef>
                <a:spcPts val="1000"/>
              </a:spcBef>
              <a:spcAft>
                <a:spcPts val="0"/>
              </a:spcAft>
              <a:buSzPts val="1600"/>
              <a:buChar char="●"/>
            </a:pPr>
            <a:r>
              <a:rPr lang="en" sz="1600" b="1" dirty="0"/>
              <a:t>Subsequent screenings are done in 2nd, 5th and 8th grade</a:t>
            </a:r>
            <a:endParaRPr sz="1600" b="1" dirty="0"/>
          </a:p>
          <a:p>
            <a:pPr marL="457200" lvl="0" indent="0" algn="l" rtl="0">
              <a:spcBef>
                <a:spcPts val="1000"/>
              </a:spcBef>
              <a:spcAft>
                <a:spcPts val="1000"/>
              </a:spcAft>
              <a:buNone/>
            </a:pPr>
            <a:r>
              <a:rPr lang="en" sz="1600" i="1" dirty="0"/>
              <a:t>Se </a:t>
            </a:r>
            <a:r>
              <a:rPr lang="en" sz="1600" i="1" dirty="0" err="1"/>
              <a:t>realizan</a:t>
            </a:r>
            <a:r>
              <a:rPr lang="en" sz="1600" i="1" dirty="0"/>
              <a:t> </a:t>
            </a:r>
            <a:r>
              <a:rPr lang="en" sz="1600" i="1" dirty="0" err="1"/>
              <a:t>exámenes</a:t>
            </a:r>
            <a:r>
              <a:rPr lang="en" sz="1600" i="1" dirty="0"/>
              <a:t> posteriores </a:t>
            </a:r>
            <a:r>
              <a:rPr lang="en" sz="1600" i="1" dirty="0" err="1"/>
              <a:t>en</a:t>
            </a:r>
            <a:r>
              <a:rPr lang="en" sz="1600" i="1" dirty="0"/>
              <a:t> 2.º, 5.º y 8.º </a:t>
            </a:r>
            <a:r>
              <a:rPr lang="en" sz="1600" i="1" dirty="0" err="1"/>
              <a:t>grado</a:t>
            </a:r>
            <a:endParaRPr sz="1600" i="1" dirty="0" err="1"/>
          </a:p>
        </p:txBody>
      </p:sp>
      <p:pic>
        <p:nvPicPr>
          <p:cNvPr id="132" name="Google Shape;132;p20"/>
          <p:cNvPicPr preferRelativeResize="0"/>
          <p:nvPr/>
        </p:nvPicPr>
        <p:blipFill>
          <a:blip r:embed="rId3">
            <a:alphaModFix/>
          </a:blip>
          <a:stretch>
            <a:fillRect/>
          </a:stretch>
        </p:blipFill>
        <p:spPr>
          <a:xfrm>
            <a:off x="858475" y="2214650"/>
            <a:ext cx="3065425" cy="2358950"/>
          </a:xfrm>
          <a:prstGeom prst="rect">
            <a:avLst/>
          </a:prstGeom>
          <a:noFill/>
          <a:ln>
            <a:noFill/>
          </a:ln>
        </p:spPr>
      </p:pic>
    </p:spTree>
    <p:extLst>
      <p:ext uri="{BB962C8B-B14F-4D97-AF65-F5344CB8AC3E}">
        <p14:creationId xmlns:p14="http://schemas.microsoft.com/office/powerpoint/2010/main" val="2951546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txBox="1">
            <a:spLocks noGrp="1"/>
          </p:cNvSpPr>
          <p:nvPr>
            <p:ph type="title" idx="4294967295"/>
          </p:nvPr>
        </p:nvSpPr>
        <p:spPr>
          <a:xfrm>
            <a:off x="277064" y="190660"/>
            <a:ext cx="8520600" cy="108852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1" dirty="0"/>
              <a:t>Specialized Health Needs</a:t>
            </a:r>
            <a:endParaRPr lang="en-US" sz="3600" b="1" dirty="0"/>
          </a:p>
          <a:p>
            <a:pPr marL="0" lvl="0" indent="0" algn="ctr" rtl="0">
              <a:spcBef>
                <a:spcPts val="0"/>
              </a:spcBef>
              <a:spcAft>
                <a:spcPts val="0"/>
              </a:spcAft>
              <a:buNone/>
            </a:pPr>
            <a:r>
              <a:rPr lang="en" sz="3600" i="1" dirty="0" err="1"/>
              <a:t>Necesidades</a:t>
            </a:r>
            <a:r>
              <a:rPr lang="en" sz="3600" i="1" dirty="0"/>
              <a:t> de Salud </a:t>
            </a:r>
            <a:r>
              <a:rPr lang="en" sz="3600" i="1" dirty="0" err="1"/>
              <a:t>Especializadas</a:t>
            </a:r>
            <a:endParaRPr sz="3600" i="1" dirty="0" err="1"/>
          </a:p>
        </p:txBody>
      </p:sp>
      <p:sp>
        <p:nvSpPr>
          <p:cNvPr id="138" name="Google Shape;138;p21"/>
          <p:cNvSpPr txBox="1">
            <a:spLocks noGrp="1"/>
          </p:cNvSpPr>
          <p:nvPr>
            <p:ph type="body" idx="4294967295"/>
          </p:nvPr>
        </p:nvSpPr>
        <p:spPr>
          <a:xfrm>
            <a:off x="2518650" y="1061427"/>
            <a:ext cx="4106700" cy="733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700">
                <a:solidFill>
                  <a:schemeClr val="accent5"/>
                </a:solidFill>
              </a:rPr>
              <a:t>Action Plans</a:t>
            </a:r>
            <a:endParaRPr sz="2700">
              <a:solidFill>
                <a:schemeClr val="accent5"/>
              </a:solidFill>
            </a:endParaRPr>
          </a:p>
          <a:p>
            <a:pPr marL="0" lvl="0" indent="0" algn="ctr" rtl="0">
              <a:spcBef>
                <a:spcPts val="0"/>
              </a:spcBef>
              <a:spcAft>
                <a:spcPts val="1600"/>
              </a:spcAft>
              <a:buNone/>
            </a:pPr>
            <a:r>
              <a:rPr lang="en" sz="2400" i="1">
                <a:solidFill>
                  <a:schemeClr val="accent5"/>
                </a:solidFill>
              </a:rPr>
              <a:t>Planes de Acción</a:t>
            </a:r>
            <a:r>
              <a:rPr lang="en" sz="2400">
                <a:solidFill>
                  <a:schemeClr val="accent5"/>
                </a:solidFill>
              </a:rPr>
              <a:t> </a:t>
            </a:r>
            <a:endParaRPr sz="2400">
              <a:solidFill>
                <a:schemeClr val="accent5"/>
              </a:solidFill>
            </a:endParaRPr>
          </a:p>
        </p:txBody>
      </p:sp>
      <p:cxnSp>
        <p:nvCxnSpPr>
          <p:cNvPr id="139" name="Google Shape;139;p21"/>
          <p:cNvCxnSpPr/>
          <p:nvPr/>
        </p:nvCxnSpPr>
        <p:spPr>
          <a:xfrm>
            <a:off x="4436550" y="1785033"/>
            <a:ext cx="270900" cy="0"/>
          </a:xfrm>
          <a:prstGeom prst="straightConnector1">
            <a:avLst/>
          </a:prstGeom>
          <a:noFill/>
          <a:ln w="9525" cap="flat" cmpd="sng">
            <a:solidFill>
              <a:schemeClr val="lt2"/>
            </a:solidFill>
            <a:prstDash val="solid"/>
            <a:round/>
            <a:headEnd type="none" w="sm" len="sm"/>
            <a:tailEnd type="none" w="sm" len="sm"/>
          </a:ln>
        </p:spPr>
      </p:cxnSp>
      <p:sp>
        <p:nvSpPr>
          <p:cNvPr id="140" name="Google Shape;140;p21"/>
          <p:cNvSpPr txBox="1">
            <a:spLocks noGrp="1"/>
          </p:cNvSpPr>
          <p:nvPr>
            <p:ph type="body" idx="4294967295"/>
          </p:nvPr>
        </p:nvSpPr>
        <p:spPr>
          <a:xfrm>
            <a:off x="92825" y="2016550"/>
            <a:ext cx="9018600" cy="2753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Food Allergy Action Plan / </a:t>
            </a:r>
            <a:r>
              <a:rPr lang="en" i="1"/>
              <a:t>Plan de acción para las alergias alimenticias</a:t>
            </a:r>
            <a:endParaRPr i="1"/>
          </a:p>
          <a:p>
            <a:pPr marL="457200" lvl="0" indent="-342900" algn="l" rtl="0">
              <a:spcBef>
                <a:spcPts val="1000"/>
              </a:spcBef>
              <a:spcAft>
                <a:spcPts val="0"/>
              </a:spcAft>
              <a:buSzPts val="1800"/>
              <a:buChar char="●"/>
            </a:pPr>
            <a:r>
              <a:rPr lang="en"/>
              <a:t>Insect Allergy Action Plan / </a:t>
            </a:r>
            <a:r>
              <a:rPr lang="en" i="1"/>
              <a:t>Plan de acción para las alergias a los insectos</a:t>
            </a:r>
            <a:endParaRPr i="1"/>
          </a:p>
          <a:p>
            <a:pPr marL="457200" lvl="0" indent="-342900" algn="l" rtl="0">
              <a:spcBef>
                <a:spcPts val="1000"/>
              </a:spcBef>
              <a:spcAft>
                <a:spcPts val="0"/>
              </a:spcAft>
              <a:buSzPts val="1800"/>
              <a:buChar char="●"/>
            </a:pPr>
            <a:r>
              <a:rPr lang="en"/>
              <a:t>Asthma Action Plan / </a:t>
            </a:r>
            <a:r>
              <a:rPr lang="en" i="1"/>
              <a:t>Plan de acción para el asma</a:t>
            </a:r>
            <a:endParaRPr i="1"/>
          </a:p>
          <a:p>
            <a:pPr marL="0" lvl="0" indent="0" algn="l" rtl="0">
              <a:spcBef>
                <a:spcPts val="1000"/>
              </a:spcBef>
              <a:spcAft>
                <a:spcPts val="1600"/>
              </a:spcAft>
              <a:buNone/>
            </a:pPr>
            <a:endParaRPr/>
          </a:p>
        </p:txBody>
      </p:sp>
      <p:sp>
        <p:nvSpPr>
          <p:cNvPr id="141" name="Google Shape;141;p21"/>
          <p:cNvSpPr txBox="1">
            <a:spLocks noGrp="1"/>
          </p:cNvSpPr>
          <p:nvPr>
            <p:ph type="body" idx="4294967295"/>
          </p:nvPr>
        </p:nvSpPr>
        <p:spPr>
          <a:xfrm>
            <a:off x="0" y="4245250"/>
            <a:ext cx="9144000" cy="10221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700" i="1">
                <a:solidFill>
                  <a:schemeClr val="accent5"/>
                </a:solidFill>
              </a:rPr>
              <a:t>Contact district nurse for other medical needs or accomodations </a:t>
            </a:r>
            <a:endParaRPr sz="1700" i="1">
              <a:solidFill>
                <a:schemeClr val="accent5"/>
              </a:solidFill>
            </a:endParaRPr>
          </a:p>
          <a:p>
            <a:pPr marL="0" lvl="0" indent="0" algn="ctr" rtl="0">
              <a:lnSpc>
                <a:spcPct val="100000"/>
              </a:lnSpc>
              <a:spcBef>
                <a:spcPts val="0"/>
              </a:spcBef>
              <a:spcAft>
                <a:spcPts val="0"/>
              </a:spcAft>
              <a:buNone/>
            </a:pPr>
            <a:r>
              <a:rPr lang="en" sz="1700" i="1">
                <a:solidFill>
                  <a:schemeClr val="accent5"/>
                </a:solidFill>
              </a:rPr>
              <a:t>Comuníquese con la enfermera del distrito para otras necesidades médicas o adaptaciones</a:t>
            </a:r>
            <a:r>
              <a:rPr lang="en">
                <a:solidFill>
                  <a:schemeClr val="accent5"/>
                </a:solidFill>
              </a:rPr>
              <a:t> </a:t>
            </a:r>
            <a:r>
              <a:rPr lang="en" sz="2400">
                <a:solidFill>
                  <a:schemeClr val="accent5"/>
                </a:solidFill>
              </a:rPr>
              <a:t> </a:t>
            </a:r>
            <a:endParaRPr sz="2400">
              <a:solidFill>
                <a:schemeClr val="accent5"/>
              </a:solidFill>
            </a:endParaRPr>
          </a:p>
        </p:txBody>
      </p:sp>
      <p:sp>
        <p:nvSpPr>
          <p:cNvPr id="142" name="Google Shape;142;p21"/>
          <p:cNvSpPr txBox="1">
            <a:spLocks noGrp="1"/>
          </p:cNvSpPr>
          <p:nvPr>
            <p:ph type="body" idx="4294967295"/>
          </p:nvPr>
        </p:nvSpPr>
        <p:spPr>
          <a:xfrm>
            <a:off x="982300" y="3378400"/>
            <a:ext cx="7115700" cy="524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b="1" dirty="0"/>
              <a:t>Forms are available from school health office</a:t>
            </a:r>
            <a:endParaRPr lang="en-US" b="1" dirty="0"/>
          </a:p>
          <a:p>
            <a:pPr marL="0" lvl="0" indent="0" algn="ctr" rtl="0">
              <a:spcBef>
                <a:spcPts val="0"/>
              </a:spcBef>
              <a:spcAft>
                <a:spcPts val="1600"/>
              </a:spcAft>
              <a:buNone/>
            </a:pPr>
            <a:r>
              <a:rPr lang="en" i="1" dirty="0"/>
              <a:t>Los </a:t>
            </a:r>
            <a:r>
              <a:rPr lang="en" i="1" dirty="0" err="1"/>
              <a:t>formularios</a:t>
            </a:r>
            <a:r>
              <a:rPr lang="en" i="1" dirty="0"/>
              <a:t> </a:t>
            </a:r>
            <a:r>
              <a:rPr lang="en" i="1" dirty="0" err="1"/>
              <a:t>están</a:t>
            </a:r>
            <a:r>
              <a:rPr lang="en" i="1" dirty="0"/>
              <a:t> </a:t>
            </a:r>
            <a:r>
              <a:rPr lang="en" i="1" dirty="0" err="1"/>
              <a:t>disponibles</a:t>
            </a:r>
            <a:r>
              <a:rPr lang="en" i="1" dirty="0"/>
              <a:t> </a:t>
            </a:r>
            <a:r>
              <a:rPr lang="en" i="1" dirty="0" err="1"/>
              <a:t>en</a:t>
            </a:r>
            <a:r>
              <a:rPr lang="en" i="1" dirty="0"/>
              <a:t> la </a:t>
            </a:r>
            <a:r>
              <a:rPr lang="en" i="1" dirty="0" err="1"/>
              <a:t>enfermería</a:t>
            </a:r>
            <a:r>
              <a:rPr lang="en" i="1" dirty="0"/>
              <a:t> de la </a:t>
            </a:r>
            <a:r>
              <a:rPr lang="en" i="1" dirty="0" err="1"/>
              <a:t>escuela</a:t>
            </a:r>
            <a:endParaRPr i="1" dirty="0" err="1"/>
          </a:p>
        </p:txBody>
      </p:sp>
    </p:spTree>
    <p:extLst>
      <p:ext uri="{BB962C8B-B14F-4D97-AF65-F5344CB8AC3E}">
        <p14:creationId xmlns:p14="http://schemas.microsoft.com/office/powerpoint/2010/main" val="4176824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0" y="555600"/>
            <a:ext cx="9103500" cy="135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Who is in the Health Office?</a:t>
            </a:r>
            <a:endParaRPr sz="3600"/>
          </a:p>
          <a:p>
            <a:pPr marL="0" lvl="0" indent="0" algn="ctr" rtl="0">
              <a:spcBef>
                <a:spcPts val="0"/>
              </a:spcBef>
              <a:spcAft>
                <a:spcPts val="0"/>
              </a:spcAft>
              <a:buNone/>
            </a:pPr>
            <a:r>
              <a:rPr lang="en" sz="3600" i="1" dirty="0"/>
              <a:t>¿</a:t>
            </a:r>
            <a:r>
              <a:rPr lang="en" sz="2000" i="1" dirty="0" err="1"/>
              <a:t>Quién</a:t>
            </a:r>
            <a:r>
              <a:rPr lang="en" sz="2000" i="1" dirty="0"/>
              <a:t> </a:t>
            </a:r>
            <a:r>
              <a:rPr lang="en" sz="2000" i="1" dirty="0" err="1"/>
              <a:t>está</a:t>
            </a:r>
            <a:r>
              <a:rPr lang="en" sz="2000" i="1" dirty="0"/>
              <a:t> a cargo de la </a:t>
            </a:r>
            <a:r>
              <a:rPr lang="en" sz="2000" i="1" dirty="0" err="1"/>
              <a:t>enfermería</a:t>
            </a:r>
            <a:r>
              <a:rPr lang="en" sz="2000" i="1" dirty="0"/>
              <a:t> de la </a:t>
            </a:r>
            <a:r>
              <a:rPr lang="en" sz="2000" i="1" dirty="0" err="1"/>
              <a:t>escuela</a:t>
            </a:r>
            <a:r>
              <a:rPr lang="en" sz="2000" i="1" dirty="0"/>
              <a:t>?</a:t>
            </a:r>
            <a:endParaRPr sz="2000" i="1" dirty="0"/>
          </a:p>
        </p:txBody>
      </p:sp>
      <p:sp>
        <p:nvSpPr>
          <p:cNvPr id="148" name="Google Shape;148;p22"/>
          <p:cNvSpPr txBox="1">
            <a:spLocks noGrp="1"/>
          </p:cNvSpPr>
          <p:nvPr>
            <p:ph type="body" idx="1"/>
          </p:nvPr>
        </p:nvSpPr>
        <p:spPr>
          <a:xfrm>
            <a:off x="2916787" y="2191726"/>
            <a:ext cx="3266931" cy="2148000"/>
          </a:xfrm>
          <a:prstGeom prst="rect">
            <a:avLst/>
          </a:prstGeom>
        </p:spPr>
        <p:txBody>
          <a:bodyPr spcFirstLastPara="1" wrap="square" lIns="91425" tIns="91425" rIns="91425" bIns="91425" anchor="t" anchorCtr="0">
            <a:noAutofit/>
          </a:bodyPr>
          <a:lstStyle/>
          <a:p>
            <a:pPr marL="0" indent="0" algn="ctr">
              <a:buNone/>
            </a:pPr>
            <a:r>
              <a:rPr lang="en" sz="2400" dirty="0"/>
              <a:t>Jesus Hernandez, LVN</a:t>
            </a:r>
            <a:endParaRPr sz="1800" dirty="0"/>
          </a:p>
          <a:p>
            <a:pPr marL="0" lvl="0" indent="0" algn="ctr" rtl="0">
              <a:spcBef>
                <a:spcPts val="0"/>
              </a:spcBef>
              <a:spcAft>
                <a:spcPts val="0"/>
              </a:spcAft>
              <a:buNone/>
            </a:pPr>
            <a:endParaRPr sz="1800"/>
          </a:p>
          <a:p>
            <a:pPr marL="0" lvl="0" indent="0" algn="ctr" rtl="0">
              <a:spcBef>
                <a:spcPts val="0"/>
              </a:spcBef>
              <a:spcAft>
                <a:spcPts val="0"/>
              </a:spcAft>
              <a:buNone/>
            </a:pPr>
            <a:r>
              <a:rPr lang="en" sz="2400" dirty="0"/>
              <a:t>7:45-2:15 M,T, W F</a:t>
            </a:r>
            <a:endParaRPr sz="2400" dirty="0"/>
          </a:p>
          <a:p>
            <a:pPr marL="0" lvl="0" indent="0" algn="ctr" rtl="0">
              <a:spcBef>
                <a:spcPts val="0"/>
              </a:spcBef>
              <a:spcAft>
                <a:spcPts val="0"/>
              </a:spcAft>
              <a:buNone/>
            </a:pPr>
            <a:r>
              <a:rPr lang="en" sz="2400" dirty="0"/>
              <a:t>7:45-1:30 Thurs</a:t>
            </a:r>
            <a:endParaRPr sz="2400" dirty="0"/>
          </a:p>
        </p:txBody>
      </p:sp>
      <p:sp>
        <p:nvSpPr>
          <p:cNvPr id="149" name="Google Shape;149;p22"/>
          <p:cNvSpPr txBox="1">
            <a:spLocks noGrp="1"/>
          </p:cNvSpPr>
          <p:nvPr>
            <p:ph type="body" idx="1"/>
          </p:nvPr>
        </p:nvSpPr>
        <p:spPr>
          <a:xfrm flipV="1">
            <a:off x="7377387" y="4835244"/>
            <a:ext cx="1366013" cy="17371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lang="en" sz="2400" i="1" dirty="0"/>
          </a:p>
        </p:txBody>
      </p:sp>
    </p:spTree>
    <p:extLst>
      <p:ext uri="{BB962C8B-B14F-4D97-AF65-F5344CB8AC3E}">
        <p14:creationId xmlns:p14="http://schemas.microsoft.com/office/powerpoint/2010/main" val="3888867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3"/>
          <p:cNvSpPr/>
          <p:nvPr/>
        </p:nvSpPr>
        <p:spPr>
          <a:xfrm>
            <a:off x="-8550" y="0"/>
            <a:ext cx="9161100" cy="2484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3"/>
          <p:cNvSpPr txBox="1">
            <a:spLocks noGrp="1"/>
          </p:cNvSpPr>
          <p:nvPr>
            <p:ph type="title" idx="4294967295"/>
          </p:nvPr>
        </p:nvSpPr>
        <p:spPr>
          <a:xfrm>
            <a:off x="398291" y="1238409"/>
            <a:ext cx="85206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solidFill>
                <a:schemeClr val="accent1"/>
              </a:solidFill>
            </a:endParaRPr>
          </a:p>
          <a:p>
            <a:pPr marL="0" lvl="0" indent="0" algn="ctr" rtl="0">
              <a:spcBef>
                <a:spcPts val="0"/>
              </a:spcBef>
              <a:spcAft>
                <a:spcPts val="0"/>
              </a:spcAft>
              <a:buNone/>
            </a:pPr>
            <a:endParaRPr>
              <a:solidFill>
                <a:schemeClr val="accent1"/>
              </a:solidFill>
            </a:endParaRPr>
          </a:p>
          <a:p>
            <a:pPr marL="0" lvl="0" indent="0" algn="ctr" rtl="0">
              <a:spcBef>
                <a:spcPts val="0"/>
              </a:spcBef>
              <a:spcAft>
                <a:spcPts val="0"/>
              </a:spcAft>
              <a:buNone/>
            </a:pPr>
            <a:endParaRPr>
              <a:solidFill>
                <a:schemeClr val="accent1"/>
              </a:solidFill>
            </a:endParaRPr>
          </a:p>
          <a:p>
            <a:pPr marL="0" lvl="0" indent="0" algn="ctr" rtl="0">
              <a:spcBef>
                <a:spcPts val="0"/>
              </a:spcBef>
              <a:spcAft>
                <a:spcPts val="0"/>
              </a:spcAft>
              <a:buNone/>
            </a:pPr>
            <a:r>
              <a:rPr lang="en">
                <a:solidFill>
                  <a:schemeClr val="accent1"/>
                </a:solidFill>
              </a:rPr>
              <a:t>We look forward to supporting your child!</a:t>
            </a:r>
            <a:endParaRPr>
              <a:solidFill>
                <a:schemeClr val="accent1"/>
              </a:solidFill>
            </a:endParaRPr>
          </a:p>
          <a:p>
            <a:pPr marL="0" lvl="0" indent="0" algn="ctr" rtl="0">
              <a:spcBef>
                <a:spcPts val="0"/>
              </a:spcBef>
              <a:spcAft>
                <a:spcPts val="0"/>
              </a:spcAft>
              <a:buNone/>
            </a:pPr>
            <a:r>
              <a:rPr lang="en" i="1">
                <a:solidFill>
                  <a:schemeClr val="accent1"/>
                </a:solidFill>
              </a:rPr>
              <a:t>¡Nos complace poder ayudar a su hijo</a:t>
            </a:r>
            <a:endParaRPr i="1">
              <a:solidFill>
                <a:schemeClr val="accent1"/>
              </a:solidFill>
            </a:endParaRPr>
          </a:p>
        </p:txBody>
      </p:sp>
      <p:pic>
        <p:nvPicPr>
          <p:cNvPr id="156" name="Google Shape;156;p23"/>
          <p:cNvPicPr preferRelativeResize="0"/>
          <p:nvPr/>
        </p:nvPicPr>
        <p:blipFill>
          <a:blip r:embed="rId3">
            <a:alphaModFix/>
          </a:blip>
          <a:stretch>
            <a:fillRect/>
          </a:stretch>
        </p:blipFill>
        <p:spPr>
          <a:xfrm>
            <a:off x="2624385" y="2558143"/>
            <a:ext cx="4059753" cy="1301657"/>
          </a:xfrm>
          <a:prstGeom prst="rect">
            <a:avLst/>
          </a:prstGeom>
          <a:noFill/>
          <a:ln>
            <a:noFill/>
          </a:ln>
        </p:spPr>
      </p:pic>
      <p:sp>
        <p:nvSpPr>
          <p:cNvPr id="157" name="Google Shape;157;p23"/>
          <p:cNvSpPr txBox="1"/>
          <p:nvPr/>
        </p:nvSpPr>
        <p:spPr>
          <a:xfrm>
            <a:off x="0" y="3864750"/>
            <a:ext cx="9003000" cy="9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1"/>
                </a:solidFill>
                <a:latin typeface="Roboto"/>
                <a:ea typeface="Roboto"/>
                <a:cs typeface="Roboto"/>
                <a:sym typeface="Roboto"/>
              </a:rPr>
              <a:t>Melissa Goldbeck RN, MSN</a:t>
            </a:r>
            <a:endParaRPr sz="3000">
              <a:solidFill>
                <a:schemeClr val="dk1"/>
              </a:solidFill>
              <a:latin typeface="Roboto"/>
              <a:ea typeface="Roboto"/>
              <a:cs typeface="Roboto"/>
              <a:sym typeface="Roboto"/>
            </a:endParaRPr>
          </a:p>
          <a:p>
            <a:pPr marL="0" lvl="0" indent="0" algn="ctr" rtl="0">
              <a:spcBef>
                <a:spcPts val="0"/>
              </a:spcBef>
              <a:spcAft>
                <a:spcPts val="0"/>
              </a:spcAft>
              <a:buNone/>
            </a:pPr>
            <a:r>
              <a:rPr lang="en" sz="3000" i="1">
                <a:solidFill>
                  <a:schemeClr val="dk1"/>
                </a:solidFill>
                <a:latin typeface="Roboto"/>
                <a:ea typeface="Roboto"/>
                <a:cs typeface="Roboto"/>
                <a:sym typeface="Roboto"/>
              </a:rPr>
              <a:t>megoldbeck@capousd.org</a:t>
            </a:r>
            <a:endParaRPr sz="3000" i="1">
              <a:solidFill>
                <a:schemeClr val="dk1"/>
              </a:solidFill>
              <a:latin typeface="Roboto"/>
              <a:ea typeface="Roboto"/>
              <a:cs typeface="Roboto"/>
              <a:sym typeface="Roboto"/>
            </a:endParaRPr>
          </a:p>
          <a:p>
            <a:pPr marL="0" lvl="0" indent="0" algn="ctr" rtl="0">
              <a:spcBef>
                <a:spcPts val="0"/>
              </a:spcBef>
              <a:spcAft>
                <a:spcPts val="0"/>
              </a:spcAft>
              <a:buNone/>
            </a:pPr>
            <a:endParaRPr sz="3000">
              <a:solidFill>
                <a:schemeClr val="dk1"/>
              </a:solidFill>
              <a:latin typeface="Roboto"/>
              <a:ea typeface="Roboto"/>
              <a:cs typeface="Roboto"/>
              <a:sym typeface="Roboto"/>
            </a:endParaRPr>
          </a:p>
          <a:p>
            <a:pPr marL="0" lvl="0" indent="0" algn="l" rtl="0">
              <a:spcBef>
                <a:spcPts val="0"/>
              </a:spcBef>
              <a:spcAft>
                <a:spcPts val="0"/>
              </a:spcAft>
              <a:buNone/>
            </a:pPr>
            <a:endParaRPr sz="3000">
              <a:solidFill>
                <a:schemeClr val="dk1"/>
              </a:solidFill>
              <a:latin typeface="Roboto"/>
              <a:ea typeface="Roboto"/>
              <a:cs typeface="Roboto"/>
              <a:sym typeface="Roboto"/>
            </a:endParaRPr>
          </a:p>
        </p:txBody>
      </p:sp>
    </p:spTree>
    <p:extLst>
      <p:ext uri="{BB962C8B-B14F-4D97-AF65-F5344CB8AC3E}">
        <p14:creationId xmlns:p14="http://schemas.microsoft.com/office/powerpoint/2010/main" val="1920233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9432C-C1D7-7817-46E7-7045D2107E33}"/>
              </a:ext>
            </a:extLst>
          </p:cNvPr>
          <p:cNvSpPr txBox="1"/>
          <p:nvPr/>
        </p:nvSpPr>
        <p:spPr>
          <a:xfrm>
            <a:off x="434723" y="904488"/>
            <a:ext cx="789204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chemeClr val="tx1"/>
                </a:solidFill>
              </a:rPr>
              <a:t>What is Transitional Kindergarten (TK)?</a:t>
            </a:r>
            <a:endParaRPr lang="en-US" dirty="0">
              <a:solidFill>
                <a:schemeClr val="tx1"/>
              </a:solidFill>
            </a:endParaRPr>
          </a:p>
        </p:txBody>
      </p:sp>
      <p:sp>
        <p:nvSpPr>
          <p:cNvPr id="3" name="TextBox 2">
            <a:extLst>
              <a:ext uri="{FF2B5EF4-FFF2-40B4-BE49-F238E27FC236}">
                <a16:creationId xmlns:a16="http://schemas.microsoft.com/office/drawing/2014/main" id="{338CEB93-8EC7-A674-5B84-2F8CE1732C12}"/>
              </a:ext>
            </a:extLst>
          </p:cNvPr>
          <p:cNvSpPr txBox="1"/>
          <p:nvPr/>
        </p:nvSpPr>
        <p:spPr>
          <a:xfrm>
            <a:off x="525773" y="2792132"/>
            <a:ext cx="8089007"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solidFill>
              </a:rPr>
              <a:t>Transitional Kindergarten (TK) was first introduced via </a:t>
            </a:r>
            <a:r>
              <a:rPr lang="en-US" sz="2000" u="sng" dirty="0">
                <a:solidFill>
                  <a:schemeClr val="tx1"/>
                </a:solidFill>
              </a:rPr>
              <a:t>The Kindergarten Readiness Act of the 2010 Senate Bill 1381</a:t>
            </a:r>
            <a:r>
              <a:rPr lang="en-US" sz="2000" dirty="0">
                <a:solidFill>
                  <a:schemeClr val="tx1"/>
                </a:solidFill>
              </a:rPr>
              <a:t> (originally for students who turned 5 years old on or between September 2 and December 2 (just missing the Kindergarten cutoff)</a:t>
            </a:r>
            <a:endParaRPr lang="en-US" dirty="0">
              <a:solidFill>
                <a:schemeClr val="tx1"/>
              </a:solidFill>
            </a:endParaRPr>
          </a:p>
          <a:p>
            <a:endParaRPr lang="en-US" sz="2000" dirty="0">
              <a:solidFill>
                <a:schemeClr val="tx1"/>
              </a:solidFill>
            </a:endParaRPr>
          </a:p>
          <a:p>
            <a:r>
              <a:rPr lang="en-US" sz="2000" dirty="0">
                <a:solidFill>
                  <a:schemeClr val="tx1"/>
                </a:solidFill>
              </a:rPr>
              <a:t>Is considered the first year of a two-year Kindergarten program</a:t>
            </a:r>
            <a:endParaRPr lang="en-US" dirty="0">
              <a:solidFill>
                <a:schemeClr val="tx1"/>
              </a:solidFill>
            </a:endParaRPr>
          </a:p>
          <a:p>
            <a:pPr algn="l"/>
            <a:endParaRPr lang="en-US" dirty="0"/>
          </a:p>
        </p:txBody>
      </p:sp>
      <p:pic>
        <p:nvPicPr>
          <p:cNvPr id="4" name="Picture 3" descr="A group of kids at a table&#10;&#10;AI-generated content may be incorrect.">
            <a:extLst>
              <a:ext uri="{FF2B5EF4-FFF2-40B4-BE49-F238E27FC236}">
                <a16:creationId xmlns:a16="http://schemas.microsoft.com/office/drawing/2014/main" id="{D5F50E1F-C333-6363-6D07-C7077F54BF52}"/>
              </a:ext>
            </a:extLst>
          </p:cNvPr>
          <p:cNvPicPr>
            <a:picLocks noChangeAspect="1"/>
          </p:cNvPicPr>
          <p:nvPr/>
        </p:nvPicPr>
        <p:blipFill>
          <a:blip r:embed="rId2"/>
          <a:stretch>
            <a:fillRect/>
          </a:stretch>
        </p:blipFill>
        <p:spPr>
          <a:xfrm>
            <a:off x="5931300" y="425978"/>
            <a:ext cx="2852357" cy="2278820"/>
          </a:xfrm>
          <a:prstGeom prst="rect">
            <a:avLst/>
          </a:prstGeom>
        </p:spPr>
      </p:pic>
    </p:spTree>
    <p:extLst>
      <p:ext uri="{BB962C8B-B14F-4D97-AF65-F5344CB8AC3E}">
        <p14:creationId xmlns:p14="http://schemas.microsoft.com/office/powerpoint/2010/main" val="618269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6E382-A5CB-E42A-EAB6-57FA1DC05BB8}"/>
              </a:ext>
            </a:extLst>
          </p:cNvPr>
          <p:cNvSpPr>
            <a:spLocks noGrp="1"/>
          </p:cNvSpPr>
          <p:nvPr>
            <p:ph type="title"/>
          </p:nvPr>
        </p:nvSpPr>
        <p:spPr>
          <a:xfrm>
            <a:off x="-1596" y="68594"/>
            <a:ext cx="8461326" cy="960201"/>
          </a:xfrm>
        </p:spPr>
        <p:txBody>
          <a:bodyPr/>
          <a:lstStyle/>
          <a:p>
            <a:r>
              <a:rPr lang="en-US" sz="3000" b="1" dirty="0">
                <a:solidFill>
                  <a:schemeClr val="tx1"/>
                </a:solidFill>
              </a:rPr>
              <a:t>Universal</a:t>
            </a:r>
            <a:r>
              <a:rPr lang="en-US" sz="3000" dirty="0">
                <a:solidFill>
                  <a:schemeClr val="tx1"/>
                </a:solidFill>
              </a:rPr>
              <a:t> Transitional Kindergarten (UTK)</a:t>
            </a:r>
            <a:endParaRPr lang="en-US" dirty="0">
              <a:solidFill>
                <a:schemeClr val="tx1"/>
              </a:solidFill>
            </a:endParaRPr>
          </a:p>
        </p:txBody>
      </p:sp>
      <p:sp>
        <p:nvSpPr>
          <p:cNvPr id="3" name="Text Placeholder 2">
            <a:extLst>
              <a:ext uri="{FF2B5EF4-FFF2-40B4-BE49-F238E27FC236}">
                <a16:creationId xmlns:a16="http://schemas.microsoft.com/office/drawing/2014/main" id="{DA7CB137-1831-D505-5D96-890C144C9CFF}"/>
              </a:ext>
            </a:extLst>
          </p:cNvPr>
          <p:cNvSpPr>
            <a:spLocks noGrp="1"/>
          </p:cNvSpPr>
          <p:nvPr>
            <p:ph type="body" idx="1"/>
          </p:nvPr>
        </p:nvSpPr>
        <p:spPr>
          <a:xfrm>
            <a:off x="5828" y="924592"/>
            <a:ext cx="6826710" cy="3302705"/>
          </a:xfrm>
        </p:spPr>
        <p:txBody>
          <a:bodyPr/>
          <a:lstStyle/>
          <a:p>
            <a:pPr marL="114300" indent="0" algn="l">
              <a:buNone/>
            </a:pPr>
            <a:r>
              <a:rPr lang="en-US" sz="1600" dirty="0">
                <a:solidFill>
                  <a:schemeClr val="tx1"/>
                </a:solidFill>
              </a:rPr>
              <a:t>In July 2021, Governor Newsom signed AB 131, which adopts Universal TK by 2025-26. The purpose of changing</a:t>
            </a:r>
            <a:r>
              <a:rPr lang="en-US" sz="2300" dirty="0">
                <a:solidFill>
                  <a:schemeClr val="tx1"/>
                </a:solidFill>
              </a:rPr>
              <a:t> </a:t>
            </a:r>
            <a:r>
              <a:rPr lang="en-US" sz="1600" dirty="0">
                <a:solidFill>
                  <a:schemeClr val="tx1"/>
                </a:solidFill>
              </a:rPr>
              <a:t>TK was to ensure that all 4 year-old children would have a free year of school the year prior to Kindergarten. AB 131 changed the eligibility for TK over a 4-year period:</a:t>
            </a:r>
          </a:p>
          <a:p>
            <a:pPr algn="l">
              <a:lnSpc>
                <a:spcPct val="114999"/>
              </a:lnSpc>
            </a:pPr>
            <a:r>
              <a:rPr lang="en-US" sz="1600" dirty="0">
                <a:solidFill>
                  <a:schemeClr val="tx1"/>
                </a:solidFill>
              </a:rPr>
              <a:t>2022-23: 5th birthday on or between Sept. 2 - February 2 </a:t>
            </a:r>
          </a:p>
          <a:p>
            <a:pPr algn="l">
              <a:lnSpc>
                <a:spcPct val="114999"/>
              </a:lnSpc>
            </a:pPr>
            <a:r>
              <a:rPr lang="en-US" sz="1600" dirty="0">
                <a:solidFill>
                  <a:schemeClr val="tx1"/>
                </a:solidFill>
              </a:rPr>
              <a:t>2023-24: 5th birthday on or between Sept. 2 – April 2</a:t>
            </a:r>
            <a:endParaRPr lang="en-US" dirty="0">
              <a:solidFill>
                <a:schemeClr val="tx1"/>
              </a:solidFill>
            </a:endParaRPr>
          </a:p>
          <a:p>
            <a:pPr algn="l">
              <a:lnSpc>
                <a:spcPct val="114999"/>
              </a:lnSpc>
            </a:pPr>
            <a:r>
              <a:rPr lang="en-US" sz="1600" dirty="0">
                <a:solidFill>
                  <a:schemeClr val="tx1"/>
                </a:solidFill>
              </a:rPr>
              <a:t>2024-25: 5th birthday on or between Sept. 2 – June 2</a:t>
            </a:r>
          </a:p>
          <a:p>
            <a:pPr algn="l">
              <a:lnSpc>
                <a:spcPct val="114999"/>
              </a:lnSpc>
            </a:pPr>
            <a:r>
              <a:rPr lang="en-US" sz="1600" dirty="0">
                <a:solidFill>
                  <a:schemeClr val="tx1"/>
                </a:solidFill>
              </a:rPr>
              <a:t>2025-26: 4th birthday by Sept. 1st</a:t>
            </a:r>
          </a:p>
          <a:p>
            <a:pPr marL="114300" indent="0">
              <a:lnSpc>
                <a:spcPct val="114999"/>
              </a:lnSpc>
              <a:buNone/>
            </a:pPr>
            <a:endParaRPr lang="en-US" sz="2000" b="1" dirty="0">
              <a:solidFill>
                <a:schemeClr val="tx1"/>
              </a:solidFill>
            </a:endParaRPr>
          </a:p>
          <a:p>
            <a:pPr marL="114300" indent="0">
              <a:lnSpc>
                <a:spcPct val="114999"/>
              </a:lnSpc>
              <a:buNone/>
            </a:pPr>
            <a:r>
              <a:rPr lang="en-US" sz="2000" b="1" dirty="0">
                <a:solidFill>
                  <a:schemeClr val="tx1"/>
                </a:solidFill>
              </a:rPr>
              <a:t>TK is considered to be the </a:t>
            </a:r>
            <a:endParaRPr lang="en-US" dirty="0">
              <a:solidFill>
                <a:schemeClr val="tx1"/>
              </a:solidFill>
            </a:endParaRPr>
          </a:p>
          <a:p>
            <a:pPr marL="114300" indent="0">
              <a:lnSpc>
                <a:spcPct val="114999"/>
              </a:lnSpc>
              <a:buNone/>
            </a:pPr>
            <a:r>
              <a:rPr lang="en-US" sz="2000" b="1" dirty="0">
                <a:solidFill>
                  <a:schemeClr val="tx1"/>
                </a:solidFill>
              </a:rPr>
              <a:t>"bridge between preschool and Kindergarten!"</a:t>
            </a:r>
            <a:endParaRPr lang="en-US">
              <a:solidFill>
                <a:schemeClr val="tx1"/>
              </a:solidFill>
            </a:endParaRPr>
          </a:p>
          <a:p>
            <a:pPr marL="114300" indent="0">
              <a:lnSpc>
                <a:spcPct val="114999"/>
              </a:lnSpc>
              <a:buNone/>
            </a:pPr>
            <a:br>
              <a:rPr lang="en-US" dirty="0"/>
            </a:br>
            <a:endParaRPr lang="en-US" dirty="0"/>
          </a:p>
        </p:txBody>
      </p:sp>
      <p:pic>
        <p:nvPicPr>
          <p:cNvPr id="4" name="Picture 3" descr="A person and children sitting on the floor&#10;&#10;AI-generated content may be incorrect.">
            <a:extLst>
              <a:ext uri="{FF2B5EF4-FFF2-40B4-BE49-F238E27FC236}">
                <a16:creationId xmlns:a16="http://schemas.microsoft.com/office/drawing/2014/main" id="{8C39AB66-8DB2-E963-3386-F3749B47B87B}"/>
              </a:ext>
            </a:extLst>
          </p:cNvPr>
          <p:cNvPicPr>
            <a:picLocks noChangeAspect="1"/>
          </p:cNvPicPr>
          <p:nvPr/>
        </p:nvPicPr>
        <p:blipFill>
          <a:blip r:embed="rId2"/>
          <a:srcRect l="-21789" t="-15726" r="-3687" b="-603"/>
          <a:stretch/>
        </p:blipFill>
        <p:spPr>
          <a:xfrm>
            <a:off x="6268120" y="1030792"/>
            <a:ext cx="2769126" cy="2570960"/>
          </a:xfrm>
          <a:prstGeom prst="rect">
            <a:avLst/>
          </a:prstGeom>
        </p:spPr>
      </p:pic>
    </p:spTree>
    <p:extLst>
      <p:ext uri="{BB962C8B-B14F-4D97-AF65-F5344CB8AC3E}">
        <p14:creationId xmlns:p14="http://schemas.microsoft.com/office/powerpoint/2010/main" val="177925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58E2F-8AC0-C63F-35C0-767AAD1FB423}"/>
              </a:ext>
            </a:extLst>
          </p:cNvPr>
          <p:cNvSpPr>
            <a:spLocks noGrp="1"/>
          </p:cNvSpPr>
          <p:nvPr>
            <p:ph type="title"/>
          </p:nvPr>
        </p:nvSpPr>
        <p:spPr>
          <a:xfrm>
            <a:off x="344768" y="63365"/>
            <a:ext cx="8368200" cy="621844"/>
          </a:xfrm>
        </p:spPr>
        <p:txBody>
          <a:bodyPr/>
          <a:lstStyle/>
          <a:p>
            <a:pPr algn="l"/>
            <a:r>
              <a:rPr lang="en-US" sz="3000" dirty="0">
                <a:solidFill>
                  <a:schemeClr val="tx1"/>
                </a:solidFill>
              </a:rPr>
              <a:t>TK or Kindergarten?</a:t>
            </a:r>
            <a:endParaRPr lang="en-US" dirty="0">
              <a:solidFill>
                <a:schemeClr val="tx1"/>
              </a:solidFill>
            </a:endParaRPr>
          </a:p>
        </p:txBody>
      </p:sp>
      <p:sp>
        <p:nvSpPr>
          <p:cNvPr id="3" name="Text Placeholder 2">
            <a:extLst>
              <a:ext uri="{FF2B5EF4-FFF2-40B4-BE49-F238E27FC236}">
                <a16:creationId xmlns:a16="http://schemas.microsoft.com/office/drawing/2014/main" id="{E4244897-8990-8935-8CC5-DA51DE93BC29}"/>
              </a:ext>
            </a:extLst>
          </p:cNvPr>
          <p:cNvSpPr>
            <a:spLocks noGrp="1"/>
          </p:cNvSpPr>
          <p:nvPr>
            <p:ph type="body" idx="1"/>
          </p:nvPr>
        </p:nvSpPr>
        <p:spPr>
          <a:xfrm>
            <a:off x="290853" y="687366"/>
            <a:ext cx="8821086" cy="4252590"/>
          </a:xfrm>
        </p:spPr>
        <p:txBody>
          <a:bodyPr/>
          <a:lstStyle/>
          <a:p>
            <a:pPr marL="114300" indent="0" algn="l">
              <a:buNone/>
            </a:pPr>
            <a:r>
              <a:rPr lang="en-US" sz="1400" b="1" dirty="0">
                <a:solidFill>
                  <a:schemeClr val="tx1"/>
                </a:solidFill>
              </a:rPr>
              <a:t>For the 2026-27 school year: </a:t>
            </a:r>
            <a:r>
              <a:rPr lang="en-US" b="1" dirty="0">
                <a:solidFill>
                  <a:srgbClr val="FFFF00"/>
                </a:solidFill>
              </a:rPr>
              <a:t>A child who turns 4 by September 1, 2026 is eligible for TK.</a:t>
            </a:r>
          </a:p>
          <a:p>
            <a:pPr lvl="1" algn="l">
              <a:lnSpc>
                <a:spcPct val="114999"/>
              </a:lnSpc>
            </a:pPr>
            <a:r>
              <a:rPr lang="en-US" sz="1600" b="1" i="1" dirty="0">
                <a:solidFill>
                  <a:schemeClr val="tx1"/>
                </a:solidFill>
              </a:rPr>
              <a:t>*The District does </a:t>
            </a:r>
            <a:r>
              <a:rPr lang="en-US" sz="1600" b="1" i="1" u="sng" dirty="0">
                <a:solidFill>
                  <a:schemeClr val="tx1"/>
                </a:solidFill>
              </a:rPr>
              <a:t>not</a:t>
            </a:r>
            <a:r>
              <a:rPr lang="en-US" sz="1600" b="1" i="1" dirty="0">
                <a:solidFill>
                  <a:schemeClr val="tx1"/>
                </a:solidFill>
              </a:rPr>
              <a:t> implement early admittance into TK and </a:t>
            </a:r>
            <a:r>
              <a:rPr lang="en-US" sz="1600" b="1" i="1" u="sng" dirty="0">
                <a:solidFill>
                  <a:schemeClr val="tx1"/>
                </a:solidFill>
              </a:rPr>
              <a:t>will not</a:t>
            </a:r>
            <a:r>
              <a:rPr lang="en-US" sz="1600" b="1" i="1" dirty="0">
                <a:solidFill>
                  <a:schemeClr val="tx1"/>
                </a:solidFill>
              </a:rPr>
              <a:t> accept any child who is younger than the TK eligibility dates.</a:t>
            </a:r>
            <a:r>
              <a:rPr lang="en-US" sz="1600" dirty="0">
                <a:solidFill>
                  <a:schemeClr val="tx1"/>
                </a:solidFill>
              </a:rPr>
              <a:t> </a:t>
            </a:r>
          </a:p>
          <a:p>
            <a:pPr lvl="1" algn="l">
              <a:lnSpc>
                <a:spcPct val="114999"/>
              </a:lnSpc>
            </a:pPr>
            <a:r>
              <a:rPr lang="en-US" sz="1600" dirty="0">
                <a:solidFill>
                  <a:schemeClr val="tx1"/>
                </a:solidFill>
              </a:rPr>
              <a:t>Children who turn 4 on or after September 2, 2026 are eligible for preschool.</a:t>
            </a:r>
          </a:p>
          <a:p>
            <a:pPr algn="l">
              <a:lnSpc>
                <a:spcPct val="114999"/>
              </a:lnSpc>
            </a:pPr>
            <a:endParaRPr lang="en-US" b="1" dirty="0">
              <a:solidFill>
                <a:schemeClr val="tx1"/>
              </a:solidFill>
            </a:endParaRPr>
          </a:p>
          <a:p>
            <a:pPr algn="l">
              <a:lnSpc>
                <a:spcPct val="114999"/>
              </a:lnSpc>
            </a:pPr>
            <a:r>
              <a:rPr lang="en-US" b="1" dirty="0">
                <a:solidFill>
                  <a:schemeClr val="tx1"/>
                </a:solidFill>
              </a:rPr>
              <a:t>Children who turn 5 years old by September 1st are eligible for Kindergarten</a:t>
            </a:r>
            <a:endParaRPr lang="en-US">
              <a:solidFill>
                <a:schemeClr val="tx1"/>
              </a:solidFill>
            </a:endParaRPr>
          </a:p>
          <a:p>
            <a:pPr lvl="1" algn="l">
              <a:lnSpc>
                <a:spcPct val="114999"/>
              </a:lnSpc>
            </a:pPr>
            <a:r>
              <a:rPr lang="en-US" sz="1800" dirty="0">
                <a:solidFill>
                  <a:srgbClr val="FFFF00"/>
                </a:solidFill>
              </a:rPr>
              <a:t>Children who turn 5 years old between June 1 and September 1st </a:t>
            </a:r>
            <a:r>
              <a:rPr lang="en-US" sz="1800" b="1" dirty="0">
                <a:solidFill>
                  <a:srgbClr val="FFFF00"/>
                </a:solidFill>
              </a:rPr>
              <a:t>can apply</a:t>
            </a:r>
            <a:r>
              <a:rPr lang="en-US" sz="1800" dirty="0">
                <a:solidFill>
                  <a:srgbClr val="FFFF00"/>
                </a:solidFill>
              </a:rPr>
              <a:t> for TK instead of Kindergarten, but </a:t>
            </a:r>
            <a:r>
              <a:rPr lang="en-US" sz="1800" b="1" i="1" dirty="0">
                <a:solidFill>
                  <a:srgbClr val="FFFF00"/>
                </a:solidFill>
              </a:rPr>
              <a:t>admittance will be dependent on space</a:t>
            </a:r>
            <a:r>
              <a:rPr lang="en-US" sz="1800" dirty="0">
                <a:solidFill>
                  <a:srgbClr val="FFFF00"/>
                </a:solidFill>
              </a:rPr>
              <a:t> in the program</a:t>
            </a:r>
          </a:p>
          <a:p>
            <a:pPr lvl="1" algn="l">
              <a:lnSpc>
                <a:spcPct val="114999"/>
              </a:lnSpc>
            </a:pPr>
            <a:r>
              <a:rPr lang="en-US" b="1" dirty="0">
                <a:solidFill>
                  <a:schemeClr val="tx1"/>
                </a:solidFill>
              </a:rPr>
              <a:t>Obligation is to place all TK-eligible students first</a:t>
            </a:r>
            <a:r>
              <a:rPr lang="en-US" dirty="0">
                <a:solidFill>
                  <a:schemeClr val="tx1"/>
                </a:solidFill>
              </a:rPr>
              <a:t>; Kinder-eligible students will be placed in late May/early June*    (*Timelines subject to change)</a:t>
            </a:r>
          </a:p>
          <a:p>
            <a:pPr algn="l">
              <a:lnSpc>
                <a:spcPct val="114999"/>
              </a:lnSpc>
            </a:pPr>
            <a:endParaRPr lang="en-US" sz="1600" dirty="0"/>
          </a:p>
        </p:txBody>
      </p:sp>
    </p:spTree>
    <p:extLst>
      <p:ext uri="{BB962C8B-B14F-4D97-AF65-F5344CB8AC3E}">
        <p14:creationId xmlns:p14="http://schemas.microsoft.com/office/powerpoint/2010/main" val="1365544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74550-826F-B9E0-7177-3D0A41748AD8}"/>
              </a:ext>
            </a:extLst>
          </p:cNvPr>
          <p:cNvSpPr>
            <a:spLocks noGrp="1"/>
          </p:cNvSpPr>
          <p:nvPr>
            <p:ph type="title"/>
          </p:nvPr>
        </p:nvSpPr>
        <p:spPr>
          <a:xfrm>
            <a:off x="387900" y="74148"/>
            <a:ext cx="8368200" cy="664976"/>
          </a:xfrm>
        </p:spPr>
        <p:txBody>
          <a:bodyPr/>
          <a:lstStyle/>
          <a:p>
            <a:r>
              <a:rPr lang="en-US" sz="3000" dirty="0">
                <a:solidFill>
                  <a:schemeClr val="tx1"/>
                </a:solidFill>
              </a:rPr>
              <a:t>Differences between PK, TK, and K</a:t>
            </a:r>
            <a:endParaRPr lang="en-US" dirty="0">
              <a:solidFill>
                <a:schemeClr val="tx1"/>
              </a:solidFill>
            </a:endParaRPr>
          </a:p>
        </p:txBody>
      </p:sp>
      <p:sp>
        <p:nvSpPr>
          <p:cNvPr id="3" name="Text Placeholder 2">
            <a:extLst>
              <a:ext uri="{FF2B5EF4-FFF2-40B4-BE49-F238E27FC236}">
                <a16:creationId xmlns:a16="http://schemas.microsoft.com/office/drawing/2014/main" id="{39E2B5DD-3EFC-0915-98D4-ABDDC3160EC9}"/>
              </a:ext>
            </a:extLst>
          </p:cNvPr>
          <p:cNvSpPr>
            <a:spLocks noGrp="1"/>
          </p:cNvSpPr>
          <p:nvPr>
            <p:ph type="body" idx="1"/>
          </p:nvPr>
        </p:nvSpPr>
        <p:spPr>
          <a:xfrm>
            <a:off x="85976" y="1075553"/>
            <a:ext cx="2502239" cy="1319609"/>
          </a:xfrm>
        </p:spPr>
        <p:txBody>
          <a:bodyPr/>
          <a:lstStyle/>
          <a:p>
            <a:pPr marL="114300" indent="0" algn="l">
              <a:buNone/>
            </a:pPr>
            <a:r>
              <a:rPr lang="en-US" dirty="0"/>
              <a:t>TK emphasis:</a:t>
            </a:r>
          </a:p>
          <a:p>
            <a:pPr algn="l">
              <a:lnSpc>
                <a:spcPct val="114999"/>
              </a:lnSpc>
            </a:pPr>
            <a:r>
              <a:rPr lang="en-US" dirty="0"/>
              <a:t>Play based</a:t>
            </a:r>
          </a:p>
          <a:p>
            <a:pPr algn="l">
              <a:lnSpc>
                <a:spcPct val="114999"/>
              </a:lnSpc>
            </a:pPr>
            <a:r>
              <a:rPr lang="en-US" dirty="0"/>
              <a:t>Focus on readiness skills</a:t>
            </a:r>
          </a:p>
        </p:txBody>
      </p:sp>
      <p:pic>
        <p:nvPicPr>
          <p:cNvPr id="5" name="Picture 4" descr="A group of children playing with plastic toys&#10;&#10;Description automatically generated">
            <a:extLst>
              <a:ext uri="{FF2B5EF4-FFF2-40B4-BE49-F238E27FC236}">
                <a16:creationId xmlns:a16="http://schemas.microsoft.com/office/drawing/2014/main" id="{66D23EC7-FAC4-8FC4-7C00-9EF824C82CB2}"/>
              </a:ext>
            </a:extLst>
          </p:cNvPr>
          <p:cNvPicPr>
            <a:picLocks noChangeAspect="1"/>
          </p:cNvPicPr>
          <p:nvPr/>
        </p:nvPicPr>
        <p:blipFill>
          <a:blip r:embed="rId2"/>
          <a:stretch>
            <a:fillRect/>
          </a:stretch>
        </p:blipFill>
        <p:spPr>
          <a:xfrm rot="5400000">
            <a:off x="83029" y="2813289"/>
            <a:ext cx="2400300" cy="1792138"/>
          </a:xfrm>
          <a:prstGeom prst="rect">
            <a:avLst/>
          </a:prstGeom>
        </p:spPr>
      </p:pic>
      <p:pic>
        <p:nvPicPr>
          <p:cNvPr id="4" name="Picture 3" descr="A table with text on it&#10;&#10;AI-generated content may be incorrect.">
            <a:extLst>
              <a:ext uri="{FF2B5EF4-FFF2-40B4-BE49-F238E27FC236}">
                <a16:creationId xmlns:a16="http://schemas.microsoft.com/office/drawing/2014/main" id="{59C12B6D-30CA-8857-29EF-D01F9F2A4B47}"/>
              </a:ext>
            </a:extLst>
          </p:cNvPr>
          <p:cNvPicPr>
            <a:picLocks noChangeAspect="1"/>
          </p:cNvPicPr>
          <p:nvPr/>
        </p:nvPicPr>
        <p:blipFill>
          <a:blip r:embed="rId3"/>
          <a:stretch>
            <a:fillRect/>
          </a:stretch>
        </p:blipFill>
        <p:spPr>
          <a:xfrm>
            <a:off x="2464133" y="740534"/>
            <a:ext cx="6461486" cy="4314423"/>
          </a:xfrm>
          <a:prstGeom prst="rect">
            <a:avLst/>
          </a:prstGeom>
        </p:spPr>
      </p:pic>
    </p:spTree>
    <p:extLst>
      <p:ext uri="{BB962C8B-B14F-4D97-AF65-F5344CB8AC3E}">
        <p14:creationId xmlns:p14="http://schemas.microsoft.com/office/powerpoint/2010/main" val="1082747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5762B-726F-6184-1101-823B7B066A10}"/>
              </a:ext>
            </a:extLst>
          </p:cNvPr>
          <p:cNvSpPr>
            <a:spLocks noGrp="1"/>
          </p:cNvSpPr>
          <p:nvPr>
            <p:ph type="title"/>
          </p:nvPr>
        </p:nvSpPr>
        <p:spPr>
          <a:xfrm>
            <a:off x="226914" y="111905"/>
            <a:ext cx="8368200" cy="686100"/>
          </a:xfrm>
        </p:spPr>
        <p:txBody>
          <a:bodyPr/>
          <a:lstStyle/>
          <a:p>
            <a:r>
              <a:rPr lang="en-US" dirty="0"/>
              <a:t>How is TK Structured?</a:t>
            </a:r>
          </a:p>
        </p:txBody>
      </p:sp>
      <p:sp>
        <p:nvSpPr>
          <p:cNvPr id="3" name="Text Placeholder 2">
            <a:extLst>
              <a:ext uri="{FF2B5EF4-FFF2-40B4-BE49-F238E27FC236}">
                <a16:creationId xmlns:a16="http://schemas.microsoft.com/office/drawing/2014/main" id="{0DD3AF09-ED28-5F6C-7B87-BC1D5B050E3D}"/>
              </a:ext>
            </a:extLst>
          </p:cNvPr>
          <p:cNvSpPr>
            <a:spLocks noGrp="1"/>
          </p:cNvSpPr>
          <p:nvPr>
            <p:ph type="body" idx="1"/>
          </p:nvPr>
        </p:nvSpPr>
        <p:spPr>
          <a:xfrm>
            <a:off x="228737" y="794851"/>
            <a:ext cx="5758710" cy="4527773"/>
          </a:xfrm>
        </p:spPr>
        <p:txBody>
          <a:bodyPr/>
          <a:lstStyle/>
          <a:p>
            <a:pPr marL="400050" indent="-285750"/>
            <a:r>
              <a:rPr lang="en-US" dirty="0">
                <a:solidFill>
                  <a:schemeClr val="tx1"/>
                </a:solidFill>
              </a:rPr>
              <a:t>Class is approximately 4 hours per day</a:t>
            </a:r>
            <a:endParaRPr lang="en-US" sz="1600" dirty="0">
              <a:solidFill>
                <a:schemeClr val="tx1"/>
              </a:solidFill>
            </a:endParaRPr>
          </a:p>
          <a:p>
            <a:pPr>
              <a:lnSpc>
                <a:spcPct val="114999"/>
              </a:lnSpc>
            </a:pPr>
            <a:r>
              <a:rPr lang="en-US" dirty="0">
                <a:solidFill>
                  <a:schemeClr val="tx1"/>
                </a:solidFill>
              </a:rPr>
              <a:t>Early Bird/Late Owl model (about 2 hours of overlap with whole group M,T,W,F)</a:t>
            </a:r>
          </a:p>
          <a:p>
            <a:pPr lvl="1">
              <a:lnSpc>
                <a:spcPct val="114999"/>
              </a:lnSpc>
            </a:pPr>
            <a:r>
              <a:rPr lang="en-US" dirty="0">
                <a:solidFill>
                  <a:schemeClr val="tx1"/>
                </a:solidFill>
              </a:rPr>
              <a:t>Early Birds 7:45AM-11:38AM</a:t>
            </a:r>
          </a:p>
          <a:p>
            <a:pPr lvl="1">
              <a:lnSpc>
                <a:spcPct val="114999"/>
              </a:lnSpc>
            </a:pPr>
            <a:r>
              <a:rPr lang="en-US" dirty="0">
                <a:solidFill>
                  <a:schemeClr val="tx1"/>
                </a:solidFill>
              </a:rPr>
              <a:t>Late Owls 9:15AM-1:08PM</a:t>
            </a:r>
          </a:p>
          <a:p>
            <a:pPr lvl="1">
              <a:lnSpc>
                <a:spcPct val="114999"/>
              </a:lnSpc>
            </a:pPr>
            <a:r>
              <a:rPr lang="en-US" sz="1800" b="1" dirty="0">
                <a:solidFill>
                  <a:schemeClr val="tx1"/>
                </a:solidFill>
              </a:rPr>
              <a:t>Thursdays - all TK students come to school 7:45AM-11:38AM</a:t>
            </a:r>
          </a:p>
          <a:p>
            <a:pPr>
              <a:lnSpc>
                <a:spcPct val="114999"/>
              </a:lnSpc>
            </a:pPr>
            <a:r>
              <a:rPr lang="en-US" dirty="0">
                <a:solidFill>
                  <a:schemeClr val="tx1"/>
                </a:solidFill>
              </a:rPr>
              <a:t>Taught by a certificated teacher with 24 ECE units </a:t>
            </a:r>
          </a:p>
          <a:p>
            <a:pPr>
              <a:lnSpc>
                <a:spcPct val="114999"/>
              </a:lnSpc>
            </a:pPr>
            <a:r>
              <a:rPr lang="en-US" dirty="0">
                <a:solidFill>
                  <a:schemeClr val="tx1"/>
                </a:solidFill>
              </a:rPr>
              <a:t>Includes one part-time paraprofessional </a:t>
            </a:r>
          </a:p>
          <a:p>
            <a:pPr>
              <a:lnSpc>
                <a:spcPct val="114999"/>
              </a:lnSpc>
            </a:pPr>
            <a:r>
              <a:rPr lang="en-US">
                <a:solidFill>
                  <a:schemeClr val="tx1"/>
                </a:solidFill>
              </a:rPr>
              <a:t>Class size: </a:t>
            </a:r>
            <a:r>
              <a:rPr lang="en-US" sz="1800">
                <a:solidFill>
                  <a:schemeClr val="tx1"/>
                </a:solidFill>
              </a:rPr>
              <a:t>20 students max. per class</a:t>
            </a:r>
            <a:r>
              <a:rPr lang="en-US">
                <a:solidFill>
                  <a:schemeClr val="tx1"/>
                </a:solidFill>
              </a:rPr>
              <a:t>.</a:t>
            </a:r>
            <a:r>
              <a:rPr lang="en-US" sz="1800">
                <a:solidFill>
                  <a:schemeClr val="tx1"/>
                </a:solidFill>
              </a:rPr>
              <a:t> 10</a:t>
            </a:r>
            <a:r>
              <a:rPr lang="en-US">
                <a:solidFill>
                  <a:schemeClr val="tx1"/>
                </a:solidFill>
              </a:rPr>
              <a:t> students </a:t>
            </a:r>
            <a:r>
              <a:rPr lang="en-US" sz="1800" dirty="0">
                <a:solidFill>
                  <a:schemeClr val="tx1"/>
                </a:solidFill>
              </a:rPr>
              <a:t>per </a:t>
            </a:r>
            <a:r>
              <a:rPr lang="en-US" dirty="0">
                <a:solidFill>
                  <a:schemeClr val="tx1"/>
                </a:solidFill>
              </a:rPr>
              <a:t>session. 1:10</a:t>
            </a:r>
            <a:r>
              <a:rPr lang="en-US" sz="1800" dirty="0">
                <a:solidFill>
                  <a:schemeClr val="tx1"/>
                </a:solidFill>
              </a:rPr>
              <a:t> adult to student </a:t>
            </a:r>
            <a:r>
              <a:rPr lang="en-US" dirty="0">
                <a:solidFill>
                  <a:schemeClr val="tx1"/>
                </a:solidFill>
              </a:rPr>
              <a:t>ratio.</a:t>
            </a:r>
            <a:endParaRPr lang="en-US" sz="1800" dirty="0">
              <a:solidFill>
                <a:schemeClr val="tx1"/>
              </a:solidFill>
            </a:endParaRPr>
          </a:p>
        </p:txBody>
      </p:sp>
      <p:pic>
        <p:nvPicPr>
          <p:cNvPr id="4" name="Picture 3" descr="A group of children drawing on paper&#10;&#10;Description automatically generated">
            <a:extLst>
              <a:ext uri="{FF2B5EF4-FFF2-40B4-BE49-F238E27FC236}">
                <a16:creationId xmlns:a16="http://schemas.microsoft.com/office/drawing/2014/main" id="{C69D752C-FAEA-D94D-627B-76C91A4126BC}"/>
              </a:ext>
            </a:extLst>
          </p:cNvPr>
          <p:cNvPicPr>
            <a:picLocks noChangeAspect="1"/>
          </p:cNvPicPr>
          <p:nvPr/>
        </p:nvPicPr>
        <p:blipFill>
          <a:blip r:embed="rId2"/>
          <a:stretch>
            <a:fillRect/>
          </a:stretch>
        </p:blipFill>
        <p:spPr>
          <a:xfrm rot="5400000">
            <a:off x="5476836" y="1310587"/>
            <a:ext cx="4063621" cy="3043450"/>
          </a:xfrm>
          <a:prstGeom prst="rect">
            <a:avLst/>
          </a:prstGeom>
        </p:spPr>
      </p:pic>
    </p:spTree>
    <p:extLst>
      <p:ext uri="{BB962C8B-B14F-4D97-AF65-F5344CB8AC3E}">
        <p14:creationId xmlns:p14="http://schemas.microsoft.com/office/powerpoint/2010/main" val="598218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Joining our Mariner Crew</a:t>
            </a:r>
          </a:p>
        </p:txBody>
      </p:sp>
      <p:sp>
        <p:nvSpPr>
          <p:cNvPr id="3" name="Text Placeholder 2"/>
          <p:cNvSpPr>
            <a:spLocks noGrp="1"/>
          </p:cNvSpPr>
          <p:nvPr>
            <p:ph type="body" idx="1"/>
          </p:nvPr>
        </p:nvSpPr>
        <p:spPr>
          <a:xfrm>
            <a:off x="197034" y="1211630"/>
            <a:ext cx="4739561" cy="3582304"/>
          </a:xfrm>
        </p:spPr>
        <p:txBody>
          <a:bodyPr/>
          <a:lstStyle/>
          <a:p>
            <a:r>
              <a:rPr lang="en-US" dirty="0"/>
              <a:t>TK/Kindergarten to fifth grade journey</a:t>
            </a:r>
          </a:p>
          <a:p>
            <a:r>
              <a:rPr lang="en-US" dirty="0"/>
              <a:t>Partnerships with families</a:t>
            </a:r>
          </a:p>
          <a:p>
            <a:r>
              <a:rPr lang="en-US" dirty="0"/>
              <a:t>Volunteer Opportunities (PTA, Friends of Malcom Foundation, Art, Garden, Watch D.O.G.S., Innovation Lab, library &amp; classroom volunteers, etc.)</a:t>
            </a:r>
          </a:p>
          <a:p>
            <a:r>
              <a:rPr lang="en-US" dirty="0"/>
              <a:t>Programs – music, art, WIN intervention/extension</a:t>
            </a:r>
          </a:p>
          <a:p>
            <a:pPr>
              <a:lnSpc>
                <a:spcPct val="114999"/>
              </a:lnSpc>
            </a:pPr>
            <a:r>
              <a:rPr lang="en-US" b="1" dirty="0"/>
              <a:t>First Day of school is TUESDAY, </a:t>
            </a:r>
            <a:endParaRPr lang="en-US" dirty="0"/>
          </a:p>
          <a:p>
            <a:pPr marL="114300" indent="0">
              <a:lnSpc>
                <a:spcPct val="114999"/>
              </a:lnSpc>
              <a:buNone/>
            </a:pPr>
            <a:r>
              <a:rPr lang="en-US" b="1" dirty="0"/>
              <a:t>      August 18, 2026!</a:t>
            </a:r>
            <a:endParaRPr lang="en-US" dirty="0"/>
          </a:p>
          <a:p>
            <a:pPr marL="114300"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019427" y="3005915"/>
            <a:ext cx="2208882" cy="165666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976" y="245604"/>
            <a:ext cx="2921123" cy="219084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997" y="2817176"/>
            <a:ext cx="2300316" cy="1725237"/>
          </a:xfrm>
          <a:prstGeom prst="rect">
            <a:avLst/>
          </a:prstGeom>
        </p:spPr>
      </p:pic>
    </p:spTree>
    <p:extLst>
      <p:ext uri="{BB962C8B-B14F-4D97-AF65-F5344CB8AC3E}">
        <p14:creationId xmlns:p14="http://schemas.microsoft.com/office/powerpoint/2010/main" val="3807211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3C287-6D5A-007F-BE12-0F3004FB66BB}"/>
              </a:ext>
            </a:extLst>
          </p:cNvPr>
          <p:cNvSpPr>
            <a:spLocks noGrp="1"/>
          </p:cNvSpPr>
          <p:nvPr>
            <p:ph type="title"/>
          </p:nvPr>
        </p:nvSpPr>
        <p:spPr/>
        <p:txBody>
          <a:bodyPr/>
          <a:lstStyle/>
          <a:p>
            <a:r>
              <a:rPr lang="en-US" dirty="0"/>
              <a:t>Your TK TEAM</a:t>
            </a:r>
          </a:p>
        </p:txBody>
      </p:sp>
      <p:sp>
        <p:nvSpPr>
          <p:cNvPr id="3" name="Text Placeholder 2">
            <a:extLst>
              <a:ext uri="{FF2B5EF4-FFF2-40B4-BE49-F238E27FC236}">
                <a16:creationId xmlns:a16="http://schemas.microsoft.com/office/drawing/2014/main" id="{E4F29406-CEFE-FF6F-85B5-381C2A8CECA0}"/>
              </a:ext>
            </a:extLst>
          </p:cNvPr>
          <p:cNvSpPr>
            <a:spLocks noGrp="1"/>
          </p:cNvSpPr>
          <p:nvPr>
            <p:ph type="body" idx="1"/>
          </p:nvPr>
        </p:nvSpPr>
        <p:spPr>
          <a:xfrm>
            <a:off x="173588" y="1489824"/>
            <a:ext cx="8818255" cy="3521812"/>
          </a:xfrm>
        </p:spPr>
        <p:txBody>
          <a:bodyPr/>
          <a:lstStyle/>
          <a:p>
            <a:pPr marL="114300" indent="0">
              <a:lnSpc>
                <a:spcPct val="114999"/>
              </a:lnSpc>
              <a:buNone/>
            </a:pPr>
            <a:endParaRPr lang="en-US" dirty="0"/>
          </a:p>
        </p:txBody>
      </p:sp>
      <p:pic>
        <p:nvPicPr>
          <p:cNvPr id="4" name="Picture 3" descr="A person with long black hair&#10;&#10;Description automatically generated">
            <a:extLst>
              <a:ext uri="{FF2B5EF4-FFF2-40B4-BE49-F238E27FC236}">
                <a16:creationId xmlns:a16="http://schemas.microsoft.com/office/drawing/2014/main" id="{D30E218F-0CF5-12E1-3FC0-47861B96FA25}"/>
              </a:ext>
            </a:extLst>
          </p:cNvPr>
          <p:cNvPicPr>
            <a:picLocks noChangeAspect="1"/>
          </p:cNvPicPr>
          <p:nvPr/>
        </p:nvPicPr>
        <p:blipFill>
          <a:blip r:embed="rId2"/>
          <a:stretch>
            <a:fillRect/>
          </a:stretch>
        </p:blipFill>
        <p:spPr>
          <a:xfrm>
            <a:off x="3621539" y="1636187"/>
            <a:ext cx="1434289" cy="1780008"/>
          </a:xfrm>
          <a:prstGeom prst="rect">
            <a:avLst/>
          </a:prstGeom>
        </p:spPr>
      </p:pic>
      <p:pic>
        <p:nvPicPr>
          <p:cNvPr id="5" name="Picture 4" descr="A person smiling for a picture&#10;&#10;Description automatically generated">
            <a:extLst>
              <a:ext uri="{FF2B5EF4-FFF2-40B4-BE49-F238E27FC236}">
                <a16:creationId xmlns:a16="http://schemas.microsoft.com/office/drawing/2014/main" id="{4CA80A85-4BC4-C164-EF3C-52EB869AC14D}"/>
              </a:ext>
            </a:extLst>
          </p:cNvPr>
          <p:cNvPicPr>
            <a:picLocks noChangeAspect="1"/>
          </p:cNvPicPr>
          <p:nvPr/>
        </p:nvPicPr>
        <p:blipFill>
          <a:blip r:embed="rId3"/>
          <a:stretch>
            <a:fillRect/>
          </a:stretch>
        </p:blipFill>
        <p:spPr>
          <a:xfrm>
            <a:off x="5134934" y="1629045"/>
            <a:ext cx="1445072" cy="1798069"/>
          </a:xfrm>
          <a:prstGeom prst="rect">
            <a:avLst/>
          </a:prstGeom>
        </p:spPr>
      </p:pic>
      <p:sp>
        <p:nvSpPr>
          <p:cNvPr id="6" name="TextBox 5">
            <a:extLst>
              <a:ext uri="{FF2B5EF4-FFF2-40B4-BE49-F238E27FC236}">
                <a16:creationId xmlns:a16="http://schemas.microsoft.com/office/drawing/2014/main" id="{93BFD909-CD45-E825-DDF0-56FC8993A8EF}"/>
              </a:ext>
            </a:extLst>
          </p:cNvPr>
          <p:cNvSpPr txBox="1"/>
          <p:nvPr/>
        </p:nvSpPr>
        <p:spPr>
          <a:xfrm>
            <a:off x="3339780" y="3567501"/>
            <a:ext cx="193204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solidFill>
              </a:rPr>
              <a:t>Christina Hare</a:t>
            </a:r>
          </a:p>
          <a:p>
            <a:pPr algn="ctr"/>
            <a:r>
              <a:rPr lang="en-US" dirty="0">
                <a:solidFill>
                  <a:schemeClr val="tx1"/>
                </a:solidFill>
              </a:rPr>
              <a:t>Teacher</a:t>
            </a:r>
          </a:p>
        </p:txBody>
      </p:sp>
      <p:sp>
        <p:nvSpPr>
          <p:cNvPr id="7" name="TextBox 6">
            <a:extLst>
              <a:ext uri="{FF2B5EF4-FFF2-40B4-BE49-F238E27FC236}">
                <a16:creationId xmlns:a16="http://schemas.microsoft.com/office/drawing/2014/main" id="{7A488CCA-F4EA-0769-F34F-9895FF7C6AF2}"/>
              </a:ext>
            </a:extLst>
          </p:cNvPr>
          <p:cNvSpPr txBox="1"/>
          <p:nvPr/>
        </p:nvSpPr>
        <p:spPr>
          <a:xfrm>
            <a:off x="4852489" y="3567983"/>
            <a:ext cx="21618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solidFill>
              </a:rPr>
              <a:t>Norin Frankhouse</a:t>
            </a:r>
          </a:p>
          <a:p>
            <a:pPr algn="ctr"/>
            <a:r>
              <a:rPr lang="en-US" dirty="0">
                <a:solidFill>
                  <a:schemeClr val="tx1"/>
                </a:solidFill>
              </a:rPr>
              <a:t>Paraeducator</a:t>
            </a:r>
          </a:p>
        </p:txBody>
      </p:sp>
      <p:pic>
        <p:nvPicPr>
          <p:cNvPr id="9" name="Picture 8" descr="A person with long brown hair wearing a purple shirt&#10;&#10;Description automatically generated">
            <a:extLst>
              <a:ext uri="{FF2B5EF4-FFF2-40B4-BE49-F238E27FC236}">
                <a16:creationId xmlns:a16="http://schemas.microsoft.com/office/drawing/2014/main" id="{8F12A535-33D2-CD5C-80DB-31BAE9AC6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038" y="414172"/>
            <a:ext cx="1388570" cy="1735986"/>
          </a:xfrm>
          <a:prstGeom prst="rect">
            <a:avLst/>
          </a:prstGeom>
        </p:spPr>
      </p:pic>
      <p:pic>
        <p:nvPicPr>
          <p:cNvPr id="11" name="Picture 10" descr="A close-up of a person smiling&#10;&#10;AI-generated content may be incorrect.">
            <a:extLst>
              <a:ext uri="{FF2B5EF4-FFF2-40B4-BE49-F238E27FC236}">
                <a16:creationId xmlns:a16="http://schemas.microsoft.com/office/drawing/2014/main" id="{4CB8E676-0505-45CD-ECB5-36302A163369}"/>
              </a:ext>
            </a:extLst>
          </p:cNvPr>
          <p:cNvPicPr>
            <a:picLocks noChangeAspect="1"/>
          </p:cNvPicPr>
          <p:nvPr/>
        </p:nvPicPr>
        <p:blipFill>
          <a:blip r:embed="rId5"/>
          <a:stretch>
            <a:fillRect/>
          </a:stretch>
        </p:blipFill>
        <p:spPr>
          <a:xfrm>
            <a:off x="7139986" y="2792047"/>
            <a:ext cx="1265315" cy="1550012"/>
          </a:xfrm>
          <a:prstGeom prst="rect">
            <a:avLst/>
          </a:prstGeom>
        </p:spPr>
      </p:pic>
      <p:sp>
        <p:nvSpPr>
          <p:cNvPr id="12" name="TextBox 11">
            <a:extLst>
              <a:ext uri="{FF2B5EF4-FFF2-40B4-BE49-F238E27FC236}">
                <a16:creationId xmlns:a16="http://schemas.microsoft.com/office/drawing/2014/main" id="{DA30808A-7090-D390-6537-87229F16BA87}"/>
              </a:ext>
            </a:extLst>
          </p:cNvPr>
          <p:cNvSpPr txBox="1"/>
          <p:nvPr/>
        </p:nvSpPr>
        <p:spPr>
          <a:xfrm>
            <a:off x="6402957" y="211670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cs typeface="Segoe UI"/>
              </a:rPr>
              <a:t>Laurie Lowy​</a:t>
            </a:r>
          </a:p>
          <a:p>
            <a:pPr algn="ctr"/>
            <a:r>
              <a:rPr lang="en-US">
                <a:solidFill>
                  <a:srgbClr val="FFFFFF"/>
                </a:solidFill>
                <a:cs typeface="Segoe UI"/>
              </a:rPr>
              <a:t>Principal</a:t>
            </a:r>
          </a:p>
        </p:txBody>
      </p:sp>
      <p:sp>
        <p:nvSpPr>
          <p:cNvPr id="13" name="TextBox 12">
            <a:extLst>
              <a:ext uri="{FF2B5EF4-FFF2-40B4-BE49-F238E27FC236}">
                <a16:creationId xmlns:a16="http://schemas.microsoft.com/office/drawing/2014/main" id="{7AFF0AA7-9429-4AE8-D2F1-256322AAFE34}"/>
              </a:ext>
            </a:extLst>
          </p:cNvPr>
          <p:cNvSpPr txBox="1"/>
          <p:nvPr/>
        </p:nvSpPr>
        <p:spPr>
          <a:xfrm>
            <a:off x="6853014" y="4341377"/>
            <a:ext cx="19073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FFFFFF"/>
                </a:solidFill>
                <a:cs typeface="Segoe UI"/>
              </a:rPr>
              <a:t>Dezirae Soria</a:t>
            </a:r>
            <a:endParaRPr lang="en-US" dirty="0"/>
          </a:p>
          <a:p>
            <a:pPr algn="ctr"/>
            <a:r>
              <a:rPr lang="en-US" dirty="0">
                <a:solidFill>
                  <a:srgbClr val="FFFFFF"/>
                </a:solidFill>
                <a:cs typeface="Segoe UI"/>
              </a:rPr>
              <a:t>Counselor</a:t>
            </a:r>
            <a:endParaRPr lang="en-US" dirty="0"/>
          </a:p>
        </p:txBody>
      </p:sp>
      <p:pic>
        <p:nvPicPr>
          <p:cNvPr id="8" name="Picture 7" descr="A person with long hair wearing a red shirt&#10;&#10;AI-generated content may be incorrect.">
            <a:extLst>
              <a:ext uri="{FF2B5EF4-FFF2-40B4-BE49-F238E27FC236}">
                <a16:creationId xmlns:a16="http://schemas.microsoft.com/office/drawing/2014/main" id="{F438A6FC-89AE-F5B1-75D3-096C5592B578}"/>
              </a:ext>
            </a:extLst>
          </p:cNvPr>
          <p:cNvPicPr>
            <a:picLocks noChangeAspect="1"/>
          </p:cNvPicPr>
          <p:nvPr/>
        </p:nvPicPr>
        <p:blipFill>
          <a:blip r:embed="rId6"/>
          <a:stretch>
            <a:fillRect/>
          </a:stretch>
        </p:blipFill>
        <p:spPr>
          <a:xfrm>
            <a:off x="259556" y="1624012"/>
            <a:ext cx="1452563" cy="1795463"/>
          </a:xfrm>
          <a:prstGeom prst="rect">
            <a:avLst/>
          </a:prstGeom>
        </p:spPr>
      </p:pic>
      <p:sp>
        <p:nvSpPr>
          <p:cNvPr id="14" name="TextBox 13">
            <a:extLst>
              <a:ext uri="{FF2B5EF4-FFF2-40B4-BE49-F238E27FC236}">
                <a16:creationId xmlns:a16="http://schemas.microsoft.com/office/drawing/2014/main" id="{DFF38C0E-3FF2-34E3-CDB5-76078C74830D}"/>
              </a:ext>
            </a:extLst>
          </p:cNvPr>
          <p:cNvSpPr txBox="1"/>
          <p:nvPr/>
        </p:nvSpPr>
        <p:spPr>
          <a:xfrm>
            <a:off x="267785" y="3588332"/>
            <a:ext cx="13924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solidFill>
              </a:rPr>
              <a:t>Melissa Kruger</a:t>
            </a:r>
          </a:p>
          <a:p>
            <a:pPr algn="ctr"/>
            <a:r>
              <a:rPr lang="en-US" dirty="0">
                <a:solidFill>
                  <a:schemeClr val="tx1"/>
                </a:solidFill>
              </a:rPr>
              <a:t>Teacher</a:t>
            </a:r>
            <a:endParaRPr lang="en-US" dirty="0"/>
          </a:p>
        </p:txBody>
      </p:sp>
      <p:sp>
        <p:nvSpPr>
          <p:cNvPr id="15" name="TextBox 14">
            <a:extLst>
              <a:ext uri="{FF2B5EF4-FFF2-40B4-BE49-F238E27FC236}">
                <a16:creationId xmlns:a16="http://schemas.microsoft.com/office/drawing/2014/main" id="{61E48326-E62B-65DF-54BC-1F87AB4BCDAF}"/>
              </a:ext>
            </a:extLst>
          </p:cNvPr>
          <p:cNvSpPr txBox="1"/>
          <p:nvPr/>
        </p:nvSpPr>
        <p:spPr>
          <a:xfrm>
            <a:off x="1760209" y="3588290"/>
            <a:ext cx="15745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solidFill>
              </a:rPr>
              <a:t>Dana Phillips</a:t>
            </a:r>
          </a:p>
          <a:p>
            <a:pPr algn="ctr"/>
            <a:r>
              <a:rPr lang="en-US" dirty="0">
                <a:solidFill>
                  <a:schemeClr val="tx1"/>
                </a:solidFill>
              </a:rPr>
              <a:t>Paraeducator</a:t>
            </a:r>
          </a:p>
        </p:txBody>
      </p:sp>
      <p:pic>
        <p:nvPicPr>
          <p:cNvPr id="16" name="Picture 15" descr="A person smiling at camera&#10;&#10;AI-generated content may be incorrect.">
            <a:extLst>
              <a:ext uri="{FF2B5EF4-FFF2-40B4-BE49-F238E27FC236}">
                <a16:creationId xmlns:a16="http://schemas.microsoft.com/office/drawing/2014/main" id="{A330CD87-8451-5D8F-42FF-624E7BBEFB1D}"/>
              </a:ext>
            </a:extLst>
          </p:cNvPr>
          <p:cNvPicPr>
            <a:picLocks noChangeAspect="1"/>
          </p:cNvPicPr>
          <p:nvPr/>
        </p:nvPicPr>
        <p:blipFill>
          <a:blip r:embed="rId7"/>
          <a:stretch>
            <a:fillRect/>
          </a:stretch>
        </p:blipFill>
        <p:spPr>
          <a:xfrm>
            <a:off x="1763412" y="1630576"/>
            <a:ext cx="1431325" cy="1766503"/>
          </a:xfrm>
          <a:prstGeom prst="rect">
            <a:avLst/>
          </a:prstGeom>
        </p:spPr>
      </p:pic>
    </p:spTree>
    <p:extLst>
      <p:ext uri="{BB962C8B-B14F-4D97-AF65-F5344CB8AC3E}">
        <p14:creationId xmlns:p14="http://schemas.microsoft.com/office/powerpoint/2010/main" val="2131873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22708-F24F-DA7D-6F12-79DFF5C03254}"/>
              </a:ext>
            </a:extLst>
          </p:cNvPr>
          <p:cNvSpPr>
            <a:spLocks noGrp="1"/>
          </p:cNvSpPr>
          <p:nvPr>
            <p:ph type="title"/>
          </p:nvPr>
        </p:nvSpPr>
        <p:spPr/>
        <p:txBody>
          <a:bodyPr/>
          <a:lstStyle/>
          <a:p>
            <a:r>
              <a:rPr lang="en-US" dirty="0"/>
              <a:t>Daily Routines in TK</a:t>
            </a:r>
          </a:p>
        </p:txBody>
      </p:sp>
      <p:sp>
        <p:nvSpPr>
          <p:cNvPr id="3" name="Text Placeholder 2">
            <a:extLst>
              <a:ext uri="{FF2B5EF4-FFF2-40B4-BE49-F238E27FC236}">
                <a16:creationId xmlns:a16="http://schemas.microsoft.com/office/drawing/2014/main" id="{5C41C056-B2B2-DCCE-A121-07BC4786EDD5}"/>
              </a:ext>
            </a:extLst>
          </p:cNvPr>
          <p:cNvSpPr>
            <a:spLocks noGrp="1"/>
          </p:cNvSpPr>
          <p:nvPr>
            <p:ph type="body" idx="1"/>
          </p:nvPr>
        </p:nvSpPr>
        <p:spPr>
          <a:xfrm>
            <a:off x="387900" y="1162965"/>
            <a:ext cx="5553563" cy="3049920"/>
          </a:xfrm>
        </p:spPr>
        <p:txBody>
          <a:bodyPr/>
          <a:lstStyle/>
          <a:p>
            <a:pPr marL="114300" indent="0">
              <a:buNone/>
            </a:pPr>
            <a:r>
              <a:rPr lang="en-US" dirty="0">
                <a:solidFill>
                  <a:schemeClr val="tx1"/>
                </a:solidFill>
              </a:rPr>
              <a:t>Routines include:</a:t>
            </a:r>
          </a:p>
          <a:p>
            <a:pPr>
              <a:lnSpc>
                <a:spcPct val="114999"/>
              </a:lnSpc>
            </a:pPr>
            <a:r>
              <a:rPr lang="en-US" dirty="0">
                <a:solidFill>
                  <a:schemeClr val="tx1"/>
                </a:solidFill>
              </a:rPr>
              <a:t>Circle Time /Calendar</a:t>
            </a:r>
          </a:p>
          <a:p>
            <a:pPr>
              <a:lnSpc>
                <a:spcPct val="114999"/>
              </a:lnSpc>
            </a:pPr>
            <a:r>
              <a:rPr lang="en-US" dirty="0">
                <a:solidFill>
                  <a:schemeClr val="tx1"/>
                </a:solidFill>
              </a:rPr>
              <a:t>Free Play/Free Choice</a:t>
            </a:r>
          </a:p>
          <a:p>
            <a:pPr>
              <a:lnSpc>
                <a:spcPct val="114999"/>
              </a:lnSpc>
            </a:pPr>
            <a:r>
              <a:rPr lang="en-US" dirty="0">
                <a:solidFill>
                  <a:schemeClr val="tx1"/>
                </a:solidFill>
              </a:rPr>
              <a:t>Small group instruction (Centers) </a:t>
            </a:r>
          </a:p>
          <a:p>
            <a:pPr>
              <a:lnSpc>
                <a:spcPct val="114999"/>
              </a:lnSpc>
            </a:pPr>
            <a:r>
              <a:rPr lang="en-US" dirty="0">
                <a:solidFill>
                  <a:schemeClr val="tx1"/>
                </a:solidFill>
              </a:rPr>
              <a:t>Whole group instruction </a:t>
            </a:r>
          </a:p>
          <a:p>
            <a:pPr>
              <a:lnSpc>
                <a:spcPct val="114999"/>
              </a:lnSpc>
            </a:pPr>
            <a:r>
              <a:rPr lang="en-US" dirty="0">
                <a:solidFill>
                  <a:schemeClr val="tx1"/>
                </a:solidFill>
              </a:rPr>
              <a:t>Phonemic Awareness, Language and Literacy, </a:t>
            </a:r>
          </a:p>
          <a:p>
            <a:pPr marL="114300" indent="0">
              <a:lnSpc>
                <a:spcPct val="114999"/>
              </a:lnSpc>
              <a:buNone/>
            </a:pPr>
            <a:r>
              <a:rPr lang="en-US" dirty="0">
                <a:solidFill>
                  <a:schemeClr val="tx1"/>
                </a:solidFill>
              </a:rPr>
              <a:t>   Math Instruction, Social-Emotional Development</a:t>
            </a:r>
            <a:endParaRPr lang="en-US">
              <a:solidFill>
                <a:schemeClr val="tx1"/>
              </a:solidFill>
            </a:endParaRPr>
          </a:p>
          <a:p>
            <a:pPr>
              <a:lnSpc>
                <a:spcPct val="114999"/>
              </a:lnSpc>
            </a:pPr>
            <a:r>
              <a:rPr lang="en-US" dirty="0">
                <a:solidFill>
                  <a:schemeClr val="tx1"/>
                </a:solidFill>
              </a:rPr>
              <a:t>Music &amp; Movement </a:t>
            </a:r>
          </a:p>
          <a:p>
            <a:pPr>
              <a:lnSpc>
                <a:spcPct val="114999"/>
              </a:lnSpc>
            </a:pPr>
            <a:r>
              <a:rPr lang="en-US" dirty="0">
                <a:solidFill>
                  <a:schemeClr val="tx1"/>
                </a:solidFill>
              </a:rPr>
              <a:t>Snack/Lunch and Recess/Outdoor Play </a:t>
            </a:r>
          </a:p>
          <a:p>
            <a:pPr>
              <a:lnSpc>
                <a:spcPct val="114999"/>
              </a:lnSpc>
            </a:pPr>
            <a:endParaRPr lang="en-US" dirty="0">
              <a:solidFill>
                <a:schemeClr val="tx1"/>
              </a:solidFill>
            </a:endParaRPr>
          </a:p>
          <a:p>
            <a:pPr>
              <a:lnSpc>
                <a:spcPct val="114999"/>
              </a:lnSpc>
            </a:pPr>
            <a:r>
              <a:rPr lang="en-US" dirty="0">
                <a:solidFill>
                  <a:schemeClr val="tx1"/>
                </a:solidFill>
              </a:rPr>
              <a:t>Weekly:  music time!</a:t>
            </a:r>
          </a:p>
          <a:p>
            <a:pPr>
              <a:lnSpc>
                <a:spcPct val="114999"/>
              </a:lnSpc>
            </a:pPr>
            <a:endParaRPr lang="en-US" dirty="0"/>
          </a:p>
        </p:txBody>
      </p:sp>
      <p:pic>
        <p:nvPicPr>
          <p:cNvPr id="4" name="Picture 3" descr="A group of children sitting on the floor in front of a person&#10;&#10;AI-generated content may be incorrect.">
            <a:extLst>
              <a:ext uri="{FF2B5EF4-FFF2-40B4-BE49-F238E27FC236}">
                <a16:creationId xmlns:a16="http://schemas.microsoft.com/office/drawing/2014/main" id="{0A036A72-91FA-023F-1292-D981276086B2}"/>
              </a:ext>
            </a:extLst>
          </p:cNvPr>
          <p:cNvPicPr>
            <a:picLocks noChangeAspect="1"/>
          </p:cNvPicPr>
          <p:nvPr/>
        </p:nvPicPr>
        <p:blipFill>
          <a:blip r:embed="rId2"/>
          <a:stretch>
            <a:fillRect/>
          </a:stretch>
        </p:blipFill>
        <p:spPr>
          <a:xfrm>
            <a:off x="5657284" y="660614"/>
            <a:ext cx="2895440" cy="2272439"/>
          </a:xfrm>
          <a:prstGeom prst="rect">
            <a:avLst/>
          </a:prstGeom>
        </p:spPr>
      </p:pic>
    </p:spTree>
    <p:extLst>
      <p:ext uri="{BB962C8B-B14F-4D97-AF65-F5344CB8AC3E}">
        <p14:creationId xmlns:p14="http://schemas.microsoft.com/office/powerpoint/2010/main" val="112505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2DB5-4780-A0F4-A4A0-2ED4B49C52DC}"/>
              </a:ext>
            </a:extLst>
          </p:cNvPr>
          <p:cNvSpPr>
            <a:spLocks noGrp="1"/>
          </p:cNvSpPr>
          <p:nvPr>
            <p:ph type="title"/>
          </p:nvPr>
        </p:nvSpPr>
        <p:spPr>
          <a:xfrm>
            <a:off x="252169" y="265144"/>
            <a:ext cx="8368200" cy="686100"/>
          </a:xfrm>
        </p:spPr>
        <p:txBody>
          <a:bodyPr/>
          <a:lstStyle/>
          <a:p>
            <a:r>
              <a:rPr lang="en-US" b="1" dirty="0"/>
              <a:t>BE READY for TK! </a:t>
            </a:r>
            <a:r>
              <a:rPr lang="en-US" dirty="0">
                <a:solidFill>
                  <a:schemeClr val="tx1"/>
                </a:solidFill>
              </a:rPr>
              <a:t>  </a:t>
            </a:r>
            <a:r>
              <a:rPr lang="en-US" sz="1700" dirty="0">
                <a:solidFill>
                  <a:schemeClr val="tx1"/>
                </a:solidFill>
                <a:latin typeface="Roboto"/>
                <a:ea typeface="Roboto"/>
                <a:cs typeface="Roboto"/>
              </a:rPr>
              <a:t>Have your child practice the following at home:</a:t>
            </a:r>
            <a:endParaRPr lang="en-US" dirty="0">
              <a:solidFill>
                <a:schemeClr val="tx1"/>
              </a:solidFill>
            </a:endParaRPr>
          </a:p>
        </p:txBody>
      </p:sp>
      <p:sp>
        <p:nvSpPr>
          <p:cNvPr id="3" name="Text Placeholder 2">
            <a:extLst>
              <a:ext uri="{FF2B5EF4-FFF2-40B4-BE49-F238E27FC236}">
                <a16:creationId xmlns:a16="http://schemas.microsoft.com/office/drawing/2014/main" id="{B26F36E5-1A2B-FFA5-A23F-8A0DA9189B27}"/>
              </a:ext>
            </a:extLst>
          </p:cNvPr>
          <p:cNvSpPr>
            <a:spLocks noGrp="1"/>
          </p:cNvSpPr>
          <p:nvPr>
            <p:ph type="body" idx="1"/>
          </p:nvPr>
        </p:nvSpPr>
        <p:spPr>
          <a:xfrm>
            <a:off x="252169" y="952965"/>
            <a:ext cx="8637775" cy="4024704"/>
          </a:xfrm>
        </p:spPr>
        <p:txBody>
          <a:bodyPr/>
          <a:lstStyle/>
          <a:p>
            <a:pPr marL="114300" indent="0">
              <a:buNone/>
            </a:pPr>
            <a:r>
              <a:rPr lang="en-US" sz="1700" b="1" u="sng" dirty="0">
                <a:solidFill>
                  <a:schemeClr val="tx1"/>
                </a:solidFill>
              </a:rPr>
              <a:t>Personal Hygiene Skills:</a:t>
            </a:r>
          </a:p>
          <a:p>
            <a:pPr>
              <a:lnSpc>
                <a:spcPct val="114999"/>
              </a:lnSpc>
            </a:pPr>
            <a:r>
              <a:rPr lang="en-US" sz="1700" dirty="0">
                <a:solidFill>
                  <a:schemeClr val="tx1"/>
                </a:solidFill>
              </a:rPr>
              <a:t>Being completely independent in bathroom (i.e. pull down/pull up clothing, wipe independently, etc.)</a:t>
            </a:r>
          </a:p>
          <a:p>
            <a:pPr>
              <a:lnSpc>
                <a:spcPct val="114999"/>
              </a:lnSpc>
            </a:pPr>
            <a:r>
              <a:rPr lang="en-US" sz="1700" dirty="0">
                <a:solidFill>
                  <a:schemeClr val="tx1"/>
                </a:solidFill>
              </a:rPr>
              <a:t>Practicing good hygiene skills- hand washing, covering mouth/nose, and using a tissue</a:t>
            </a:r>
          </a:p>
          <a:p>
            <a:pPr marL="114300" indent="0">
              <a:lnSpc>
                <a:spcPct val="114999"/>
              </a:lnSpc>
              <a:buNone/>
            </a:pPr>
            <a:r>
              <a:rPr lang="en-US" sz="1700" b="1" u="sng" dirty="0">
                <a:solidFill>
                  <a:schemeClr val="tx1"/>
                </a:solidFill>
              </a:rPr>
              <a:t>Motor Skills:</a:t>
            </a:r>
          </a:p>
          <a:p>
            <a:pPr>
              <a:lnSpc>
                <a:spcPct val="114999"/>
              </a:lnSpc>
            </a:pPr>
            <a:r>
              <a:rPr lang="en-US" sz="1700" dirty="0">
                <a:solidFill>
                  <a:schemeClr val="tx1"/>
                </a:solidFill>
              </a:rPr>
              <a:t>Opening and closing full-sized backpack, lunch box, and reusable water bottle</a:t>
            </a:r>
          </a:p>
          <a:p>
            <a:pPr>
              <a:lnSpc>
                <a:spcPct val="114999"/>
              </a:lnSpc>
            </a:pPr>
            <a:r>
              <a:rPr lang="en-US" sz="1700" dirty="0">
                <a:solidFill>
                  <a:schemeClr val="tx1"/>
                </a:solidFill>
              </a:rPr>
              <a:t>Carrying own backpack, lunchbox, or any personal belongings</a:t>
            </a:r>
          </a:p>
          <a:p>
            <a:pPr>
              <a:lnSpc>
                <a:spcPct val="114999"/>
              </a:lnSpc>
            </a:pPr>
            <a:r>
              <a:rPr lang="en-US" sz="1700" dirty="0">
                <a:solidFill>
                  <a:schemeClr val="tx1"/>
                </a:solidFill>
              </a:rPr>
              <a:t>Putting on and taking off their shoes, sweaters, and jackets </a:t>
            </a:r>
          </a:p>
          <a:p>
            <a:pPr marL="114300" indent="0">
              <a:lnSpc>
                <a:spcPct val="114999"/>
              </a:lnSpc>
              <a:buNone/>
            </a:pPr>
            <a:r>
              <a:rPr lang="en-US" sz="1700" b="1" u="sng" dirty="0">
                <a:solidFill>
                  <a:schemeClr val="tx1"/>
                </a:solidFill>
              </a:rPr>
              <a:t>Social Skills</a:t>
            </a:r>
          </a:p>
          <a:p>
            <a:pPr>
              <a:lnSpc>
                <a:spcPct val="114999"/>
              </a:lnSpc>
            </a:pPr>
            <a:r>
              <a:rPr lang="en-US" sz="1700" dirty="0">
                <a:solidFill>
                  <a:schemeClr val="tx1"/>
                </a:solidFill>
              </a:rPr>
              <a:t>Asking for help when it's needed </a:t>
            </a:r>
          </a:p>
          <a:p>
            <a:pPr>
              <a:lnSpc>
                <a:spcPct val="114999"/>
              </a:lnSpc>
            </a:pPr>
            <a:r>
              <a:rPr lang="en-US" sz="1700" dirty="0">
                <a:solidFill>
                  <a:schemeClr val="tx1"/>
                </a:solidFill>
              </a:rPr>
              <a:t>Listening to stories read by an adult</a:t>
            </a:r>
          </a:p>
          <a:p>
            <a:pPr>
              <a:lnSpc>
                <a:spcPct val="114999"/>
              </a:lnSpc>
            </a:pPr>
            <a:r>
              <a:rPr lang="en-US" sz="1700" dirty="0">
                <a:solidFill>
                  <a:schemeClr val="tx1"/>
                </a:solidFill>
              </a:rPr>
              <a:t>Separating from adult/saying goodbye </a:t>
            </a:r>
          </a:p>
          <a:p>
            <a:pPr>
              <a:lnSpc>
                <a:spcPct val="114999"/>
              </a:lnSpc>
            </a:pPr>
            <a:endParaRPr lang="en-US" dirty="0"/>
          </a:p>
        </p:txBody>
      </p:sp>
    </p:spTree>
    <p:extLst>
      <p:ext uri="{BB962C8B-B14F-4D97-AF65-F5344CB8AC3E}">
        <p14:creationId xmlns:p14="http://schemas.microsoft.com/office/powerpoint/2010/main" val="3638750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00" y="224604"/>
            <a:ext cx="4814721" cy="1538400"/>
          </a:xfrm>
        </p:spPr>
        <p:txBody>
          <a:bodyPr/>
          <a:lstStyle/>
          <a:p>
            <a:r>
              <a:rPr lang="en-US" sz="5000" dirty="0">
                <a:solidFill>
                  <a:schemeClr val="tx1"/>
                </a:solidFill>
              </a:rPr>
              <a:t>Our Kinder Program</a:t>
            </a: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48077" y="741370"/>
            <a:ext cx="4737973" cy="3553479"/>
          </a:xfrm>
          <a:prstGeom prst="rect">
            <a:avLst/>
          </a:prstGeom>
        </p:spPr>
      </p:pic>
      <p:pic>
        <p:nvPicPr>
          <p:cNvPr id="5" name="Picture 4" descr="A group of children standing in a line&#10;&#10;Description automatically generated">
            <a:extLst>
              <a:ext uri="{FF2B5EF4-FFF2-40B4-BE49-F238E27FC236}">
                <a16:creationId xmlns:a16="http://schemas.microsoft.com/office/drawing/2014/main" id="{55522045-C127-FD8A-DED4-612F22956966}"/>
              </a:ext>
            </a:extLst>
          </p:cNvPr>
          <p:cNvPicPr>
            <a:picLocks noChangeAspect="1"/>
          </p:cNvPicPr>
          <p:nvPr/>
        </p:nvPicPr>
        <p:blipFill>
          <a:blip r:embed="rId3"/>
          <a:stretch>
            <a:fillRect/>
          </a:stretch>
        </p:blipFill>
        <p:spPr>
          <a:xfrm>
            <a:off x="692270" y="1902125"/>
            <a:ext cx="4114800" cy="3086100"/>
          </a:xfrm>
          <a:prstGeom prst="rect">
            <a:avLst/>
          </a:prstGeom>
        </p:spPr>
      </p:pic>
    </p:spTree>
    <p:extLst>
      <p:ext uri="{BB962C8B-B14F-4D97-AF65-F5344CB8AC3E}">
        <p14:creationId xmlns:p14="http://schemas.microsoft.com/office/powerpoint/2010/main" val="1007780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Kindergarten TEAM</a:t>
            </a:r>
          </a:p>
        </p:txBody>
      </p:sp>
      <p:pic>
        <p:nvPicPr>
          <p:cNvPr id="5" name="Picture 4" descr="A person with long blonde hair&#10;&#10;AI-generated content may be incorrect."/>
          <p:cNvPicPr>
            <a:picLocks noChangeAspect="1"/>
          </p:cNvPicPr>
          <p:nvPr/>
        </p:nvPicPr>
        <p:blipFill>
          <a:blip r:embed="rId2"/>
          <a:stretch>
            <a:fillRect/>
          </a:stretch>
        </p:blipFill>
        <p:spPr>
          <a:xfrm>
            <a:off x="4572669" y="1469061"/>
            <a:ext cx="1444195" cy="176913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8879" y="1474224"/>
            <a:ext cx="1427102" cy="17447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83" y="1458278"/>
            <a:ext cx="1383335" cy="169552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2906" y="123030"/>
            <a:ext cx="1388570" cy="1735986"/>
          </a:xfrm>
          <a:prstGeom prst="rect">
            <a:avLst/>
          </a:prstGeom>
        </p:spPr>
      </p:pic>
      <p:sp>
        <p:nvSpPr>
          <p:cNvPr id="10" name="TextBox 9"/>
          <p:cNvSpPr txBox="1"/>
          <p:nvPr/>
        </p:nvSpPr>
        <p:spPr>
          <a:xfrm>
            <a:off x="2713323" y="3282205"/>
            <a:ext cx="1513489" cy="523220"/>
          </a:xfrm>
          <a:prstGeom prst="rect">
            <a:avLst/>
          </a:prstGeom>
          <a:noFill/>
        </p:spPr>
        <p:txBody>
          <a:bodyPr wrap="square" rtlCol="0">
            <a:spAutoFit/>
          </a:bodyPr>
          <a:lstStyle/>
          <a:p>
            <a:pPr algn="ctr"/>
            <a:r>
              <a:rPr lang="en-US" dirty="0">
                <a:solidFill>
                  <a:schemeClr val="tx1"/>
                </a:solidFill>
              </a:rPr>
              <a:t>Shelbi Lewis</a:t>
            </a:r>
          </a:p>
          <a:p>
            <a:pPr algn="ctr"/>
            <a:r>
              <a:rPr lang="en-US" dirty="0">
                <a:solidFill>
                  <a:schemeClr val="tx1"/>
                </a:solidFill>
              </a:rPr>
              <a:t>Teacher</a:t>
            </a:r>
          </a:p>
        </p:txBody>
      </p:sp>
      <p:sp>
        <p:nvSpPr>
          <p:cNvPr id="11" name="TextBox 10"/>
          <p:cNvSpPr txBox="1"/>
          <p:nvPr/>
        </p:nvSpPr>
        <p:spPr>
          <a:xfrm>
            <a:off x="7094094" y="1941627"/>
            <a:ext cx="1344694" cy="523220"/>
          </a:xfrm>
          <a:prstGeom prst="rect">
            <a:avLst/>
          </a:prstGeom>
          <a:noFill/>
        </p:spPr>
        <p:txBody>
          <a:bodyPr wrap="square" rtlCol="0">
            <a:spAutoFit/>
          </a:bodyPr>
          <a:lstStyle/>
          <a:p>
            <a:pPr algn="ctr"/>
            <a:r>
              <a:rPr lang="en-US" dirty="0">
                <a:solidFill>
                  <a:schemeClr val="tx1"/>
                </a:solidFill>
              </a:rPr>
              <a:t>Laurie Lowy</a:t>
            </a:r>
          </a:p>
          <a:p>
            <a:pPr algn="ctr"/>
            <a:r>
              <a:rPr lang="en-US" dirty="0">
                <a:solidFill>
                  <a:schemeClr val="tx1"/>
                </a:solidFill>
              </a:rPr>
              <a:t>Principal</a:t>
            </a:r>
          </a:p>
        </p:txBody>
      </p:sp>
      <p:sp>
        <p:nvSpPr>
          <p:cNvPr id="12" name="TextBox 11"/>
          <p:cNvSpPr txBox="1"/>
          <p:nvPr/>
        </p:nvSpPr>
        <p:spPr>
          <a:xfrm>
            <a:off x="4623335" y="3338428"/>
            <a:ext cx="1595701" cy="523220"/>
          </a:xfrm>
          <a:prstGeom prst="rect">
            <a:avLst/>
          </a:prstGeom>
          <a:noFill/>
        </p:spPr>
        <p:txBody>
          <a:bodyPr wrap="square" lIns="91440" tIns="45720" rIns="91440" bIns="45720" rtlCol="0" anchor="t">
            <a:spAutoFit/>
          </a:bodyPr>
          <a:lstStyle/>
          <a:p>
            <a:pPr algn="ctr"/>
            <a:r>
              <a:rPr lang="en-US" dirty="0">
                <a:solidFill>
                  <a:schemeClr val="tx1"/>
                </a:solidFill>
              </a:rPr>
              <a:t>Judy Eckrote Teacher</a:t>
            </a:r>
          </a:p>
        </p:txBody>
      </p:sp>
      <p:sp>
        <p:nvSpPr>
          <p:cNvPr id="13" name="TextBox 12"/>
          <p:cNvSpPr txBox="1"/>
          <p:nvPr/>
        </p:nvSpPr>
        <p:spPr>
          <a:xfrm>
            <a:off x="790604" y="3280958"/>
            <a:ext cx="1513489" cy="523220"/>
          </a:xfrm>
          <a:prstGeom prst="rect">
            <a:avLst/>
          </a:prstGeom>
          <a:noFill/>
        </p:spPr>
        <p:txBody>
          <a:bodyPr wrap="square" rtlCol="0">
            <a:spAutoFit/>
          </a:bodyPr>
          <a:lstStyle/>
          <a:p>
            <a:pPr algn="ctr"/>
            <a:r>
              <a:rPr lang="en-US" dirty="0">
                <a:solidFill>
                  <a:schemeClr val="tx1"/>
                </a:solidFill>
              </a:rPr>
              <a:t>Melanie Foote</a:t>
            </a:r>
          </a:p>
          <a:p>
            <a:pPr algn="ctr"/>
            <a:r>
              <a:rPr lang="en-US" dirty="0">
                <a:solidFill>
                  <a:schemeClr val="tx1"/>
                </a:solidFill>
              </a:rPr>
              <a:t>Teacher</a:t>
            </a:r>
          </a:p>
        </p:txBody>
      </p:sp>
      <p:sp>
        <p:nvSpPr>
          <p:cNvPr id="14" name="TextBox 13"/>
          <p:cNvSpPr txBox="1"/>
          <p:nvPr/>
        </p:nvSpPr>
        <p:spPr>
          <a:xfrm>
            <a:off x="5637879" y="943751"/>
            <a:ext cx="1513489" cy="486259"/>
          </a:xfrm>
          <a:prstGeom prst="rect">
            <a:avLst/>
          </a:prstGeom>
          <a:noFill/>
        </p:spPr>
        <p:txBody>
          <a:bodyPr wrap="square" rtlCol="0">
            <a:spAutoFit/>
          </a:bodyPr>
          <a:lstStyle/>
          <a:p>
            <a:endParaRPr lang="en-US" dirty="0"/>
          </a:p>
        </p:txBody>
      </p:sp>
      <p:sp>
        <p:nvSpPr>
          <p:cNvPr id="15" name="TextBox 14"/>
          <p:cNvSpPr txBox="1"/>
          <p:nvPr/>
        </p:nvSpPr>
        <p:spPr>
          <a:xfrm>
            <a:off x="6738188" y="4084159"/>
            <a:ext cx="1982648" cy="523220"/>
          </a:xfrm>
          <a:prstGeom prst="rect">
            <a:avLst/>
          </a:prstGeom>
          <a:noFill/>
        </p:spPr>
        <p:txBody>
          <a:bodyPr wrap="square" lIns="91440" tIns="45720" rIns="91440" bIns="45720" rtlCol="0" anchor="t">
            <a:spAutoFit/>
          </a:bodyPr>
          <a:lstStyle/>
          <a:p>
            <a:pPr algn="ctr"/>
            <a:r>
              <a:rPr lang="en-US" dirty="0">
                <a:solidFill>
                  <a:schemeClr val="tx1"/>
                </a:solidFill>
              </a:rPr>
              <a:t>Dezirae Soria</a:t>
            </a:r>
          </a:p>
          <a:p>
            <a:pPr algn="ctr"/>
            <a:r>
              <a:rPr lang="en-US" dirty="0">
                <a:solidFill>
                  <a:schemeClr val="tx1"/>
                </a:solidFill>
              </a:rPr>
              <a:t>Counselor</a:t>
            </a:r>
          </a:p>
        </p:txBody>
      </p:sp>
      <p:sp>
        <p:nvSpPr>
          <p:cNvPr id="9" name="AutoShape 2" descr="https://aeries.capousd.org/aeries.net/StuPic.ashx?isStaff=true&amp;ID=34368&amp;SZ=R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 name="Picture 24" descr="A close-up of a person smiling&#10;&#10;AI-generated content may be incorrect."/>
          <p:cNvPicPr>
            <a:picLocks noChangeAspect="1"/>
          </p:cNvPicPr>
          <p:nvPr/>
        </p:nvPicPr>
        <p:blipFill>
          <a:blip r:embed="rId6"/>
          <a:stretch>
            <a:fillRect/>
          </a:stretch>
        </p:blipFill>
        <p:spPr>
          <a:xfrm>
            <a:off x="7096854" y="2565604"/>
            <a:ext cx="1265315" cy="1550012"/>
          </a:xfrm>
          <a:prstGeom prst="rect">
            <a:avLst/>
          </a:prstGeom>
        </p:spPr>
      </p:pic>
    </p:spTree>
    <p:extLst>
      <p:ext uri="{BB962C8B-B14F-4D97-AF65-F5344CB8AC3E}">
        <p14:creationId xmlns:p14="http://schemas.microsoft.com/office/powerpoint/2010/main" val="538381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600" y="624279"/>
            <a:ext cx="8368200" cy="686100"/>
          </a:xfrm>
        </p:spPr>
        <p:txBody>
          <a:bodyPr/>
          <a:lstStyle/>
          <a:p>
            <a:r>
              <a:rPr lang="en-US" dirty="0"/>
              <a:t>Kindergarten Readiness</a:t>
            </a:r>
          </a:p>
        </p:txBody>
      </p:sp>
      <p:sp>
        <p:nvSpPr>
          <p:cNvPr id="3" name="Text Placeholder 2"/>
          <p:cNvSpPr>
            <a:spLocks noGrp="1"/>
          </p:cNvSpPr>
          <p:nvPr>
            <p:ph type="body" idx="1"/>
          </p:nvPr>
        </p:nvSpPr>
        <p:spPr>
          <a:xfrm>
            <a:off x="305949" y="1517273"/>
            <a:ext cx="4350355" cy="1201421"/>
          </a:xfrm>
        </p:spPr>
        <p:txBody>
          <a:bodyPr/>
          <a:lstStyle/>
          <a:p>
            <a:pPr marL="114300" indent="0">
              <a:buNone/>
            </a:pPr>
            <a:r>
              <a:rPr lang="en-US" sz="2200" dirty="0"/>
              <a:t>Prior to entering Kindergarten, your child should be able to do the following:</a:t>
            </a:r>
          </a:p>
          <a:p>
            <a:endParaRPr lang="en-US" sz="2200" dirty="0"/>
          </a:p>
          <a:p>
            <a:endParaRPr lang="en-US" sz="2200" dirty="0"/>
          </a:p>
        </p:txBody>
      </p:sp>
      <p:pic>
        <p:nvPicPr>
          <p:cNvPr id="10" name="Picture 9" descr="A group of kids painting on a table&#10;&#10;Description automatically generated">
            <a:extLst>
              <a:ext uri="{FF2B5EF4-FFF2-40B4-BE49-F238E27FC236}">
                <a16:creationId xmlns:a16="http://schemas.microsoft.com/office/drawing/2014/main" id="{BE31DA33-B00C-3413-ED4B-6C435D0E6F79}"/>
              </a:ext>
            </a:extLst>
          </p:cNvPr>
          <p:cNvPicPr>
            <a:picLocks noChangeAspect="1"/>
          </p:cNvPicPr>
          <p:nvPr/>
        </p:nvPicPr>
        <p:blipFill>
          <a:blip r:embed="rId2"/>
          <a:stretch>
            <a:fillRect/>
          </a:stretch>
        </p:blipFill>
        <p:spPr>
          <a:xfrm rot="5400000">
            <a:off x="2360402" y="2794687"/>
            <a:ext cx="2395987" cy="1796991"/>
          </a:xfrm>
          <a:prstGeom prst="rect">
            <a:avLst/>
          </a:prstGeom>
        </p:spPr>
      </p:pic>
      <p:pic>
        <p:nvPicPr>
          <p:cNvPr id="5" name="Picture 4" descr="A person reading a book to a group of children&#10;&#10;Description automatically generated">
            <a:extLst>
              <a:ext uri="{FF2B5EF4-FFF2-40B4-BE49-F238E27FC236}">
                <a16:creationId xmlns:a16="http://schemas.microsoft.com/office/drawing/2014/main" id="{DA996379-12D8-09E6-347D-3C1215AD9785}"/>
              </a:ext>
            </a:extLst>
          </p:cNvPr>
          <p:cNvPicPr>
            <a:picLocks noChangeAspect="1"/>
          </p:cNvPicPr>
          <p:nvPr/>
        </p:nvPicPr>
        <p:blipFill>
          <a:blip r:embed="rId3"/>
          <a:stretch>
            <a:fillRect/>
          </a:stretch>
        </p:blipFill>
        <p:spPr>
          <a:xfrm>
            <a:off x="4714336" y="1384540"/>
            <a:ext cx="4114800" cy="3086100"/>
          </a:xfrm>
          <a:prstGeom prst="rect">
            <a:avLst/>
          </a:prstGeom>
        </p:spPr>
      </p:pic>
    </p:spTree>
    <p:extLst>
      <p:ext uri="{BB962C8B-B14F-4D97-AF65-F5344CB8AC3E}">
        <p14:creationId xmlns:p14="http://schemas.microsoft.com/office/powerpoint/2010/main" val="2773436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Skills and Behavior</a:t>
            </a:r>
          </a:p>
        </p:txBody>
      </p:sp>
      <p:sp>
        <p:nvSpPr>
          <p:cNvPr id="3" name="Text Placeholder 2"/>
          <p:cNvSpPr>
            <a:spLocks noGrp="1"/>
          </p:cNvSpPr>
          <p:nvPr>
            <p:ph type="body" idx="1"/>
          </p:nvPr>
        </p:nvSpPr>
        <p:spPr>
          <a:xfrm>
            <a:off x="86563" y="1456678"/>
            <a:ext cx="5525191" cy="2805198"/>
          </a:xfrm>
        </p:spPr>
        <p:txBody>
          <a:bodyPr/>
          <a:lstStyle/>
          <a:p>
            <a:pPr marL="0" indent="0">
              <a:buNone/>
            </a:pPr>
            <a:r>
              <a:rPr lang="en-US" sz="2000" dirty="0">
                <a:solidFill>
                  <a:schemeClr val="tx1"/>
                </a:solidFill>
                <a:latin typeface="Comic Sans MS"/>
              </a:rPr>
              <a:t>Your Kindergarten child should be able to:</a:t>
            </a:r>
          </a:p>
          <a:p>
            <a:r>
              <a:rPr lang="en-US" sz="2000" dirty="0">
                <a:solidFill>
                  <a:schemeClr val="tx1"/>
                </a:solidFill>
                <a:latin typeface="Comic Sans MS" panose="030F0702030302020204" pitchFamily="66" charset="0"/>
              </a:rPr>
              <a:t>Separate from a parent or caregiver and stay with another adult.</a:t>
            </a:r>
          </a:p>
          <a:p>
            <a:r>
              <a:rPr lang="en-US" sz="2000" dirty="0">
                <a:solidFill>
                  <a:schemeClr val="tx1"/>
                </a:solidFill>
                <a:latin typeface="Comic Sans MS" panose="030F0702030302020204" pitchFamily="66" charset="0"/>
              </a:rPr>
              <a:t>Cooperate and share with others.</a:t>
            </a:r>
          </a:p>
          <a:p>
            <a:r>
              <a:rPr lang="en-US" sz="2000" dirty="0">
                <a:solidFill>
                  <a:schemeClr val="tx1"/>
                </a:solidFill>
                <a:latin typeface="Comic Sans MS" panose="030F0702030302020204" pitchFamily="66" charset="0"/>
              </a:rPr>
              <a:t>Play and work independently.</a:t>
            </a:r>
          </a:p>
          <a:p>
            <a:r>
              <a:rPr lang="en-US" sz="2000" dirty="0">
                <a:solidFill>
                  <a:schemeClr val="tx1"/>
                </a:solidFill>
                <a:latin typeface="Comic Sans MS" panose="030F0702030302020204" pitchFamily="66" charset="0"/>
              </a:rPr>
              <a:t>Keep their hands and bodies to themselves.</a:t>
            </a:r>
          </a:p>
          <a:p>
            <a:r>
              <a:rPr lang="en-US" sz="2000" dirty="0">
                <a:solidFill>
                  <a:schemeClr val="tx1"/>
                </a:solidFill>
                <a:latin typeface="Comic Sans MS" panose="030F0702030302020204" pitchFamily="66" charset="0"/>
              </a:rPr>
              <a:t>Show respect to classmates and adults.</a:t>
            </a:r>
          </a:p>
          <a:p>
            <a:endParaRPr lang="en-US" dirty="0">
              <a:solidFill>
                <a:schemeClr val="tx1"/>
              </a:solidFill>
              <a:latin typeface="Comic Sans MS" panose="030F0702030302020204" pitchFamily="66"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8672" y="2501973"/>
            <a:ext cx="3408218" cy="2556164"/>
          </a:xfrm>
          <a:prstGeom prst="rect">
            <a:avLst/>
          </a:prstGeom>
        </p:spPr>
      </p:pic>
      <p:pic>
        <p:nvPicPr>
          <p:cNvPr id="6" name="Picture 5"/>
          <p:cNvPicPr>
            <a:picLocks noChangeAspect="1"/>
          </p:cNvPicPr>
          <p:nvPr/>
        </p:nvPicPr>
        <p:blipFill>
          <a:blip r:embed="rId3"/>
          <a:stretch>
            <a:fillRect/>
          </a:stretch>
        </p:blipFill>
        <p:spPr>
          <a:xfrm>
            <a:off x="6412216" y="141460"/>
            <a:ext cx="1701130" cy="2266995"/>
          </a:xfrm>
          <a:prstGeom prst="rect">
            <a:avLst/>
          </a:prstGeom>
        </p:spPr>
      </p:pic>
    </p:spTree>
    <p:extLst>
      <p:ext uri="{BB962C8B-B14F-4D97-AF65-F5344CB8AC3E}">
        <p14:creationId xmlns:p14="http://schemas.microsoft.com/office/powerpoint/2010/main" val="2245607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00" y="213545"/>
            <a:ext cx="8368200" cy="686100"/>
          </a:xfrm>
        </p:spPr>
        <p:txBody>
          <a:bodyPr/>
          <a:lstStyle/>
          <a:p>
            <a:r>
              <a:rPr lang="en-US" dirty="0"/>
              <a:t>Listening and Speaking Skills</a:t>
            </a:r>
          </a:p>
        </p:txBody>
      </p:sp>
      <p:sp>
        <p:nvSpPr>
          <p:cNvPr id="3" name="Text Placeholder 2"/>
          <p:cNvSpPr>
            <a:spLocks noGrp="1"/>
          </p:cNvSpPr>
          <p:nvPr>
            <p:ph type="body" idx="1"/>
          </p:nvPr>
        </p:nvSpPr>
        <p:spPr>
          <a:xfrm>
            <a:off x="3197454" y="888707"/>
            <a:ext cx="6246550" cy="2752466"/>
          </a:xfrm>
        </p:spPr>
        <p:txBody>
          <a:bodyPr/>
          <a:lstStyle/>
          <a:p>
            <a:pPr marL="0" indent="0">
              <a:buNone/>
            </a:pPr>
            <a:r>
              <a:rPr lang="en-US" sz="2000" dirty="0">
                <a:solidFill>
                  <a:schemeClr val="tx1"/>
                </a:solidFill>
                <a:latin typeface="Comic Sans MS"/>
              </a:rPr>
              <a:t>Your Kindergarten child should be able to:</a:t>
            </a:r>
          </a:p>
          <a:p>
            <a:r>
              <a:rPr lang="en-US" sz="2000" dirty="0">
                <a:solidFill>
                  <a:schemeClr val="tx1"/>
                </a:solidFill>
                <a:latin typeface="Comic Sans MS"/>
              </a:rPr>
              <a:t>Remain seated and listen for 10-15 minutes.</a:t>
            </a:r>
          </a:p>
          <a:p>
            <a:r>
              <a:rPr lang="en-US" sz="2000" dirty="0">
                <a:solidFill>
                  <a:schemeClr val="tx1"/>
                </a:solidFill>
                <a:latin typeface="Comic Sans MS" panose="030F0702030302020204" pitchFamily="66" charset="0"/>
              </a:rPr>
              <a:t>Follow simple two-step directions.</a:t>
            </a:r>
          </a:p>
          <a:p>
            <a:r>
              <a:rPr lang="en-US" sz="2000" dirty="0">
                <a:solidFill>
                  <a:schemeClr val="tx1"/>
                </a:solidFill>
                <a:latin typeface="Comic Sans MS" panose="030F0702030302020204" pitchFamily="66" charset="0"/>
              </a:rPr>
              <a:t>Verbally express their personal needs.</a:t>
            </a:r>
          </a:p>
          <a:p>
            <a:r>
              <a:rPr lang="en-US" sz="2000" dirty="0">
                <a:solidFill>
                  <a:schemeClr val="tx1"/>
                </a:solidFill>
                <a:latin typeface="Comic Sans MS" panose="030F0702030302020204" pitchFamily="66" charset="0"/>
              </a:rPr>
              <a:t>Engage other children and adults in conversation.</a:t>
            </a:r>
          </a:p>
          <a:p>
            <a:endParaRPr lang="en-US" dirty="0">
              <a:solidFill>
                <a:schemeClr val="tx1"/>
              </a:solidFill>
            </a:endParaRPr>
          </a:p>
        </p:txBody>
      </p:sp>
      <p:pic>
        <p:nvPicPr>
          <p:cNvPr id="2050" name="Picture 2" descr="4a7b5cb3-21fd-4feb-9020-8ca631bcfc80@namprd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92" y="1669208"/>
            <a:ext cx="2954185" cy="221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wo boys sitting at a table&#10;&#10;Description automatically generated">
            <a:extLst>
              <a:ext uri="{FF2B5EF4-FFF2-40B4-BE49-F238E27FC236}">
                <a16:creationId xmlns:a16="http://schemas.microsoft.com/office/drawing/2014/main" id="{E10448BE-A29B-C91C-4BD7-71258B36C27C}"/>
              </a:ext>
            </a:extLst>
          </p:cNvPr>
          <p:cNvPicPr>
            <a:picLocks noChangeAspect="1"/>
          </p:cNvPicPr>
          <p:nvPr/>
        </p:nvPicPr>
        <p:blipFill>
          <a:blip r:embed="rId3"/>
          <a:stretch>
            <a:fillRect/>
          </a:stretch>
        </p:blipFill>
        <p:spPr>
          <a:xfrm>
            <a:off x="5544628" y="2775548"/>
            <a:ext cx="3079631" cy="2309723"/>
          </a:xfrm>
          <a:prstGeom prst="rect">
            <a:avLst/>
          </a:prstGeom>
        </p:spPr>
      </p:pic>
    </p:spTree>
    <p:extLst>
      <p:ext uri="{BB962C8B-B14F-4D97-AF65-F5344CB8AC3E}">
        <p14:creationId xmlns:p14="http://schemas.microsoft.com/office/powerpoint/2010/main" val="30593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125" y="106870"/>
            <a:ext cx="3925640" cy="686100"/>
          </a:xfrm>
        </p:spPr>
        <p:txBody>
          <a:bodyPr/>
          <a:lstStyle/>
          <a:p>
            <a:r>
              <a:rPr lang="en-US" dirty="0"/>
              <a:t>Motor Skills</a:t>
            </a:r>
          </a:p>
        </p:txBody>
      </p:sp>
      <p:sp>
        <p:nvSpPr>
          <p:cNvPr id="3" name="Text Placeholder 2"/>
          <p:cNvSpPr>
            <a:spLocks noGrp="1"/>
          </p:cNvSpPr>
          <p:nvPr>
            <p:ph type="body" idx="1"/>
          </p:nvPr>
        </p:nvSpPr>
        <p:spPr>
          <a:xfrm>
            <a:off x="3205600" y="317704"/>
            <a:ext cx="6077515" cy="3508442"/>
          </a:xfrm>
        </p:spPr>
        <p:txBody>
          <a:bodyPr/>
          <a:lstStyle/>
          <a:p>
            <a:pPr marL="0" indent="0">
              <a:buNone/>
            </a:pPr>
            <a:r>
              <a:rPr lang="en-US" sz="2000" dirty="0">
                <a:solidFill>
                  <a:schemeClr val="tx1"/>
                </a:solidFill>
                <a:latin typeface="Comic Sans MS"/>
              </a:rPr>
              <a:t>Your Kindergarten child should be able to:</a:t>
            </a:r>
          </a:p>
          <a:p>
            <a:r>
              <a:rPr lang="en-US" sz="2000" dirty="0">
                <a:solidFill>
                  <a:schemeClr val="tx1"/>
                </a:solidFill>
                <a:latin typeface="Comic Sans MS" panose="030F0702030302020204" pitchFamily="66" charset="0"/>
              </a:rPr>
              <a:t>Use and hold pencils, crayons, markers, and scissors.</a:t>
            </a:r>
          </a:p>
          <a:p>
            <a:r>
              <a:rPr lang="en-US" sz="2000" dirty="0">
                <a:solidFill>
                  <a:schemeClr val="tx1"/>
                </a:solidFill>
                <a:latin typeface="Comic Sans MS"/>
              </a:rPr>
              <a:t>Use proper pencil grip – Tripod or alternative.</a:t>
            </a:r>
          </a:p>
          <a:p>
            <a:r>
              <a:rPr lang="en-US" sz="2000" dirty="0">
                <a:solidFill>
                  <a:schemeClr val="tx1"/>
                </a:solidFill>
                <a:latin typeface="Comic Sans MS" panose="030F0702030302020204" pitchFamily="66" charset="0"/>
              </a:rPr>
              <a:t>Carry, open, and close their full-size backpack.</a:t>
            </a:r>
          </a:p>
          <a:p>
            <a:r>
              <a:rPr lang="en-US" sz="2000" dirty="0">
                <a:solidFill>
                  <a:schemeClr val="tx1"/>
                </a:solidFill>
                <a:latin typeface="Comic Sans MS"/>
              </a:rPr>
              <a:t>Dress themselves (zip, button, and snap).</a:t>
            </a:r>
          </a:p>
          <a:p>
            <a:r>
              <a:rPr lang="en-US" sz="2000" dirty="0">
                <a:solidFill>
                  <a:schemeClr val="tx1"/>
                </a:solidFill>
                <a:latin typeface="Comic Sans MS"/>
              </a:rPr>
              <a:t>Tie shoes or close </a:t>
            </a:r>
            <a:r>
              <a:rPr lang="en-US" sz="2000" dirty="0" err="1">
                <a:solidFill>
                  <a:schemeClr val="tx1"/>
                </a:solidFill>
                <a:latin typeface="Comic Sans MS"/>
              </a:rPr>
              <a:t>velcro</a:t>
            </a:r>
            <a:r>
              <a:rPr lang="en-US" sz="2000" dirty="0">
                <a:solidFill>
                  <a:schemeClr val="tx1"/>
                </a:solidFill>
                <a:latin typeface="Comic Sans MS"/>
              </a:rPr>
              <a:t> by themselves.</a:t>
            </a:r>
          </a:p>
          <a:p>
            <a:r>
              <a:rPr lang="en-US" sz="2000" dirty="0">
                <a:solidFill>
                  <a:schemeClr val="tx1"/>
                </a:solidFill>
                <a:latin typeface="Comic Sans MS"/>
              </a:rPr>
              <a:t>Open and close their lunch box and reusable water bottle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806" y="2963917"/>
            <a:ext cx="2771385" cy="2075843"/>
          </a:xfrm>
          <a:prstGeom prst="rect">
            <a:avLst/>
          </a:prstGeom>
        </p:spPr>
      </p:pic>
      <p:pic>
        <p:nvPicPr>
          <p:cNvPr id="6" name="Picture 5" descr="A group of kids playing with toys&#10;&#10;Description automatically generated">
            <a:extLst>
              <a:ext uri="{FF2B5EF4-FFF2-40B4-BE49-F238E27FC236}">
                <a16:creationId xmlns:a16="http://schemas.microsoft.com/office/drawing/2014/main" id="{3766814D-42D7-523E-98E0-1D23DC4E3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933" y="792974"/>
            <a:ext cx="2769798" cy="2077349"/>
          </a:xfrm>
          <a:prstGeom prst="rect">
            <a:avLst/>
          </a:prstGeom>
        </p:spPr>
      </p:pic>
    </p:spTree>
    <p:extLst>
      <p:ext uri="{BB962C8B-B14F-4D97-AF65-F5344CB8AC3E}">
        <p14:creationId xmlns:p14="http://schemas.microsoft.com/office/powerpoint/2010/main" val="8806656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Hygiene</a:t>
            </a:r>
          </a:p>
        </p:txBody>
      </p:sp>
      <p:sp>
        <p:nvSpPr>
          <p:cNvPr id="3" name="Text Placeholder 2"/>
          <p:cNvSpPr>
            <a:spLocks noGrp="1"/>
          </p:cNvSpPr>
          <p:nvPr>
            <p:ph type="body" idx="1"/>
          </p:nvPr>
        </p:nvSpPr>
        <p:spPr/>
        <p:txBody>
          <a:bodyPr/>
          <a:lstStyle/>
          <a:p>
            <a:pPr marL="0" indent="0">
              <a:buNone/>
            </a:pPr>
            <a:r>
              <a:rPr lang="en-US" sz="2000" dirty="0">
                <a:solidFill>
                  <a:schemeClr val="tx1"/>
                </a:solidFill>
                <a:latin typeface="Comic Sans MS"/>
              </a:rPr>
              <a:t>Your Kindergarten child should be able to:</a:t>
            </a:r>
          </a:p>
          <a:p>
            <a:r>
              <a:rPr lang="en-US" sz="2000" dirty="0">
                <a:solidFill>
                  <a:schemeClr val="tx1"/>
                </a:solidFill>
                <a:latin typeface="Comic Sans MS" panose="030F0702030302020204" pitchFamily="66" charset="0"/>
              </a:rPr>
              <a:t>Attend to bathroom needs with total independence.</a:t>
            </a:r>
          </a:p>
          <a:p>
            <a:r>
              <a:rPr lang="en-US" sz="2000" dirty="0">
                <a:solidFill>
                  <a:schemeClr val="tx1"/>
                </a:solidFill>
                <a:latin typeface="Comic Sans MS" panose="030F0702030302020204" pitchFamily="66" charset="0"/>
              </a:rPr>
              <a:t>Wash and dry hands.</a:t>
            </a:r>
          </a:p>
          <a:p>
            <a:r>
              <a:rPr lang="en-US" sz="2000" dirty="0">
                <a:solidFill>
                  <a:schemeClr val="tx1"/>
                </a:solidFill>
                <a:latin typeface="Comic Sans MS" panose="030F0702030302020204" pitchFamily="66" charset="0"/>
              </a:rPr>
              <a:t>Use a tissue to blow and wipe nose.</a:t>
            </a:r>
          </a:p>
          <a:p>
            <a:endParaRPr lang="en-US" dirty="0"/>
          </a:p>
        </p:txBody>
      </p:sp>
      <p:sp>
        <p:nvSpPr>
          <p:cNvPr id="4" name="AutoShape 2" descr="2,123 Handwashing Photos - Free &amp; Royalty-Free Stock Photos from Dreams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8913" y="2468021"/>
            <a:ext cx="3676287" cy="2446402"/>
          </a:xfrm>
          <a:prstGeom prst="rect">
            <a:avLst/>
          </a:prstGeom>
        </p:spPr>
      </p:pic>
    </p:spTree>
    <p:extLst>
      <p:ext uri="{BB962C8B-B14F-4D97-AF65-F5344CB8AC3E}">
        <p14:creationId xmlns:p14="http://schemas.microsoft.com/office/powerpoint/2010/main" val="3692600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333" y="183009"/>
            <a:ext cx="5494775" cy="681401"/>
          </a:xfrm>
        </p:spPr>
        <p:txBody>
          <a:bodyPr/>
          <a:lstStyle/>
          <a:p>
            <a:r>
              <a:rPr lang="en-US" sz="2400" b="1" dirty="0">
                <a:solidFill>
                  <a:schemeClr val="tx1"/>
                </a:solidFill>
                <a:latin typeface="Preahvihear"/>
                <a:ea typeface="Preahvihear"/>
                <a:cs typeface="Preahvihear"/>
              </a:rPr>
              <a:t>CUSD Food &amp; Nutrition Services</a:t>
            </a:r>
            <a:endParaRPr lang="en-US" dirty="0">
              <a:solidFill>
                <a:schemeClr val="tx1"/>
              </a:solidFill>
            </a:endParaRPr>
          </a:p>
        </p:txBody>
      </p:sp>
      <p:sp>
        <p:nvSpPr>
          <p:cNvPr id="3" name="Text Placeholder 2"/>
          <p:cNvSpPr>
            <a:spLocks noGrp="1"/>
          </p:cNvSpPr>
          <p:nvPr>
            <p:ph type="body" idx="1"/>
          </p:nvPr>
        </p:nvSpPr>
        <p:spPr>
          <a:xfrm>
            <a:off x="269287" y="724443"/>
            <a:ext cx="8756388" cy="4336705"/>
          </a:xfrm>
        </p:spPr>
        <p:txBody>
          <a:bodyPr/>
          <a:lstStyle/>
          <a:p>
            <a:endParaRPr lang="en-US" sz="1600" b="1" dirty="0">
              <a:solidFill>
                <a:schemeClr val="tx1"/>
              </a:solidFill>
              <a:latin typeface="Arial"/>
              <a:cs typeface="Arial"/>
            </a:endParaRPr>
          </a:p>
          <a:p>
            <a:pPr>
              <a:lnSpc>
                <a:spcPct val="114999"/>
              </a:lnSpc>
            </a:pPr>
            <a:r>
              <a:rPr lang="en-US" b="1" dirty="0">
                <a:solidFill>
                  <a:schemeClr val="tx1"/>
                </a:solidFill>
                <a:latin typeface="Arial"/>
                <a:cs typeface="Arial"/>
              </a:rPr>
              <a:t>Breakfast and lunch are available to ALL students at CUSD for </a:t>
            </a:r>
            <a:r>
              <a:rPr lang="en-US" b="1" u="sng" dirty="0">
                <a:solidFill>
                  <a:schemeClr val="tx1"/>
                </a:solidFill>
                <a:latin typeface="Arial"/>
                <a:cs typeface="Arial"/>
              </a:rPr>
              <a:t>FREE.</a:t>
            </a:r>
            <a:endParaRPr lang="en-US" b="1" u="sng">
              <a:solidFill>
                <a:schemeClr val="tx1"/>
              </a:solidFill>
            </a:endParaRPr>
          </a:p>
          <a:p>
            <a:pPr>
              <a:lnSpc>
                <a:spcPct val="114999"/>
              </a:lnSpc>
            </a:pPr>
            <a:r>
              <a:rPr lang="en-US" sz="1600" i="1" dirty="0">
                <a:solidFill>
                  <a:schemeClr val="tx1"/>
                </a:solidFill>
                <a:latin typeface="Arial"/>
                <a:cs typeface="Arial"/>
              </a:rPr>
              <a:t>El </a:t>
            </a:r>
            <a:r>
              <a:rPr lang="en-US" sz="1600" i="1" dirty="0" err="1">
                <a:solidFill>
                  <a:schemeClr val="tx1"/>
                </a:solidFill>
                <a:latin typeface="Arial"/>
                <a:cs typeface="Arial"/>
              </a:rPr>
              <a:t>desayuno</a:t>
            </a:r>
            <a:r>
              <a:rPr lang="en-US" sz="1600" i="1" dirty="0">
                <a:solidFill>
                  <a:schemeClr val="tx1"/>
                </a:solidFill>
                <a:latin typeface="Arial"/>
                <a:cs typeface="Arial"/>
              </a:rPr>
              <a:t> y </a:t>
            </a:r>
            <a:r>
              <a:rPr lang="en-US" sz="1600" i="1" dirty="0" err="1">
                <a:solidFill>
                  <a:schemeClr val="tx1"/>
                </a:solidFill>
                <a:latin typeface="Arial"/>
                <a:cs typeface="Arial"/>
              </a:rPr>
              <a:t>el</a:t>
            </a:r>
            <a:r>
              <a:rPr lang="en-US" sz="1600" i="1" dirty="0">
                <a:solidFill>
                  <a:schemeClr val="tx1"/>
                </a:solidFill>
                <a:latin typeface="Arial"/>
                <a:cs typeface="Arial"/>
              </a:rPr>
              <a:t> almuerzo </a:t>
            </a:r>
            <a:r>
              <a:rPr lang="en-US" sz="1600" i="1" dirty="0" err="1">
                <a:solidFill>
                  <a:schemeClr val="tx1"/>
                </a:solidFill>
                <a:latin typeface="Arial"/>
                <a:cs typeface="Arial"/>
              </a:rPr>
              <a:t>están</a:t>
            </a:r>
            <a:r>
              <a:rPr lang="en-US" sz="1600" i="1" dirty="0">
                <a:solidFill>
                  <a:schemeClr val="tx1"/>
                </a:solidFill>
                <a:latin typeface="Arial"/>
                <a:cs typeface="Arial"/>
              </a:rPr>
              <a:t> </a:t>
            </a:r>
            <a:r>
              <a:rPr lang="en-US" sz="1600" i="1" dirty="0" err="1">
                <a:solidFill>
                  <a:schemeClr val="tx1"/>
                </a:solidFill>
                <a:latin typeface="Arial"/>
                <a:cs typeface="Arial"/>
              </a:rPr>
              <a:t>disponibles</a:t>
            </a:r>
            <a:r>
              <a:rPr lang="en-US" sz="1600" i="1" dirty="0">
                <a:solidFill>
                  <a:schemeClr val="tx1"/>
                </a:solidFill>
                <a:latin typeface="Arial"/>
                <a:cs typeface="Arial"/>
              </a:rPr>
              <a:t> </a:t>
            </a:r>
            <a:r>
              <a:rPr lang="en-US" sz="1600" b="1" i="1" dirty="0">
                <a:solidFill>
                  <a:schemeClr val="tx1"/>
                </a:solidFill>
                <a:latin typeface="Arial"/>
                <a:cs typeface="Arial"/>
              </a:rPr>
              <a:t>GRATIS </a:t>
            </a:r>
            <a:r>
              <a:rPr lang="en-US" sz="1600" i="1" dirty="0">
                <a:solidFill>
                  <a:schemeClr val="tx1"/>
                </a:solidFill>
                <a:latin typeface="Arial"/>
                <a:cs typeface="Arial"/>
              </a:rPr>
              <a:t>para </a:t>
            </a:r>
            <a:r>
              <a:rPr lang="en-US" sz="1600" b="1" i="1" dirty="0">
                <a:solidFill>
                  <a:schemeClr val="tx1"/>
                </a:solidFill>
                <a:latin typeface="Arial"/>
                <a:cs typeface="Arial"/>
              </a:rPr>
              <a:t>TODOS </a:t>
            </a:r>
            <a:r>
              <a:rPr lang="en-US" sz="1600" i="1" dirty="0" err="1">
                <a:solidFill>
                  <a:schemeClr val="tx1"/>
                </a:solidFill>
                <a:latin typeface="Arial"/>
                <a:cs typeface="Arial"/>
              </a:rPr>
              <a:t>los</a:t>
            </a:r>
            <a:r>
              <a:rPr lang="en-US" sz="1600" i="1" dirty="0">
                <a:solidFill>
                  <a:schemeClr val="tx1"/>
                </a:solidFill>
                <a:latin typeface="Arial"/>
                <a:cs typeface="Arial"/>
              </a:rPr>
              <a:t> </a:t>
            </a:r>
            <a:r>
              <a:rPr lang="en-US" sz="1600" i="1" dirty="0" err="1">
                <a:solidFill>
                  <a:schemeClr val="tx1"/>
                </a:solidFill>
                <a:latin typeface="Arial"/>
                <a:cs typeface="Arial"/>
              </a:rPr>
              <a:t>estudiantes</a:t>
            </a:r>
            <a:r>
              <a:rPr lang="en-US" sz="1600" i="1" dirty="0">
                <a:solidFill>
                  <a:schemeClr val="tx1"/>
                </a:solidFill>
                <a:latin typeface="Arial"/>
                <a:cs typeface="Arial"/>
              </a:rPr>
              <a:t> de CUSD.</a:t>
            </a:r>
            <a:br>
              <a:rPr lang="en-US" dirty="0"/>
            </a:br>
            <a:endParaRPr lang="en-US">
              <a:solidFill>
                <a:schemeClr val="tx1"/>
              </a:solidFill>
            </a:endParaRPr>
          </a:p>
          <a:p>
            <a:pPr marL="114300" indent="0">
              <a:lnSpc>
                <a:spcPct val="114999"/>
              </a:lnSpc>
              <a:buNone/>
            </a:pPr>
            <a:br>
              <a:rPr lang="en-US" dirty="0"/>
            </a:br>
            <a:endParaRPr lang="en-US">
              <a:solidFill>
                <a:schemeClr val="tx1"/>
              </a:solidFill>
            </a:endParaRPr>
          </a:p>
          <a:p>
            <a:pPr>
              <a:lnSpc>
                <a:spcPct val="114999"/>
              </a:lnSpc>
            </a:pPr>
            <a:r>
              <a:rPr lang="en-US" b="1" dirty="0">
                <a:solidFill>
                  <a:schemeClr val="tx1"/>
                </a:solidFill>
                <a:latin typeface="Arial"/>
                <a:cs typeface="Arial"/>
              </a:rPr>
              <a:t>CUSD Food &amp; Nutrition is  </a:t>
            </a:r>
            <a:endParaRPr lang="en-US" b="1" dirty="0">
              <a:solidFill>
                <a:schemeClr val="tx1"/>
              </a:solidFill>
            </a:endParaRPr>
          </a:p>
          <a:p>
            <a:pPr marL="114300" indent="0">
              <a:lnSpc>
                <a:spcPct val="114999"/>
              </a:lnSpc>
              <a:buNone/>
            </a:pPr>
            <a:r>
              <a:rPr lang="en-US" b="1" dirty="0">
                <a:solidFill>
                  <a:schemeClr val="tx1"/>
                </a:solidFill>
                <a:latin typeface="Arial"/>
                <a:cs typeface="Arial"/>
              </a:rPr>
              <a:t>      certified with Eat Real.</a:t>
            </a:r>
            <a:endParaRPr lang="en-US" b="1" dirty="0">
              <a:solidFill>
                <a:schemeClr val="tx1"/>
              </a:solidFill>
            </a:endParaRPr>
          </a:p>
          <a:p>
            <a:pPr>
              <a:lnSpc>
                <a:spcPct val="114999"/>
              </a:lnSpc>
            </a:pPr>
            <a:r>
              <a:rPr lang="en-US" sz="1600" i="1" dirty="0">
                <a:solidFill>
                  <a:schemeClr val="tx1"/>
                </a:solidFill>
                <a:latin typeface="Arial"/>
                <a:cs typeface="Arial"/>
              </a:rPr>
              <a:t>CUSD es </a:t>
            </a:r>
            <a:r>
              <a:rPr lang="en-US" sz="1600" i="1" dirty="0" err="1">
                <a:solidFill>
                  <a:schemeClr val="tx1"/>
                </a:solidFill>
                <a:latin typeface="Arial"/>
                <a:cs typeface="Arial"/>
              </a:rPr>
              <a:t>el</a:t>
            </a:r>
            <a:r>
              <a:rPr lang="en-US" sz="1600" i="1" dirty="0">
                <a:solidFill>
                  <a:schemeClr val="tx1"/>
                </a:solidFill>
                <a:latin typeface="Arial"/>
                <a:cs typeface="Arial"/>
              </a:rPr>
              <a:t> primer </a:t>
            </a:r>
            <a:r>
              <a:rPr lang="en-US" sz="1600" i="1" dirty="0" err="1">
                <a:solidFill>
                  <a:schemeClr val="tx1"/>
                </a:solidFill>
                <a:latin typeface="Arial"/>
                <a:cs typeface="Arial"/>
              </a:rPr>
              <a:t>distrito</a:t>
            </a:r>
            <a:r>
              <a:rPr lang="en-US" sz="1600" i="1" dirty="0">
                <a:solidFill>
                  <a:schemeClr val="tx1"/>
                </a:solidFill>
                <a:latin typeface="Arial"/>
                <a:cs typeface="Arial"/>
              </a:rPr>
              <a:t> del sur de California </a:t>
            </a:r>
            <a:endParaRPr lang="en-US">
              <a:solidFill>
                <a:schemeClr val="tx1"/>
              </a:solidFill>
            </a:endParaRPr>
          </a:p>
          <a:p>
            <a:pPr marL="114300" indent="0">
              <a:lnSpc>
                <a:spcPct val="114999"/>
              </a:lnSpc>
              <a:buNone/>
            </a:pPr>
            <a:r>
              <a:rPr lang="en-US" sz="1600" i="1" dirty="0">
                <a:solidFill>
                  <a:schemeClr val="tx1"/>
                </a:solidFill>
                <a:latin typeface="Arial"/>
                <a:cs typeface="Arial"/>
              </a:rPr>
              <a:t>      </a:t>
            </a:r>
            <a:r>
              <a:rPr lang="en-US" sz="1600" i="1" dirty="0" err="1">
                <a:solidFill>
                  <a:schemeClr val="tx1"/>
                </a:solidFill>
                <a:latin typeface="Arial"/>
                <a:cs typeface="Arial"/>
              </a:rPr>
              <a:t>en</a:t>
            </a:r>
            <a:r>
              <a:rPr lang="en-US" sz="1600" i="1" dirty="0">
                <a:solidFill>
                  <a:schemeClr val="tx1"/>
                </a:solidFill>
                <a:latin typeface="Arial"/>
                <a:cs typeface="Arial"/>
              </a:rPr>
              <a:t> </a:t>
            </a:r>
            <a:r>
              <a:rPr lang="en-US" sz="1600" i="1" dirty="0" err="1">
                <a:solidFill>
                  <a:schemeClr val="tx1"/>
                </a:solidFill>
                <a:latin typeface="Arial"/>
                <a:cs typeface="Arial"/>
              </a:rPr>
              <a:t>recibir</a:t>
            </a:r>
            <a:r>
              <a:rPr lang="en-US" sz="1600" i="1" dirty="0">
                <a:solidFill>
                  <a:schemeClr val="tx1"/>
                </a:solidFill>
                <a:latin typeface="Arial"/>
                <a:cs typeface="Arial"/>
              </a:rPr>
              <a:t> </a:t>
            </a:r>
            <a:r>
              <a:rPr lang="en-US" sz="1600" i="1" dirty="0" err="1">
                <a:solidFill>
                  <a:schemeClr val="tx1"/>
                </a:solidFill>
                <a:latin typeface="Arial"/>
                <a:cs typeface="Arial"/>
              </a:rPr>
              <a:t>una</a:t>
            </a:r>
            <a:r>
              <a:rPr lang="en-US" sz="1600" i="1" dirty="0">
                <a:solidFill>
                  <a:schemeClr val="tx1"/>
                </a:solidFill>
                <a:latin typeface="Arial"/>
                <a:cs typeface="Arial"/>
              </a:rPr>
              <a:t> </a:t>
            </a:r>
            <a:r>
              <a:rPr lang="en-US" sz="1600" i="1" dirty="0" err="1">
                <a:solidFill>
                  <a:schemeClr val="tx1"/>
                </a:solidFill>
                <a:latin typeface="Arial"/>
                <a:cs typeface="Arial"/>
              </a:rPr>
              <a:t>certificación</a:t>
            </a:r>
            <a:r>
              <a:rPr lang="en-US" sz="1600" i="1" dirty="0">
                <a:solidFill>
                  <a:schemeClr val="tx1"/>
                </a:solidFill>
                <a:latin typeface="Arial"/>
                <a:cs typeface="Arial"/>
              </a:rPr>
              <a:t> </a:t>
            </a:r>
            <a:r>
              <a:rPr lang="en-US" sz="1600" b="1" i="1" dirty="0">
                <a:solidFill>
                  <a:schemeClr val="tx1"/>
                </a:solidFill>
                <a:latin typeface="Arial"/>
                <a:cs typeface="Arial"/>
              </a:rPr>
              <a:t>Eat Real.</a:t>
            </a:r>
            <a:endParaRPr lang="en-US">
              <a:solidFill>
                <a:schemeClr val="tx1"/>
              </a:solidFill>
            </a:endParaRPr>
          </a:p>
        </p:txBody>
      </p:sp>
      <p:pic>
        <p:nvPicPr>
          <p:cNvPr id="5" name="Picture 4" descr="A group of kids sitting at tables&#10;&#10;Description automatically generated">
            <a:extLst>
              <a:ext uri="{FF2B5EF4-FFF2-40B4-BE49-F238E27FC236}">
                <a16:creationId xmlns:a16="http://schemas.microsoft.com/office/drawing/2014/main" id="{A23D49F1-8B78-AB53-29A7-8332FEE23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9748" y="2068387"/>
            <a:ext cx="3150363" cy="2387792"/>
          </a:xfrm>
          <a:prstGeom prst="rect">
            <a:avLst/>
          </a:prstGeom>
        </p:spPr>
      </p:pic>
    </p:spTree>
    <p:extLst>
      <p:ext uri="{BB962C8B-B14F-4D97-AF65-F5344CB8AC3E}">
        <p14:creationId xmlns:p14="http://schemas.microsoft.com/office/powerpoint/2010/main" val="4272361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154" y="249382"/>
            <a:ext cx="8032173" cy="1024578"/>
          </a:xfrm>
        </p:spPr>
        <p:txBody>
          <a:bodyPr/>
          <a:lstStyle/>
          <a:p>
            <a:r>
              <a:rPr lang="en-US" dirty="0"/>
              <a:t>What a </a:t>
            </a:r>
            <a:r>
              <a:rPr lang="en-US" b="1" dirty="0"/>
              <a:t>KINDERGARTEN Day </a:t>
            </a:r>
            <a:r>
              <a:rPr lang="en-US" dirty="0"/>
              <a:t>Looks Like </a:t>
            </a:r>
            <a:br>
              <a:rPr lang="en-US" dirty="0"/>
            </a:br>
            <a:endParaRPr lang="en-US" b="1" dirty="0"/>
          </a:p>
        </p:txBody>
      </p:sp>
      <p:sp>
        <p:nvSpPr>
          <p:cNvPr id="3" name="Text Placeholder 2"/>
          <p:cNvSpPr>
            <a:spLocks noGrp="1"/>
          </p:cNvSpPr>
          <p:nvPr>
            <p:ph type="body" idx="1"/>
          </p:nvPr>
        </p:nvSpPr>
        <p:spPr>
          <a:xfrm>
            <a:off x="105102" y="1398652"/>
            <a:ext cx="6559875" cy="3564673"/>
          </a:xfrm>
        </p:spPr>
        <p:txBody>
          <a:bodyPr/>
          <a:lstStyle/>
          <a:p>
            <a:pPr marL="114300" indent="0">
              <a:buNone/>
            </a:pPr>
            <a:r>
              <a:rPr lang="en-US" dirty="0">
                <a:solidFill>
                  <a:schemeClr val="tx1"/>
                </a:solidFill>
                <a:latin typeface="Comic Sans MS"/>
              </a:rPr>
              <a:t>7:45 – 9:20  Math and English Language Arts (ELA) </a:t>
            </a:r>
            <a:endParaRPr lang="en-US" dirty="0">
              <a:solidFill>
                <a:schemeClr val="tx1"/>
              </a:solidFill>
              <a:latin typeface="Comic Sans MS" panose="030F0702030302020204" pitchFamily="66" charset="0"/>
            </a:endParaRPr>
          </a:p>
          <a:p>
            <a:pPr marL="114300" indent="0">
              <a:buNone/>
            </a:pPr>
            <a:r>
              <a:rPr lang="en-US" dirty="0">
                <a:solidFill>
                  <a:schemeClr val="tx1"/>
                </a:solidFill>
                <a:latin typeface="Comic Sans MS"/>
              </a:rPr>
              <a:t>9:20 – 9:40  </a:t>
            </a:r>
            <a:r>
              <a:rPr lang="en-US" u="sng" dirty="0">
                <a:solidFill>
                  <a:schemeClr val="tx1"/>
                </a:solidFill>
                <a:latin typeface="Comic Sans MS"/>
              </a:rPr>
              <a:t>Breakfast/snack and RECESS daily</a:t>
            </a:r>
          </a:p>
          <a:p>
            <a:pPr marL="114300" indent="0">
              <a:buNone/>
            </a:pPr>
            <a:r>
              <a:rPr lang="en-US" dirty="0">
                <a:solidFill>
                  <a:schemeClr val="tx1"/>
                </a:solidFill>
                <a:latin typeface="Comic Sans MS"/>
              </a:rPr>
              <a:t>9:40 – 10:40 English Language Arts and </a:t>
            </a:r>
            <a:r>
              <a:rPr lang="en-US" u="sng" dirty="0">
                <a:solidFill>
                  <a:schemeClr val="tx1"/>
                </a:solidFill>
                <a:latin typeface="Comic Sans MS"/>
              </a:rPr>
              <a:t>WIN </a:t>
            </a:r>
            <a:r>
              <a:rPr lang="en-US" dirty="0">
                <a:solidFill>
                  <a:schemeClr val="tx1"/>
                </a:solidFill>
                <a:latin typeface="Comic Sans MS"/>
              </a:rPr>
              <a:t>Time </a:t>
            </a:r>
          </a:p>
          <a:p>
            <a:pPr marL="114300" indent="0">
              <a:buNone/>
            </a:pPr>
            <a:r>
              <a:rPr lang="en-US" dirty="0">
                <a:solidFill>
                  <a:schemeClr val="tx1"/>
                </a:solidFill>
                <a:latin typeface="Comic Sans MS"/>
              </a:rPr>
              <a:t>10:40 – 11:20 </a:t>
            </a:r>
            <a:r>
              <a:rPr lang="en-US" u="sng" dirty="0">
                <a:solidFill>
                  <a:schemeClr val="tx1"/>
                </a:solidFill>
                <a:latin typeface="Comic Sans MS"/>
              </a:rPr>
              <a:t>LUNCH and RECESS daily</a:t>
            </a:r>
          </a:p>
          <a:p>
            <a:pPr marL="114300" indent="0">
              <a:buNone/>
            </a:pPr>
            <a:r>
              <a:rPr lang="en-US" dirty="0">
                <a:solidFill>
                  <a:schemeClr val="tx1"/>
                </a:solidFill>
                <a:latin typeface="Comic Sans MS"/>
              </a:rPr>
              <a:t>11:20 – 12:50 Technology/Science/Social Studies  </a:t>
            </a:r>
            <a:endParaRPr lang="en-US" dirty="0">
              <a:solidFill>
                <a:schemeClr val="tx1"/>
              </a:solidFill>
              <a:latin typeface="Comic Sans MS" panose="030F0702030302020204" pitchFamily="66" charset="0"/>
            </a:endParaRPr>
          </a:p>
          <a:p>
            <a:pPr marL="114300" indent="0">
              <a:buNone/>
            </a:pPr>
            <a:r>
              <a:rPr lang="en-US" dirty="0">
                <a:solidFill>
                  <a:schemeClr val="tx1"/>
                </a:solidFill>
                <a:latin typeface="Comic Sans MS"/>
              </a:rPr>
              <a:t>12:50 – 1:10   </a:t>
            </a:r>
            <a:r>
              <a:rPr lang="en-US" u="sng" dirty="0">
                <a:solidFill>
                  <a:schemeClr val="tx1"/>
                </a:solidFill>
                <a:latin typeface="Comic Sans MS"/>
              </a:rPr>
              <a:t>RECESS (M,T,W,F)</a:t>
            </a:r>
          </a:p>
          <a:p>
            <a:pPr marL="114300" indent="0">
              <a:buNone/>
            </a:pPr>
            <a:r>
              <a:rPr lang="en-US" dirty="0">
                <a:solidFill>
                  <a:schemeClr val="tx1"/>
                </a:solidFill>
                <a:latin typeface="Comic Sans MS" panose="030F0702030302020204" pitchFamily="66" charset="0"/>
              </a:rPr>
              <a:t>1:10 – 1:55  Social Development / Closing / Dismissal</a:t>
            </a:r>
          </a:p>
          <a:p>
            <a:endParaRPr lang="en-US" dirty="0">
              <a:solidFill>
                <a:schemeClr val="tx1"/>
              </a:solidFill>
              <a:latin typeface="Comic Sans MS" panose="030F0702030302020204" pitchFamily="66" charset="0"/>
            </a:endParaRPr>
          </a:p>
          <a:p>
            <a:pPr marL="114300" indent="0">
              <a:buNone/>
            </a:pPr>
            <a:r>
              <a:rPr lang="en-US" b="1" dirty="0">
                <a:solidFill>
                  <a:schemeClr val="tx1"/>
                </a:solidFill>
                <a:latin typeface="Comic Sans MS"/>
              </a:rPr>
              <a:t>NOTE: Thursday early dismissal – 12:40 PM</a:t>
            </a:r>
          </a:p>
          <a:p>
            <a:pPr marL="114300" indent="0">
              <a:buNone/>
            </a:pPr>
            <a:endParaRPr lang="en-US" dirty="0"/>
          </a:p>
          <a:p>
            <a:pPr marL="114300" indent="0">
              <a:lnSpc>
                <a:spcPct val="114999"/>
              </a:lnSpc>
              <a:buNone/>
            </a:pPr>
            <a:r>
              <a:rPr lang="en-US" dirty="0"/>
              <a:t>Weekly: Music time!</a:t>
            </a:r>
          </a:p>
        </p:txBody>
      </p:sp>
      <p:pic>
        <p:nvPicPr>
          <p:cNvPr id="5" name="Picture 4" descr="A group of children sitting on grass&#10;&#10;Description automatically generated">
            <a:extLst>
              <a:ext uri="{FF2B5EF4-FFF2-40B4-BE49-F238E27FC236}">
                <a16:creationId xmlns:a16="http://schemas.microsoft.com/office/drawing/2014/main" id="{B14F7B18-2316-E4FC-BDAD-5FA84C4D5FE1}"/>
              </a:ext>
            </a:extLst>
          </p:cNvPr>
          <p:cNvPicPr>
            <a:picLocks noChangeAspect="1"/>
          </p:cNvPicPr>
          <p:nvPr/>
        </p:nvPicPr>
        <p:blipFill>
          <a:blip r:embed="rId2"/>
          <a:stretch>
            <a:fillRect/>
          </a:stretch>
        </p:blipFill>
        <p:spPr>
          <a:xfrm rot="5400000">
            <a:off x="6684392" y="3042698"/>
            <a:ext cx="2255808" cy="1721509"/>
          </a:xfrm>
          <a:prstGeom prst="rect">
            <a:avLst/>
          </a:prstGeom>
        </p:spPr>
      </p:pic>
      <p:pic>
        <p:nvPicPr>
          <p:cNvPr id="8" name="Picture 7" descr="A group of children posing for a photo&#10;&#10;Description automatically generated">
            <a:extLst>
              <a:ext uri="{FF2B5EF4-FFF2-40B4-BE49-F238E27FC236}">
                <a16:creationId xmlns:a16="http://schemas.microsoft.com/office/drawing/2014/main" id="{8A1BE8D6-829A-04E4-6F72-9532B2A78FC7}"/>
              </a:ext>
            </a:extLst>
          </p:cNvPr>
          <p:cNvPicPr>
            <a:picLocks noChangeAspect="1"/>
          </p:cNvPicPr>
          <p:nvPr/>
        </p:nvPicPr>
        <p:blipFill>
          <a:blip r:embed="rId3"/>
          <a:stretch>
            <a:fillRect/>
          </a:stretch>
        </p:blipFill>
        <p:spPr>
          <a:xfrm>
            <a:off x="6421399" y="759123"/>
            <a:ext cx="2523002" cy="1899969"/>
          </a:xfrm>
          <a:prstGeom prst="rect">
            <a:avLst/>
          </a:prstGeom>
        </p:spPr>
      </p:pic>
    </p:spTree>
    <p:extLst>
      <p:ext uri="{BB962C8B-B14F-4D97-AF65-F5344CB8AC3E}">
        <p14:creationId xmlns:p14="http://schemas.microsoft.com/office/powerpoint/2010/main" val="485121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006" y="418312"/>
            <a:ext cx="4579983" cy="735483"/>
          </a:xfrm>
        </p:spPr>
        <p:txBody>
          <a:bodyPr/>
          <a:lstStyle/>
          <a:p>
            <a:r>
              <a:rPr lang="en-US" dirty="0"/>
              <a:t>The Kindergarten Year</a:t>
            </a:r>
          </a:p>
        </p:txBody>
      </p:sp>
      <p:sp>
        <p:nvSpPr>
          <p:cNvPr id="3" name="Text Placeholder 2"/>
          <p:cNvSpPr>
            <a:spLocks noGrp="1"/>
          </p:cNvSpPr>
          <p:nvPr>
            <p:ph type="body" idx="1"/>
          </p:nvPr>
        </p:nvSpPr>
        <p:spPr>
          <a:xfrm>
            <a:off x="248010" y="1280570"/>
            <a:ext cx="6139940" cy="3527144"/>
          </a:xfrm>
        </p:spPr>
        <p:txBody>
          <a:bodyPr/>
          <a:lstStyle/>
          <a:p>
            <a:r>
              <a:rPr lang="en-US" sz="2000" dirty="0"/>
              <a:t>Class sizes – 32 students : 1 teacher  </a:t>
            </a:r>
          </a:p>
          <a:p>
            <a:r>
              <a:rPr lang="en-US" sz="2000" dirty="0"/>
              <a:t>Core subjects (English Language Arts, Math, Science, Social Studies) </a:t>
            </a:r>
          </a:p>
          <a:p>
            <a:r>
              <a:rPr lang="en-US" sz="2000" dirty="0"/>
              <a:t>What I Need Time (</a:t>
            </a:r>
            <a:r>
              <a:rPr lang="en-US" sz="2000" u="sng" dirty="0"/>
              <a:t>WIN </a:t>
            </a:r>
            <a:r>
              <a:rPr lang="en-US" sz="2000" dirty="0"/>
              <a:t>– intervention and extension 3 days per week)</a:t>
            </a:r>
          </a:p>
          <a:p>
            <a:r>
              <a:rPr lang="en-US" sz="2000" dirty="0"/>
              <a:t>1:1 touch screen Chromebooks to support iReady and Amplify practice time</a:t>
            </a:r>
          </a:p>
          <a:p>
            <a:pPr>
              <a:lnSpc>
                <a:spcPct val="114999"/>
              </a:lnSpc>
            </a:pPr>
            <a:r>
              <a:rPr lang="en-US" sz="2000" dirty="0"/>
              <a:t>Periodic/weekly: music, art, technology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369" y="202762"/>
            <a:ext cx="1863053" cy="248766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015" y="2759222"/>
            <a:ext cx="3064441" cy="2295635"/>
          </a:xfrm>
          <a:prstGeom prst="rect">
            <a:avLst/>
          </a:prstGeom>
        </p:spPr>
      </p:pic>
    </p:spTree>
    <p:extLst>
      <p:ext uri="{BB962C8B-B14F-4D97-AF65-F5344CB8AC3E}">
        <p14:creationId xmlns:p14="http://schemas.microsoft.com/office/powerpoint/2010/main" val="2206827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487F6-61D2-B8FA-AC35-1801E160A87E}"/>
              </a:ext>
            </a:extLst>
          </p:cNvPr>
          <p:cNvSpPr>
            <a:spLocks noGrp="1"/>
          </p:cNvSpPr>
          <p:nvPr>
            <p:ph type="title"/>
          </p:nvPr>
        </p:nvSpPr>
        <p:spPr>
          <a:xfrm>
            <a:off x="387900" y="156101"/>
            <a:ext cx="8359019" cy="1117275"/>
          </a:xfrm>
        </p:spPr>
        <p:txBody>
          <a:bodyPr/>
          <a:lstStyle/>
          <a:p>
            <a:pPr algn="ctr"/>
            <a:r>
              <a:rPr lang="en-US" sz="3400" b="1" dirty="0"/>
              <a:t>First day of TK and Kindergarten </a:t>
            </a:r>
            <a:br>
              <a:rPr lang="en-US" sz="3400" b="1" dirty="0"/>
            </a:br>
            <a:r>
              <a:rPr lang="en-US" sz="3400" b="1" dirty="0"/>
              <a:t>is a Parent-Student Orientation</a:t>
            </a:r>
          </a:p>
        </p:txBody>
      </p:sp>
      <p:sp>
        <p:nvSpPr>
          <p:cNvPr id="3" name="Text Placeholder 2">
            <a:extLst>
              <a:ext uri="{FF2B5EF4-FFF2-40B4-BE49-F238E27FC236}">
                <a16:creationId xmlns:a16="http://schemas.microsoft.com/office/drawing/2014/main" id="{C856F320-DA45-A200-D3DD-A90861D4862D}"/>
              </a:ext>
            </a:extLst>
          </p:cNvPr>
          <p:cNvSpPr>
            <a:spLocks noGrp="1"/>
          </p:cNvSpPr>
          <p:nvPr>
            <p:ph type="body" idx="1"/>
          </p:nvPr>
        </p:nvSpPr>
        <p:spPr>
          <a:xfrm>
            <a:off x="387900" y="1189786"/>
            <a:ext cx="8368200" cy="3078900"/>
          </a:xfrm>
        </p:spPr>
        <p:txBody>
          <a:bodyPr/>
          <a:lstStyle/>
          <a:p>
            <a:pPr marL="114300" indent="0" algn="ctr">
              <a:buNone/>
            </a:pPr>
            <a:r>
              <a:rPr lang="en-US" sz="3400" b="1" dirty="0">
                <a:solidFill>
                  <a:schemeClr val="tx1"/>
                </a:solidFill>
              </a:rPr>
              <a:t>Tuesday, August 18, 2026</a:t>
            </a:r>
            <a:br>
              <a:rPr lang="en-US" sz="3400" dirty="0"/>
            </a:br>
            <a:endParaRPr lang="en-US" sz="2000">
              <a:solidFill>
                <a:schemeClr val="tx1"/>
              </a:solidFill>
            </a:endParaRPr>
          </a:p>
          <a:p>
            <a:pPr>
              <a:lnSpc>
                <a:spcPct val="114999"/>
              </a:lnSpc>
            </a:pPr>
            <a:r>
              <a:rPr lang="en-US" sz="2000" b="1" u="sng" dirty="0">
                <a:solidFill>
                  <a:schemeClr val="tx1"/>
                </a:solidFill>
              </a:rPr>
              <a:t>Parents:</a:t>
            </a:r>
            <a:r>
              <a:rPr lang="en-US" sz="2000" b="1" dirty="0">
                <a:solidFill>
                  <a:schemeClr val="tx1"/>
                </a:solidFill>
              </a:rPr>
              <a:t> </a:t>
            </a:r>
            <a:r>
              <a:rPr lang="en-US" sz="2000" dirty="0">
                <a:solidFill>
                  <a:schemeClr val="tx1"/>
                </a:solidFill>
              </a:rPr>
              <a:t> Plan on attending the first day of school with your child for a 75 minute orientation – time to be announced in August</a:t>
            </a:r>
          </a:p>
          <a:p>
            <a:pPr marL="114300" indent="0">
              <a:lnSpc>
                <a:spcPct val="114999"/>
              </a:lnSpc>
              <a:buNone/>
            </a:pPr>
            <a:br>
              <a:rPr lang="en-US" dirty="0"/>
            </a:br>
            <a:endParaRPr lang="en-US" sz="2000">
              <a:solidFill>
                <a:schemeClr val="tx1"/>
              </a:solidFill>
            </a:endParaRPr>
          </a:p>
          <a:p>
            <a:pPr>
              <a:lnSpc>
                <a:spcPct val="114999"/>
              </a:lnSpc>
            </a:pPr>
            <a:r>
              <a:rPr lang="en-US" sz="2000" dirty="0">
                <a:solidFill>
                  <a:schemeClr val="tx1"/>
                </a:solidFill>
              </a:rPr>
              <a:t>This will be a shortened day where you and your child will meet the teacher and learn more about the classroom and procedures. </a:t>
            </a:r>
            <a:endParaRPr lang="en-US" sz="2000">
              <a:solidFill>
                <a:schemeClr val="tx1"/>
              </a:solidFill>
            </a:endParaRPr>
          </a:p>
          <a:p>
            <a:pPr marL="114300" indent="0">
              <a:lnSpc>
                <a:spcPct val="114999"/>
              </a:lnSpc>
              <a:buNone/>
            </a:pPr>
            <a:r>
              <a:rPr lang="en-US" dirty="0"/>
              <a:t>   </a:t>
            </a:r>
            <a:endParaRPr lang="en-US" sz="2000" dirty="0"/>
          </a:p>
          <a:p>
            <a:pPr marL="114300" indent="0">
              <a:lnSpc>
                <a:spcPct val="114999"/>
              </a:lnSpc>
              <a:buNone/>
            </a:pPr>
            <a:r>
              <a:rPr lang="en-US" b="1" dirty="0"/>
              <a:t> </a:t>
            </a:r>
            <a:r>
              <a:rPr lang="en-US" sz="2400" b="1" u="sng" dirty="0"/>
              <a:t>NOTE: </a:t>
            </a:r>
            <a:r>
              <a:rPr lang="en-US" sz="2400" b="1" dirty="0"/>
              <a:t> First full day of school is Wednesday, 8/19/26.</a:t>
            </a:r>
            <a:br>
              <a:rPr lang="en-US" sz="2400" b="1" dirty="0"/>
            </a:br>
            <a:endParaRPr lang="en-US" sz="2000">
              <a:solidFill>
                <a:schemeClr val="tx1"/>
              </a:solidFill>
            </a:endParaRPr>
          </a:p>
        </p:txBody>
      </p:sp>
    </p:spTree>
    <p:extLst>
      <p:ext uri="{BB962C8B-B14F-4D97-AF65-F5344CB8AC3E}">
        <p14:creationId xmlns:p14="http://schemas.microsoft.com/office/powerpoint/2010/main" val="1529458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0C0A-F82A-3F67-ABF0-27A7CE48ED7D}"/>
              </a:ext>
            </a:extLst>
          </p:cNvPr>
          <p:cNvSpPr>
            <a:spLocks noGrp="1"/>
          </p:cNvSpPr>
          <p:nvPr>
            <p:ph type="title"/>
          </p:nvPr>
        </p:nvSpPr>
        <p:spPr/>
        <p:txBody>
          <a:bodyPr/>
          <a:lstStyle/>
          <a:p>
            <a:r>
              <a:rPr lang="en-US" dirty="0"/>
              <a:t>HELPFUL TIPS BEFORE SCHOOL...</a:t>
            </a:r>
          </a:p>
        </p:txBody>
      </p:sp>
      <p:sp>
        <p:nvSpPr>
          <p:cNvPr id="3" name="Text Placeholder 2">
            <a:extLst>
              <a:ext uri="{FF2B5EF4-FFF2-40B4-BE49-F238E27FC236}">
                <a16:creationId xmlns:a16="http://schemas.microsoft.com/office/drawing/2014/main" id="{9923EE6F-36EB-6E51-4B87-16C72C318A40}"/>
              </a:ext>
            </a:extLst>
          </p:cNvPr>
          <p:cNvSpPr>
            <a:spLocks noGrp="1"/>
          </p:cNvSpPr>
          <p:nvPr>
            <p:ph type="body" idx="1"/>
          </p:nvPr>
        </p:nvSpPr>
        <p:spPr/>
        <p:txBody>
          <a:bodyPr/>
          <a:lstStyle/>
          <a:p>
            <a:r>
              <a:rPr lang="en-US" dirty="0"/>
              <a:t>Label your child's belongings with first and last name (backpack, jacket, lunch box, water bottle, etc.).</a:t>
            </a:r>
          </a:p>
          <a:p>
            <a:pPr>
              <a:lnSpc>
                <a:spcPct val="114999"/>
              </a:lnSpc>
            </a:pPr>
            <a:endParaRPr lang="en-US" dirty="0"/>
          </a:p>
          <a:p>
            <a:pPr>
              <a:lnSpc>
                <a:spcPct val="114999"/>
              </a:lnSpc>
            </a:pPr>
            <a:r>
              <a:rPr lang="en-US" dirty="0"/>
              <a:t>Students wear shoes appropriate for school and playing outside (sneakers).</a:t>
            </a:r>
          </a:p>
          <a:p>
            <a:pPr>
              <a:lnSpc>
                <a:spcPct val="114999"/>
              </a:lnSpc>
            </a:pPr>
            <a:endParaRPr lang="en-US" dirty="0"/>
          </a:p>
          <a:p>
            <a:pPr>
              <a:lnSpc>
                <a:spcPct val="114999"/>
              </a:lnSpc>
            </a:pPr>
            <a:r>
              <a:rPr lang="en-US" dirty="0"/>
              <a:t>Students need a full-sized backpack for school.</a:t>
            </a:r>
          </a:p>
          <a:p>
            <a:pPr>
              <a:lnSpc>
                <a:spcPct val="114999"/>
              </a:lnSpc>
            </a:pPr>
            <a:endParaRPr lang="en-US" dirty="0"/>
          </a:p>
          <a:p>
            <a:pPr>
              <a:lnSpc>
                <a:spcPct val="114999"/>
              </a:lnSpc>
            </a:pPr>
            <a:r>
              <a:rPr lang="en-US" dirty="0"/>
              <a:t>Read the Malcom Minute – comes out via email on Wednesdays starting in late July.</a:t>
            </a:r>
          </a:p>
        </p:txBody>
      </p:sp>
    </p:spTree>
    <p:extLst>
      <p:ext uri="{BB962C8B-B14F-4D97-AF65-F5344CB8AC3E}">
        <p14:creationId xmlns:p14="http://schemas.microsoft.com/office/powerpoint/2010/main" val="3640478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5CF1-5686-6F14-D2CA-0DDF8775E690}"/>
              </a:ext>
            </a:extLst>
          </p:cNvPr>
          <p:cNvSpPr>
            <a:spLocks noGrp="1"/>
          </p:cNvSpPr>
          <p:nvPr>
            <p:ph type="title"/>
          </p:nvPr>
        </p:nvSpPr>
        <p:spPr>
          <a:xfrm>
            <a:off x="387900" y="144103"/>
            <a:ext cx="8368200" cy="1000022"/>
          </a:xfrm>
        </p:spPr>
        <p:txBody>
          <a:bodyPr/>
          <a:lstStyle/>
          <a:p>
            <a:r>
              <a:rPr lang="en-US" dirty="0"/>
              <a:t>REQUIRED REGISTRATION AND ENROLLMENT PAPERWORK</a:t>
            </a:r>
          </a:p>
        </p:txBody>
      </p:sp>
      <p:sp>
        <p:nvSpPr>
          <p:cNvPr id="3" name="Text Placeholder 2">
            <a:extLst>
              <a:ext uri="{FF2B5EF4-FFF2-40B4-BE49-F238E27FC236}">
                <a16:creationId xmlns:a16="http://schemas.microsoft.com/office/drawing/2014/main" id="{EC4121F8-76CA-1EB6-C39D-BC3FA946596C}"/>
              </a:ext>
            </a:extLst>
          </p:cNvPr>
          <p:cNvSpPr>
            <a:spLocks noGrp="1"/>
          </p:cNvSpPr>
          <p:nvPr>
            <p:ph type="body" idx="1"/>
          </p:nvPr>
        </p:nvSpPr>
        <p:spPr/>
        <p:txBody>
          <a:bodyPr/>
          <a:lstStyle/>
          <a:p>
            <a:pPr marL="114300" indent="0">
              <a:buNone/>
            </a:pPr>
            <a:r>
              <a:rPr lang="en-US" sz="2200" b="1"/>
              <a:t>The following documentation is required to finalize enrollment:</a:t>
            </a:r>
          </a:p>
          <a:p>
            <a:pPr>
              <a:lnSpc>
                <a:spcPct val="114999"/>
              </a:lnSpc>
            </a:pPr>
            <a:r>
              <a:rPr lang="en-US" dirty="0"/>
              <a:t>AIR online confirmation page</a:t>
            </a:r>
            <a:endParaRPr lang="en-US"/>
          </a:p>
          <a:p>
            <a:pPr>
              <a:lnSpc>
                <a:spcPct val="114999"/>
              </a:lnSpc>
            </a:pPr>
            <a:r>
              <a:rPr lang="en-US" dirty="0"/>
              <a:t>Verification of residency (need 2 – mortgage verification, rental agreement and current utility bill)</a:t>
            </a:r>
          </a:p>
          <a:p>
            <a:pPr>
              <a:lnSpc>
                <a:spcPct val="114999"/>
              </a:lnSpc>
            </a:pPr>
            <a:r>
              <a:rPr lang="en-US" dirty="0"/>
              <a:t>Proof of student's age</a:t>
            </a:r>
          </a:p>
          <a:p>
            <a:pPr>
              <a:lnSpc>
                <a:spcPct val="114999"/>
              </a:lnSpc>
            </a:pPr>
            <a:r>
              <a:rPr lang="en-US" dirty="0"/>
              <a:t>Student's immunization record</a:t>
            </a:r>
          </a:p>
          <a:p>
            <a:pPr>
              <a:lnSpc>
                <a:spcPct val="114999"/>
              </a:lnSpc>
            </a:pPr>
            <a:r>
              <a:rPr lang="en-US" dirty="0"/>
              <a:t>Copy of parent/guardian ID</a:t>
            </a:r>
          </a:p>
          <a:p>
            <a:pPr>
              <a:lnSpc>
                <a:spcPct val="114999"/>
              </a:lnSpc>
            </a:pPr>
            <a:endParaRPr lang="en-US" dirty="0"/>
          </a:p>
        </p:txBody>
      </p:sp>
    </p:spTree>
    <p:extLst>
      <p:ext uri="{BB962C8B-B14F-4D97-AF65-F5344CB8AC3E}">
        <p14:creationId xmlns:p14="http://schemas.microsoft.com/office/powerpoint/2010/main" val="544632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894" y="3386"/>
            <a:ext cx="8368200" cy="855768"/>
          </a:xfrm>
        </p:spPr>
        <p:txBody>
          <a:bodyPr/>
          <a:lstStyle/>
          <a:p>
            <a:pPr algn="ctr"/>
            <a:r>
              <a:rPr lang="en-US" dirty="0"/>
              <a:t>Questions Regarding Registration:</a:t>
            </a:r>
          </a:p>
        </p:txBody>
      </p:sp>
      <p:sp>
        <p:nvSpPr>
          <p:cNvPr id="3" name="Text Placeholder 2"/>
          <p:cNvSpPr>
            <a:spLocks noGrp="1"/>
          </p:cNvSpPr>
          <p:nvPr>
            <p:ph type="body" idx="1"/>
          </p:nvPr>
        </p:nvSpPr>
        <p:spPr>
          <a:xfrm>
            <a:off x="352182" y="1286919"/>
            <a:ext cx="8368200" cy="3166176"/>
          </a:xfrm>
        </p:spPr>
        <p:txBody>
          <a:bodyPr/>
          <a:lstStyle/>
          <a:p>
            <a:pPr marL="114300" indent="0" algn="ctr">
              <a:buNone/>
            </a:pPr>
            <a:r>
              <a:rPr lang="en-US" dirty="0"/>
              <a:t>John Malcom Elementary </a:t>
            </a:r>
          </a:p>
          <a:p>
            <a:pPr marL="114300" indent="0" algn="ctr">
              <a:buNone/>
            </a:pPr>
            <a:r>
              <a:rPr lang="en-US" dirty="0"/>
              <a:t>32261 Charles Road</a:t>
            </a:r>
          </a:p>
          <a:p>
            <a:pPr marL="114300" indent="0" algn="ctr">
              <a:buNone/>
            </a:pPr>
            <a:r>
              <a:rPr lang="en-US" dirty="0"/>
              <a:t>Laguna Niguel, CA 92677</a:t>
            </a:r>
          </a:p>
          <a:p>
            <a:pPr marL="114300" indent="0" algn="ctr">
              <a:buNone/>
            </a:pPr>
            <a:r>
              <a:rPr lang="en-US" dirty="0"/>
              <a:t>Front office:  949-248-0542</a:t>
            </a:r>
          </a:p>
          <a:p>
            <a:endParaRPr lang="en-US" dirty="0"/>
          </a:p>
          <a:p>
            <a:endParaRPr lang="en-US" dirty="0"/>
          </a:p>
          <a:p>
            <a:pPr marL="11430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85" y="2574009"/>
            <a:ext cx="1315173" cy="1796483"/>
          </a:xfrm>
          <a:prstGeom prst="rect">
            <a:avLst/>
          </a:prstGeom>
        </p:spPr>
      </p:pic>
      <p:sp>
        <p:nvSpPr>
          <p:cNvPr id="6" name="TextBox 5"/>
          <p:cNvSpPr txBox="1"/>
          <p:nvPr/>
        </p:nvSpPr>
        <p:spPr>
          <a:xfrm>
            <a:off x="6206426" y="3307855"/>
            <a:ext cx="2695925" cy="1415772"/>
          </a:xfrm>
          <a:prstGeom prst="rect">
            <a:avLst/>
          </a:prstGeom>
          <a:noFill/>
        </p:spPr>
        <p:txBody>
          <a:bodyPr wrap="square" lIns="91440" tIns="45720" rIns="91440" bIns="45720" rtlCol="0" anchor="t">
            <a:spAutoFit/>
          </a:bodyPr>
          <a:lstStyle/>
          <a:p>
            <a:r>
              <a:rPr lang="en-US" sz="1600" dirty="0">
                <a:solidFill>
                  <a:schemeClr val="tx1"/>
                </a:solidFill>
              </a:rPr>
              <a:t>Sarah Caballero</a:t>
            </a:r>
          </a:p>
          <a:p>
            <a:r>
              <a:rPr lang="en-US" dirty="0">
                <a:solidFill>
                  <a:schemeClr val="tx1"/>
                </a:solidFill>
              </a:rPr>
              <a:t>Attendance &amp; Registration  </a:t>
            </a:r>
            <a:r>
              <a:rPr lang="en-US" dirty="0">
                <a:solidFill>
                  <a:srgbClr val="FFFF00"/>
                </a:solidFill>
                <a:hlinkClick r:id="rId3">
                  <a:extLst>
                    <a:ext uri="{A12FA001-AC4F-418D-AE19-62706E023703}">
                      <ahyp:hlinkClr xmlns:ahyp="http://schemas.microsoft.com/office/drawing/2018/hyperlinkcolor" val="tx"/>
                    </a:ext>
                  </a:extLst>
                </a:hlinkClick>
              </a:rPr>
              <a:t>SLCABALLERO@capousd.org</a:t>
            </a:r>
            <a:r>
              <a:rPr lang="en-US" dirty="0">
                <a:solidFill>
                  <a:srgbClr val="FFFF00"/>
                </a:solidFill>
              </a:rPr>
              <a:t> </a:t>
            </a:r>
          </a:p>
          <a:p>
            <a:endParaRPr lang="en-US" dirty="0"/>
          </a:p>
          <a:p>
            <a:endParaRPr lang="en-US" dirty="0"/>
          </a:p>
        </p:txBody>
      </p:sp>
      <p:sp>
        <p:nvSpPr>
          <p:cNvPr id="7" name="TextBox 6"/>
          <p:cNvSpPr txBox="1"/>
          <p:nvPr/>
        </p:nvSpPr>
        <p:spPr>
          <a:xfrm>
            <a:off x="2029881" y="3307855"/>
            <a:ext cx="2165760" cy="984885"/>
          </a:xfrm>
          <a:prstGeom prst="rect">
            <a:avLst/>
          </a:prstGeom>
          <a:noFill/>
        </p:spPr>
        <p:txBody>
          <a:bodyPr wrap="square" lIns="91440" tIns="45720" rIns="91440" bIns="45720" rtlCol="0" anchor="t">
            <a:spAutoFit/>
          </a:bodyPr>
          <a:lstStyle/>
          <a:p>
            <a:r>
              <a:rPr lang="en-US" sz="1600" dirty="0">
                <a:solidFill>
                  <a:schemeClr val="tx1"/>
                </a:solidFill>
              </a:rPr>
              <a:t>Janine Lewis</a:t>
            </a:r>
          </a:p>
          <a:p>
            <a:r>
              <a:rPr lang="en-US" dirty="0">
                <a:solidFill>
                  <a:schemeClr val="tx1"/>
                </a:solidFill>
              </a:rPr>
              <a:t>Office Manager  </a:t>
            </a:r>
            <a:r>
              <a:rPr lang="en-US" dirty="0">
                <a:solidFill>
                  <a:srgbClr val="FFFF00"/>
                </a:solidFill>
                <a:hlinkClick r:id="rId4">
                  <a:extLst>
                    <a:ext uri="{A12FA001-AC4F-418D-AE19-62706E023703}">
                      <ahyp:hlinkClr xmlns:ahyp="http://schemas.microsoft.com/office/drawing/2018/hyperlinkcolor" val="tx"/>
                    </a:ext>
                  </a:extLst>
                </a:hlinkClick>
              </a:rPr>
              <a:t>JMLEWIS@capousd.org</a:t>
            </a:r>
          </a:p>
        </p:txBody>
      </p:sp>
      <p:sp>
        <p:nvSpPr>
          <p:cNvPr id="8" name="Rectangle 7"/>
          <p:cNvSpPr/>
          <p:nvPr/>
        </p:nvSpPr>
        <p:spPr>
          <a:xfrm>
            <a:off x="511686" y="705500"/>
            <a:ext cx="8468985" cy="461665"/>
          </a:xfrm>
          <a:prstGeom prst="rect">
            <a:avLst/>
          </a:prstGeom>
        </p:spPr>
        <p:txBody>
          <a:bodyPr wrap="none" lIns="91440" tIns="45720" rIns="91440" bIns="45720" anchor="t">
            <a:spAutoFit/>
          </a:bodyPr>
          <a:lstStyle/>
          <a:p>
            <a:pPr marL="114300"/>
            <a:r>
              <a:rPr lang="en-US" sz="2400" b="1" dirty="0">
                <a:solidFill>
                  <a:srgbClr val="FFFF00"/>
                </a:solidFill>
              </a:rPr>
              <a:t>School of Choice Window: January 5 – February 1, 2026</a:t>
            </a:r>
          </a:p>
        </p:txBody>
      </p:sp>
      <p:pic>
        <p:nvPicPr>
          <p:cNvPr id="10" name="Picture 9" descr="A person smiling at the camera&#10;&#10;AI-generated content may be incorrect.">
            <a:extLst>
              <a:ext uri="{FF2B5EF4-FFF2-40B4-BE49-F238E27FC236}">
                <a16:creationId xmlns:a16="http://schemas.microsoft.com/office/drawing/2014/main" id="{B6ADC6F9-3C91-4CDA-C94F-139D08A94DF7}"/>
              </a:ext>
            </a:extLst>
          </p:cNvPr>
          <p:cNvPicPr>
            <a:picLocks noChangeAspect="1"/>
          </p:cNvPicPr>
          <p:nvPr/>
        </p:nvPicPr>
        <p:blipFill>
          <a:blip r:embed="rId5"/>
          <a:stretch>
            <a:fillRect/>
          </a:stretch>
        </p:blipFill>
        <p:spPr>
          <a:xfrm>
            <a:off x="4772273" y="2585657"/>
            <a:ext cx="1432702" cy="1789528"/>
          </a:xfrm>
          <a:prstGeom prst="rect">
            <a:avLst/>
          </a:prstGeom>
        </p:spPr>
      </p:pic>
      <p:sp>
        <p:nvSpPr>
          <p:cNvPr id="5" name="TextBox 4">
            <a:extLst>
              <a:ext uri="{FF2B5EF4-FFF2-40B4-BE49-F238E27FC236}">
                <a16:creationId xmlns:a16="http://schemas.microsoft.com/office/drawing/2014/main" id="{598B5B8F-C5BB-AFD8-C4DF-C9D5316024DF}"/>
              </a:ext>
            </a:extLst>
          </p:cNvPr>
          <p:cNvSpPr txBox="1"/>
          <p:nvPr/>
        </p:nvSpPr>
        <p:spPr>
          <a:xfrm>
            <a:off x="1876852" y="4450722"/>
            <a:ext cx="539010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solidFill>
              </a:rPr>
              <a:t>Register soon for the 26-27 school year ! </a:t>
            </a:r>
            <a:endParaRPr lang="en-US">
              <a:solidFill>
                <a:schemeClr val="tx1"/>
              </a:solidFill>
            </a:endParaRPr>
          </a:p>
          <a:p>
            <a:r>
              <a:rPr lang="en-US" sz="2000" b="1" dirty="0">
                <a:solidFill>
                  <a:schemeClr val="tx1"/>
                </a:solidFill>
              </a:rPr>
              <a:t>Registration based on space availability!</a:t>
            </a:r>
            <a:endParaRPr lang="en-US">
              <a:solidFill>
                <a:schemeClr val="tx1"/>
              </a:solidFill>
            </a:endParaRPr>
          </a:p>
        </p:txBody>
      </p:sp>
    </p:spTree>
    <p:extLst>
      <p:ext uri="{BB962C8B-B14F-4D97-AF65-F5344CB8AC3E}">
        <p14:creationId xmlns:p14="http://schemas.microsoft.com/office/powerpoint/2010/main" val="4163447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33" y="276225"/>
            <a:ext cx="7796734" cy="4669848"/>
          </a:xfrm>
          <a:prstGeom prst="rect">
            <a:avLst/>
          </a:prstGeom>
        </p:spPr>
      </p:pic>
    </p:spTree>
    <p:extLst>
      <p:ext uri="{BB962C8B-B14F-4D97-AF65-F5344CB8AC3E}">
        <p14:creationId xmlns:p14="http://schemas.microsoft.com/office/powerpoint/2010/main" val="3024758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466" y="263931"/>
            <a:ext cx="5089334" cy="686100"/>
          </a:xfrm>
        </p:spPr>
        <p:txBody>
          <a:bodyPr/>
          <a:lstStyle/>
          <a:p>
            <a:r>
              <a:rPr lang="en-US" dirty="0"/>
              <a:t>CUSD Food and Nutrition</a:t>
            </a:r>
          </a:p>
        </p:txBody>
      </p:sp>
      <p:sp>
        <p:nvSpPr>
          <p:cNvPr id="3" name="Text Placeholder 2"/>
          <p:cNvSpPr>
            <a:spLocks noGrp="1"/>
          </p:cNvSpPr>
          <p:nvPr>
            <p:ph type="body" idx="1"/>
          </p:nvPr>
        </p:nvSpPr>
        <p:spPr>
          <a:xfrm>
            <a:off x="94805" y="1144125"/>
            <a:ext cx="4422737" cy="3883482"/>
          </a:xfrm>
        </p:spPr>
        <p:txBody>
          <a:bodyPr/>
          <a:lstStyle/>
          <a:p>
            <a:pPr marL="285750" indent="-285750">
              <a:lnSpc>
                <a:spcPct val="114999"/>
              </a:lnSpc>
            </a:pPr>
            <a:r>
              <a:rPr lang="en-US" dirty="0">
                <a:solidFill>
                  <a:schemeClr val="tx1"/>
                </a:solidFill>
                <a:latin typeface="Arial"/>
                <a:cs typeface="Arial"/>
              </a:rPr>
              <a:t>Meals follow regulations from the </a:t>
            </a:r>
            <a:r>
              <a:rPr lang="en-US" b="1" dirty="0">
                <a:solidFill>
                  <a:schemeClr val="tx1"/>
                </a:solidFill>
                <a:latin typeface="Arial"/>
                <a:cs typeface="Arial"/>
              </a:rPr>
              <a:t>Healthy Hunger Free Kids Act</a:t>
            </a:r>
            <a:r>
              <a:rPr lang="en-US" dirty="0">
                <a:solidFill>
                  <a:schemeClr val="tx1"/>
                </a:solidFill>
                <a:latin typeface="Arial"/>
                <a:cs typeface="Arial"/>
              </a:rPr>
              <a:t> and include whole grains, protein, fruits, veggies, and milk.</a:t>
            </a:r>
          </a:p>
          <a:p>
            <a:pPr marL="285750" indent="-285750">
              <a:lnSpc>
                <a:spcPct val="114999"/>
              </a:lnSpc>
            </a:pPr>
            <a:r>
              <a:rPr lang="en-US" sz="1600" i="1" dirty="0">
                <a:solidFill>
                  <a:schemeClr val="tx1"/>
                </a:solidFill>
                <a:latin typeface="Arial"/>
                <a:cs typeface="Arial"/>
              </a:rPr>
              <a:t>Las </a:t>
            </a:r>
            <a:r>
              <a:rPr lang="en-US" sz="1600" i="1" dirty="0" err="1">
                <a:solidFill>
                  <a:schemeClr val="tx1"/>
                </a:solidFill>
                <a:latin typeface="Arial"/>
                <a:cs typeface="Arial"/>
              </a:rPr>
              <a:t>comidas</a:t>
            </a:r>
            <a:r>
              <a:rPr lang="en-US" sz="1600" i="1" dirty="0">
                <a:solidFill>
                  <a:schemeClr val="tx1"/>
                </a:solidFill>
                <a:latin typeface="Arial"/>
                <a:cs typeface="Arial"/>
              </a:rPr>
              <a:t> </a:t>
            </a:r>
            <a:r>
              <a:rPr lang="en-US" sz="1600" i="1" dirty="0" err="1">
                <a:solidFill>
                  <a:schemeClr val="tx1"/>
                </a:solidFill>
                <a:latin typeface="Arial"/>
                <a:cs typeface="Arial"/>
              </a:rPr>
              <a:t>siguen</a:t>
            </a:r>
            <a:r>
              <a:rPr lang="en-US" sz="1600" i="1" dirty="0">
                <a:solidFill>
                  <a:schemeClr val="tx1"/>
                </a:solidFill>
                <a:latin typeface="Arial"/>
                <a:cs typeface="Arial"/>
              </a:rPr>
              <a:t> las </a:t>
            </a:r>
            <a:r>
              <a:rPr lang="en-US" sz="1600" i="1" dirty="0" err="1">
                <a:solidFill>
                  <a:schemeClr val="tx1"/>
                </a:solidFill>
                <a:latin typeface="Arial"/>
                <a:cs typeface="Arial"/>
              </a:rPr>
              <a:t>regulaciones</a:t>
            </a:r>
            <a:r>
              <a:rPr lang="en-US" sz="1600" i="1" dirty="0">
                <a:solidFill>
                  <a:schemeClr val="tx1"/>
                </a:solidFill>
                <a:latin typeface="Arial"/>
                <a:cs typeface="Arial"/>
              </a:rPr>
              <a:t> de la </a:t>
            </a:r>
            <a:r>
              <a:rPr lang="en-US" sz="1600" b="1" i="1" dirty="0">
                <a:solidFill>
                  <a:schemeClr val="tx1"/>
                </a:solidFill>
                <a:latin typeface="Arial"/>
                <a:cs typeface="Arial"/>
              </a:rPr>
              <a:t>Ley de </a:t>
            </a:r>
            <a:r>
              <a:rPr lang="en-US" sz="1600" b="1" i="1" dirty="0" err="1">
                <a:solidFill>
                  <a:schemeClr val="tx1"/>
                </a:solidFill>
                <a:latin typeface="Arial"/>
                <a:cs typeface="Arial"/>
              </a:rPr>
              <a:t>Niños</a:t>
            </a:r>
            <a:r>
              <a:rPr lang="en-US" sz="1600" b="1" i="1" dirty="0">
                <a:solidFill>
                  <a:schemeClr val="tx1"/>
                </a:solidFill>
                <a:latin typeface="Arial"/>
                <a:cs typeface="Arial"/>
              </a:rPr>
              <a:t> </a:t>
            </a:r>
            <a:r>
              <a:rPr lang="en-US" sz="1600" b="1" i="1" dirty="0" err="1">
                <a:solidFill>
                  <a:schemeClr val="tx1"/>
                </a:solidFill>
                <a:latin typeface="Arial"/>
                <a:cs typeface="Arial"/>
              </a:rPr>
              <a:t>Saludables</a:t>
            </a:r>
            <a:r>
              <a:rPr lang="en-US" sz="1600" b="1" i="1" dirty="0">
                <a:solidFill>
                  <a:schemeClr val="tx1"/>
                </a:solidFill>
                <a:latin typeface="Arial"/>
                <a:cs typeface="Arial"/>
              </a:rPr>
              <a:t> y Sin </a:t>
            </a:r>
            <a:r>
              <a:rPr lang="en-US" sz="1600" b="1" i="1" dirty="0" err="1">
                <a:solidFill>
                  <a:schemeClr val="tx1"/>
                </a:solidFill>
                <a:latin typeface="Arial"/>
                <a:cs typeface="Arial"/>
              </a:rPr>
              <a:t>Hambre</a:t>
            </a:r>
            <a:r>
              <a:rPr lang="en-US" sz="1600" i="1" dirty="0">
                <a:solidFill>
                  <a:schemeClr val="tx1"/>
                </a:solidFill>
                <a:latin typeface="Arial"/>
                <a:cs typeface="Arial"/>
              </a:rPr>
              <a:t> e </a:t>
            </a:r>
            <a:r>
              <a:rPr lang="en-US" sz="1600" i="1" dirty="0" err="1">
                <a:solidFill>
                  <a:schemeClr val="tx1"/>
                </a:solidFill>
                <a:latin typeface="Arial"/>
                <a:cs typeface="Arial"/>
              </a:rPr>
              <a:t>incluyen</a:t>
            </a:r>
            <a:r>
              <a:rPr lang="en-US" sz="1600" i="1" dirty="0">
                <a:solidFill>
                  <a:schemeClr val="tx1"/>
                </a:solidFill>
                <a:latin typeface="Arial"/>
                <a:cs typeface="Arial"/>
              </a:rPr>
              <a:t> </a:t>
            </a:r>
            <a:r>
              <a:rPr lang="en-US" sz="1600" i="1" dirty="0" err="1">
                <a:solidFill>
                  <a:schemeClr val="tx1"/>
                </a:solidFill>
                <a:latin typeface="Arial"/>
                <a:cs typeface="Arial"/>
              </a:rPr>
              <a:t>cereales</a:t>
            </a:r>
            <a:r>
              <a:rPr lang="en-US" sz="1600" i="1" dirty="0">
                <a:solidFill>
                  <a:schemeClr val="tx1"/>
                </a:solidFill>
                <a:latin typeface="Arial"/>
                <a:cs typeface="Arial"/>
              </a:rPr>
              <a:t> </a:t>
            </a:r>
            <a:r>
              <a:rPr lang="en-US" sz="1600" i="1" dirty="0" err="1">
                <a:solidFill>
                  <a:schemeClr val="tx1"/>
                </a:solidFill>
                <a:latin typeface="Arial"/>
                <a:cs typeface="Arial"/>
              </a:rPr>
              <a:t>integrales</a:t>
            </a:r>
            <a:r>
              <a:rPr lang="en-US" sz="1600" i="1" dirty="0">
                <a:solidFill>
                  <a:schemeClr val="tx1"/>
                </a:solidFill>
                <a:latin typeface="Arial"/>
                <a:cs typeface="Arial"/>
              </a:rPr>
              <a:t>, </a:t>
            </a:r>
            <a:r>
              <a:rPr lang="en-US" sz="1600" i="1" dirty="0" err="1">
                <a:solidFill>
                  <a:schemeClr val="tx1"/>
                </a:solidFill>
                <a:latin typeface="Arial"/>
                <a:cs typeface="Arial"/>
              </a:rPr>
              <a:t>proteínas</a:t>
            </a:r>
            <a:r>
              <a:rPr lang="en-US" sz="1600" i="1" dirty="0">
                <a:solidFill>
                  <a:schemeClr val="tx1"/>
                </a:solidFill>
                <a:latin typeface="Arial"/>
                <a:cs typeface="Arial"/>
              </a:rPr>
              <a:t>, </a:t>
            </a:r>
            <a:r>
              <a:rPr lang="en-US" sz="1600" i="1" dirty="0" err="1">
                <a:solidFill>
                  <a:schemeClr val="tx1"/>
                </a:solidFill>
                <a:latin typeface="Arial"/>
                <a:cs typeface="Arial"/>
              </a:rPr>
              <a:t>frutas</a:t>
            </a:r>
            <a:r>
              <a:rPr lang="en-US" sz="1600" i="1" dirty="0">
                <a:solidFill>
                  <a:schemeClr val="tx1"/>
                </a:solidFill>
                <a:latin typeface="Arial"/>
                <a:cs typeface="Arial"/>
              </a:rPr>
              <a:t>, </a:t>
            </a:r>
            <a:r>
              <a:rPr lang="en-US" sz="1600" i="1" dirty="0" err="1">
                <a:solidFill>
                  <a:schemeClr val="tx1"/>
                </a:solidFill>
                <a:latin typeface="Arial"/>
                <a:cs typeface="Arial"/>
              </a:rPr>
              <a:t>verduras</a:t>
            </a:r>
            <a:r>
              <a:rPr lang="en-US" sz="1600" i="1" dirty="0">
                <a:solidFill>
                  <a:schemeClr val="tx1"/>
                </a:solidFill>
                <a:latin typeface="Arial"/>
                <a:cs typeface="Arial"/>
              </a:rPr>
              <a:t> y leche.</a:t>
            </a:r>
            <a:endParaRPr lang="en-US" sz="1600" dirty="0">
              <a:solidFill>
                <a:schemeClr val="tx1"/>
              </a:solidFill>
              <a:latin typeface="Arial"/>
              <a:cs typeface="Arial"/>
            </a:endParaRPr>
          </a:p>
          <a:p>
            <a:pPr marL="114300" indent="0">
              <a:buNone/>
            </a:pPr>
            <a:endParaRPr lang="en-US" sz="2000" dirty="0"/>
          </a:p>
          <a:p>
            <a:pPr marL="114300" indent="0">
              <a:lnSpc>
                <a:spcPct val="114999"/>
              </a:lnSpc>
              <a:buNone/>
            </a:pPr>
            <a:r>
              <a:rPr lang="en-US" sz="2400" dirty="0"/>
              <a:t>Students can bring food from home if they prefer!</a:t>
            </a:r>
          </a:p>
        </p:txBody>
      </p:sp>
      <p:pic>
        <p:nvPicPr>
          <p:cNvPr id="1027" name="Picture 3" descr="807732ca-e5dd-485c-af78-a67d1a72d74b@namprd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182540" y="1734044"/>
            <a:ext cx="2971003" cy="220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02db1b9d-8cd0-4976-a9f7-74c426d1d27d@namprd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494733" y="608604"/>
            <a:ext cx="2935529" cy="224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258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2EC75-9479-FF22-9E28-D5D3257563D4}"/>
              </a:ext>
            </a:extLst>
          </p:cNvPr>
          <p:cNvSpPr>
            <a:spLocks noGrp="1"/>
          </p:cNvSpPr>
          <p:nvPr>
            <p:ph type="title"/>
          </p:nvPr>
        </p:nvSpPr>
        <p:spPr>
          <a:xfrm>
            <a:off x="387900" y="414893"/>
            <a:ext cx="8368200" cy="686100"/>
          </a:xfrm>
        </p:spPr>
        <p:txBody>
          <a:bodyPr/>
          <a:lstStyle/>
          <a:p>
            <a:endParaRPr lang="en-US" sz="2200" b="1" dirty="0">
              <a:solidFill>
                <a:srgbClr val="1F1E1E"/>
              </a:solidFill>
            </a:endParaRPr>
          </a:p>
          <a:p>
            <a:br>
              <a:rPr lang="en-US" dirty="0"/>
            </a:br>
            <a:r>
              <a:rPr lang="en-US" sz="2200" b="1" dirty="0">
                <a:solidFill>
                  <a:schemeClr val="tx1"/>
                </a:solidFill>
                <a:latin typeface="Segoe UI"/>
                <a:cs typeface="Segoe UI"/>
              </a:rPr>
              <a:t>Education Benefit Form </a:t>
            </a:r>
            <a:endParaRPr lang="en-US" sz="2200">
              <a:solidFill>
                <a:schemeClr val="tx1"/>
              </a:solidFill>
              <a:latin typeface="Segoe UI"/>
              <a:cs typeface="Segoe UI"/>
            </a:endParaRPr>
          </a:p>
          <a:p>
            <a:r>
              <a:rPr lang="en-US" sz="2200" b="1" err="1">
                <a:solidFill>
                  <a:schemeClr val="tx1"/>
                </a:solidFill>
                <a:latin typeface="Segoe UI"/>
                <a:cs typeface="Segoe UI"/>
              </a:rPr>
              <a:t>Formulario</a:t>
            </a:r>
            <a:r>
              <a:rPr lang="en-US" sz="2200" b="1" dirty="0">
                <a:solidFill>
                  <a:schemeClr val="tx1"/>
                </a:solidFill>
                <a:latin typeface="Segoe UI"/>
                <a:cs typeface="Segoe UI"/>
              </a:rPr>
              <a:t> de </a:t>
            </a:r>
            <a:r>
              <a:rPr lang="en-US" sz="2200" b="1" err="1">
                <a:solidFill>
                  <a:schemeClr val="tx1"/>
                </a:solidFill>
                <a:latin typeface="Segoe UI"/>
                <a:cs typeface="Segoe UI"/>
              </a:rPr>
              <a:t>Beneficios</a:t>
            </a:r>
            <a:r>
              <a:rPr lang="en-US" sz="2200" b="1" dirty="0">
                <a:solidFill>
                  <a:schemeClr val="tx1"/>
                </a:solidFill>
                <a:latin typeface="Segoe UI"/>
                <a:cs typeface="Segoe UI"/>
              </a:rPr>
              <a:t> </a:t>
            </a:r>
            <a:r>
              <a:rPr lang="en-US" sz="2200" b="1" err="1">
                <a:solidFill>
                  <a:schemeClr val="tx1"/>
                </a:solidFill>
                <a:latin typeface="Segoe UI"/>
                <a:cs typeface="Segoe UI"/>
              </a:rPr>
              <a:t>Educativos</a:t>
            </a:r>
            <a:endParaRPr lang="en-US" err="1">
              <a:solidFill>
                <a:schemeClr val="tx1"/>
              </a:solidFill>
            </a:endParaRPr>
          </a:p>
        </p:txBody>
      </p:sp>
      <p:sp>
        <p:nvSpPr>
          <p:cNvPr id="3" name="Text Placeholder 2">
            <a:extLst>
              <a:ext uri="{FF2B5EF4-FFF2-40B4-BE49-F238E27FC236}">
                <a16:creationId xmlns:a16="http://schemas.microsoft.com/office/drawing/2014/main" id="{A3778772-3432-2FEF-4C93-C865E7C8E21F}"/>
              </a:ext>
            </a:extLst>
          </p:cNvPr>
          <p:cNvSpPr>
            <a:spLocks noGrp="1"/>
          </p:cNvSpPr>
          <p:nvPr>
            <p:ph type="body" idx="1"/>
          </p:nvPr>
        </p:nvSpPr>
        <p:spPr>
          <a:xfrm>
            <a:off x="301636" y="1284947"/>
            <a:ext cx="6103767" cy="3553352"/>
          </a:xfrm>
        </p:spPr>
        <p:txBody>
          <a:bodyPr/>
          <a:lstStyle/>
          <a:p>
            <a:r>
              <a:rPr lang="en-US" sz="2000" dirty="0">
                <a:solidFill>
                  <a:schemeClr val="tx1"/>
                </a:solidFill>
                <a:latin typeface="Arial"/>
                <a:cs typeface="Arial"/>
              </a:rPr>
              <a:t>Submit an Education Benefit Form to see if your family qualifies for benefits.</a:t>
            </a:r>
            <a:endParaRPr lang="en-US" sz="2000">
              <a:solidFill>
                <a:schemeClr val="tx1"/>
              </a:solidFill>
            </a:endParaRPr>
          </a:p>
          <a:p>
            <a:pPr>
              <a:lnSpc>
                <a:spcPct val="114999"/>
              </a:lnSpc>
            </a:pPr>
            <a:r>
              <a:rPr lang="en-US" i="1" dirty="0" err="1">
                <a:solidFill>
                  <a:schemeClr val="tx1"/>
                </a:solidFill>
                <a:latin typeface="Arial"/>
                <a:cs typeface="Arial"/>
              </a:rPr>
              <a:t>Envíe</a:t>
            </a:r>
            <a:r>
              <a:rPr lang="en-US" i="1" dirty="0">
                <a:solidFill>
                  <a:schemeClr val="tx1"/>
                </a:solidFill>
                <a:latin typeface="Arial"/>
                <a:cs typeface="Arial"/>
              </a:rPr>
              <a:t> un </a:t>
            </a:r>
            <a:r>
              <a:rPr lang="en-US" i="1" dirty="0" err="1">
                <a:solidFill>
                  <a:schemeClr val="tx1"/>
                </a:solidFill>
                <a:latin typeface="Arial"/>
                <a:cs typeface="Arial"/>
              </a:rPr>
              <a:t>formulario</a:t>
            </a:r>
            <a:r>
              <a:rPr lang="en-US" i="1" dirty="0">
                <a:solidFill>
                  <a:schemeClr val="tx1"/>
                </a:solidFill>
                <a:latin typeface="Arial"/>
                <a:cs typeface="Arial"/>
              </a:rPr>
              <a:t> de </a:t>
            </a:r>
            <a:r>
              <a:rPr lang="en-US" i="1" dirty="0" err="1">
                <a:solidFill>
                  <a:schemeClr val="tx1"/>
                </a:solidFill>
                <a:latin typeface="Arial"/>
                <a:cs typeface="Arial"/>
              </a:rPr>
              <a:t>beneficios</a:t>
            </a:r>
            <a:r>
              <a:rPr lang="en-US" i="1" dirty="0">
                <a:solidFill>
                  <a:schemeClr val="tx1"/>
                </a:solidFill>
                <a:latin typeface="Arial"/>
                <a:cs typeface="Arial"/>
              </a:rPr>
              <a:t> </a:t>
            </a:r>
            <a:r>
              <a:rPr lang="en-US" i="1" dirty="0" err="1">
                <a:solidFill>
                  <a:schemeClr val="tx1"/>
                </a:solidFill>
                <a:latin typeface="Arial"/>
                <a:cs typeface="Arial"/>
              </a:rPr>
              <a:t>educativos</a:t>
            </a:r>
            <a:r>
              <a:rPr lang="en-US" i="1" dirty="0">
                <a:solidFill>
                  <a:schemeClr val="tx1"/>
                </a:solidFill>
                <a:latin typeface="Arial"/>
                <a:cs typeface="Arial"/>
              </a:rPr>
              <a:t> para </a:t>
            </a:r>
            <a:r>
              <a:rPr lang="en-US" i="1" dirty="0" err="1">
                <a:solidFill>
                  <a:schemeClr val="tx1"/>
                </a:solidFill>
                <a:latin typeface="Arial"/>
                <a:cs typeface="Arial"/>
              </a:rPr>
              <a:t>ver</a:t>
            </a:r>
            <a:r>
              <a:rPr lang="en-US" i="1" dirty="0">
                <a:solidFill>
                  <a:schemeClr val="tx1"/>
                </a:solidFill>
                <a:latin typeface="Arial"/>
                <a:cs typeface="Arial"/>
              </a:rPr>
              <a:t> </a:t>
            </a:r>
            <a:r>
              <a:rPr lang="en-US" i="1" dirty="0" err="1">
                <a:solidFill>
                  <a:schemeClr val="tx1"/>
                </a:solidFill>
                <a:latin typeface="Arial"/>
                <a:cs typeface="Arial"/>
              </a:rPr>
              <a:t>si</a:t>
            </a:r>
            <a:r>
              <a:rPr lang="en-US" i="1" dirty="0">
                <a:solidFill>
                  <a:schemeClr val="tx1"/>
                </a:solidFill>
                <a:latin typeface="Arial"/>
                <a:cs typeface="Arial"/>
              </a:rPr>
              <a:t> </a:t>
            </a:r>
            <a:r>
              <a:rPr lang="en-US" i="1" dirty="0" err="1">
                <a:solidFill>
                  <a:schemeClr val="tx1"/>
                </a:solidFill>
                <a:latin typeface="Arial"/>
                <a:cs typeface="Arial"/>
              </a:rPr>
              <a:t>su</a:t>
            </a:r>
            <a:r>
              <a:rPr lang="en-US" i="1" dirty="0">
                <a:solidFill>
                  <a:schemeClr val="tx1"/>
                </a:solidFill>
                <a:latin typeface="Arial"/>
                <a:cs typeface="Arial"/>
              </a:rPr>
              <a:t> familia </a:t>
            </a:r>
            <a:r>
              <a:rPr lang="en-US" i="1" dirty="0" err="1">
                <a:solidFill>
                  <a:schemeClr val="tx1"/>
                </a:solidFill>
                <a:latin typeface="Arial"/>
                <a:cs typeface="Arial"/>
              </a:rPr>
              <a:t>califica</a:t>
            </a:r>
            <a:r>
              <a:rPr lang="en-US" i="1" dirty="0">
                <a:solidFill>
                  <a:schemeClr val="tx1"/>
                </a:solidFill>
                <a:latin typeface="Arial"/>
                <a:cs typeface="Arial"/>
              </a:rPr>
              <a:t> para </a:t>
            </a:r>
            <a:r>
              <a:rPr lang="en-US" i="1" dirty="0" err="1">
                <a:solidFill>
                  <a:schemeClr val="tx1"/>
                </a:solidFill>
                <a:latin typeface="Arial"/>
                <a:cs typeface="Arial"/>
              </a:rPr>
              <a:t>recibir</a:t>
            </a:r>
            <a:r>
              <a:rPr lang="en-US" i="1" dirty="0">
                <a:solidFill>
                  <a:schemeClr val="tx1"/>
                </a:solidFill>
                <a:latin typeface="Arial"/>
                <a:cs typeface="Arial"/>
              </a:rPr>
              <a:t> </a:t>
            </a:r>
            <a:r>
              <a:rPr lang="en-US" i="1" dirty="0" err="1">
                <a:solidFill>
                  <a:schemeClr val="tx1"/>
                </a:solidFill>
                <a:latin typeface="Arial"/>
                <a:cs typeface="Arial"/>
              </a:rPr>
              <a:t>beneficios</a:t>
            </a:r>
            <a:r>
              <a:rPr lang="en-US" i="1" dirty="0">
                <a:solidFill>
                  <a:schemeClr val="tx1"/>
                </a:solidFill>
                <a:latin typeface="Arial"/>
                <a:cs typeface="Arial"/>
              </a:rPr>
              <a:t>.</a:t>
            </a:r>
            <a:endParaRPr lang="en-US" dirty="0">
              <a:solidFill>
                <a:schemeClr val="tx1"/>
              </a:solidFill>
            </a:endParaRPr>
          </a:p>
          <a:p>
            <a:pPr marL="114300" indent="0">
              <a:lnSpc>
                <a:spcPct val="114999"/>
              </a:lnSpc>
              <a:buNone/>
            </a:pPr>
            <a:br>
              <a:rPr lang="en-US" dirty="0"/>
            </a:br>
            <a:endParaRPr lang="en-US">
              <a:solidFill>
                <a:schemeClr val="tx1"/>
              </a:solidFill>
            </a:endParaRPr>
          </a:p>
          <a:p>
            <a:pPr>
              <a:lnSpc>
                <a:spcPct val="114999"/>
              </a:lnSpc>
            </a:pPr>
            <a:r>
              <a:rPr lang="en-US" sz="2000" dirty="0">
                <a:solidFill>
                  <a:schemeClr val="tx1"/>
                </a:solidFill>
                <a:latin typeface="Arial"/>
                <a:cs typeface="Arial"/>
              </a:rPr>
              <a:t>Submit yearly starting in August.</a:t>
            </a:r>
            <a:endParaRPr lang="en-US" sz="2000" dirty="0">
              <a:solidFill>
                <a:schemeClr val="tx1"/>
              </a:solidFill>
            </a:endParaRPr>
          </a:p>
          <a:p>
            <a:pPr>
              <a:lnSpc>
                <a:spcPct val="114999"/>
              </a:lnSpc>
            </a:pPr>
            <a:r>
              <a:rPr lang="en-US" i="1" err="1">
                <a:solidFill>
                  <a:schemeClr val="tx1"/>
                </a:solidFill>
                <a:latin typeface="Arial"/>
                <a:cs typeface="Arial"/>
              </a:rPr>
              <a:t>Enviar</a:t>
            </a:r>
            <a:r>
              <a:rPr lang="en-US" i="1" dirty="0">
                <a:solidFill>
                  <a:schemeClr val="tx1"/>
                </a:solidFill>
                <a:latin typeface="Arial"/>
                <a:cs typeface="Arial"/>
              </a:rPr>
              <a:t> </a:t>
            </a:r>
            <a:r>
              <a:rPr lang="en-US" i="1" err="1">
                <a:solidFill>
                  <a:schemeClr val="tx1"/>
                </a:solidFill>
                <a:latin typeface="Arial"/>
                <a:cs typeface="Arial"/>
              </a:rPr>
              <a:t>anualmente</a:t>
            </a:r>
            <a:r>
              <a:rPr lang="en-US" i="1" dirty="0">
                <a:solidFill>
                  <a:schemeClr val="tx1"/>
                </a:solidFill>
                <a:latin typeface="Arial"/>
                <a:cs typeface="Arial"/>
              </a:rPr>
              <a:t> a </a:t>
            </a:r>
            <a:r>
              <a:rPr lang="en-US" i="1" err="1">
                <a:solidFill>
                  <a:schemeClr val="tx1"/>
                </a:solidFill>
                <a:latin typeface="Arial"/>
                <a:cs typeface="Arial"/>
              </a:rPr>
              <a:t>partir</a:t>
            </a:r>
            <a:r>
              <a:rPr lang="en-US" i="1" dirty="0">
                <a:solidFill>
                  <a:schemeClr val="tx1"/>
                </a:solidFill>
                <a:latin typeface="Arial"/>
                <a:cs typeface="Arial"/>
              </a:rPr>
              <a:t> de </a:t>
            </a:r>
            <a:r>
              <a:rPr lang="en-US" i="1" err="1">
                <a:solidFill>
                  <a:schemeClr val="tx1"/>
                </a:solidFill>
                <a:latin typeface="Arial"/>
                <a:cs typeface="Arial"/>
              </a:rPr>
              <a:t>agosto</a:t>
            </a:r>
            <a:r>
              <a:rPr lang="en-US" i="1" dirty="0">
                <a:solidFill>
                  <a:schemeClr val="tx1"/>
                </a:solidFill>
                <a:latin typeface="Arial"/>
                <a:cs typeface="Arial"/>
              </a:rPr>
              <a:t>.</a:t>
            </a:r>
            <a:endParaRPr lang="en-US" dirty="0">
              <a:solidFill>
                <a:schemeClr val="tx1"/>
              </a:solidFill>
            </a:endParaRPr>
          </a:p>
          <a:p>
            <a:pPr marL="114300" indent="0">
              <a:lnSpc>
                <a:spcPct val="114999"/>
              </a:lnSpc>
              <a:buNone/>
            </a:pPr>
            <a:endParaRPr lang="en-US" dirty="0"/>
          </a:p>
          <a:p>
            <a:pPr>
              <a:lnSpc>
                <a:spcPct val="114999"/>
              </a:lnSpc>
            </a:pPr>
            <a:r>
              <a:rPr lang="en-US" dirty="0">
                <a:solidFill>
                  <a:schemeClr val="tx1"/>
                </a:solidFill>
                <a:latin typeface="Arial"/>
                <a:cs typeface="Arial"/>
              </a:rPr>
              <a:t>Questions? </a:t>
            </a:r>
            <a:r>
              <a:rPr lang="en-US" i="1" dirty="0">
                <a:solidFill>
                  <a:schemeClr val="tx1"/>
                </a:solidFill>
                <a:latin typeface="Arial"/>
                <a:cs typeface="Arial"/>
              </a:rPr>
              <a:t>¿</a:t>
            </a:r>
            <a:r>
              <a:rPr lang="en-US" i="1" err="1">
                <a:solidFill>
                  <a:schemeClr val="tx1"/>
                </a:solidFill>
                <a:latin typeface="Arial"/>
                <a:cs typeface="Arial"/>
              </a:rPr>
              <a:t>Preguntas</a:t>
            </a:r>
            <a:r>
              <a:rPr lang="en-US" i="1" dirty="0">
                <a:solidFill>
                  <a:schemeClr val="tx1"/>
                </a:solidFill>
                <a:latin typeface="Arial"/>
                <a:cs typeface="Arial"/>
              </a:rPr>
              <a:t>? </a:t>
            </a:r>
            <a:r>
              <a:rPr lang="en-US" b="1" dirty="0">
                <a:solidFill>
                  <a:schemeClr val="tx1"/>
                </a:solidFill>
                <a:latin typeface="Arial"/>
                <a:cs typeface="Arial"/>
              </a:rPr>
              <a:t>949-234-9509.</a:t>
            </a:r>
            <a:endParaRPr lang="en-US" dirty="0">
              <a:solidFill>
                <a:schemeClr val="tx1"/>
              </a:solidFill>
            </a:endParaRPr>
          </a:p>
          <a:p>
            <a:pPr>
              <a:lnSpc>
                <a:spcPct val="114999"/>
              </a:lnSpc>
            </a:pPr>
            <a:endParaRPr lang="en-US" dirty="0"/>
          </a:p>
        </p:txBody>
      </p:sp>
      <p:pic>
        <p:nvPicPr>
          <p:cNvPr id="4" name="Picture 3">
            <a:extLst>
              <a:ext uri="{FF2B5EF4-FFF2-40B4-BE49-F238E27FC236}">
                <a16:creationId xmlns:a16="http://schemas.microsoft.com/office/drawing/2014/main" id="{11808AC4-19CA-0BE2-BACB-692BDF1BDD96}"/>
              </a:ext>
            </a:extLst>
          </p:cNvPr>
          <p:cNvPicPr>
            <a:picLocks noChangeAspect="1"/>
          </p:cNvPicPr>
          <p:nvPr/>
        </p:nvPicPr>
        <p:blipFill>
          <a:blip r:embed="rId2"/>
          <a:stretch>
            <a:fillRect/>
          </a:stretch>
        </p:blipFill>
        <p:spPr>
          <a:xfrm>
            <a:off x="6707126" y="172079"/>
            <a:ext cx="2307387" cy="2437860"/>
          </a:xfrm>
          <a:prstGeom prst="rect">
            <a:avLst/>
          </a:prstGeom>
        </p:spPr>
      </p:pic>
      <p:pic>
        <p:nvPicPr>
          <p:cNvPr id="5" name="Picture 4" descr="A yellow and black flyer with text and images&#10;&#10;Description automatically generated">
            <a:extLst>
              <a:ext uri="{FF2B5EF4-FFF2-40B4-BE49-F238E27FC236}">
                <a16:creationId xmlns:a16="http://schemas.microsoft.com/office/drawing/2014/main" id="{03513C1D-A32D-5577-DD82-71A4565B16C3}"/>
              </a:ext>
            </a:extLst>
          </p:cNvPr>
          <p:cNvPicPr>
            <a:picLocks noChangeAspect="1"/>
          </p:cNvPicPr>
          <p:nvPr/>
        </p:nvPicPr>
        <p:blipFill>
          <a:blip r:embed="rId3"/>
          <a:stretch>
            <a:fillRect/>
          </a:stretch>
        </p:blipFill>
        <p:spPr>
          <a:xfrm>
            <a:off x="6704610" y="2707346"/>
            <a:ext cx="2312419" cy="2252033"/>
          </a:xfrm>
          <a:prstGeom prst="rect">
            <a:avLst/>
          </a:prstGeom>
        </p:spPr>
      </p:pic>
    </p:spTree>
    <p:extLst>
      <p:ext uri="{BB962C8B-B14F-4D97-AF65-F5344CB8AC3E}">
        <p14:creationId xmlns:p14="http://schemas.microsoft.com/office/powerpoint/2010/main" val="4016472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35DC1-1A44-0E2C-3E60-E4B0BA3B702E}"/>
              </a:ext>
            </a:extLst>
          </p:cNvPr>
          <p:cNvSpPr>
            <a:spLocks noGrp="1"/>
          </p:cNvSpPr>
          <p:nvPr>
            <p:ph type="title"/>
          </p:nvPr>
        </p:nvSpPr>
        <p:spPr>
          <a:xfrm>
            <a:off x="270417" y="97033"/>
            <a:ext cx="8368200" cy="493026"/>
          </a:xfrm>
        </p:spPr>
        <p:txBody>
          <a:bodyPr/>
          <a:lstStyle/>
          <a:p>
            <a:r>
              <a:rPr lang="en-US" b="1" dirty="0">
                <a:solidFill>
                  <a:schemeClr val="tx1"/>
                </a:solidFill>
              </a:rPr>
              <a:t>FAQ / </a:t>
            </a:r>
            <a:r>
              <a:rPr lang="en-US" b="1" err="1">
                <a:solidFill>
                  <a:schemeClr val="tx1"/>
                </a:solidFill>
              </a:rPr>
              <a:t>Preguntas</a:t>
            </a:r>
            <a:r>
              <a:rPr lang="en-US" b="1" dirty="0">
                <a:solidFill>
                  <a:schemeClr val="tx1"/>
                </a:solidFill>
              </a:rPr>
              <a:t> </a:t>
            </a:r>
            <a:r>
              <a:rPr lang="en-US" b="1" err="1">
                <a:solidFill>
                  <a:schemeClr val="tx1"/>
                </a:solidFill>
              </a:rPr>
              <a:t>Frecuentes</a:t>
            </a:r>
            <a:endParaRPr lang="en-US" err="1">
              <a:solidFill>
                <a:schemeClr val="tx1"/>
              </a:solidFill>
            </a:endParaRPr>
          </a:p>
        </p:txBody>
      </p:sp>
      <p:sp>
        <p:nvSpPr>
          <p:cNvPr id="3" name="Text Placeholder 2">
            <a:extLst>
              <a:ext uri="{FF2B5EF4-FFF2-40B4-BE49-F238E27FC236}">
                <a16:creationId xmlns:a16="http://schemas.microsoft.com/office/drawing/2014/main" id="{235EC386-C3A4-7B66-D5D3-C195B8A7D73B}"/>
              </a:ext>
            </a:extLst>
          </p:cNvPr>
          <p:cNvSpPr>
            <a:spLocks noGrp="1"/>
          </p:cNvSpPr>
          <p:nvPr>
            <p:ph type="body" idx="1"/>
          </p:nvPr>
        </p:nvSpPr>
        <p:spPr>
          <a:xfrm>
            <a:off x="-373865" y="583469"/>
            <a:ext cx="9892207" cy="4354041"/>
          </a:xfrm>
        </p:spPr>
        <p:txBody>
          <a:bodyPr/>
          <a:lstStyle/>
          <a:p>
            <a:pPr indent="0">
              <a:lnSpc>
                <a:spcPct val="100000"/>
              </a:lnSpc>
            </a:pPr>
            <a:r>
              <a:rPr lang="en-US" b="1" dirty="0">
                <a:solidFill>
                  <a:schemeClr val="tx1"/>
                </a:solidFill>
                <a:latin typeface="Arial"/>
                <a:cs typeface="Arial"/>
              </a:rPr>
              <a:t>My student has a food allergy - what do I do?</a:t>
            </a:r>
            <a:r>
              <a:rPr lang="en-US" sz="1600" b="1" dirty="0">
                <a:solidFill>
                  <a:schemeClr val="tx1"/>
                </a:solidFill>
                <a:latin typeface="Arial"/>
                <a:cs typeface="Arial"/>
              </a:rPr>
              <a:t> </a:t>
            </a:r>
            <a:r>
              <a:rPr lang="en-US" sz="1600" b="1" i="1" dirty="0">
                <a:solidFill>
                  <a:schemeClr val="tx1"/>
                </a:solidFill>
                <a:latin typeface="Arial"/>
                <a:cs typeface="Arial"/>
              </a:rPr>
              <a:t>Mi </a:t>
            </a:r>
            <a:r>
              <a:rPr lang="en-US" sz="1600" b="1" i="1" err="1">
                <a:solidFill>
                  <a:schemeClr val="tx1"/>
                </a:solidFill>
                <a:latin typeface="Arial"/>
                <a:cs typeface="Arial"/>
              </a:rPr>
              <a:t>estudiante</a:t>
            </a:r>
            <a:r>
              <a:rPr lang="en-US" sz="1600" b="1" i="1" dirty="0">
                <a:solidFill>
                  <a:schemeClr val="tx1"/>
                </a:solidFill>
                <a:latin typeface="Arial"/>
                <a:cs typeface="Arial"/>
              </a:rPr>
              <a:t> </a:t>
            </a:r>
            <a:r>
              <a:rPr lang="en-US" sz="1600" b="1" i="1" err="1">
                <a:solidFill>
                  <a:schemeClr val="tx1"/>
                </a:solidFill>
                <a:latin typeface="Arial"/>
                <a:cs typeface="Arial"/>
              </a:rPr>
              <a:t>tiene</a:t>
            </a:r>
            <a:r>
              <a:rPr lang="en-US" sz="1600" b="1" i="1" dirty="0">
                <a:solidFill>
                  <a:schemeClr val="tx1"/>
                </a:solidFill>
                <a:latin typeface="Arial"/>
                <a:cs typeface="Arial"/>
              </a:rPr>
              <a:t> </a:t>
            </a:r>
            <a:r>
              <a:rPr lang="en-US" sz="1600" b="1" i="1" err="1">
                <a:solidFill>
                  <a:schemeClr val="tx1"/>
                </a:solidFill>
                <a:latin typeface="Arial"/>
                <a:cs typeface="Arial"/>
              </a:rPr>
              <a:t>alergia</a:t>
            </a:r>
            <a:r>
              <a:rPr lang="en-US" sz="1600" b="1" i="1" dirty="0">
                <a:solidFill>
                  <a:schemeClr val="tx1"/>
                </a:solidFill>
                <a:latin typeface="Arial"/>
                <a:cs typeface="Arial"/>
              </a:rPr>
              <a:t> alimentaria: ¿</a:t>
            </a:r>
            <a:r>
              <a:rPr lang="en-US" sz="1600" b="1" i="1" err="1">
                <a:solidFill>
                  <a:schemeClr val="tx1"/>
                </a:solidFill>
                <a:latin typeface="Arial"/>
                <a:cs typeface="Arial"/>
              </a:rPr>
              <a:t>qué</a:t>
            </a:r>
            <a:r>
              <a:rPr lang="en-US" sz="1600" b="1" i="1" dirty="0">
                <a:solidFill>
                  <a:schemeClr val="tx1"/>
                </a:solidFill>
                <a:latin typeface="Arial"/>
                <a:cs typeface="Arial"/>
              </a:rPr>
              <a:t> </a:t>
            </a:r>
            <a:r>
              <a:rPr lang="en-US" sz="1600" b="1" i="1" err="1">
                <a:solidFill>
                  <a:schemeClr val="tx1"/>
                </a:solidFill>
                <a:latin typeface="Arial"/>
                <a:cs typeface="Arial"/>
              </a:rPr>
              <a:t>hago</a:t>
            </a:r>
            <a:r>
              <a:rPr lang="en-US" sz="1600" b="1" i="1" dirty="0">
                <a:solidFill>
                  <a:schemeClr val="tx1"/>
                </a:solidFill>
                <a:latin typeface="Arial"/>
                <a:cs typeface="Arial"/>
              </a:rPr>
              <a:t>?</a:t>
            </a:r>
            <a:endParaRPr lang="en-US" sz="1600" b="1">
              <a:solidFill>
                <a:schemeClr val="tx1"/>
              </a:solidFill>
            </a:endParaRPr>
          </a:p>
          <a:p>
            <a:pPr lvl="1" indent="0">
              <a:lnSpc>
                <a:spcPct val="100000"/>
              </a:lnSpc>
            </a:pPr>
            <a:r>
              <a:rPr lang="en-US" sz="1200" b="1" dirty="0">
                <a:solidFill>
                  <a:schemeClr val="tx1"/>
                </a:solidFill>
                <a:latin typeface="Arial"/>
                <a:cs typeface="Arial"/>
              </a:rPr>
              <a:t>Submit a Medical Statement to Request Special Meals. Must be signed by physician, physician assistant or nurse practitioner. Available at </a:t>
            </a:r>
            <a:r>
              <a:rPr lang="en-US" sz="1200" b="1" u="sng" dirty="0">
                <a:solidFill>
                  <a:schemeClr val="tx1"/>
                </a:solidFill>
                <a:latin typeface="Arial"/>
                <a:cs typeface="Arial"/>
              </a:rPr>
              <a:t>capistrano.healtheliving.net</a:t>
            </a:r>
            <a:r>
              <a:rPr lang="en-US" sz="1200" b="1" dirty="0">
                <a:solidFill>
                  <a:schemeClr val="tx1"/>
                </a:solidFill>
                <a:latin typeface="Arial"/>
                <a:cs typeface="Arial"/>
              </a:rPr>
              <a:t> </a:t>
            </a:r>
            <a:endParaRPr lang="en-US" b="1">
              <a:solidFill>
                <a:schemeClr val="tx1"/>
              </a:solidFill>
            </a:endParaRPr>
          </a:p>
          <a:p>
            <a:pPr lvl="1" indent="0">
              <a:lnSpc>
                <a:spcPct val="100000"/>
              </a:lnSpc>
            </a:pPr>
            <a:r>
              <a:rPr lang="en-US" sz="1200" i="1" err="1">
                <a:solidFill>
                  <a:schemeClr val="tx1"/>
                </a:solidFill>
                <a:latin typeface="Arial"/>
                <a:cs typeface="Arial"/>
              </a:rPr>
              <a:t>Presentar</a:t>
            </a:r>
            <a:r>
              <a:rPr lang="en-US" sz="1200" i="1" dirty="0">
                <a:solidFill>
                  <a:schemeClr val="tx1"/>
                </a:solidFill>
                <a:latin typeface="Arial"/>
                <a:cs typeface="Arial"/>
              </a:rPr>
              <a:t> </a:t>
            </a:r>
            <a:r>
              <a:rPr lang="en-US" sz="1200" i="1" err="1">
                <a:solidFill>
                  <a:schemeClr val="tx1"/>
                </a:solidFill>
                <a:latin typeface="Arial"/>
                <a:cs typeface="Arial"/>
              </a:rPr>
              <a:t>una</a:t>
            </a:r>
            <a:r>
              <a:rPr lang="en-US" sz="1200" i="1" dirty="0">
                <a:solidFill>
                  <a:schemeClr val="tx1"/>
                </a:solidFill>
                <a:latin typeface="Arial"/>
                <a:cs typeface="Arial"/>
              </a:rPr>
              <a:t> </a:t>
            </a:r>
            <a:r>
              <a:rPr lang="en-US" sz="1200" i="1" err="1">
                <a:solidFill>
                  <a:schemeClr val="tx1"/>
                </a:solidFill>
                <a:latin typeface="Arial"/>
                <a:cs typeface="Arial"/>
              </a:rPr>
              <a:t>Declaración</a:t>
            </a:r>
            <a:r>
              <a:rPr lang="en-US" sz="1200" i="1" dirty="0">
                <a:solidFill>
                  <a:schemeClr val="tx1"/>
                </a:solidFill>
                <a:latin typeface="Arial"/>
                <a:cs typeface="Arial"/>
              </a:rPr>
              <a:t> </a:t>
            </a:r>
            <a:r>
              <a:rPr lang="en-US" sz="1200" i="1" err="1">
                <a:solidFill>
                  <a:schemeClr val="tx1"/>
                </a:solidFill>
                <a:latin typeface="Arial"/>
                <a:cs typeface="Arial"/>
              </a:rPr>
              <a:t>Médica</a:t>
            </a:r>
            <a:r>
              <a:rPr lang="en-US" sz="1200" i="1" dirty="0">
                <a:solidFill>
                  <a:schemeClr val="tx1"/>
                </a:solidFill>
                <a:latin typeface="Arial"/>
                <a:cs typeface="Arial"/>
              </a:rPr>
              <a:t> para </a:t>
            </a:r>
            <a:r>
              <a:rPr lang="en-US" sz="1200" i="1" err="1">
                <a:solidFill>
                  <a:schemeClr val="tx1"/>
                </a:solidFill>
                <a:latin typeface="Arial"/>
                <a:cs typeface="Arial"/>
              </a:rPr>
              <a:t>Solicitar</a:t>
            </a:r>
            <a:r>
              <a:rPr lang="en-US" sz="1200" i="1" dirty="0">
                <a:solidFill>
                  <a:schemeClr val="tx1"/>
                </a:solidFill>
                <a:latin typeface="Arial"/>
                <a:cs typeface="Arial"/>
              </a:rPr>
              <a:t> </a:t>
            </a:r>
            <a:r>
              <a:rPr lang="en-US" sz="1200" i="1" err="1">
                <a:solidFill>
                  <a:schemeClr val="tx1"/>
                </a:solidFill>
                <a:latin typeface="Arial"/>
                <a:cs typeface="Arial"/>
              </a:rPr>
              <a:t>Comidas</a:t>
            </a:r>
            <a:r>
              <a:rPr lang="en-US" sz="1200" i="1" dirty="0">
                <a:solidFill>
                  <a:schemeClr val="tx1"/>
                </a:solidFill>
                <a:latin typeface="Arial"/>
                <a:cs typeface="Arial"/>
              </a:rPr>
              <a:t> Especiales. Debe </a:t>
            </a:r>
            <a:r>
              <a:rPr lang="en-US" sz="1200" i="1" err="1">
                <a:solidFill>
                  <a:schemeClr val="tx1"/>
                </a:solidFill>
                <a:latin typeface="Arial"/>
                <a:cs typeface="Arial"/>
              </a:rPr>
              <a:t>estar</a:t>
            </a:r>
            <a:r>
              <a:rPr lang="en-US" sz="1200" i="1" dirty="0">
                <a:solidFill>
                  <a:schemeClr val="tx1"/>
                </a:solidFill>
                <a:latin typeface="Arial"/>
                <a:cs typeface="Arial"/>
              </a:rPr>
              <a:t> </a:t>
            </a:r>
            <a:r>
              <a:rPr lang="en-US" sz="1200" i="1" err="1">
                <a:solidFill>
                  <a:schemeClr val="tx1"/>
                </a:solidFill>
                <a:latin typeface="Arial"/>
                <a:cs typeface="Arial"/>
              </a:rPr>
              <a:t>firmado</a:t>
            </a:r>
            <a:r>
              <a:rPr lang="en-US" sz="1200" i="1" dirty="0">
                <a:solidFill>
                  <a:schemeClr val="tx1"/>
                </a:solidFill>
                <a:latin typeface="Arial"/>
                <a:cs typeface="Arial"/>
              </a:rPr>
              <a:t> </a:t>
            </a:r>
            <a:r>
              <a:rPr lang="en-US" sz="1200" i="1" err="1">
                <a:solidFill>
                  <a:schemeClr val="tx1"/>
                </a:solidFill>
                <a:latin typeface="Arial"/>
                <a:cs typeface="Arial"/>
              </a:rPr>
              <a:t>por</a:t>
            </a:r>
            <a:r>
              <a:rPr lang="en-US" sz="1200" i="1" dirty="0">
                <a:solidFill>
                  <a:schemeClr val="tx1"/>
                </a:solidFill>
                <a:latin typeface="Arial"/>
                <a:cs typeface="Arial"/>
              </a:rPr>
              <a:t> un </a:t>
            </a:r>
            <a:r>
              <a:rPr lang="en-US" sz="1200" i="1" err="1">
                <a:solidFill>
                  <a:schemeClr val="tx1"/>
                </a:solidFill>
                <a:latin typeface="Arial"/>
                <a:cs typeface="Arial"/>
              </a:rPr>
              <a:t>médico</a:t>
            </a:r>
            <a:r>
              <a:rPr lang="en-US" sz="1200" i="1" dirty="0">
                <a:solidFill>
                  <a:schemeClr val="tx1"/>
                </a:solidFill>
                <a:latin typeface="Arial"/>
                <a:cs typeface="Arial"/>
              </a:rPr>
              <a:t>, </a:t>
            </a:r>
            <a:r>
              <a:rPr lang="en-US" sz="1200" i="1" err="1">
                <a:solidFill>
                  <a:schemeClr val="tx1"/>
                </a:solidFill>
                <a:latin typeface="Arial"/>
                <a:cs typeface="Arial"/>
              </a:rPr>
              <a:t>asistente</a:t>
            </a:r>
            <a:r>
              <a:rPr lang="en-US" sz="1200" i="1" dirty="0">
                <a:solidFill>
                  <a:schemeClr val="tx1"/>
                </a:solidFill>
                <a:latin typeface="Arial"/>
                <a:cs typeface="Arial"/>
              </a:rPr>
              <a:t> </a:t>
            </a:r>
            <a:r>
              <a:rPr lang="en-US" sz="1200" i="1" err="1">
                <a:solidFill>
                  <a:schemeClr val="tx1"/>
                </a:solidFill>
                <a:latin typeface="Arial"/>
                <a:cs typeface="Arial"/>
              </a:rPr>
              <a:t>médico</a:t>
            </a:r>
            <a:r>
              <a:rPr lang="en-US" sz="1200" i="1" dirty="0">
                <a:solidFill>
                  <a:schemeClr val="tx1"/>
                </a:solidFill>
                <a:latin typeface="Arial"/>
                <a:cs typeface="Arial"/>
              </a:rPr>
              <a:t> o </a:t>
            </a:r>
            <a:r>
              <a:rPr lang="en-US" sz="1200" i="1" err="1">
                <a:solidFill>
                  <a:schemeClr val="tx1"/>
                </a:solidFill>
                <a:latin typeface="Arial"/>
                <a:cs typeface="Arial"/>
              </a:rPr>
              <a:t>enfermera</a:t>
            </a:r>
            <a:r>
              <a:rPr lang="en-US" sz="1200" i="1" dirty="0">
                <a:solidFill>
                  <a:schemeClr val="tx1"/>
                </a:solidFill>
                <a:latin typeface="Arial"/>
                <a:cs typeface="Arial"/>
              </a:rPr>
              <a:t> </a:t>
            </a:r>
            <a:r>
              <a:rPr lang="en-US" sz="1200" i="1" err="1">
                <a:solidFill>
                  <a:schemeClr val="tx1"/>
                </a:solidFill>
                <a:latin typeface="Arial"/>
                <a:cs typeface="Arial"/>
              </a:rPr>
              <a:t>especializada</a:t>
            </a:r>
            <a:r>
              <a:rPr lang="en-US" sz="1200" i="1" dirty="0">
                <a:solidFill>
                  <a:schemeClr val="tx1"/>
                </a:solidFill>
                <a:latin typeface="Arial"/>
                <a:cs typeface="Arial"/>
              </a:rPr>
              <a:t>. Disponible </a:t>
            </a:r>
            <a:r>
              <a:rPr lang="en-US" sz="1200" i="1" err="1">
                <a:solidFill>
                  <a:schemeClr val="tx1"/>
                </a:solidFill>
                <a:latin typeface="Arial"/>
                <a:cs typeface="Arial"/>
              </a:rPr>
              <a:t>en</a:t>
            </a:r>
            <a:r>
              <a:rPr lang="en-US" sz="1200" i="1" dirty="0">
                <a:solidFill>
                  <a:schemeClr val="tx1"/>
                </a:solidFill>
                <a:latin typeface="Arial"/>
                <a:cs typeface="Arial"/>
              </a:rPr>
              <a:t> </a:t>
            </a:r>
            <a:r>
              <a:rPr lang="en-US" sz="1200" i="1" u="sng" dirty="0">
                <a:solidFill>
                  <a:schemeClr val="tx1"/>
                </a:solidFill>
                <a:latin typeface="Arial"/>
                <a:cs typeface="Arial"/>
              </a:rPr>
              <a:t>capistrano.healtheliving.net</a:t>
            </a:r>
            <a:endParaRPr lang="en-US" dirty="0">
              <a:solidFill>
                <a:schemeClr val="tx1"/>
              </a:solidFill>
            </a:endParaRPr>
          </a:p>
          <a:p>
            <a:pPr indent="0">
              <a:lnSpc>
                <a:spcPct val="100000"/>
              </a:lnSpc>
            </a:pPr>
            <a:endParaRPr lang="en-US" b="1" dirty="0">
              <a:solidFill>
                <a:schemeClr val="tx1"/>
              </a:solidFill>
              <a:latin typeface="Arial"/>
              <a:cs typeface="Arial"/>
            </a:endParaRPr>
          </a:p>
          <a:p>
            <a:pPr indent="0">
              <a:lnSpc>
                <a:spcPct val="100000"/>
              </a:lnSpc>
            </a:pPr>
            <a:r>
              <a:rPr lang="en-US" b="1" dirty="0">
                <a:solidFill>
                  <a:schemeClr val="tx1"/>
                </a:solidFill>
                <a:latin typeface="Arial"/>
                <a:cs typeface="Arial"/>
              </a:rPr>
              <a:t>We are a vegetarian family - what do I do? </a:t>
            </a:r>
            <a:r>
              <a:rPr lang="en-US" sz="1600" b="1" i="1" dirty="0">
                <a:solidFill>
                  <a:schemeClr val="tx1"/>
                </a:solidFill>
                <a:latin typeface="Arial"/>
                <a:cs typeface="Arial"/>
              </a:rPr>
              <a:t>Somos </a:t>
            </a:r>
            <a:r>
              <a:rPr lang="en-US" sz="1600" b="1" i="1" dirty="0" err="1">
                <a:solidFill>
                  <a:schemeClr val="tx1"/>
                </a:solidFill>
                <a:latin typeface="Arial"/>
                <a:cs typeface="Arial"/>
              </a:rPr>
              <a:t>una</a:t>
            </a:r>
            <a:r>
              <a:rPr lang="en-US" sz="1600" b="1" i="1" dirty="0">
                <a:solidFill>
                  <a:schemeClr val="tx1"/>
                </a:solidFill>
                <a:latin typeface="Arial"/>
                <a:cs typeface="Arial"/>
              </a:rPr>
              <a:t> familia </a:t>
            </a:r>
            <a:r>
              <a:rPr lang="en-US" sz="1600" b="1" i="1" dirty="0" err="1">
                <a:solidFill>
                  <a:schemeClr val="tx1"/>
                </a:solidFill>
                <a:latin typeface="Arial"/>
                <a:cs typeface="Arial"/>
              </a:rPr>
              <a:t>vegetariana</a:t>
            </a:r>
            <a:r>
              <a:rPr lang="en-US" sz="1600" b="1" i="1" dirty="0">
                <a:solidFill>
                  <a:schemeClr val="tx1"/>
                </a:solidFill>
                <a:latin typeface="Arial"/>
                <a:cs typeface="Arial"/>
              </a:rPr>
              <a:t>, ¿</a:t>
            </a:r>
            <a:r>
              <a:rPr lang="en-US" sz="1600" b="1" i="1" dirty="0" err="1">
                <a:solidFill>
                  <a:schemeClr val="tx1"/>
                </a:solidFill>
                <a:latin typeface="Arial"/>
                <a:cs typeface="Arial"/>
              </a:rPr>
              <a:t>qué</a:t>
            </a:r>
            <a:r>
              <a:rPr lang="en-US" sz="1600" b="1" i="1" dirty="0">
                <a:solidFill>
                  <a:schemeClr val="tx1"/>
                </a:solidFill>
                <a:latin typeface="Arial"/>
                <a:cs typeface="Arial"/>
              </a:rPr>
              <a:t> </a:t>
            </a:r>
            <a:r>
              <a:rPr lang="en-US" sz="1600" b="1" i="1" dirty="0" err="1">
                <a:solidFill>
                  <a:schemeClr val="tx1"/>
                </a:solidFill>
                <a:latin typeface="Arial"/>
                <a:cs typeface="Arial"/>
              </a:rPr>
              <a:t>hago</a:t>
            </a:r>
            <a:r>
              <a:rPr lang="en-US" sz="1600" b="1" i="1" dirty="0">
                <a:solidFill>
                  <a:schemeClr val="tx1"/>
                </a:solidFill>
                <a:latin typeface="Arial"/>
                <a:cs typeface="Arial"/>
              </a:rPr>
              <a:t>?</a:t>
            </a:r>
            <a:endParaRPr lang="en-US" sz="1600">
              <a:solidFill>
                <a:schemeClr val="tx1"/>
              </a:solidFill>
            </a:endParaRPr>
          </a:p>
          <a:p>
            <a:pPr lvl="1" indent="0">
              <a:lnSpc>
                <a:spcPct val="100000"/>
              </a:lnSpc>
            </a:pPr>
            <a:r>
              <a:rPr lang="en-US" sz="1200" b="1" dirty="0">
                <a:solidFill>
                  <a:schemeClr val="tx1"/>
                </a:solidFill>
                <a:latin typeface="Arial"/>
                <a:cs typeface="Arial"/>
              </a:rPr>
              <a:t>Vegetarian options are available daily and are indicated on the menu.</a:t>
            </a:r>
            <a:endParaRPr lang="en-US" b="1">
              <a:solidFill>
                <a:schemeClr val="tx1"/>
              </a:solidFill>
            </a:endParaRPr>
          </a:p>
          <a:p>
            <a:pPr lvl="1" indent="0">
              <a:lnSpc>
                <a:spcPct val="100000"/>
              </a:lnSpc>
            </a:pPr>
            <a:r>
              <a:rPr lang="en-US" sz="1200" i="1" dirty="0">
                <a:solidFill>
                  <a:schemeClr val="tx1"/>
                </a:solidFill>
                <a:latin typeface="Arial"/>
                <a:cs typeface="Arial"/>
              </a:rPr>
              <a:t>Las </a:t>
            </a:r>
            <a:r>
              <a:rPr lang="en-US" sz="1200" i="1" err="1">
                <a:solidFill>
                  <a:schemeClr val="tx1"/>
                </a:solidFill>
                <a:latin typeface="Arial"/>
                <a:cs typeface="Arial"/>
              </a:rPr>
              <a:t>opciones</a:t>
            </a:r>
            <a:r>
              <a:rPr lang="en-US" sz="1200" i="1" dirty="0">
                <a:solidFill>
                  <a:schemeClr val="tx1"/>
                </a:solidFill>
                <a:latin typeface="Arial"/>
                <a:cs typeface="Arial"/>
              </a:rPr>
              <a:t> </a:t>
            </a:r>
            <a:r>
              <a:rPr lang="en-US" sz="1200" i="1" err="1">
                <a:solidFill>
                  <a:schemeClr val="tx1"/>
                </a:solidFill>
                <a:latin typeface="Arial"/>
                <a:cs typeface="Arial"/>
              </a:rPr>
              <a:t>vegetarianas</a:t>
            </a:r>
            <a:r>
              <a:rPr lang="en-US" sz="1200" i="1" dirty="0">
                <a:solidFill>
                  <a:schemeClr val="tx1"/>
                </a:solidFill>
                <a:latin typeface="Arial"/>
                <a:cs typeface="Arial"/>
              </a:rPr>
              <a:t> </a:t>
            </a:r>
            <a:r>
              <a:rPr lang="en-US" sz="1200" i="1" err="1">
                <a:solidFill>
                  <a:schemeClr val="tx1"/>
                </a:solidFill>
                <a:latin typeface="Arial"/>
                <a:cs typeface="Arial"/>
              </a:rPr>
              <a:t>están</a:t>
            </a:r>
            <a:r>
              <a:rPr lang="en-US" sz="1200" i="1" dirty="0">
                <a:solidFill>
                  <a:schemeClr val="tx1"/>
                </a:solidFill>
                <a:latin typeface="Arial"/>
                <a:cs typeface="Arial"/>
              </a:rPr>
              <a:t> </a:t>
            </a:r>
            <a:r>
              <a:rPr lang="en-US" sz="1200" i="1" err="1">
                <a:solidFill>
                  <a:schemeClr val="tx1"/>
                </a:solidFill>
                <a:latin typeface="Arial"/>
                <a:cs typeface="Arial"/>
              </a:rPr>
              <a:t>disponibles</a:t>
            </a:r>
            <a:r>
              <a:rPr lang="en-US" sz="1200" i="1" dirty="0">
                <a:solidFill>
                  <a:schemeClr val="tx1"/>
                </a:solidFill>
                <a:latin typeface="Arial"/>
                <a:cs typeface="Arial"/>
              </a:rPr>
              <a:t> </a:t>
            </a:r>
            <a:r>
              <a:rPr lang="en-US" sz="1200" i="1" err="1">
                <a:solidFill>
                  <a:schemeClr val="tx1"/>
                </a:solidFill>
                <a:latin typeface="Arial"/>
                <a:cs typeface="Arial"/>
              </a:rPr>
              <a:t>todos</a:t>
            </a:r>
            <a:r>
              <a:rPr lang="en-US" sz="1200" i="1" dirty="0">
                <a:solidFill>
                  <a:schemeClr val="tx1"/>
                </a:solidFill>
                <a:latin typeface="Arial"/>
                <a:cs typeface="Arial"/>
              </a:rPr>
              <a:t> </a:t>
            </a:r>
            <a:r>
              <a:rPr lang="en-US" sz="1200" i="1" err="1">
                <a:solidFill>
                  <a:schemeClr val="tx1"/>
                </a:solidFill>
                <a:latin typeface="Arial"/>
                <a:cs typeface="Arial"/>
              </a:rPr>
              <a:t>los</a:t>
            </a:r>
            <a:r>
              <a:rPr lang="en-US" sz="1200" i="1" dirty="0">
                <a:solidFill>
                  <a:schemeClr val="tx1"/>
                </a:solidFill>
                <a:latin typeface="Arial"/>
                <a:cs typeface="Arial"/>
              </a:rPr>
              <a:t> días y </a:t>
            </a:r>
            <a:r>
              <a:rPr lang="en-US" sz="1200" i="1" err="1">
                <a:solidFill>
                  <a:schemeClr val="tx1"/>
                </a:solidFill>
                <a:latin typeface="Arial"/>
                <a:cs typeface="Arial"/>
              </a:rPr>
              <a:t>están</a:t>
            </a:r>
            <a:r>
              <a:rPr lang="en-US" sz="1200" i="1" dirty="0">
                <a:solidFill>
                  <a:schemeClr val="tx1"/>
                </a:solidFill>
                <a:latin typeface="Arial"/>
                <a:cs typeface="Arial"/>
              </a:rPr>
              <a:t> </a:t>
            </a:r>
            <a:r>
              <a:rPr lang="en-US" sz="1200" i="1" err="1">
                <a:solidFill>
                  <a:schemeClr val="tx1"/>
                </a:solidFill>
                <a:latin typeface="Arial"/>
                <a:cs typeface="Arial"/>
              </a:rPr>
              <a:t>indicadas</a:t>
            </a:r>
            <a:r>
              <a:rPr lang="en-US" sz="1200" i="1" dirty="0">
                <a:solidFill>
                  <a:schemeClr val="tx1"/>
                </a:solidFill>
                <a:latin typeface="Arial"/>
                <a:cs typeface="Arial"/>
              </a:rPr>
              <a:t> </a:t>
            </a:r>
            <a:r>
              <a:rPr lang="en-US" sz="1200" i="1" err="1">
                <a:solidFill>
                  <a:schemeClr val="tx1"/>
                </a:solidFill>
                <a:latin typeface="Arial"/>
                <a:cs typeface="Arial"/>
              </a:rPr>
              <a:t>en</a:t>
            </a:r>
            <a:r>
              <a:rPr lang="en-US" sz="1200" i="1" dirty="0">
                <a:solidFill>
                  <a:schemeClr val="tx1"/>
                </a:solidFill>
                <a:latin typeface="Arial"/>
                <a:cs typeface="Arial"/>
              </a:rPr>
              <a:t> </a:t>
            </a:r>
            <a:r>
              <a:rPr lang="en-US" sz="1200" i="1" err="1">
                <a:solidFill>
                  <a:schemeClr val="tx1"/>
                </a:solidFill>
                <a:latin typeface="Arial"/>
                <a:cs typeface="Arial"/>
              </a:rPr>
              <a:t>el</a:t>
            </a:r>
            <a:r>
              <a:rPr lang="en-US" sz="1200" i="1" dirty="0">
                <a:solidFill>
                  <a:schemeClr val="tx1"/>
                </a:solidFill>
                <a:latin typeface="Arial"/>
                <a:cs typeface="Arial"/>
              </a:rPr>
              <a:t> </a:t>
            </a:r>
            <a:r>
              <a:rPr lang="en-US" sz="1200" i="1" err="1">
                <a:solidFill>
                  <a:schemeClr val="tx1"/>
                </a:solidFill>
                <a:latin typeface="Arial"/>
                <a:cs typeface="Arial"/>
              </a:rPr>
              <a:t>menú</a:t>
            </a:r>
            <a:r>
              <a:rPr lang="en-US" sz="1200" i="1" dirty="0">
                <a:solidFill>
                  <a:schemeClr val="tx1"/>
                </a:solidFill>
                <a:latin typeface="Arial"/>
                <a:cs typeface="Arial"/>
              </a:rPr>
              <a:t>.</a:t>
            </a:r>
            <a:endParaRPr lang="en-US">
              <a:solidFill>
                <a:schemeClr val="tx1"/>
              </a:solidFill>
            </a:endParaRPr>
          </a:p>
          <a:p>
            <a:pPr indent="0">
              <a:lnSpc>
                <a:spcPct val="100000"/>
              </a:lnSpc>
            </a:pPr>
            <a:endParaRPr lang="en-US" b="1" dirty="0">
              <a:solidFill>
                <a:schemeClr val="tx1"/>
              </a:solidFill>
              <a:latin typeface="Arial"/>
              <a:cs typeface="Arial"/>
            </a:endParaRPr>
          </a:p>
          <a:p>
            <a:pPr indent="0">
              <a:lnSpc>
                <a:spcPct val="100000"/>
              </a:lnSpc>
            </a:pPr>
            <a:r>
              <a:rPr lang="en-US" b="1" dirty="0">
                <a:solidFill>
                  <a:schemeClr val="tx1"/>
                </a:solidFill>
                <a:latin typeface="Arial"/>
                <a:cs typeface="Arial"/>
              </a:rPr>
              <a:t>Our family does not eat pork - what do I do?</a:t>
            </a:r>
            <a:r>
              <a:rPr lang="en-US" sz="1600" b="1" dirty="0">
                <a:solidFill>
                  <a:schemeClr val="tx1"/>
                </a:solidFill>
                <a:latin typeface="Arial"/>
                <a:cs typeface="Arial"/>
              </a:rPr>
              <a:t> </a:t>
            </a:r>
            <a:r>
              <a:rPr lang="en-US" sz="1600" b="1" i="1" dirty="0">
                <a:solidFill>
                  <a:schemeClr val="tx1"/>
                </a:solidFill>
                <a:latin typeface="Arial"/>
                <a:cs typeface="Arial"/>
              </a:rPr>
              <a:t>Nuestra familia no come </a:t>
            </a:r>
            <a:r>
              <a:rPr lang="en-US" sz="1600" b="1" i="1" dirty="0" err="1">
                <a:solidFill>
                  <a:schemeClr val="tx1"/>
                </a:solidFill>
                <a:latin typeface="Arial"/>
                <a:cs typeface="Arial"/>
              </a:rPr>
              <a:t>cerdo</a:t>
            </a:r>
            <a:r>
              <a:rPr lang="en-US" sz="1600" b="1" i="1" dirty="0">
                <a:solidFill>
                  <a:schemeClr val="tx1"/>
                </a:solidFill>
                <a:latin typeface="Arial"/>
                <a:cs typeface="Arial"/>
              </a:rPr>
              <a:t>, ¿</a:t>
            </a:r>
            <a:r>
              <a:rPr lang="en-US" sz="1600" b="1" i="1" dirty="0" err="1">
                <a:solidFill>
                  <a:schemeClr val="tx1"/>
                </a:solidFill>
                <a:latin typeface="Arial"/>
                <a:cs typeface="Arial"/>
              </a:rPr>
              <a:t>qué</a:t>
            </a:r>
            <a:r>
              <a:rPr lang="en-US" sz="1600" b="1" i="1" dirty="0">
                <a:solidFill>
                  <a:schemeClr val="tx1"/>
                </a:solidFill>
                <a:latin typeface="Arial"/>
                <a:cs typeface="Arial"/>
              </a:rPr>
              <a:t> </a:t>
            </a:r>
            <a:r>
              <a:rPr lang="en-US" sz="1600" b="1" i="1" dirty="0" err="1">
                <a:solidFill>
                  <a:schemeClr val="tx1"/>
                </a:solidFill>
                <a:latin typeface="Arial"/>
                <a:cs typeface="Arial"/>
              </a:rPr>
              <a:t>hago</a:t>
            </a:r>
            <a:r>
              <a:rPr lang="en-US" sz="1600" b="1" i="1" dirty="0">
                <a:solidFill>
                  <a:schemeClr val="tx1"/>
                </a:solidFill>
                <a:latin typeface="Arial"/>
                <a:cs typeface="Arial"/>
              </a:rPr>
              <a:t>?</a:t>
            </a:r>
            <a:endParaRPr lang="en-US" sz="1600" b="1">
              <a:solidFill>
                <a:schemeClr val="tx1"/>
              </a:solidFill>
            </a:endParaRPr>
          </a:p>
          <a:p>
            <a:pPr lvl="1" indent="0">
              <a:lnSpc>
                <a:spcPct val="100000"/>
              </a:lnSpc>
            </a:pPr>
            <a:r>
              <a:rPr lang="en-US" sz="1200" b="1" dirty="0">
                <a:solidFill>
                  <a:schemeClr val="tx1"/>
                </a:solidFill>
                <a:latin typeface="Arial"/>
                <a:cs typeface="Arial"/>
              </a:rPr>
              <a:t>Few items contain pork and are indicated on the menu.</a:t>
            </a:r>
            <a:endParaRPr lang="en-US" b="1">
              <a:solidFill>
                <a:schemeClr val="tx1"/>
              </a:solidFill>
            </a:endParaRPr>
          </a:p>
          <a:p>
            <a:pPr lvl="1" indent="0">
              <a:lnSpc>
                <a:spcPct val="100000"/>
              </a:lnSpc>
            </a:pPr>
            <a:r>
              <a:rPr lang="en-US" sz="1200" i="1" err="1">
                <a:solidFill>
                  <a:schemeClr val="tx1"/>
                </a:solidFill>
                <a:latin typeface="Arial"/>
                <a:cs typeface="Arial"/>
              </a:rPr>
              <a:t>Pocos</a:t>
            </a:r>
            <a:r>
              <a:rPr lang="en-US" sz="1200" i="1" dirty="0">
                <a:solidFill>
                  <a:schemeClr val="tx1"/>
                </a:solidFill>
                <a:latin typeface="Arial"/>
                <a:cs typeface="Arial"/>
              </a:rPr>
              <a:t> </a:t>
            </a:r>
            <a:r>
              <a:rPr lang="en-US" sz="1200" i="1" err="1">
                <a:solidFill>
                  <a:schemeClr val="tx1"/>
                </a:solidFill>
                <a:latin typeface="Arial"/>
                <a:cs typeface="Arial"/>
              </a:rPr>
              <a:t>artículos</a:t>
            </a:r>
            <a:r>
              <a:rPr lang="en-US" sz="1200" i="1" dirty="0">
                <a:solidFill>
                  <a:schemeClr val="tx1"/>
                </a:solidFill>
                <a:latin typeface="Arial"/>
                <a:cs typeface="Arial"/>
              </a:rPr>
              <a:t> </a:t>
            </a:r>
            <a:r>
              <a:rPr lang="en-US" sz="1200" i="1" err="1">
                <a:solidFill>
                  <a:schemeClr val="tx1"/>
                </a:solidFill>
                <a:latin typeface="Arial"/>
                <a:cs typeface="Arial"/>
              </a:rPr>
              <a:t>contienen</a:t>
            </a:r>
            <a:r>
              <a:rPr lang="en-US" sz="1200" i="1" dirty="0">
                <a:solidFill>
                  <a:schemeClr val="tx1"/>
                </a:solidFill>
                <a:latin typeface="Arial"/>
                <a:cs typeface="Arial"/>
              </a:rPr>
              <a:t> carne de </a:t>
            </a:r>
            <a:r>
              <a:rPr lang="en-US" sz="1200" i="1" err="1">
                <a:solidFill>
                  <a:schemeClr val="tx1"/>
                </a:solidFill>
                <a:latin typeface="Arial"/>
                <a:cs typeface="Arial"/>
              </a:rPr>
              <a:t>cerdo</a:t>
            </a:r>
            <a:r>
              <a:rPr lang="en-US" sz="1200" i="1" dirty="0">
                <a:solidFill>
                  <a:schemeClr val="tx1"/>
                </a:solidFill>
                <a:latin typeface="Arial"/>
                <a:cs typeface="Arial"/>
              </a:rPr>
              <a:t> y </a:t>
            </a:r>
            <a:r>
              <a:rPr lang="en-US" sz="1200" i="1" err="1">
                <a:solidFill>
                  <a:schemeClr val="tx1"/>
                </a:solidFill>
                <a:latin typeface="Arial"/>
                <a:cs typeface="Arial"/>
              </a:rPr>
              <a:t>están</a:t>
            </a:r>
            <a:r>
              <a:rPr lang="en-US" sz="1200" i="1" dirty="0">
                <a:solidFill>
                  <a:schemeClr val="tx1"/>
                </a:solidFill>
                <a:latin typeface="Arial"/>
                <a:cs typeface="Arial"/>
              </a:rPr>
              <a:t> </a:t>
            </a:r>
            <a:r>
              <a:rPr lang="en-US" sz="1200" i="1" err="1">
                <a:solidFill>
                  <a:schemeClr val="tx1"/>
                </a:solidFill>
                <a:latin typeface="Arial"/>
                <a:cs typeface="Arial"/>
              </a:rPr>
              <a:t>indicados</a:t>
            </a:r>
            <a:r>
              <a:rPr lang="en-US" sz="1200" i="1" dirty="0">
                <a:solidFill>
                  <a:schemeClr val="tx1"/>
                </a:solidFill>
                <a:latin typeface="Arial"/>
                <a:cs typeface="Arial"/>
              </a:rPr>
              <a:t> </a:t>
            </a:r>
            <a:r>
              <a:rPr lang="en-US" sz="1200" i="1" err="1">
                <a:solidFill>
                  <a:schemeClr val="tx1"/>
                </a:solidFill>
                <a:latin typeface="Arial"/>
                <a:cs typeface="Arial"/>
              </a:rPr>
              <a:t>en</a:t>
            </a:r>
            <a:r>
              <a:rPr lang="en-US" sz="1200" i="1" dirty="0">
                <a:solidFill>
                  <a:schemeClr val="tx1"/>
                </a:solidFill>
                <a:latin typeface="Arial"/>
                <a:cs typeface="Arial"/>
              </a:rPr>
              <a:t> </a:t>
            </a:r>
            <a:r>
              <a:rPr lang="en-US" sz="1200" i="1" err="1">
                <a:solidFill>
                  <a:schemeClr val="tx1"/>
                </a:solidFill>
                <a:latin typeface="Arial"/>
                <a:cs typeface="Arial"/>
              </a:rPr>
              <a:t>el</a:t>
            </a:r>
            <a:r>
              <a:rPr lang="en-US" sz="1200" i="1" dirty="0">
                <a:solidFill>
                  <a:schemeClr val="tx1"/>
                </a:solidFill>
                <a:latin typeface="Arial"/>
                <a:cs typeface="Arial"/>
              </a:rPr>
              <a:t> </a:t>
            </a:r>
            <a:r>
              <a:rPr lang="en-US" sz="1200" i="1" err="1">
                <a:solidFill>
                  <a:schemeClr val="tx1"/>
                </a:solidFill>
                <a:latin typeface="Arial"/>
                <a:cs typeface="Arial"/>
              </a:rPr>
              <a:t>menú</a:t>
            </a:r>
            <a:r>
              <a:rPr lang="en-US" sz="1200" i="1" dirty="0">
                <a:solidFill>
                  <a:schemeClr val="tx1"/>
                </a:solidFill>
                <a:latin typeface="Arial"/>
                <a:cs typeface="Arial"/>
              </a:rPr>
              <a:t>.</a:t>
            </a:r>
            <a:endParaRPr lang="en-US">
              <a:solidFill>
                <a:schemeClr val="tx1"/>
              </a:solidFill>
            </a:endParaRPr>
          </a:p>
          <a:p>
            <a:pPr>
              <a:lnSpc>
                <a:spcPct val="100000"/>
              </a:lnSpc>
            </a:pPr>
            <a:endParaRPr lang="en-US" dirty="0">
              <a:solidFill>
                <a:schemeClr val="tx1"/>
              </a:solidFill>
            </a:endParaRPr>
          </a:p>
        </p:txBody>
      </p:sp>
    </p:spTree>
    <p:extLst>
      <p:ext uri="{BB962C8B-B14F-4D97-AF65-F5344CB8AC3E}">
        <p14:creationId xmlns:p14="http://schemas.microsoft.com/office/powerpoint/2010/main" val="2010434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080C9-7F47-8F89-C10B-9F520AFE0D29}"/>
              </a:ext>
            </a:extLst>
          </p:cNvPr>
          <p:cNvSpPr>
            <a:spLocks noGrp="1"/>
          </p:cNvSpPr>
          <p:nvPr>
            <p:ph type="title"/>
          </p:nvPr>
        </p:nvSpPr>
        <p:spPr/>
        <p:txBody>
          <a:bodyPr/>
          <a:lstStyle/>
          <a:p>
            <a:pPr algn="ctr"/>
            <a:r>
              <a:rPr lang="en-US" dirty="0"/>
              <a:t>CUSD Food and Nutrition</a:t>
            </a:r>
            <a:endParaRPr lang="en-US"/>
          </a:p>
        </p:txBody>
      </p:sp>
      <p:sp>
        <p:nvSpPr>
          <p:cNvPr id="3" name="Text Placeholder 2">
            <a:extLst>
              <a:ext uri="{FF2B5EF4-FFF2-40B4-BE49-F238E27FC236}">
                <a16:creationId xmlns:a16="http://schemas.microsoft.com/office/drawing/2014/main" id="{BE685F47-F8F0-B56F-45D8-0AB115234947}"/>
              </a:ext>
            </a:extLst>
          </p:cNvPr>
          <p:cNvSpPr>
            <a:spLocks noGrp="1"/>
          </p:cNvSpPr>
          <p:nvPr>
            <p:ph type="body" idx="1"/>
          </p:nvPr>
        </p:nvSpPr>
        <p:spPr>
          <a:xfrm>
            <a:off x="333985" y="918324"/>
            <a:ext cx="8368200" cy="1806505"/>
          </a:xfrm>
        </p:spPr>
        <p:txBody>
          <a:bodyPr/>
          <a:lstStyle/>
          <a:p>
            <a:pPr marL="114300" indent="0" algn="ctr">
              <a:lnSpc>
                <a:spcPct val="100000"/>
              </a:lnSpc>
              <a:buNone/>
            </a:pPr>
            <a:endParaRPr lang="en-US" sz="1900" b="1" u="sng" dirty="0">
              <a:solidFill>
                <a:schemeClr val="tx1"/>
              </a:solidFill>
              <a:latin typeface="Arial"/>
              <a:cs typeface="Arial"/>
            </a:endParaRPr>
          </a:p>
          <a:p>
            <a:pPr marL="114300" indent="0" algn="ctr">
              <a:lnSpc>
                <a:spcPct val="100000"/>
              </a:lnSpc>
              <a:buNone/>
            </a:pPr>
            <a:r>
              <a:rPr lang="en-US" sz="1900" b="1" u="sng" dirty="0">
                <a:solidFill>
                  <a:schemeClr val="tx1"/>
                </a:solidFill>
                <a:latin typeface="Arial"/>
                <a:cs typeface="Arial"/>
              </a:rPr>
              <a:t>Food &amp; Nutrition Services Contact Information:</a:t>
            </a:r>
            <a:endParaRPr lang="en-US" sz="1900" dirty="0">
              <a:solidFill>
                <a:schemeClr val="tx1"/>
              </a:solidFill>
              <a:latin typeface="Arial"/>
              <a:cs typeface="Arial"/>
            </a:endParaRPr>
          </a:p>
          <a:p>
            <a:pPr marL="114300" indent="0" algn="ctr">
              <a:lnSpc>
                <a:spcPct val="100000"/>
              </a:lnSpc>
              <a:buNone/>
            </a:pPr>
            <a:r>
              <a:rPr lang="en-US" sz="1900" b="1" dirty="0">
                <a:solidFill>
                  <a:schemeClr val="tx1"/>
                </a:solidFill>
                <a:latin typeface="Arial"/>
                <a:cs typeface="Arial"/>
              </a:rPr>
              <a:t>  </a:t>
            </a:r>
            <a:endParaRPr lang="en-US" dirty="0">
              <a:solidFill>
                <a:schemeClr val="tx1"/>
              </a:solidFill>
            </a:endParaRPr>
          </a:p>
          <a:p>
            <a:pPr marL="114300" indent="0" algn="ctr">
              <a:lnSpc>
                <a:spcPct val="100000"/>
              </a:lnSpc>
              <a:buNone/>
            </a:pPr>
            <a:r>
              <a:rPr lang="en-US" sz="1900" b="1" dirty="0">
                <a:solidFill>
                  <a:schemeClr val="tx1"/>
                </a:solidFill>
                <a:latin typeface="Arial"/>
                <a:cs typeface="Arial"/>
              </a:rPr>
              <a:t>949-234-9509 </a:t>
            </a:r>
            <a:endParaRPr lang="en-US" dirty="0">
              <a:solidFill>
                <a:schemeClr val="tx1"/>
              </a:solidFill>
            </a:endParaRPr>
          </a:p>
          <a:p>
            <a:pPr marL="114300" indent="0" algn="ctr">
              <a:lnSpc>
                <a:spcPct val="100000"/>
              </a:lnSpc>
              <a:buNone/>
            </a:pPr>
            <a:endParaRPr lang="en-US" sz="1900" b="1" dirty="0">
              <a:solidFill>
                <a:schemeClr val="tx1"/>
              </a:solidFill>
              <a:latin typeface="Arial"/>
              <a:cs typeface="Arial"/>
            </a:endParaRPr>
          </a:p>
          <a:p>
            <a:pPr marL="114300" indent="0" algn="ctr">
              <a:lnSpc>
                <a:spcPct val="100000"/>
              </a:lnSpc>
              <a:buNone/>
            </a:pPr>
            <a:r>
              <a:rPr lang="en-US" sz="1900" b="1" dirty="0">
                <a:solidFill>
                  <a:schemeClr val="tx1"/>
                </a:solidFill>
                <a:latin typeface="Arial"/>
                <a:cs typeface="Arial"/>
              </a:rPr>
              <a:t> Capistrano.healtheliving.net</a:t>
            </a:r>
          </a:p>
          <a:p>
            <a:pPr marL="114300" indent="0" algn="ctr">
              <a:lnSpc>
                <a:spcPct val="100000"/>
              </a:lnSpc>
              <a:buNone/>
            </a:pPr>
            <a:endParaRPr lang="en-US" sz="1900" b="1" dirty="0">
              <a:solidFill>
                <a:schemeClr val="tx1"/>
              </a:solidFill>
              <a:latin typeface="Arial"/>
              <a:cs typeface="Arial"/>
            </a:endParaRPr>
          </a:p>
          <a:p>
            <a:pPr marL="114300" indent="0">
              <a:lnSpc>
                <a:spcPct val="100000"/>
              </a:lnSpc>
              <a:buNone/>
            </a:pPr>
            <a:endParaRPr lang="en-US" sz="1900" b="1" dirty="0">
              <a:solidFill>
                <a:schemeClr val="tx1"/>
              </a:solidFill>
              <a:latin typeface="Arial"/>
              <a:cs typeface="Arial"/>
            </a:endParaRPr>
          </a:p>
        </p:txBody>
      </p:sp>
      <p:pic>
        <p:nvPicPr>
          <p:cNvPr id="5" name="Picture 4" descr="A qr code with a dinosaur&#10;&#10;Description automatically generated">
            <a:extLst>
              <a:ext uri="{FF2B5EF4-FFF2-40B4-BE49-F238E27FC236}">
                <a16:creationId xmlns:a16="http://schemas.microsoft.com/office/drawing/2014/main" id="{188AA0D4-D45A-D33D-40C4-54EAE9F7A5CD}"/>
              </a:ext>
            </a:extLst>
          </p:cNvPr>
          <p:cNvPicPr>
            <a:picLocks noChangeAspect="1"/>
          </p:cNvPicPr>
          <p:nvPr/>
        </p:nvPicPr>
        <p:blipFill>
          <a:blip r:embed="rId2"/>
          <a:stretch>
            <a:fillRect/>
          </a:stretch>
        </p:blipFill>
        <p:spPr>
          <a:xfrm>
            <a:off x="6470620" y="2863699"/>
            <a:ext cx="1906977" cy="1896194"/>
          </a:xfrm>
          <a:prstGeom prst="rect">
            <a:avLst/>
          </a:prstGeom>
        </p:spPr>
      </p:pic>
      <p:pic>
        <p:nvPicPr>
          <p:cNvPr id="6" name="Picture 5" descr="A menu of a school lunch&#10;&#10;Description automatically generated">
            <a:extLst>
              <a:ext uri="{FF2B5EF4-FFF2-40B4-BE49-F238E27FC236}">
                <a16:creationId xmlns:a16="http://schemas.microsoft.com/office/drawing/2014/main" id="{15BDA1DB-82AF-4608-83E0-ABA126AE8368}"/>
              </a:ext>
            </a:extLst>
          </p:cNvPr>
          <p:cNvPicPr>
            <a:picLocks noChangeAspect="1"/>
          </p:cNvPicPr>
          <p:nvPr/>
        </p:nvPicPr>
        <p:blipFill>
          <a:blip r:embed="rId3"/>
          <a:stretch>
            <a:fillRect/>
          </a:stretch>
        </p:blipFill>
        <p:spPr>
          <a:xfrm>
            <a:off x="460614" y="2806010"/>
            <a:ext cx="2583252" cy="1990007"/>
          </a:xfrm>
          <a:prstGeom prst="rect">
            <a:avLst/>
          </a:prstGeom>
        </p:spPr>
      </p:pic>
      <p:sp>
        <p:nvSpPr>
          <p:cNvPr id="7" name="TextBox 6">
            <a:extLst>
              <a:ext uri="{FF2B5EF4-FFF2-40B4-BE49-F238E27FC236}">
                <a16:creationId xmlns:a16="http://schemas.microsoft.com/office/drawing/2014/main" id="{26B94512-25F1-A025-83F2-1647F6346464}"/>
              </a:ext>
            </a:extLst>
          </p:cNvPr>
          <p:cNvSpPr txBox="1"/>
          <p:nvPr/>
        </p:nvSpPr>
        <p:spPr>
          <a:xfrm>
            <a:off x="462040" y="2529421"/>
            <a:ext cx="213400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FFFFF"/>
                </a:solidFill>
              </a:rPr>
              <a:t>sample menu</a:t>
            </a:r>
            <a:endParaRPr lang="en-US" sz="1600" dirty="0"/>
          </a:p>
        </p:txBody>
      </p:sp>
    </p:spTree>
    <p:extLst>
      <p:ext uri="{BB962C8B-B14F-4D97-AF65-F5344CB8AC3E}">
        <p14:creationId xmlns:p14="http://schemas.microsoft.com/office/powerpoint/2010/main" val="2310645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PTA – Parent – Teacher Association</a:t>
            </a:r>
          </a:p>
        </p:txBody>
      </p:sp>
      <p:sp>
        <p:nvSpPr>
          <p:cNvPr id="3" name="Text Placeholder 2"/>
          <p:cNvSpPr>
            <a:spLocks noGrp="1"/>
          </p:cNvSpPr>
          <p:nvPr>
            <p:ph type="body" idx="1"/>
          </p:nvPr>
        </p:nvSpPr>
        <p:spPr>
          <a:xfrm>
            <a:off x="387900" y="1144125"/>
            <a:ext cx="5130031" cy="3816758"/>
          </a:xfrm>
        </p:spPr>
        <p:txBody>
          <a:bodyPr/>
          <a:lstStyle/>
          <a:p>
            <a:pPr marL="114300" indent="0">
              <a:buNone/>
            </a:pPr>
            <a:r>
              <a:rPr lang="en-US" sz="2000" b="1" dirty="0">
                <a:solidFill>
                  <a:schemeClr val="tx1"/>
                </a:solidFill>
              </a:rPr>
              <a:t>President, Lauren Crowley</a:t>
            </a:r>
          </a:p>
          <a:p>
            <a:r>
              <a:rPr lang="en-US" dirty="0"/>
              <a:t>Programs (Reflections, Classroom Support, Field Trips, Assemblies)</a:t>
            </a:r>
          </a:p>
          <a:p>
            <a:r>
              <a:rPr lang="en-US" dirty="0"/>
              <a:t>Events (Welcome event, Trunk-o-Treat, Holiday Movie Night, Jog-a-thon, Carnival)</a:t>
            </a:r>
          </a:p>
          <a:p>
            <a:r>
              <a:rPr lang="en-US" dirty="0"/>
              <a:t>Volunteer Opportunities (PTA, Garden, Classroom, Library, Watch DOGS, Yearbook, </a:t>
            </a:r>
            <a:r>
              <a:rPr lang="en-US" dirty="0" err="1"/>
              <a:t>Spiritwear</a:t>
            </a:r>
            <a:r>
              <a:rPr lang="en-US" dirty="0"/>
              <a:t>)</a:t>
            </a:r>
          </a:p>
          <a:p>
            <a:pPr marL="114300" indent="0">
              <a:buNone/>
            </a:pPr>
            <a:endParaRPr lang="en-US" sz="2200" dirty="0"/>
          </a:p>
          <a:p>
            <a:pPr marL="114300" indent="0">
              <a:lnSpc>
                <a:spcPct val="114999"/>
              </a:lnSpc>
              <a:buNone/>
            </a:pPr>
            <a:r>
              <a:rPr lang="en-US" sz="2200" dirty="0"/>
              <a:t>Visit the John Malcom PTA website</a:t>
            </a:r>
            <a:endParaRPr lang="en-US" dirty="0"/>
          </a:p>
          <a:p>
            <a:pPr marL="114300" indent="0">
              <a:buNone/>
            </a:pPr>
            <a:r>
              <a:rPr lang="en-US" sz="2200" b="1" dirty="0">
                <a:solidFill>
                  <a:srgbClr val="FFFF00"/>
                </a:solidFill>
                <a:hlinkClick r:id="rId2">
                  <a:extLst>
                    <a:ext uri="{A12FA001-AC4F-418D-AE19-62706E023703}">
                      <ahyp:hlinkClr xmlns:ahyp="http://schemas.microsoft.com/office/drawing/2018/hyperlinkcolor" val="tx"/>
                    </a:ext>
                  </a:extLst>
                </a:hlinkClick>
              </a:rPr>
              <a:t>https://www.malcompta.org/</a:t>
            </a:r>
          </a:p>
          <a:p>
            <a:endParaRPr lang="en-US" dirty="0"/>
          </a:p>
        </p:txBody>
      </p:sp>
      <p:pic>
        <p:nvPicPr>
          <p:cNvPr id="4" name="Picture 3"/>
          <p:cNvPicPr>
            <a:picLocks noChangeAspect="1"/>
          </p:cNvPicPr>
          <p:nvPr/>
        </p:nvPicPr>
        <p:blipFill>
          <a:blip r:embed="rId3"/>
          <a:stretch>
            <a:fillRect/>
          </a:stretch>
        </p:blipFill>
        <p:spPr>
          <a:xfrm>
            <a:off x="5661334" y="1292773"/>
            <a:ext cx="3094766" cy="3102846"/>
          </a:xfrm>
          <a:prstGeom prst="rect">
            <a:avLst/>
          </a:prstGeom>
        </p:spPr>
      </p:pic>
    </p:spTree>
    <p:extLst>
      <p:ext uri="{BB962C8B-B14F-4D97-AF65-F5344CB8AC3E}">
        <p14:creationId xmlns:p14="http://schemas.microsoft.com/office/powerpoint/2010/main" val="2473832920"/>
      </p:ext>
    </p:extLst>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64380</TotalTime>
  <Words>1922</Words>
  <Application>Microsoft Office PowerPoint</Application>
  <PresentationFormat>On-screen Show (16:9)</PresentationFormat>
  <Paragraphs>244</Paragraphs>
  <Slides>46</Slides>
  <Notes>12</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Marina</vt:lpstr>
      <vt:lpstr>John Malcom Elementary School TK &amp; Kindergarten Roundup</vt:lpstr>
      <vt:lpstr>Today’s Agenda</vt:lpstr>
      <vt:lpstr>Joining our Mariner Crew</vt:lpstr>
      <vt:lpstr>CUSD Food &amp; Nutrition Services</vt:lpstr>
      <vt:lpstr>CUSD Food and Nutrition</vt:lpstr>
      <vt:lpstr>  Education Benefit Form  Formulario de Beneficios Educativos</vt:lpstr>
      <vt:lpstr>FAQ / Preguntas Frecuentes</vt:lpstr>
      <vt:lpstr>CUSD Food and Nutrition</vt:lpstr>
      <vt:lpstr>PTA – Parent – Teacher Association</vt:lpstr>
      <vt:lpstr>Friends of Malcom Foundation</vt:lpstr>
      <vt:lpstr>Before and After School Care (6:45am-6pm)  •2, 3, or 5 Day Monthly Schedules  •Open During Holidays and Breaks  •Y Clubs: Science, Art, Drama, Cooking, Photography, Engineering, Fitness  •Service Learning Projects: Stockings for Troops and Adopt-a-Family  •Homework Help, Group Games, and Positive Social Interactions  •Licensed Childcare Facility with a 1:14 Ratio   Before and After School Care (6:45am-6pm)  •2, 3, or 5 Day Monthly Schedules  •Open During Holidays and Breaks  •Y Clubs: Science, Art, Drama, Cooking, Photography, Engineering, Fitness  •Service Learning Projects: Stockings for Troops and Adopt-a-Family  •Homework Help, Group Games, and Positive Social Interactions  •Licensed Childcare Facility with a 1:14 Ratio   Before and After School Care  - YMCA (6:45am-6:00pm)</vt:lpstr>
      <vt:lpstr>YMCA Summer Program (6:45am-6:00pm)</vt:lpstr>
      <vt:lpstr>Before and After School Care - YMCA</vt:lpstr>
      <vt:lpstr>School and Your Child’s Health La escuela y la salud de su hijo</vt:lpstr>
      <vt:lpstr>Health at School La salud en la escuela</vt:lpstr>
      <vt:lpstr>Medication at School Medicamentos en la escuela</vt:lpstr>
      <vt:lpstr>Kindergarten Oral Health Assessment Evaluación de la salud dental al ingresar a kindergarten</vt:lpstr>
      <vt:lpstr>Immunizations Vacunas</vt:lpstr>
      <vt:lpstr>TK -Kindergarten Immunization Requirements Requisitos de vacunas para el TK -Kindergarten</vt:lpstr>
      <vt:lpstr>PowerPoint Presentation</vt:lpstr>
      <vt:lpstr>Hearing and Vision Audición y visión</vt:lpstr>
      <vt:lpstr>Specialized Health Needs Necesidades de Salud Especializadas</vt:lpstr>
      <vt:lpstr>Who is in the Health Office? ¿Quién está a cargo de la enfermería de la escuela?</vt:lpstr>
      <vt:lpstr>   We look forward to supporting your child! ¡Nos complace poder ayudar a su hijo</vt:lpstr>
      <vt:lpstr>PowerPoint Presentation</vt:lpstr>
      <vt:lpstr>Universal Transitional Kindergarten (UTK)</vt:lpstr>
      <vt:lpstr>TK or Kindergarten?</vt:lpstr>
      <vt:lpstr>Differences between PK, TK, and K</vt:lpstr>
      <vt:lpstr>How is TK Structured?</vt:lpstr>
      <vt:lpstr>Your TK TEAM</vt:lpstr>
      <vt:lpstr>Daily Routines in TK</vt:lpstr>
      <vt:lpstr>BE READY for TK!   Have your child practice the following at home:</vt:lpstr>
      <vt:lpstr>Our Kinder Program</vt:lpstr>
      <vt:lpstr>Your Kindergarten TEAM</vt:lpstr>
      <vt:lpstr>Kindergarten Readiness</vt:lpstr>
      <vt:lpstr>Social Skills and Behavior</vt:lpstr>
      <vt:lpstr>Listening and Speaking Skills</vt:lpstr>
      <vt:lpstr>Motor Skills</vt:lpstr>
      <vt:lpstr>Personal Hygiene</vt:lpstr>
      <vt:lpstr>What a KINDERGARTEN Day Looks Like  </vt:lpstr>
      <vt:lpstr>The Kindergarten Year</vt:lpstr>
      <vt:lpstr>First day of TK and Kindergarten  is a Parent-Student Orientation</vt:lpstr>
      <vt:lpstr>HELPFUL TIPS BEFORE SCHOOL...</vt:lpstr>
      <vt:lpstr>REQUIRED REGISTRATION AND ENROLLMENT PAPERWORK</vt:lpstr>
      <vt:lpstr>Questions Regarding Registration: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and Your Child’s Health</dc:title>
  <dc:creator>Goldbeck, Melissa</dc:creator>
  <cp:lastModifiedBy>Lowy, Laurie S.</cp:lastModifiedBy>
  <cp:revision>1426</cp:revision>
  <cp:lastPrinted>2023-02-02T21:13:23Z</cp:lastPrinted>
  <dcterms:modified xsi:type="dcterms:W3CDTF">2025-11-20T15:10:52Z</dcterms:modified>
</cp:coreProperties>
</file>