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5143500" cx="9144000"/>
  <p:notesSz cx="6858000" cy="9144000"/>
  <p:embeddedFontLst>
    <p:embeddedFont>
      <p:font typeface="PT Sans Narrow"/>
      <p:regular r:id="rId23"/>
      <p:bold r:id="rId24"/>
    </p:embeddedFont>
    <p:embeddedFont>
      <p:font typeface="Open Sans"/>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PTSansNarrow-bold.fntdata"/><Relationship Id="rId23" Type="http://schemas.openxmlformats.org/officeDocument/2006/relationships/font" Target="fonts/PTSansNarrow-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OpenSans-bold.fntdata"/><Relationship Id="rId25" Type="http://schemas.openxmlformats.org/officeDocument/2006/relationships/font" Target="fonts/OpenSans-regular.fntdata"/><Relationship Id="rId28" Type="http://schemas.openxmlformats.org/officeDocument/2006/relationships/font" Target="fonts/OpenSans-boldItalic.fntdata"/><Relationship Id="rId27" Type="http://schemas.openxmlformats.org/officeDocument/2006/relationships/font" Target="fonts/OpenSans-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ocs.google.com/document/d/1UWEe8wiEvhJBXixQPBKnvPzsOgXJ4jGY82FA6zjqbZI/edit?usp=sharing" TargetMode="Externa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1066e4e8b77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1066e4e8b77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1066e4e8b77_0_1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1066e4e8b77_0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1066e4e8b77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1066e4e8b77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Sweat, increased heart rate, small muscle tears, endorphins</a:t>
            </a:r>
            <a:endParaRPr/>
          </a:p>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1066e4e8b77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1066e4e8b77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1066e4e8b77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1066e4e8b77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1ebc66fa72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1ebc66fa72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1066e4e8b77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1066e4e8b77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30483409d7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330483409d7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066e4e8b77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066e4e8b77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1066e4e8b77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1066e4e8b77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1066e4e8b77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1066e4e8b77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1066e4e8b77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1066e4e8b77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1066e4e8b77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1066e4e8b77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1066e4e8b77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1066e4e8b77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2"/>
              </a:rPr>
              <a:t>https://docs.google.com/document/d/1UWEe8wiEvhJBXixQPBKnvPzsOgXJ4jGY82FA6zjqbZI/edit?usp=sharing</a:t>
            </a:r>
            <a:endParaRPr/>
          </a:p>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1066e4e8b77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1066e4e8b77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Discuss similar activities, interests, what they’re wearing, etc.</a:t>
            </a:r>
            <a:endParaRPr/>
          </a:p>
          <a:p>
            <a:pPr indent="0" lvl="0" marL="0" rtl="0" algn="l">
              <a:spcBef>
                <a:spcPts val="0"/>
              </a:spcBef>
              <a:spcAft>
                <a:spcPts val="0"/>
              </a:spcAft>
              <a:buNone/>
            </a:pPr>
            <a:r>
              <a:rPr lang="en"/>
              <a:t>** can be done using musical shares: 3 different rounds with 3 different people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1066e4e8b77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1066e4e8b77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s://youtu.be/OMewDuZsX6w"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docs.google.com/document/d/1UWEe8wiEvhJBXixQPBKnvPzsOgXJ4jGY82FA6zjqbZI/edit?usp=sharin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youtu.be/wqZiy0xRSkY"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3"/>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Sly Park Prep</a:t>
            </a:r>
            <a:endParaRPr/>
          </a:p>
        </p:txBody>
      </p:sp>
      <p:sp>
        <p:nvSpPr>
          <p:cNvPr id="67" name="Google Shape;67;p13"/>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Adventure Awaits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2"/>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 All Have Stuff	</a:t>
            </a:r>
            <a:endParaRPr/>
          </a:p>
        </p:txBody>
      </p:sp>
      <p:sp>
        <p:nvSpPr>
          <p:cNvPr id="121" name="Google Shape;121;p22"/>
          <p:cNvSpPr txBox="1"/>
          <p:nvPr>
            <p:ph idx="1" type="body"/>
          </p:nvPr>
        </p:nvSpPr>
        <p:spPr>
          <a:xfrm>
            <a:off x="311700" y="1266325"/>
            <a:ext cx="8520600" cy="3302700"/>
          </a:xfrm>
          <a:prstGeom prst="rect">
            <a:avLst/>
          </a:prstGeom>
        </p:spPr>
        <p:txBody>
          <a:bodyPr anchorCtr="0" anchor="t" bIns="91425" lIns="91425" spcFirstLastPara="1" rIns="91425" wrap="square" tIns="91425">
            <a:normAutofit fontScale="85000" lnSpcReduction="10000"/>
          </a:bodyPr>
          <a:lstStyle/>
          <a:p>
            <a:pPr indent="-325755" lvl="0" marL="457200" rtl="0" algn="l">
              <a:spcBef>
                <a:spcPts val="0"/>
              </a:spcBef>
              <a:spcAft>
                <a:spcPts val="0"/>
              </a:spcAft>
              <a:buSzPct val="100000"/>
              <a:buChar char="-"/>
            </a:pPr>
            <a:r>
              <a:rPr lang="en"/>
              <a:t>Everybody in the whole wide world has stuff that they are dealing with in different ways. Some people’s “stuff” is on the outside where everybody can see it, and other “stuff” is on the inside where it might not be visible to others. </a:t>
            </a:r>
            <a:endParaRPr/>
          </a:p>
          <a:p>
            <a:pPr indent="-325755" lvl="0" marL="457200" rtl="0" algn="l">
              <a:spcBef>
                <a:spcPts val="0"/>
              </a:spcBef>
              <a:spcAft>
                <a:spcPts val="0"/>
              </a:spcAft>
              <a:buSzPct val="100000"/>
              <a:buChar char="-"/>
            </a:pPr>
            <a:r>
              <a:rPr lang="en"/>
              <a:t>Think about your own stuff. Do you have a something that is obvious to others like being vision impaired or perhaps a broken leg? Are you dealing with a tricky situation at home that might be distracting you? Do you have a parent who is sick and that is causing stress? Is money tight in your family right now?</a:t>
            </a:r>
            <a:endParaRPr/>
          </a:p>
          <a:p>
            <a:pPr indent="-325755" lvl="0" marL="457200" rtl="0" algn="l">
              <a:spcBef>
                <a:spcPts val="0"/>
              </a:spcBef>
              <a:spcAft>
                <a:spcPts val="0"/>
              </a:spcAft>
              <a:buSzPct val="100000"/>
              <a:buChar char="-"/>
            </a:pPr>
            <a:r>
              <a:rPr lang="en"/>
              <a:t>On our class poster of a paper doll, write your “stuff” (if you’re comfortable) on a post-it and place the post-it either inside the doll or outside depending whether or not it’s visible to others. You don’t have to include your name if you don’t want to.</a:t>
            </a:r>
            <a:endParaRPr/>
          </a:p>
          <a:p>
            <a:pPr indent="-325755" lvl="0" marL="457200" rtl="0" algn="l">
              <a:spcBef>
                <a:spcPts val="0"/>
              </a:spcBef>
              <a:spcAft>
                <a:spcPts val="0"/>
              </a:spcAft>
              <a:buSzPct val="100000"/>
              <a:buChar char="-"/>
            </a:pPr>
            <a:r>
              <a:rPr lang="en"/>
              <a:t>Knowing that everyone has stuff that they are dealing with, how might this bring empathy at Sly Park?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3"/>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Different Experiences</a:t>
            </a:r>
            <a:endParaRPr/>
          </a:p>
        </p:txBody>
      </p:sp>
      <p:sp>
        <p:nvSpPr>
          <p:cNvPr id="127" name="Google Shape;127;p23"/>
          <p:cNvSpPr txBox="1"/>
          <p:nvPr>
            <p:ph idx="1" type="body"/>
          </p:nvPr>
        </p:nvSpPr>
        <p:spPr>
          <a:xfrm>
            <a:off x="311700" y="1266325"/>
            <a:ext cx="8520600" cy="3302700"/>
          </a:xfrm>
          <a:prstGeom prst="rect">
            <a:avLst/>
          </a:prstGeom>
        </p:spPr>
        <p:txBody>
          <a:bodyPr anchorCtr="0" anchor="t" bIns="91425" lIns="91425" spcFirstLastPara="1" rIns="91425" wrap="square" tIns="91425">
            <a:normAutofit fontScale="92500" lnSpcReduction="20000"/>
          </a:bodyPr>
          <a:lstStyle/>
          <a:p>
            <a:pPr indent="-334327" lvl="0" marL="457200" rtl="0" algn="l">
              <a:spcBef>
                <a:spcPts val="0"/>
              </a:spcBef>
              <a:spcAft>
                <a:spcPts val="0"/>
              </a:spcAft>
              <a:buSzPct val="100000"/>
              <a:buChar char="-"/>
            </a:pPr>
            <a:r>
              <a:rPr lang="en"/>
              <a:t>One of </a:t>
            </a:r>
            <a:r>
              <a:rPr lang="en"/>
              <a:t>the best parts of Sly Park is getting to interact with kids from all over the greater Sacramento/Northern California area. Kids from all different backgrounds and walks of life will be there! </a:t>
            </a:r>
            <a:endParaRPr/>
          </a:p>
          <a:p>
            <a:pPr indent="-334327" lvl="0" marL="457200" rtl="0" algn="l">
              <a:spcBef>
                <a:spcPts val="0"/>
              </a:spcBef>
              <a:spcAft>
                <a:spcPts val="0"/>
              </a:spcAft>
              <a:buSzPct val="100000"/>
              <a:buChar char="-"/>
            </a:pPr>
            <a:r>
              <a:rPr lang="en"/>
              <a:t>What past experiences might shape your experience there?</a:t>
            </a:r>
            <a:endParaRPr/>
          </a:p>
          <a:p>
            <a:pPr indent="-310832" lvl="1" marL="914400" rtl="0" algn="l">
              <a:spcBef>
                <a:spcPts val="0"/>
              </a:spcBef>
              <a:spcAft>
                <a:spcPts val="0"/>
              </a:spcAft>
              <a:buSzPct val="100000"/>
              <a:buChar char="-"/>
            </a:pPr>
            <a:r>
              <a:rPr lang="en"/>
              <a:t>Access to nature?</a:t>
            </a:r>
            <a:endParaRPr/>
          </a:p>
          <a:p>
            <a:pPr indent="-310832" lvl="1" marL="914400" rtl="0" algn="l">
              <a:spcBef>
                <a:spcPts val="0"/>
              </a:spcBef>
              <a:spcAft>
                <a:spcPts val="0"/>
              </a:spcAft>
              <a:buSzPct val="100000"/>
              <a:buChar char="-"/>
            </a:pPr>
            <a:r>
              <a:rPr lang="en"/>
              <a:t>Science background?</a:t>
            </a:r>
            <a:endParaRPr/>
          </a:p>
          <a:p>
            <a:pPr indent="-310832" lvl="1" marL="914400" rtl="0" algn="l">
              <a:spcBef>
                <a:spcPts val="0"/>
              </a:spcBef>
              <a:spcAft>
                <a:spcPts val="0"/>
              </a:spcAft>
              <a:buSzPct val="100000"/>
              <a:buChar char="-"/>
            </a:pPr>
            <a:r>
              <a:rPr lang="en"/>
              <a:t>Fitness level?</a:t>
            </a:r>
            <a:endParaRPr/>
          </a:p>
          <a:p>
            <a:pPr indent="-310832" lvl="1" marL="914400" rtl="0" algn="l">
              <a:spcBef>
                <a:spcPts val="0"/>
              </a:spcBef>
              <a:spcAft>
                <a:spcPts val="0"/>
              </a:spcAft>
              <a:buSzPct val="100000"/>
              <a:buChar char="-"/>
            </a:pPr>
            <a:r>
              <a:rPr lang="en"/>
              <a:t>Being away from home?</a:t>
            </a:r>
            <a:endParaRPr/>
          </a:p>
          <a:p>
            <a:pPr indent="-310832" lvl="1" marL="914400" rtl="0" algn="l">
              <a:spcBef>
                <a:spcPts val="0"/>
              </a:spcBef>
              <a:spcAft>
                <a:spcPts val="0"/>
              </a:spcAft>
              <a:buSzPct val="100000"/>
              <a:buChar char="-"/>
            </a:pPr>
            <a:r>
              <a:rPr lang="en"/>
              <a:t>Culture?</a:t>
            </a:r>
            <a:endParaRPr/>
          </a:p>
          <a:p>
            <a:pPr indent="-310832" lvl="1" marL="914400" rtl="0" algn="l">
              <a:spcBef>
                <a:spcPts val="0"/>
              </a:spcBef>
              <a:spcAft>
                <a:spcPts val="0"/>
              </a:spcAft>
              <a:buSzPct val="100000"/>
              <a:buChar char="-"/>
            </a:pPr>
            <a:r>
              <a:rPr lang="en"/>
              <a:t>Hobbies?</a:t>
            </a:r>
            <a:endParaRPr/>
          </a:p>
          <a:p>
            <a:pPr indent="-310832" lvl="1" marL="914400" rtl="0" algn="l">
              <a:spcBef>
                <a:spcPts val="0"/>
              </a:spcBef>
              <a:spcAft>
                <a:spcPts val="0"/>
              </a:spcAft>
              <a:buSzPct val="100000"/>
              <a:buChar char="-"/>
            </a:pPr>
            <a:r>
              <a:rPr lang="en"/>
              <a:t>Anything else?</a:t>
            </a:r>
            <a:endParaRPr/>
          </a:p>
          <a:p>
            <a:pPr indent="0" lvl="0" marL="0" rtl="0" algn="l">
              <a:spcBef>
                <a:spcPts val="1200"/>
              </a:spcBef>
              <a:spcAft>
                <a:spcPts val="1200"/>
              </a:spcAft>
              <a:buNone/>
            </a:pPr>
            <a:r>
              <a:rPr lang="en"/>
              <a:t>Does everybody come to Sly Park with the same background? How should this shape your empathy and understanding of others?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Impact of Exercise on Our Body</a:t>
            </a:r>
            <a:endParaRPr/>
          </a:p>
        </p:txBody>
      </p:sp>
      <p:sp>
        <p:nvSpPr>
          <p:cNvPr id="133" name="Google Shape;133;p2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en"/>
              <a:t>With a </a:t>
            </a:r>
            <a:r>
              <a:rPr lang="en"/>
              <a:t>buddy</a:t>
            </a:r>
            <a:r>
              <a:rPr lang="en"/>
              <a:t>, use your paper doll to label everything that might happen when a person exercises.</a:t>
            </a:r>
            <a:endParaRPr/>
          </a:p>
          <a:p>
            <a:pPr indent="0" lvl="0" marL="457200" rtl="0" algn="l">
              <a:spcBef>
                <a:spcPts val="1200"/>
              </a:spcBef>
              <a:spcAft>
                <a:spcPts val="0"/>
              </a:spcAft>
              <a:buNone/>
            </a:pPr>
            <a:r>
              <a:t/>
            </a:r>
            <a:endParaRPr/>
          </a:p>
          <a:p>
            <a:pPr indent="-342900" lvl="0" marL="457200" rtl="0" algn="l">
              <a:spcBef>
                <a:spcPts val="1200"/>
              </a:spcBef>
              <a:spcAft>
                <a:spcPts val="0"/>
              </a:spcAft>
              <a:buSzPts val="1800"/>
              <a:buChar char="-"/>
            </a:pPr>
            <a:r>
              <a:rPr lang="en"/>
              <a:t>Watch this </a:t>
            </a:r>
            <a:r>
              <a:rPr lang="en" u="sng">
                <a:solidFill>
                  <a:schemeClr val="hlink"/>
                </a:solidFill>
                <a:hlinkClick r:id="rId3"/>
              </a:rPr>
              <a:t>video</a:t>
            </a:r>
            <a:r>
              <a:rPr lang="en"/>
              <a:t> and learn why our muscles get sore!</a:t>
            </a:r>
            <a:endParaRPr/>
          </a:p>
          <a:p>
            <a:pPr indent="0" lvl="0" marL="457200" rtl="0" algn="l">
              <a:spcBef>
                <a:spcPts val="1200"/>
              </a:spcBef>
              <a:spcAft>
                <a:spcPts val="0"/>
              </a:spcAft>
              <a:buNone/>
            </a:pPr>
            <a:r>
              <a:t/>
            </a:r>
            <a:endParaRPr/>
          </a:p>
          <a:p>
            <a:pPr indent="-342900" lvl="0" marL="457200" rtl="0" algn="l">
              <a:spcBef>
                <a:spcPts val="1200"/>
              </a:spcBef>
              <a:spcAft>
                <a:spcPts val="0"/>
              </a:spcAft>
              <a:buSzPts val="1800"/>
              <a:buChar char="-"/>
            </a:pPr>
            <a:r>
              <a:rPr lang="en"/>
              <a:t>The BEST thing to do when your muscles get sore is to KEEP MOVING! This will help get rid of the lactic acid that builds up in your muscles and help repair them. Water will help flush out the soreness so drink up!</a:t>
            </a:r>
            <a:endParaRPr/>
          </a:p>
          <a:p>
            <a:pPr indent="0" lvl="0" marL="45720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5"/>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Impact of Altitude on Our Body</a:t>
            </a:r>
            <a:endParaRPr/>
          </a:p>
        </p:txBody>
      </p:sp>
      <p:sp>
        <p:nvSpPr>
          <p:cNvPr id="139" name="Google Shape;139;p25"/>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Sly Park is about 3500 feet above sea level. This has a big impact on our body and we might not even realize it!</a:t>
            </a:r>
            <a:endParaRPr/>
          </a:p>
          <a:p>
            <a:pPr indent="-317500" lvl="1" marL="914400" rtl="0" algn="l">
              <a:spcBef>
                <a:spcPts val="0"/>
              </a:spcBef>
              <a:spcAft>
                <a:spcPts val="0"/>
              </a:spcAft>
              <a:buSzPts val="1400"/>
              <a:buChar char="-"/>
            </a:pPr>
            <a:r>
              <a:rPr lang="en"/>
              <a:t>This means you’ll feel out of breath quicker</a:t>
            </a:r>
            <a:endParaRPr/>
          </a:p>
          <a:p>
            <a:pPr indent="-317500" lvl="1" marL="914400" rtl="0" algn="l">
              <a:spcBef>
                <a:spcPts val="0"/>
              </a:spcBef>
              <a:spcAft>
                <a:spcPts val="0"/>
              </a:spcAft>
              <a:buSzPts val="1400"/>
              <a:buChar char="-"/>
            </a:pPr>
            <a:r>
              <a:rPr lang="en"/>
              <a:t>Your body will lose more water than you would at home. </a:t>
            </a:r>
            <a:endParaRPr/>
          </a:p>
          <a:p>
            <a:pPr indent="-317500" lvl="1" marL="914400" rtl="0" algn="l">
              <a:spcBef>
                <a:spcPts val="0"/>
              </a:spcBef>
              <a:spcAft>
                <a:spcPts val="0"/>
              </a:spcAft>
              <a:buSzPts val="1400"/>
              <a:buChar char="-"/>
            </a:pPr>
            <a:r>
              <a:rPr lang="en"/>
              <a:t>You might get a headache, stomachache, or feel tired.</a:t>
            </a:r>
            <a:endParaRPr/>
          </a:p>
          <a:p>
            <a:pPr indent="-317500" lvl="1" marL="914400" rtl="0" algn="l">
              <a:spcBef>
                <a:spcPts val="0"/>
              </a:spcBef>
              <a:spcAft>
                <a:spcPts val="0"/>
              </a:spcAft>
              <a:buSzPts val="1400"/>
              <a:buChar char="-"/>
            </a:pPr>
            <a:r>
              <a:rPr lang="en"/>
              <a:t>You might feel dizzy at times.</a:t>
            </a:r>
            <a:endParaRPr/>
          </a:p>
          <a:p>
            <a:pPr indent="-317500" lvl="1" marL="914400" rtl="0" algn="l">
              <a:spcBef>
                <a:spcPts val="0"/>
              </a:spcBef>
              <a:spcAft>
                <a:spcPts val="0"/>
              </a:spcAft>
              <a:buSzPts val="1400"/>
              <a:buChar char="-"/>
            </a:pPr>
            <a:r>
              <a:rPr lang="en"/>
              <a:t>Your body needs more food so at mealtimes make sure to eat a lot so you can keep up your energy for all the fun to be had!</a:t>
            </a:r>
            <a:endParaRPr/>
          </a:p>
          <a:p>
            <a:pPr indent="0" lvl="0" marL="0" rtl="0" algn="l">
              <a:spcBef>
                <a:spcPts val="1200"/>
              </a:spcBef>
              <a:spcAft>
                <a:spcPts val="1200"/>
              </a:spcAft>
              <a:buNone/>
            </a:pPr>
            <a:r>
              <a:rPr lang="en"/>
              <a:t>Drink water! Lots and lots of water! This will “cure” almost all of the impacts of altitude on your body!</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6"/>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Other Adults	</a:t>
            </a:r>
            <a:endParaRPr/>
          </a:p>
        </p:txBody>
      </p:sp>
      <p:sp>
        <p:nvSpPr>
          <p:cNvPr id="145" name="Google Shape;145;p26"/>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The adults at Sly Park have worked so hard to get you there and they want you to have fun! Yes, this means EVERY adult there! Other school teachers, Sly Park teachers, chaperones, maintenance… EVERYONE!</a:t>
            </a:r>
            <a:endParaRPr/>
          </a:p>
          <a:p>
            <a:pPr indent="-342900" lvl="0" marL="457200" rtl="0" algn="l">
              <a:spcBef>
                <a:spcPts val="0"/>
              </a:spcBef>
              <a:spcAft>
                <a:spcPts val="0"/>
              </a:spcAft>
              <a:buSzPts val="1800"/>
              <a:buChar char="-"/>
            </a:pPr>
            <a:r>
              <a:rPr lang="en"/>
              <a:t>If an adult gives you a reminder (either for behavior, safety, etc) it is because they don’t want any problems and for you to keep having fun in a way that is best for everyone. All you need to do is respect their intention and correct yourself. That’s it! Promise!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Buddies</a:t>
            </a:r>
            <a:endParaRPr/>
          </a:p>
        </p:txBody>
      </p:sp>
      <p:sp>
        <p:nvSpPr>
          <p:cNvPr id="151" name="Google Shape;151;p27"/>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en"/>
              <a:t>You’re bound to get sick of your buddy, even if it’s your super bestie. Sometimes when our nerves are frayed, we’re tired, we’re cold, etc. we can become extra irritable. </a:t>
            </a:r>
            <a:endParaRPr/>
          </a:p>
          <a:p>
            <a:pPr indent="-342900" lvl="0" marL="457200" rtl="0" algn="l">
              <a:spcBef>
                <a:spcPts val="0"/>
              </a:spcBef>
              <a:spcAft>
                <a:spcPts val="0"/>
              </a:spcAft>
              <a:buSzPts val="1800"/>
              <a:buChar char="-"/>
            </a:pPr>
            <a:r>
              <a:rPr lang="en"/>
              <a:t>You don’t have to be attached to your buddy the entire time! You socialize with all the people in your cabin and hiking groups! Your buddy is for safety and, quite frankly, comfort. If you need to go back to your cabin for a forgotten jacket, bring your buddy. If you are hiking, make sure your buddy is safely with the group. Use your buddy for accountability, but they don’t need to be the ONLY people you talk to!</a:t>
            </a:r>
            <a:endParaRPr/>
          </a:p>
          <a:p>
            <a:pPr indent="-342900" lvl="0" marL="457200" rtl="0" algn="l">
              <a:spcBef>
                <a:spcPts val="0"/>
              </a:spcBef>
              <a:spcAft>
                <a:spcPts val="0"/>
              </a:spcAft>
              <a:buSzPts val="1800"/>
              <a:buChar char="-"/>
            </a:pPr>
            <a:r>
              <a:rPr lang="en"/>
              <a:t>IF you are really feeling frayed, talk to your teacher about this. We can help!</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8"/>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Promise Letter</a:t>
            </a:r>
            <a:endParaRPr/>
          </a:p>
        </p:txBody>
      </p:sp>
      <p:sp>
        <p:nvSpPr>
          <p:cNvPr id="157" name="Google Shape;157;p28"/>
          <p:cNvSpPr txBox="1"/>
          <p:nvPr>
            <p:ph idx="1" type="body"/>
          </p:nvPr>
        </p:nvSpPr>
        <p:spPr>
          <a:xfrm>
            <a:off x="311700" y="1266325"/>
            <a:ext cx="8520600" cy="33027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en"/>
              <a:t>Think about all we’ve learned to get ready for Sly Park:</a:t>
            </a:r>
            <a:endParaRPr/>
          </a:p>
          <a:p>
            <a:pPr indent="-317182" lvl="0" marL="457200" rtl="0" algn="l">
              <a:spcBef>
                <a:spcPts val="1200"/>
              </a:spcBef>
              <a:spcAft>
                <a:spcPts val="0"/>
              </a:spcAft>
              <a:buSzPct val="100000"/>
              <a:buChar char="-"/>
            </a:pPr>
            <a:r>
              <a:rPr lang="en"/>
              <a:t>Types of courage</a:t>
            </a:r>
            <a:endParaRPr/>
          </a:p>
          <a:p>
            <a:pPr indent="-317182" lvl="0" marL="457200" rtl="0" algn="l">
              <a:spcBef>
                <a:spcPts val="0"/>
              </a:spcBef>
              <a:spcAft>
                <a:spcPts val="0"/>
              </a:spcAft>
              <a:buSzPct val="100000"/>
              <a:buChar char="-"/>
            </a:pPr>
            <a:r>
              <a:rPr lang="en"/>
              <a:t>Encouragement</a:t>
            </a:r>
            <a:endParaRPr/>
          </a:p>
          <a:p>
            <a:pPr indent="-317182" lvl="0" marL="457200" rtl="0" algn="l">
              <a:spcBef>
                <a:spcPts val="0"/>
              </a:spcBef>
              <a:spcAft>
                <a:spcPts val="0"/>
              </a:spcAft>
              <a:buSzPct val="100000"/>
              <a:buChar char="-"/>
            </a:pPr>
            <a:r>
              <a:rPr lang="en"/>
              <a:t>Open-mindedness</a:t>
            </a:r>
            <a:endParaRPr/>
          </a:p>
          <a:p>
            <a:pPr indent="-317182" lvl="0" marL="457200" rtl="0" algn="l">
              <a:spcBef>
                <a:spcPts val="0"/>
              </a:spcBef>
              <a:spcAft>
                <a:spcPts val="0"/>
              </a:spcAft>
              <a:buSzPct val="100000"/>
              <a:buChar char="-"/>
            </a:pPr>
            <a:r>
              <a:rPr lang="en"/>
              <a:t>Meeting new people</a:t>
            </a:r>
            <a:endParaRPr/>
          </a:p>
          <a:p>
            <a:pPr indent="-317182" lvl="0" marL="457200" rtl="0" algn="l">
              <a:spcBef>
                <a:spcPts val="0"/>
              </a:spcBef>
              <a:spcAft>
                <a:spcPts val="0"/>
              </a:spcAft>
              <a:buSzPct val="100000"/>
              <a:buChar char="-"/>
            </a:pPr>
            <a:r>
              <a:rPr lang="en"/>
              <a:t>How to let some things go</a:t>
            </a:r>
            <a:endParaRPr/>
          </a:p>
          <a:p>
            <a:pPr indent="-317182" lvl="0" marL="457200" rtl="0" algn="l">
              <a:spcBef>
                <a:spcPts val="0"/>
              </a:spcBef>
              <a:spcAft>
                <a:spcPts val="0"/>
              </a:spcAft>
              <a:buSzPct val="100000"/>
              <a:buChar char="-"/>
            </a:pPr>
            <a:r>
              <a:rPr lang="en"/>
              <a:t>Body’s response to exercise and altitude</a:t>
            </a:r>
            <a:endParaRPr/>
          </a:p>
          <a:p>
            <a:pPr indent="-317182" lvl="0" marL="457200" rtl="0" algn="l">
              <a:spcBef>
                <a:spcPts val="0"/>
              </a:spcBef>
              <a:spcAft>
                <a:spcPts val="0"/>
              </a:spcAft>
              <a:buSzPct val="100000"/>
              <a:buChar char="-"/>
            </a:pPr>
            <a:r>
              <a:rPr lang="en"/>
              <a:t>Being empathetic to other people’s backgrounds</a:t>
            </a:r>
            <a:endParaRPr/>
          </a:p>
          <a:p>
            <a:pPr indent="0" lvl="0" marL="0" rtl="0" algn="l">
              <a:spcBef>
                <a:spcPts val="1200"/>
              </a:spcBef>
              <a:spcAft>
                <a:spcPts val="1200"/>
              </a:spcAft>
              <a:buNone/>
            </a:pPr>
            <a:r>
              <a:rPr lang="en"/>
              <a:t>Write yourself a promise letter. YOU know yourself best. Create a goal for yourself and give yourself reminders on what to do if things get hard. You and I are the only people that will see this letter. I will bring them with me to Sly Park in case you need a reminder of your intention while we’re up there. What do you want to get out of this experience and what promises can you make to yourself in order to be successful?</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9"/>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Add to next year’s slides…</a:t>
            </a:r>
            <a:endParaRPr/>
          </a:p>
        </p:txBody>
      </p:sp>
      <p:sp>
        <p:nvSpPr>
          <p:cNvPr id="163" name="Google Shape;163;p29"/>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Homesickness</a:t>
            </a:r>
            <a:endParaRPr/>
          </a:p>
          <a:p>
            <a:pPr indent="-342900" lvl="0" marL="457200" rtl="0" algn="l">
              <a:spcBef>
                <a:spcPts val="0"/>
              </a:spcBef>
              <a:spcAft>
                <a:spcPts val="0"/>
              </a:spcAft>
              <a:buSzPts val="1800"/>
              <a:buChar char="-"/>
            </a:pPr>
            <a:r>
              <a:rPr lang="en"/>
              <a:t>Parent communication to kids</a:t>
            </a:r>
            <a:endParaRPr/>
          </a:p>
          <a:p>
            <a:pPr indent="-342900" lvl="0" marL="457200" rtl="0" algn="l">
              <a:spcBef>
                <a:spcPts val="0"/>
              </a:spcBef>
              <a:spcAft>
                <a:spcPts val="0"/>
              </a:spcAft>
              <a:buSzPts val="1800"/>
              <a:buChar char="-"/>
            </a:pPr>
            <a:r>
              <a:rPr lang="en"/>
              <a:t>You’re not going home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Community Circle Question: What Scares You?	</a:t>
            </a:r>
            <a:endParaRPr/>
          </a:p>
        </p:txBody>
      </p:sp>
      <p:sp>
        <p:nvSpPr>
          <p:cNvPr id="73" name="Google Shape;73;p1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Did we all have the same answer? </a:t>
            </a:r>
            <a:endParaRPr/>
          </a:p>
          <a:p>
            <a:pPr indent="-342900" lvl="0" marL="457200" rtl="0" algn="l">
              <a:spcBef>
                <a:spcPts val="0"/>
              </a:spcBef>
              <a:spcAft>
                <a:spcPts val="0"/>
              </a:spcAft>
              <a:buSzPts val="1800"/>
              <a:buChar char="-"/>
            </a:pPr>
            <a:r>
              <a:rPr lang="en"/>
              <a:t>What makes you feel better when you’re scared? Do we all like to be consoled the same way? </a:t>
            </a:r>
            <a:endParaRPr/>
          </a:p>
          <a:p>
            <a:pPr indent="-342900" lvl="0" marL="457200" rtl="0" algn="l">
              <a:spcBef>
                <a:spcPts val="0"/>
              </a:spcBef>
              <a:spcAft>
                <a:spcPts val="0"/>
              </a:spcAft>
              <a:buSzPts val="1800"/>
              <a:buChar char="-"/>
            </a:pPr>
            <a:r>
              <a:rPr lang="en"/>
              <a:t>Sly Park is designed to scare us so that we learn how to make the impossible possible. Some of us are scared of art, some of us are scared of the dark, some of us are scared to be away from home, some of us are scared of heights… it is designed like this for a reason!</a:t>
            </a:r>
            <a:endParaRPr/>
          </a:p>
          <a:p>
            <a:pPr indent="-342900" lvl="0" marL="457200" rtl="0" algn="l">
              <a:spcBef>
                <a:spcPts val="0"/>
              </a:spcBef>
              <a:spcAft>
                <a:spcPts val="0"/>
              </a:spcAft>
              <a:buSzPts val="1800"/>
              <a:buChar char="-"/>
            </a:pPr>
            <a:r>
              <a:rPr lang="en"/>
              <a:t>It’s important to remember that what is scary to some might not be scary to others.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5"/>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do you anticipate being the hardest for you?</a:t>
            </a:r>
            <a:endParaRPr/>
          </a:p>
        </p:txBody>
      </p:sp>
      <p:sp>
        <p:nvSpPr>
          <p:cNvPr id="79" name="Google Shape;79;p15"/>
          <p:cNvSpPr txBox="1"/>
          <p:nvPr>
            <p:ph idx="1" type="body"/>
          </p:nvPr>
        </p:nvSpPr>
        <p:spPr>
          <a:xfrm>
            <a:off x="311700" y="1266325"/>
            <a:ext cx="8520600" cy="3302700"/>
          </a:xfrm>
          <a:prstGeom prst="rect">
            <a:avLst/>
          </a:prstGeom>
        </p:spPr>
        <p:txBody>
          <a:bodyPr anchorCtr="0" anchor="t" bIns="91425" lIns="91425" spcFirstLastPara="1" rIns="91425" wrap="square" tIns="91425">
            <a:normAutofit fontScale="85000" lnSpcReduction="20000"/>
          </a:bodyPr>
          <a:lstStyle/>
          <a:p>
            <a:pPr indent="-325755" lvl="0" marL="457200" rtl="0" algn="l">
              <a:spcBef>
                <a:spcPts val="0"/>
              </a:spcBef>
              <a:spcAft>
                <a:spcPts val="0"/>
              </a:spcAft>
              <a:buSzPct val="100000"/>
              <a:buChar char="-"/>
            </a:pPr>
            <a:r>
              <a:rPr lang="en"/>
              <a:t>Hikes </a:t>
            </a:r>
            <a:endParaRPr/>
          </a:p>
          <a:p>
            <a:pPr indent="-325755" lvl="0" marL="457200" rtl="0" algn="l">
              <a:spcBef>
                <a:spcPts val="0"/>
              </a:spcBef>
              <a:spcAft>
                <a:spcPts val="0"/>
              </a:spcAft>
              <a:buSzPct val="100000"/>
              <a:buChar char="-"/>
            </a:pPr>
            <a:r>
              <a:rPr lang="en"/>
              <a:t>Rock wall</a:t>
            </a:r>
            <a:endParaRPr/>
          </a:p>
          <a:p>
            <a:pPr indent="-325755" lvl="0" marL="457200" rtl="0" algn="l">
              <a:spcBef>
                <a:spcPts val="0"/>
              </a:spcBef>
              <a:spcAft>
                <a:spcPts val="0"/>
              </a:spcAft>
              <a:buSzPct val="100000"/>
              <a:buChar char="-"/>
            </a:pPr>
            <a:r>
              <a:rPr lang="en"/>
              <a:t>Arts and crafts</a:t>
            </a:r>
            <a:endParaRPr/>
          </a:p>
          <a:p>
            <a:pPr indent="-325755" lvl="0" marL="457200" rtl="0" algn="l">
              <a:spcBef>
                <a:spcPts val="0"/>
              </a:spcBef>
              <a:spcAft>
                <a:spcPts val="0"/>
              </a:spcAft>
              <a:buSzPct val="100000"/>
              <a:buChar char="-"/>
            </a:pPr>
            <a:r>
              <a:rPr lang="en"/>
              <a:t>Night hike</a:t>
            </a:r>
            <a:endParaRPr/>
          </a:p>
          <a:p>
            <a:pPr indent="-325755" lvl="0" marL="457200" rtl="0" algn="l">
              <a:spcBef>
                <a:spcPts val="0"/>
              </a:spcBef>
              <a:spcAft>
                <a:spcPts val="0"/>
              </a:spcAft>
              <a:buSzPct val="100000"/>
              <a:buChar char="-"/>
            </a:pPr>
            <a:r>
              <a:rPr lang="en"/>
              <a:t>Being away from home</a:t>
            </a:r>
            <a:endParaRPr/>
          </a:p>
          <a:p>
            <a:pPr indent="-325755" lvl="0" marL="457200" rtl="0" algn="l">
              <a:spcBef>
                <a:spcPts val="0"/>
              </a:spcBef>
              <a:spcAft>
                <a:spcPts val="0"/>
              </a:spcAft>
              <a:buSzPct val="100000"/>
              <a:buChar char="-"/>
            </a:pPr>
            <a:r>
              <a:rPr lang="en"/>
              <a:t>The cold weather</a:t>
            </a:r>
            <a:endParaRPr/>
          </a:p>
          <a:p>
            <a:pPr indent="-325755" lvl="0" marL="457200" rtl="0" algn="l">
              <a:spcBef>
                <a:spcPts val="0"/>
              </a:spcBef>
              <a:spcAft>
                <a:spcPts val="0"/>
              </a:spcAft>
              <a:buSzPct val="100000"/>
              <a:buChar char="-"/>
            </a:pPr>
            <a:r>
              <a:rPr lang="en"/>
              <a:t>Meeting new people</a:t>
            </a:r>
            <a:endParaRPr/>
          </a:p>
          <a:p>
            <a:pPr indent="-325755" lvl="0" marL="457200" rtl="0" algn="l">
              <a:spcBef>
                <a:spcPts val="0"/>
              </a:spcBef>
              <a:spcAft>
                <a:spcPts val="0"/>
              </a:spcAft>
              <a:buSzPct val="100000"/>
              <a:buChar char="-"/>
            </a:pPr>
            <a:r>
              <a:rPr lang="en"/>
              <a:t>New food</a:t>
            </a:r>
            <a:endParaRPr/>
          </a:p>
          <a:p>
            <a:pPr indent="-325755" lvl="0" marL="457200" rtl="0" algn="l">
              <a:spcBef>
                <a:spcPts val="0"/>
              </a:spcBef>
              <a:spcAft>
                <a:spcPts val="0"/>
              </a:spcAft>
              <a:buSzPct val="100000"/>
              <a:buChar char="-"/>
            </a:pPr>
            <a:r>
              <a:rPr lang="en"/>
              <a:t>New adults</a:t>
            </a:r>
            <a:endParaRPr/>
          </a:p>
          <a:p>
            <a:pPr indent="-325755" lvl="0" marL="457200" rtl="0" algn="l">
              <a:spcBef>
                <a:spcPts val="0"/>
              </a:spcBef>
              <a:spcAft>
                <a:spcPts val="0"/>
              </a:spcAft>
              <a:buSzPct val="100000"/>
              <a:buChar char="-"/>
            </a:pPr>
            <a:r>
              <a:rPr lang="en"/>
              <a:t>No electronics</a:t>
            </a:r>
            <a:endParaRPr/>
          </a:p>
          <a:p>
            <a:pPr indent="-325755" lvl="0" marL="457200" rtl="0" algn="l">
              <a:spcBef>
                <a:spcPts val="0"/>
              </a:spcBef>
              <a:spcAft>
                <a:spcPts val="0"/>
              </a:spcAft>
              <a:buSzPct val="100000"/>
              <a:buChar char="-"/>
            </a:pPr>
            <a:r>
              <a:rPr lang="en"/>
              <a:t>Anything else?</a:t>
            </a:r>
            <a:endParaRPr/>
          </a:p>
          <a:p>
            <a:pPr indent="0" lvl="0" marL="0" rtl="0" algn="l">
              <a:spcBef>
                <a:spcPts val="1200"/>
              </a:spcBef>
              <a:spcAft>
                <a:spcPts val="1200"/>
              </a:spcAft>
              <a:buNone/>
            </a:pPr>
            <a:r>
              <a:rPr lang="en"/>
              <a:t>Listen to your peers as they answer so you know when they might need a little extra encouragement or support!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6"/>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Encouraging Language	</a:t>
            </a:r>
            <a:endParaRPr/>
          </a:p>
        </p:txBody>
      </p:sp>
      <p:sp>
        <p:nvSpPr>
          <p:cNvPr id="85" name="Google Shape;85;p16"/>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How can you encourage people at Sly Park?</a:t>
            </a:r>
            <a:endParaRPr/>
          </a:p>
          <a:p>
            <a:pPr indent="-342900" lvl="0" marL="457200" rtl="0" algn="l">
              <a:spcBef>
                <a:spcPts val="0"/>
              </a:spcBef>
              <a:spcAft>
                <a:spcPts val="0"/>
              </a:spcAft>
              <a:buSzPts val="1800"/>
              <a:buChar char="-"/>
            </a:pPr>
            <a:r>
              <a:rPr lang="en"/>
              <a:t>Does encouragement always have to be public? Does it always have to be in the form of cheering them on? </a:t>
            </a:r>
            <a:endParaRPr/>
          </a:p>
          <a:p>
            <a:pPr indent="-342900" lvl="0" marL="457200" rtl="0" algn="l">
              <a:spcBef>
                <a:spcPts val="0"/>
              </a:spcBef>
              <a:spcAft>
                <a:spcPts val="0"/>
              </a:spcAft>
              <a:buSzPts val="1800"/>
              <a:buChar char="-"/>
            </a:pPr>
            <a:r>
              <a:rPr lang="en"/>
              <a:t>How else could being encouraging look?</a:t>
            </a:r>
            <a:endParaRPr/>
          </a:p>
          <a:p>
            <a:pPr indent="-342900" lvl="0" marL="457200" rtl="0" algn="l">
              <a:spcBef>
                <a:spcPts val="0"/>
              </a:spcBef>
              <a:spcAft>
                <a:spcPts val="0"/>
              </a:spcAft>
              <a:buSzPts val="1800"/>
              <a:buChar char="-"/>
            </a:pPr>
            <a:r>
              <a:rPr lang="en"/>
              <a:t>Do all people want to be encouraged in the same way?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a:t>Ask your buddy how he/she might want to be encouraged!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Fixed vs. Growth Mindset</a:t>
            </a:r>
            <a:endParaRPr/>
          </a:p>
        </p:txBody>
      </p:sp>
      <p:sp>
        <p:nvSpPr>
          <p:cNvPr id="91" name="Google Shape;91;p17"/>
          <p:cNvSpPr txBox="1"/>
          <p:nvPr>
            <p:ph idx="1" type="body"/>
          </p:nvPr>
        </p:nvSpPr>
        <p:spPr>
          <a:xfrm>
            <a:off x="311700" y="1266325"/>
            <a:ext cx="8520600" cy="3302700"/>
          </a:xfrm>
          <a:prstGeom prst="rect">
            <a:avLst/>
          </a:prstGeom>
        </p:spPr>
        <p:txBody>
          <a:bodyPr anchorCtr="0" anchor="t" bIns="91425" lIns="91425" spcFirstLastPara="1" rIns="91425" wrap="square" tIns="91425">
            <a:normAutofit fontScale="92500" lnSpcReduction="20000"/>
          </a:bodyPr>
          <a:lstStyle/>
          <a:p>
            <a:pPr indent="-334327" lvl="0" marL="457200" rtl="0" algn="l">
              <a:lnSpc>
                <a:spcPct val="100000"/>
              </a:lnSpc>
              <a:spcBef>
                <a:spcPts val="0"/>
              </a:spcBef>
              <a:spcAft>
                <a:spcPts val="0"/>
              </a:spcAft>
              <a:buSzPct val="100000"/>
              <a:buChar char="-"/>
            </a:pPr>
            <a:r>
              <a:rPr lang="en"/>
              <a:t>Until recently, scientists believed that your intelligence was fixed, that people were born with a certain amount of intelligence or potential. NOW we have lots of proof that our brains are flexible and can grow depending on how hard we work! It’s like a rubberband!</a:t>
            </a:r>
            <a:endParaRPr/>
          </a:p>
          <a:p>
            <a:pPr indent="-334327" lvl="0" marL="457200" rtl="0" algn="l">
              <a:lnSpc>
                <a:spcPct val="100000"/>
              </a:lnSpc>
              <a:spcBef>
                <a:spcPts val="0"/>
              </a:spcBef>
              <a:spcAft>
                <a:spcPts val="0"/>
              </a:spcAft>
              <a:buSzPct val="100000"/>
              <a:buChar char="-"/>
            </a:pPr>
            <a:r>
              <a:rPr lang="en"/>
              <a:t>A fixed mindset means that you shy away from new experiences and might take the easy way out. You also might be more concerned with image or competition.</a:t>
            </a:r>
            <a:endParaRPr/>
          </a:p>
          <a:p>
            <a:pPr indent="-334327" lvl="0" marL="457200" rtl="0" algn="l">
              <a:lnSpc>
                <a:spcPct val="100000"/>
              </a:lnSpc>
              <a:spcBef>
                <a:spcPts val="0"/>
              </a:spcBef>
              <a:spcAft>
                <a:spcPts val="0"/>
              </a:spcAft>
              <a:buSzPct val="100000"/>
              <a:buChar char="-"/>
            </a:pPr>
            <a:r>
              <a:rPr lang="en"/>
              <a:t>A growth mindset means you know that challenges make you stronger and is an opportunity to grow and learn! You know that failure is just a way to get better!</a:t>
            </a:r>
            <a:endParaRPr/>
          </a:p>
          <a:p>
            <a:pPr indent="0" lvl="0" marL="0" rtl="0" algn="l">
              <a:lnSpc>
                <a:spcPct val="100000"/>
              </a:lnSpc>
              <a:spcBef>
                <a:spcPts val="1200"/>
              </a:spcBef>
              <a:spcAft>
                <a:spcPts val="0"/>
              </a:spcAft>
              <a:buNone/>
            </a:pPr>
            <a:r>
              <a:t/>
            </a:r>
            <a:endParaRPr/>
          </a:p>
          <a:p>
            <a:pPr indent="0" lvl="0" marL="0" rtl="0" algn="l">
              <a:lnSpc>
                <a:spcPct val="100000"/>
              </a:lnSpc>
              <a:spcBef>
                <a:spcPts val="1200"/>
              </a:spcBef>
              <a:spcAft>
                <a:spcPts val="0"/>
              </a:spcAft>
              <a:buNone/>
            </a:pPr>
            <a:r>
              <a:rPr lang="en"/>
              <a:t>Which type of mindset is going to benefit you at Sly Park?</a:t>
            </a:r>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8"/>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Fixed vs. Growth Mindset</a:t>
            </a:r>
            <a:endParaRPr/>
          </a:p>
        </p:txBody>
      </p:sp>
      <p:sp>
        <p:nvSpPr>
          <p:cNvPr id="97" name="Google Shape;97;p18"/>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Sometimes we convince ourselves and others that we can’t do something. </a:t>
            </a:r>
            <a:r>
              <a:rPr lang="en"/>
              <a:t>Sly Park is designed to be hard. You will be challenged. The hikes are long and steep, the rock wall is high, and the night hike is scary. It is designed this way to stretch you, and to present you with challenges. You will be so proud of yourself when you finish! Cheating yourself out of the experience, or taking the easy way out, will also cheat yourself out of the amazing feeling of accomplishment. Allow yourself a chance to feel good about yourself by pushing through challenges!</a:t>
            </a:r>
            <a:endParaRPr/>
          </a:p>
          <a:p>
            <a:pPr indent="0" lvl="0" marL="45720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9"/>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Growth Mindset Practice</a:t>
            </a:r>
            <a:endParaRPr/>
          </a:p>
        </p:txBody>
      </p:sp>
      <p:sp>
        <p:nvSpPr>
          <p:cNvPr id="103" name="Google Shape;103;p19"/>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Complete the </a:t>
            </a:r>
            <a:r>
              <a:rPr lang="en" u="sng">
                <a:solidFill>
                  <a:schemeClr val="hlink"/>
                </a:solidFill>
                <a:hlinkClick r:id="rId3"/>
              </a:rPr>
              <a:t>chart</a:t>
            </a:r>
            <a:r>
              <a:rPr lang="en"/>
              <a:t> with a buddy after we do some as a class. Be ready to share out.</a:t>
            </a:r>
            <a:endParaRPr/>
          </a:p>
          <a:p>
            <a:pPr indent="-342900" lvl="0" marL="457200" rtl="0" algn="l">
              <a:spcBef>
                <a:spcPts val="0"/>
              </a:spcBef>
              <a:spcAft>
                <a:spcPts val="0"/>
              </a:spcAft>
              <a:buSzPts val="1800"/>
              <a:buChar char="-"/>
            </a:pPr>
            <a:r>
              <a:rPr lang="en"/>
              <a:t>What other words or restrictions do you think people might place on themselves?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0"/>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Scaredy Squirrel Makes a Friend</a:t>
            </a:r>
            <a:endParaRPr/>
          </a:p>
        </p:txBody>
      </p:sp>
      <p:sp>
        <p:nvSpPr>
          <p:cNvPr id="109" name="Google Shape;109;p20"/>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Watch the reading </a:t>
            </a:r>
            <a:r>
              <a:rPr lang="en" u="sng">
                <a:solidFill>
                  <a:schemeClr val="hlink"/>
                </a:solidFill>
                <a:hlinkClick r:id="rId3"/>
              </a:rPr>
              <a:t>here</a:t>
            </a:r>
            <a:r>
              <a:rPr lang="en"/>
              <a:t>!</a:t>
            </a:r>
            <a:endParaRPr/>
          </a:p>
          <a:p>
            <a:pPr indent="-342900" lvl="0" marL="457200" rtl="0" algn="l">
              <a:spcBef>
                <a:spcPts val="1200"/>
              </a:spcBef>
              <a:spcAft>
                <a:spcPts val="0"/>
              </a:spcAft>
              <a:buSzPts val="1800"/>
              <a:buChar char="-"/>
            </a:pPr>
            <a:r>
              <a:rPr lang="en"/>
              <a:t>How might this connect to Sly Park? </a:t>
            </a:r>
            <a:endParaRPr/>
          </a:p>
          <a:p>
            <a:pPr indent="-342900" lvl="0" marL="457200" rtl="0" algn="l">
              <a:spcBef>
                <a:spcPts val="0"/>
              </a:spcBef>
              <a:spcAft>
                <a:spcPts val="0"/>
              </a:spcAft>
              <a:buSzPts val="1800"/>
              <a:buChar char="-"/>
            </a:pPr>
            <a:r>
              <a:rPr lang="en"/>
              <a:t>What makes you nervous about </a:t>
            </a:r>
            <a:r>
              <a:rPr lang="en"/>
              <a:t>meeting</a:t>
            </a:r>
            <a:r>
              <a:rPr lang="en"/>
              <a:t> new people?</a:t>
            </a:r>
            <a:endParaRPr/>
          </a:p>
          <a:p>
            <a:pPr indent="-342900" lvl="0" marL="457200" rtl="0" algn="l">
              <a:spcBef>
                <a:spcPts val="0"/>
              </a:spcBef>
              <a:spcAft>
                <a:spcPts val="0"/>
              </a:spcAft>
              <a:buSzPts val="1800"/>
              <a:buChar char="-"/>
            </a:pPr>
            <a:r>
              <a:rPr lang="en"/>
              <a:t>What tricks might there be to starting a conversation with a stranger?</a:t>
            </a:r>
            <a:endParaRPr/>
          </a:p>
          <a:p>
            <a:pPr indent="0" lvl="0" marL="0" rtl="0" algn="l">
              <a:spcBef>
                <a:spcPts val="1200"/>
              </a:spcBef>
              <a:spcAft>
                <a:spcPts val="0"/>
              </a:spcAft>
              <a:buNone/>
            </a:pPr>
            <a:r>
              <a:rPr lang="en"/>
              <a:t>Discuss ways to spark conversation with someone new. Now, let’s practice!</a:t>
            </a:r>
            <a:endParaRPr/>
          </a:p>
          <a:p>
            <a:pPr indent="0" lvl="0" marL="0" rtl="0" algn="l">
              <a:spcBef>
                <a:spcPts val="1200"/>
              </a:spcBef>
              <a:spcAft>
                <a:spcPts val="1200"/>
              </a:spcAft>
              <a:buNone/>
            </a:pPr>
            <a:r>
              <a:rPr lang="en"/>
              <a:t>In an inside/outside circle, practice making conversation with a pretend stranger. Totally disregard the fact that you have known your classmates all year!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1"/>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Is It Worth It?</a:t>
            </a:r>
            <a:endParaRPr/>
          </a:p>
        </p:txBody>
      </p:sp>
      <p:sp>
        <p:nvSpPr>
          <p:cNvPr id="115" name="Google Shape;115;p21"/>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There will be loads of awesome kids at Sly Park! So many new friends! But of course, we might not get along with EVERYONE. It’s human nature to not like some people. But this is only ONE week! We can handle almost anything for just a week.</a:t>
            </a:r>
            <a:endParaRPr/>
          </a:p>
          <a:p>
            <a:pPr indent="-342900" lvl="0" marL="457200" rtl="0" algn="l">
              <a:spcBef>
                <a:spcPts val="0"/>
              </a:spcBef>
              <a:spcAft>
                <a:spcPts val="0"/>
              </a:spcAft>
              <a:buSzPts val="1800"/>
              <a:buChar char="-"/>
            </a:pPr>
            <a:r>
              <a:rPr lang="en"/>
              <a:t>Don’t let anyone ruin your trip! This might mean letting some things go and not reacting so that you can continue to have a positive experience. Think to yourself… is this worth it? </a:t>
            </a:r>
            <a:endParaRPr/>
          </a:p>
          <a:p>
            <a:pPr indent="-342900" lvl="0" marL="457200" rtl="0" algn="l">
              <a:spcBef>
                <a:spcPts val="0"/>
              </a:spcBef>
              <a:spcAft>
                <a:spcPts val="0"/>
              </a:spcAft>
              <a:buSzPts val="1800"/>
              <a:buChar char="-"/>
            </a:pPr>
            <a:r>
              <a:rPr lang="en"/>
              <a:t>Think about the big picture… is an uncalled foul on the basketball court during rec time worth getting upset when the bigger experience is all about nature, science, and growing as a person?</a:t>
            </a:r>
            <a:endParaRPr/>
          </a:p>
        </p:txBody>
      </p:sp>
    </p:spTree>
  </p:cSld>
  <p:clrMapOvr>
    <a:masterClrMapping/>
  </p:clrMapOvr>
</p:sld>
</file>

<file path=ppt/theme/theme1.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CE93D8"/>
      </a:accent2>
      <a:accent3>
        <a:srgbClr val="4DB6AC"/>
      </a:accent3>
      <a:accent4>
        <a:srgbClr val="FF9800"/>
      </a:accent4>
      <a:accent5>
        <a:srgbClr val="009668"/>
      </a:accent5>
      <a:accent6>
        <a:srgbClr val="EEFF41"/>
      </a:accent6>
      <a:hlink>
        <a:srgbClr val="009668"/>
      </a:hlink>
      <a:folHlink>
        <a:srgbClr val="0096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