
<file path=[Content_Types].xml><?xml version="1.0" encoding="utf-8"?>
<Types xmlns="http://schemas.openxmlformats.org/package/2006/content-types">
  <Default Extension="png" ContentType="image/png"/>
  <Default Extension="tmp" ContentType="image/png"/>
  <Default Extension="m4a" ContentType="audio/mp4"/>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4"/>
  </p:notesMasterIdLst>
  <p:handoutMasterIdLst>
    <p:handoutMasterId r:id="rId55"/>
  </p:handoutMasterIdLst>
  <p:sldIdLst>
    <p:sldId id="309" r:id="rId2"/>
    <p:sldId id="265" r:id="rId3"/>
    <p:sldId id="267" r:id="rId4"/>
    <p:sldId id="268" r:id="rId5"/>
    <p:sldId id="269" r:id="rId6"/>
    <p:sldId id="277" r:id="rId7"/>
    <p:sldId id="270" r:id="rId8"/>
    <p:sldId id="315" r:id="rId9"/>
    <p:sldId id="272" r:id="rId10"/>
    <p:sldId id="271" r:id="rId11"/>
    <p:sldId id="273" r:id="rId12"/>
    <p:sldId id="274" r:id="rId13"/>
    <p:sldId id="276" r:id="rId14"/>
    <p:sldId id="275" r:id="rId15"/>
    <p:sldId id="278" r:id="rId16"/>
    <p:sldId id="280" r:id="rId17"/>
    <p:sldId id="279"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319" r:id="rId37"/>
    <p:sldId id="320" r:id="rId38"/>
    <p:sldId id="299" r:id="rId39"/>
    <p:sldId id="300" r:id="rId40"/>
    <p:sldId id="301" r:id="rId41"/>
    <p:sldId id="302" r:id="rId42"/>
    <p:sldId id="303" r:id="rId43"/>
    <p:sldId id="304" r:id="rId44"/>
    <p:sldId id="305" r:id="rId45"/>
    <p:sldId id="307" r:id="rId46"/>
    <p:sldId id="313" r:id="rId47"/>
    <p:sldId id="314" r:id="rId48"/>
    <p:sldId id="310" r:id="rId49"/>
    <p:sldId id="306" r:id="rId50"/>
    <p:sldId id="316" r:id="rId51"/>
    <p:sldId id="317" r:id="rId52"/>
    <p:sldId id="308" r:id="rId53"/>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1C1C"/>
    <a:srgbClr val="CFC6AD"/>
    <a:srgbClr val="E6E6E6"/>
    <a:srgbClr val="ECCFB5"/>
    <a:srgbClr val="FF6666"/>
    <a:srgbClr val="4C4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8" autoAdjust="0"/>
    <p:restoredTop sz="94693" autoAdjust="0"/>
  </p:normalViewPr>
  <p:slideViewPr>
    <p:cSldViewPr>
      <p:cViewPr varScale="1">
        <p:scale>
          <a:sx n="121" d="100"/>
          <a:sy n="121" d="100"/>
        </p:scale>
        <p:origin x="1236" y="96"/>
      </p:cViewPr>
      <p:guideLst>
        <p:guide orient="horz" pos="2160"/>
        <p:guide/>
      </p:guideLst>
    </p:cSldViewPr>
  </p:slideViewPr>
  <p:outlineViewPr>
    <p:cViewPr>
      <p:scale>
        <a:sx n="33" d="100"/>
        <a:sy n="33" d="100"/>
      </p:scale>
      <p:origin x="0" y="0"/>
    </p:cViewPr>
  </p:outlineViewPr>
  <p:notesTextViewPr>
    <p:cViewPr>
      <p:scale>
        <a:sx n="400" d="100"/>
        <a:sy n="4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649"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134" y="1"/>
            <a:ext cx="3038648" cy="466725"/>
          </a:xfrm>
          <a:prstGeom prst="rect">
            <a:avLst/>
          </a:prstGeom>
        </p:spPr>
        <p:txBody>
          <a:bodyPr vert="horz" lIns="91440" tIns="45720" rIns="91440" bIns="45720" rtlCol="0"/>
          <a:lstStyle>
            <a:lvl1pPr algn="r">
              <a:defRPr sz="1200"/>
            </a:lvl1pPr>
          </a:lstStyle>
          <a:p>
            <a:fld id="{77553851-AA9F-4CDC-BBCF-82C4562803D6}" type="datetimeFigureOut">
              <a:rPr lang="en-US" smtClean="0"/>
              <a:t>8/1/2019</a:t>
            </a:fld>
            <a:endParaRPr lang="en-US"/>
          </a:p>
        </p:txBody>
      </p:sp>
      <p:sp>
        <p:nvSpPr>
          <p:cNvPr id="4" name="Footer Placeholder 3"/>
          <p:cNvSpPr>
            <a:spLocks noGrp="1"/>
          </p:cNvSpPr>
          <p:nvPr>
            <p:ph type="ftr" sz="quarter" idx="2"/>
          </p:nvPr>
        </p:nvSpPr>
        <p:spPr>
          <a:xfrm>
            <a:off x="0" y="8829676"/>
            <a:ext cx="3038649"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134" y="8829676"/>
            <a:ext cx="3038648" cy="466725"/>
          </a:xfrm>
          <a:prstGeom prst="rect">
            <a:avLst/>
          </a:prstGeom>
        </p:spPr>
        <p:txBody>
          <a:bodyPr vert="horz" lIns="91440" tIns="45720" rIns="91440" bIns="45720" rtlCol="0" anchor="b"/>
          <a:lstStyle>
            <a:lvl1pPr algn="r">
              <a:defRPr sz="1200"/>
            </a:lvl1pPr>
          </a:lstStyle>
          <a:p>
            <a:fld id="{A1E97634-DDAA-4BAA-B384-DF0DBE33A841}" type="slidenum">
              <a:rPr lang="en-US" smtClean="0"/>
              <a:t>‹#›</a:t>
            </a:fld>
            <a:endParaRPr lang="en-US"/>
          </a:p>
        </p:txBody>
      </p:sp>
    </p:spTree>
    <p:extLst>
      <p:ext uri="{BB962C8B-B14F-4D97-AF65-F5344CB8AC3E}">
        <p14:creationId xmlns:p14="http://schemas.microsoft.com/office/powerpoint/2010/main" val="16381823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t" anchorCtr="0" compatLnSpc="1">
            <a:prstTxWarp prst="textNoShape">
              <a:avLst/>
            </a:prstTxWarp>
          </a:bodyPr>
          <a:lstStyle>
            <a:lvl1pPr>
              <a:defRPr sz="1200" smtClean="0">
                <a:latin typeface="Arial" panose="020B0604020202020204" pitchFamily="34" charset="0"/>
              </a:defRPr>
            </a:lvl1pPr>
          </a:lstStyle>
          <a:p>
            <a:pPr>
              <a:defRPr/>
            </a:pPr>
            <a:endParaRPr lang="en-GB" altLang="en-US" dirty="0"/>
          </a:p>
        </p:txBody>
      </p:sp>
      <p:sp>
        <p:nvSpPr>
          <p:cNvPr id="6147" name="Rectangle 3"/>
          <p:cNvSpPr>
            <a:spLocks noGrp="1" noChangeArrowheads="1"/>
          </p:cNvSpPr>
          <p:nvPr>
            <p:ph type="dt" idx="1"/>
          </p:nvPr>
        </p:nvSpPr>
        <p:spPr bwMode="auto">
          <a:xfrm>
            <a:off x="3970939"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t" anchorCtr="0" compatLnSpc="1">
            <a:prstTxWarp prst="textNoShape">
              <a:avLst/>
            </a:prstTxWarp>
          </a:bodyPr>
          <a:lstStyle>
            <a:lvl1pPr algn="r">
              <a:defRPr sz="1200" smtClean="0">
                <a:latin typeface="Arial" panose="020B0604020202020204" pitchFamily="34" charset="0"/>
              </a:defRPr>
            </a:lvl1pPr>
          </a:lstStyle>
          <a:p>
            <a:pPr>
              <a:defRPr/>
            </a:pPr>
            <a:endParaRPr lang="en-GB" altLang="en-US" dirty="0"/>
          </a:p>
        </p:txBody>
      </p:sp>
      <p:sp>
        <p:nvSpPr>
          <p:cNvPr id="2052" name="Rectangle 4"/>
          <p:cNvSpPr>
            <a:spLocks noGrp="1" noRot="1" noChangeAspect="1" noChangeArrowheads="1" noTextEdit="1"/>
          </p:cNvSpPr>
          <p:nvPr>
            <p:ph type="sldImg" idx="2"/>
          </p:nvPr>
        </p:nvSpPr>
        <p:spPr bwMode="auto">
          <a:xfrm>
            <a:off x="1181100" y="696913"/>
            <a:ext cx="4649788"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701041" y="4415790"/>
            <a:ext cx="560832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t" anchorCtr="0" compatLnSpc="1">
            <a:prstTxWarp prst="textNoShape">
              <a:avLst/>
            </a:prstTxWarp>
          </a:bodyPr>
          <a:lstStyle/>
          <a:p>
            <a:pPr lvl="0"/>
            <a:r>
              <a:rPr lang="en-GB" altLang="en-US" noProof="0" smtClean="0"/>
              <a:t>Click to edit Master text styles</a:t>
            </a:r>
          </a:p>
          <a:p>
            <a:pPr lvl="1"/>
            <a:r>
              <a:rPr lang="en-GB" altLang="en-US" noProof="0" smtClean="0"/>
              <a:t>Second level</a:t>
            </a:r>
          </a:p>
          <a:p>
            <a:pPr lvl="2"/>
            <a:r>
              <a:rPr lang="en-GB" altLang="en-US" noProof="0" smtClean="0"/>
              <a:t>Third level</a:t>
            </a:r>
          </a:p>
          <a:p>
            <a:pPr lvl="3"/>
            <a:r>
              <a:rPr lang="en-GB" altLang="en-US" noProof="0" smtClean="0"/>
              <a:t>Fourth level</a:t>
            </a:r>
          </a:p>
          <a:p>
            <a:pPr lvl="4"/>
            <a:r>
              <a:rPr lang="en-GB" altLang="en-US" noProof="0" smtClean="0"/>
              <a:t>Fifth level</a:t>
            </a:r>
          </a:p>
        </p:txBody>
      </p:sp>
      <p:sp>
        <p:nvSpPr>
          <p:cNvPr id="6150" name="Rectangle 6"/>
          <p:cNvSpPr>
            <a:spLocks noGrp="1" noChangeArrowheads="1"/>
          </p:cNvSpPr>
          <p:nvPr>
            <p:ph type="ftr" sz="quarter" idx="4"/>
          </p:nvPr>
        </p:nvSpPr>
        <p:spPr bwMode="auto">
          <a:xfrm>
            <a:off x="1"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b" anchorCtr="0" compatLnSpc="1">
            <a:prstTxWarp prst="textNoShape">
              <a:avLst/>
            </a:prstTxWarp>
          </a:bodyPr>
          <a:lstStyle>
            <a:lvl1pPr>
              <a:defRPr sz="1200" smtClean="0">
                <a:latin typeface="Arial" panose="020B0604020202020204" pitchFamily="34" charset="0"/>
              </a:defRPr>
            </a:lvl1pPr>
          </a:lstStyle>
          <a:p>
            <a:pPr>
              <a:defRPr/>
            </a:pPr>
            <a:endParaRPr lang="en-GB" altLang="en-US" dirty="0"/>
          </a:p>
        </p:txBody>
      </p:sp>
      <p:sp>
        <p:nvSpPr>
          <p:cNvPr id="6151" name="Rectangle 7"/>
          <p:cNvSpPr>
            <a:spLocks noGrp="1" noChangeArrowheads="1"/>
          </p:cNvSpPr>
          <p:nvPr>
            <p:ph type="sldNum" sz="quarter" idx="5"/>
          </p:nvPr>
        </p:nvSpPr>
        <p:spPr bwMode="auto">
          <a:xfrm>
            <a:off x="3970939"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b" anchorCtr="0" compatLnSpc="1">
            <a:prstTxWarp prst="textNoShape">
              <a:avLst/>
            </a:prstTxWarp>
          </a:bodyPr>
          <a:lstStyle>
            <a:lvl1pPr algn="r">
              <a:defRPr sz="1200" smtClean="0">
                <a:latin typeface="Arial" panose="020B0604020202020204" pitchFamily="34" charset="0"/>
              </a:defRPr>
            </a:lvl1pPr>
          </a:lstStyle>
          <a:p>
            <a:pPr>
              <a:defRPr/>
            </a:pPr>
            <a:fld id="{EA6BB80B-FB36-45C9-B45F-AD90709F2BFD}" type="slidenum">
              <a:rPr lang="en-GB" altLang="en-US"/>
              <a:pPr>
                <a:defRPr/>
              </a:pPr>
              <a:t>‹#›</a:t>
            </a:fld>
            <a:endParaRPr lang="en-GB" altLang="en-US" dirty="0"/>
          </a:p>
        </p:txBody>
      </p:sp>
    </p:spTree>
    <p:extLst>
      <p:ext uri="{BB962C8B-B14F-4D97-AF65-F5344CB8AC3E}">
        <p14:creationId xmlns:p14="http://schemas.microsoft.com/office/powerpoint/2010/main" val="19710282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51122" indent="-288893">
              <a:defRPr sz="2400">
                <a:solidFill>
                  <a:schemeClr val="tx1"/>
                </a:solidFill>
                <a:latin typeface="Times" panose="02020603050405020304" pitchFamily="18" charset="0"/>
                <a:ea typeface="MS PGothic" panose="020B0600070205080204" pitchFamily="34" charset="-128"/>
              </a:defRPr>
            </a:lvl2pPr>
            <a:lvl3pPr marL="1155573" indent="-231115">
              <a:defRPr sz="2400">
                <a:solidFill>
                  <a:schemeClr val="tx1"/>
                </a:solidFill>
                <a:latin typeface="Times" panose="02020603050405020304" pitchFamily="18" charset="0"/>
                <a:ea typeface="MS PGothic" panose="020B0600070205080204" pitchFamily="34" charset="-128"/>
              </a:defRPr>
            </a:lvl3pPr>
            <a:lvl4pPr marL="1617802" indent="-231115">
              <a:defRPr sz="2400">
                <a:solidFill>
                  <a:schemeClr val="tx1"/>
                </a:solidFill>
                <a:latin typeface="Times" panose="02020603050405020304" pitchFamily="18" charset="0"/>
                <a:ea typeface="MS PGothic" panose="020B0600070205080204" pitchFamily="34" charset="-128"/>
              </a:defRPr>
            </a:lvl4pPr>
            <a:lvl5pPr marL="2080031" indent="-231115">
              <a:defRPr sz="2400">
                <a:solidFill>
                  <a:schemeClr val="tx1"/>
                </a:solidFill>
                <a:latin typeface="Times" panose="02020603050405020304" pitchFamily="18" charset="0"/>
                <a:ea typeface="MS PGothic" panose="020B0600070205080204" pitchFamily="34" charset="-128"/>
              </a:defRPr>
            </a:lvl5pPr>
            <a:lvl6pPr marL="2542261"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04490"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66719"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28948"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073DC1D0-18E7-4B8E-A7A0-6A564F29887F}" type="slidenum">
              <a:rPr lang="en-GB" altLang="en-US" sz="1200">
                <a:latin typeface="Arial" panose="020B0604020202020204" pitchFamily="34" charset="0"/>
              </a:rPr>
              <a:pPr/>
              <a:t>1</a:t>
            </a:fld>
            <a:endParaRPr lang="en-GB" altLang="en-US" sz="1200" dirty="0">
              <a:latin typeface="Arial" panose="020B0604020202020204"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dirty="0" smtClean="0"/>
          </a:p>
        </p:txBody>
      </p:sp>
    </p:spTree>
    <p:extLst>
      <p:ext uri="{BB962C8B-B14F-4D97-AF65-F5344CB8AC3E}">
        <p14:creationId xmlns:p14="http://schemas.microsoft.com/office/powerpoint/2010/main" val="2820308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51122" indent="-288893">
              <a:defRPr sz="2400">
                <a:solidFill>
                  <a:schemeClr val="tx1"/>
                </a:solidFill>
                <a:latin typeface="Times" panose="02020603050405020304" pitchFamily="18" charset="0"/>
                <a:ea typeface="MS PGothic" panose="020B0600070205080204" pitchFamily="34" charset="-128"/>
              </a:defRPr>
            </a:lvl2pPr>
            <a:lvl3pPr marL="1155573" indent="-231115">
              <a:defRPr sz="2400">
                <a:solidFill>
                  <a:schemeClr val="tx1"/>
                </a:solidFill>
                <a:latin typeface="Times" panose="02020603050405020304" pitchFamily="18" charset="0"/>
                <a:ea typeface="MS PGothic" panose="020B0600070205080204" pitchFamily="34" charset="-128"/>
              </a:defRPr>
            </a:lvl3pPr>
            <a:lvl4pPr marL="1617802" indent="-231115">
              <a:defRPr sz="2400">
                <a:solidFill>
                  <a:schemeClr val="tx1"/>
                </a:solidFill>
                <a:latin typeface="Times" panose="02020603050405020304" pitchFamily="18" charset="0"/>
                <a:ea typeface="MS PGothic" panose="020B0600070205080204" pitchFamily="34" charset="-128"/>
              </a:defRPr>
            </a:lvl4pPr>
            <a:lvl5pPr marL="2080031" indent="-231115">
              <a:defRPr sz="2400">
                <a:solidFill>
                  <a:schemeClr val="tx1"/>
                </a:solidFill>
                <a:latin typeface="Times" panose="02020603050405020304" pitchFamily="18" charset="0"/>
                <a:ea typeface="MS PGothic" panose="020B0600070205080204" pitchFamily="34" charset="-128"/>
              </a:defRPr>
            </a:lvl5pPr>
            <a:lvl6pPr marL="2542261"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04490"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66719"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28948"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073DC1D0-18E7-4B8E-A7A0-6A564F29887F}" type="slidenum">
              <a:rPr lang="en-GB" altLang="en-US" sz="1200">
                <a:latin typeface="Arial" panose="020B0604020202020204" pitchFamily="34" charset="0"/>
              </a:rPr>
              <a:pPr/>
              <a:t>10</a:t>
            </a:fld>
            <a:endParaRPr lang="en-GB" altLang="en-US" sz="1200" dirty="0">
              <a:latin typeface="Arial" panose="020B0604020202020204"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dirty="0" smtClean="0"/>
          </a:p>
        </p:txBody>
      </p:sp>
    </p:spTree>
    <p:extLst>
      <p:ext uri="{BB962C8B-B14F-4D97-AF65-F5344CB8AC3E}">
        <p14:creationId xmlns:p14="http://schemas.microsoft.com/office/powerpoint/2010/main" val="542573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51122" indent="-288893">
              <a:defRPr sz="2400">
                <a:solidFill>
                  <a:schemeClr val="tx1"/>
                </a:solidFill>
                <a:latin typeface="Times" panose="02020603050405020304" pitchFamily="18" charset="0"/>
                <a:ea typeface="MS PGothic" panose="020B0600070205080204" pitchFamily="34" charset="-128"/>
              </a:defRPr>
            </a:lvl2pPr>
            <a:lvl3pPr marL="1155573" indent="-231115">
              <a:defRPr sz="2400">
                <a:solidFill>
                  <a:schemeClr val="tx1"/>
                </a:solidFill>
                <a:latin typeface="Times" panose="02020603050405020304" pitchFamily="18" charset="0"/>
                <a:ea typeface="MS PGothic" panose="020B0600070205080204" pitchFamily="34" charset="-128"/>
              </a:defRPr>
            </a:lvl3pPr>
            <a:lvl4pPr marL="1617802" indent="-231115">
              <a:defRPr sz="2400">
                <a:solidFill>
                  <a:schemeClr val="tx1"/>
                </a:solidFill>
                <a:latin typeface="Times" panose="02020603050405020304" pitchFamily="18" charset="0"/>
                <a:ea typeface="MS PGothic" panose="020B0600070205080204" pitchFamily="34" charset="-128"/>
              </a:defRPr>
            </a:lvl4pPr>
            <a:lvl5pPr marL="2080031" indent="-231115">
              <a:defRPr sz="2400">
                <a:solidFill>
                  <a:schemeClr val="tx1"/>
                </a:solidFill>
                <a:latin typeface="Times" panose="02020603050405020304" pitchFamily="18" charset="0"/>
                <a:ea typeface="MS PGothic" panose="020B0600070205080204" pitchFamily="34" charset="-128"/>
              </a:defRPr>
            </a:lvl5pPr>
            <a:lvl6pPr marL="2542261"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04490"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66719"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28948"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073DC1D0-18E7-4B8E-A7A0-6A564F29887F}" type="slidenum">
              <a:rPr lang="en-GB" altLang="en-US" sz="1200">
                <a:latin typeface="Arial" panose="020B0604020202020204" pitchFamily="34" charset="0"/>
              </a:rPr>
              <a:pPr/>
              <a:t>12</a:t>
            </a:fld>
            <a:endParaRPr lang="en-GB" altLang="en-US" sz="1200" dirty="0">
              <a:latin typeface="Arial" panose="020B0604020202020204"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dirty="0" smtClean="0"/>
          </a:p>
        </p:txBody>
      </p:sp>
    </p:spTree>
    <p:extLst>
      <p:ext uri="{BB962C8B-B14F-4D97-AF65-F5344CB8AC3E}">
        <p14:creationId xmlns:p14="http://schemas.microsoft.com/office/powerpoint/2010/main" val="1635695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51122" indent="-288893">
              <a:defRPr sz="2400">
                <a:solidFill>
                  <a:schemeClr val="tx1"/>
                </a:solidFill>
                <a:latin typeface="Times" panose="02020603050405020304" pitchFamily="18" charset="0"/>
                <a:ea typeface="MS PGothic" panose="020B0600070205080204" pitchFamily="34" charset="-128"/>
              </a:defRPr>
            </a:lvl2pPr>
            <a:lvl3pPr marL="1155573" indent="-231115">
              <a:defRPr sz="2400">
                <a:solidFill>
                  <a:schemeClr val="tx1"/>
                </a:solidFill>
                <a:latin typeface="Times" panose="02020603050405020304" pitchFamily="18" charset="0"/>
                <a:ea typeface="MS PGothic" panose="020B0600070205080204" pitchFamily="34" charset="-128"/>
              </a:defRPr>
            </a:lvl3pPr>
            <a:lvl4pPr marL="1617802" indent="-231115">
              <a:defRPr sz="2400">
                <a:solidFill>
                  <a:schemeClr val="tx1"/>
                </a:solidFill>
                <a:latin typeface="Times" panose="02020603050405020304" pitchFamily="18" charset="0"/>
                <a:ea typeface="MS PGothic" panose="020B0600070205080204" pitchFamily="34" charset="-128"/>
              </a:defRPr>
            </a:lvl4pPr>
            <a:lvl5pPr marL="2080031" indent="-231115">
              <a:defRPr sz="2400">
                <a:solidFill>
                  <a:schemeClr val="tx1"/>
                </a:solidFill>
                <a:latin typeface="Times" panose="02020603050405020304" pitchFamily="18" charset="0"/>
                <a:ea typeface="MS PGothic" panose="020B0600070205080204" pitchFamily="34" charset="-128"/>
              </a:defRPr>
            </a:lvl5pPr>
            <a:lvl6pPr marL="2542261"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04490"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66719"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28948"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073DC1D0-18E7-4B8E-A7A0-6A564F29887F}" type="slidenum">
              <a:rPr lang="en-GB" altLang="en-US" sz="1200">
                <a:latin typeface="Arial" panose="020B0604020202020204" pitchFamily="34" charset="0"/>
              </a:rPr>
              <a:pPr/>
              <a:t>13</a:t>
            </a:fld>
            <a:endParaRPr lang="en-GB" altLang="en-US" sz="1200" dirty="0">
              <a:latin typeface="Arial" panose="020B0604020202020204"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dirty="0" smtClean="0"/>
          </a:p>
        </p:txBody>
      </p:sp>
    </p:spTree>
    <p:extLst>
      <p:ext uri="{BB962C8B-B14F-4D97-AF65-F5344CB8AC3E}">
        <p14:creationId xmlns:p14="http://schemas.microsoft.com/office/powerpoint/2010/main" val="2458261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51122" indent="-288893">
              <a:defRPr sz="2400">
                <a:solidFill>
                  <a:schemeClr val="tx1"/>
                </a:solidFill>
                <a:latin typeface="Times" panose="02020603050405020304" pitchFamily="18" charset="0"/>
                <a:ea typeface="MS PGothic" panose="020B0600070205080204" pitchFamily="34" charset="-128"/>
              </a:defRPr>
            </a:lvl2pPr>
            <a:lvl3pPr marL="1155573" indent="-231115">
              <a:defRPr sz="2400">
                <a:solidFill>
                  <a:schemeClr val="tx1"/>
                </a:solidFill>
                <a:latin typeface="Times" panose="02020603050405020304" pitchFamily="18" charset="0"/>
                <a:ea typeface="MS PGothic" panose="020B0600070205080204" pitchFamily="34" charset="-128"/>
              </a:defRPr>
            </a:lvl3pPr>
            <a:lvl4pPr marL="1617802" indent="-231115">
              <a:defRPr sz="2400">
                <a:solidFill>
                  <a:schemeClr val="tx1"/>
                </a:solidFill>
                <a:latin typeface="Times" panose="02020603050405020304" pitchFamily="18" charset="0"/>
                <a:ea typeface="MS PGothic" panose="020B0600070205080204" pitchFamily="34" charset="-128"/>
              </a:defRPr>
            </a:lvl4pPr>
            <a:lvl5pPr marL="2080031" indent="-231115">
              <a:defRPr sz="2400">
                <a:solidFill>
                  <a:schemeClr val="tx1"/>
                </a:solidFill>
                <a:latin typeface="Times" panose="02020603050405020304" pitchFamily="18" charset="0"/>
                <a:ea typeface="MS PGothic" panose="020B0600070205080204" pitchFamily="34" charset="-128"/>
              </a:defRPr>
            </a:lvl5pPr>
            <a:lvl6pPr marL="2542261"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04490"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66719"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28948"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073DC1D0-18E7-4B8E-A7A0-6A564F29887F}" type="slidenum">
              <a:rPr lang="en-GB" altLang="en-US" sz="1200">
                <a:latin typeface="Arial" panose="020B0604020202020204" pitchFamily="34" charset="0"/>
              </a:rPr>
              <a:pPr/>
              <a:t>14</a:t>
            </a:fld>
            <a:endParaRPr lang="en-GB" altLang="en-US" sz="1200" dirty="0">
              <a:latin typeface="Arial" panose="020B0604020202020204"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dirty="0" smtClean="0"/>
          </a:p>
        </p:txBody>
      </p:sp>
    </p:spTree>
    <p:extLst>
      <p:ext uri="{BB962C8B-B14F-4D97-AF65-F5344CB8AC3E}">
        <p14:creationId xmlns:p14="http://schemas.microsoft.com/office/powerpoint/2010/main" val="3571541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51122" indent="-288893">
              <a:defRPr sz="2400">
                <a:solidFill>
                  <a:schemeClr val="tx1"/>
                </a:solidFill>
                <a:latin typeface="Times" panose="02020603050405020304" pitchFamily="18" charset="0"/>
                <a:ea typeface="MS PGothic" panose="020B0600070205080204" pitchFamily="34" charset="-128"/>
              </a:defRPr>
            </a:lvl2pPr>
            <a:lvl3pPr marL="1155573" indent="-231115">
              <a:defRPr sz="2400">
                <a:solidFill>
                  <a:schemeClr val="tx1"/>
                </a:solidFill>
                <a:latin typeface="Times" panose="02020603050405020304" pitchFamily="18" charset="0"/>
                <a:ea typeface="MS PGothic" panose="020B0600070205080204" pitchFamily="34" charset="-128"/>
              </a:defRPr>
            </a:lvl3pPr>
            <a:lvl4pPr marL="1617802" indent="-231115">
              <a:defRPr sz="2400">
                <a:solidFill>
                  <a:schemeClr val="tx1"/>
                </a:solidFill>
                <a:latin typeface="Times" panose="02020603050405020304" pitchFamily="18" charset="0"/>
                <a:ea typeface="MS PGothic" panose="020B0600070205080204" pitchFamily="34" charset="-128"/>
              </a:defRPr>
            </a:lvl4pPr>
            <a:lvl5pPr marL="2080031" indent="-231115">
              <a:defRPr sz="2400">
                <a:solidFill>
                  <a:schemeClr val="tx1"/>
                </a:solidFill>
                <a:latin typeface="Times" panose="02020603050405020304" pitchFamily="18" charset="0"/>
                <a:ea typeface="MS PGothic" panose="020B0600070205080204" pitchFamily="34" charset="-128"/>
              </a:defRPr>
            </a:lvl5pPr>
            <a:lvl6pPr marL="2542261"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04490"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66719"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28948"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073DC1D0-18E7-4B8E-A7A0-6A564F29887F}" type="slidenum">
              <a:rPr lang="en-GB" altLang="en-US" sz="1200">
                <a:latin typeface="Arial" panose="020B0604020202020204" pitchFamily="34" charset="0"/>
              </a:rPr>
              <a:pPr/>
              <a:t>15</a:t>
            </a:fld>
            <a:endParaRPr lang="en-GB" altLang="en-US" sz="1200" dirty="0">
              <a:latin typeface="Arial" panose="020B0604020202020204"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dirty="0" smtClean="0"/>
          </a:p>
        </p:txBody>
      </p:sp>
    </p:spTree>
    <p:extLst>
      <p:ext uri="{BB962C8B-B14F-4D97-AF65-F5344CB8AC3E}">
        <p14:creationId xmlns:p14="http://schemas.microsoft.com/office/powerpoint/2010/main" val="211194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51122" indent="-288893">
              <a:defRPr sz="2400">
                <a:solidFill>
                  <a:schemeClr val="tx1"/>
                </a:solidFill>
                <a:latin typeface="Times" panose="02020603050405020304" pitchFamily="18" charset="0"/>
                <a:ea typeface="MS PGothic" panose="020B0600070205080204" pitchFamily="34" charset="-128"/>
              </a:defRPr>
            </a:lvl2pPr>
            <a:lvl3pPr marL="1155573" indent="-231115">
              <a:defRPr sz="2400">
                <a:solidFill>
                  <a:schemeClr val="tx1"/>
                </a:solidFill>
                <a:latin typeface="Times" panose="02020603050405020304" pitchFamily="18" charset="0"/>
                <a:ea typeface="MS PGothic" panose="020B0600070205080204" pitchFamily="34" charset="-128"/>
              </a:defRPr>
            </a:lvl3pPr>
            <a:lvl4pPr marL="1617802" indent="-231115">
              <a:defRPr sz="2400">
                <a:solidFill>
                  <a:schemeClr val="tx1"/>
                </a:solidFill>
                <a:latin typeface="Times" panose="02020603050405020304" pitchFamily="18" charset="0"/>
                <a:ea typeface="MS PGothic" panose="020B0600070205080204" pitchFamily="34" charset="-128"/>
              </a:defRPr>
            </a:lvl4pPr>
            <a:lvl5pPr marL="2080031" indent="-231115">
              <a:defRPr sz="2400">
                <a:solidFill>
                  <a:schemeClr val="tx1"/>
                </a:solidFill>
                <a:latin typeface="Times" panose="02020603050405020304" pitchFamily="18" charset="0"/>
                <a:ea typeface="MS PGothic" panose="020B0600070205080204" pitchFamily="34" charset="-128"/>
              </a:defRPr>
            </a:lvl5pPr>
            <a:lvl6pPr marL="2542261"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04490"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66719"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28948"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073DC1D0-18E7-4B8E-A7A0-6A564F29887F}" type="slidenum">
              <a:rPr lang="en-GB" altLang="en-US" sz="1200">
                <a:latin typeface="Arial" panose="020B0604020202020204" pitchFamily="34" charset="0"/>
              </a:rPr>
              <a:pPr/>
              <a:t>16</a:t>
            </a:fld>
            <a:endParaRPr lang="en-GB" altLang="en-US" sz="1200" dirty="0">
              <a:latin typeface="Arial" panose="020B0604020202020204"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dirty="0" smtClean="0"/>
          </a:p>
        </p:txBody>
      </p:sp>
    </p:spTree>
    <p:extLst>
      <p:ext uri="{BB962C8B-B14F-4D97-AF65-F5344CB8AC3E}">
        <p14:creationId xmlns:p14="http://schemas.microsoft.com/office/powerpoint/2010/main" val="21362679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51122" indent="-288893">
              <a:defRPr sz="2400">
                <a:solidFill>
                  <a:schemeClr val="tx1"/>
                </a:solidFill>
                <a:latin typeface="Times" panose="02020603050405020304" pitchFamily="18" charset="0"/>
                <a:ea typeface="MS PGothic" panose="020B0600070205080204" pitchFamily="34" charset="-128"/>
              </a:defRPr>
            </a:lvl2pPr>
            <a:lvl3pPr marL="1155573" indent="-231115">
              <a:defRPr sz="2400">
                <a:solidFill>
                  <a:schemeClr val="tx1"/>
                </a:solidFill>
                <a:latin typeface="Times" panose="02020603050405020304" pitchFamily="18" charset="0"/>
                <a:ea typeface="MS PGothic" panose="020B0600070205080204" pitchFamily="34" charset="-128"/>
              </a:defRPr>
            </a:lvl3pPr>
            <a:lvl4pPr marL="1617802" indent="-231115">
              <a:defRPr sz="2400">
                <a:solidFill>
                  <a:schemeClr val="tx1"/>
                </a:solidFill>
                <a:latin typeface="Times" panose="02020603050405020304" pitchFamily="18" charset="0"/>
                <a:ea typeface="MS PGothic" panose="020B0600070205080204" pitchFamily="34" charset="-128"/>
              </a:defRPr>
            </a:lvl4pPr>
            <a:lvl5pPr marL="2080031" indent="-231115">
              <a:defRPr sz="2400">
                <a:solidFill>
                  <a:schemeClr val="tx1"/>
                </a:solidFill>
                <a:latin typeface="Times" panose="02020603050405020304" pitchFamily="18" charset="0"/>
                <a:ea typeface="MS PGothic" panose="020B0600070205080204" pitchFamily="34" charset="-128"/>
              </a:defRPr>
            </a:lvl5pPr>
            <a:lvl6pPr marL="2542261"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04490"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66719"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28948"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073DC1D0-18E7-4B8E-A7A0-6A564F29887F}" type="slidenum">
              <a:rPr lang="en-GB" altLang="en-US" sz="1200">
                <a:latin typeface="Arial" panose="020B0604020202020204" pitchFamily="34" charset="0"/>
              </a:rPr>
              <a:pPr/>
              <a:t>17</a:t>
            </a:fld>
            <a:endParaRPr lang="en-GB" altLang="en-US" sz="1200" dirty="0">
              <a:latin typeface="Arial" panose="020B0604020202020204"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dirty="0" smtClean="0"/>
          </a:p>
        </p:txBody>
      </p:sp>
    </p:spTree>
    <p:extLst>
      <p:ext uri="{BB962C8B-B14F-4D97-AF65-F5344CB8AC3E}">
        <p14:creationId xmlns:p14="http://schemas.microsoft.com/office/powerpoint/2010/main" val="1152963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51122" indent="-288893">
              <a:defRPr sz="2400">
                <a:solidFill>
                  <a:schemeClr val="tx1"/>
                </a:solidFill>
                <a:latin typeface="Times" panose="02020603050405020304" pitchFamily="18" charset="0"/>
                <a:ea typeface="MS PGothic" panose="020B0600070205080204" pitchFamily="34" charset="-128"/>
              </a:defRPr>
            </a:lvl2pPr>
            <a:lvl3pPr marL="1155573" indent="-231115">
              <a:defRPr sz="2400">
                <a:solidFill>
                  <a:schemeClr val="tx1"/>
                </a:solidFill>
                <a:latin typeface="Times" panose="02020603050405020304" pitchFamily="18" charset="0"/>
                <a:ea typeface="MS PGothic" panose="020B0600070205080204" pitchFamily="34" charset="-128"/>
              </a:defRPr>
            </a:lvl3pPr>
            <a:lvl4pPr marL="1617802" indent="-231115">
              <a:defRPr sz="2400">
                <a:solidFill>
                  <a:schemeClr val="tx1"/>
                </a:solidFill>
                <a:latin typeface="Times" panose="02020603050405020304" pitchFamily="18" charset="0"/>
                <a:ea typeface="MS PGothic" panose="020B0600070205080204" pitchFamily="34" charset="-128"/>
              </a:defRPr>
            </a:lvl4pPr>
            <a:lvl5pPr marL="2080031" indent="-231115">
              <a:defRPr sz="2400">
                <a:solidFill>
                  <a:schemeClr val="tx1"/>
                </a:solidFill>
                <a:latin typeface="Times" panose="02020603050405020304" pitchFamily="18" charset="0"/>
                <a:ea typeface="MS PGothic" panose="020B0600070205080204" pitchFamily="34" charset="-128"/>
              </a:defRPr>
            </a:lvl5pPr>
            <a:lvl6pPr marL="2542261"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04490"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66719"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28948"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073DC1D0-18E7-4B8E-A7A0-6A564F29887F}" type="slidenum">
              <a:rPr lang="en-GB" altLang="en-US" sz="1200">
                <a:latin typeface="Arial" panose="020B0604020202020204" pitchFamily="34" charset="0"/>
              </a:rPr>
              <a:pPr/>
              <a:t>18</a:t>
            </a:fld>
            <a:endParaRPr lang="en-GB" altLang="en-US" sz="1200" dirty="0">
              <a:latin typeface="Arial" panose="020B0604020202020204"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dirty="0" smtClean="0"/>
          </a:p>
        </p:txBody>
      </p:sp>
    </p:spTree>
    <p:extLst>
      <p:ext uri="{BB962C8B-B14F-4D97-AF65-F5344CB8AC3E}">
        <p14:creationId xmlns:p14="http://schemas.microsoft.com/office/powerpoint/2010/main" val="38941093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51122" indent="-288893">
              <a:defRPr sz="2400">
                <a:solidFill>
                  <a:schemeClr val="tx1"/>
                </a:solidFill>
                <a:latin typeface="Times" panose="02020603050405020304" pitchFamily="18" charset="0"/>
                <a:ea typeface="MS PGothic" panose="020B0600070205080204" pitchFamily="34" charset="-128"/>
              </a:defRPr>
            </a:lvl2pPr>
            <a:lvl3pPr marL="1155573" indent="-231115">
              <a:defRPr sz="2400">
                <a:solidFill>
                  <a:schemeClr val="tx1"/>
                </a:solidFill>
                <a:latin typeface="Times" panose="02020603050405020304" pitchFamily="18" charset="0"/>
                <a:ea typeface="MS PGothic" panose="020B0600070205080204" pitchFamily="34" charset="-128"/>
              </a:defRPr>
            </a:lvl3pPr>
            <a:lvl4pPr marL="1617802" indent="-231115">
              <a:defRPr sz="2400">
                <a:solidFill>
                  <a:schemeClr val="tx1"/>
                </a:solidFill>
                <a:latin typeface="Times" panose="02020603050405020304" pitchFamily="18" charset="0"/>
                <a:ea typeface="MS PGothic" panose="020B0600070205080204" pitchFamily="34" charset="-128"/>
              </a:defRPr>
            </a:lvl4pPr>
            <a:lvl5pPr marL="2080031" indent="-231115">
              <a:defRPr sz="2400">
                <a:solidFill>
                  <a:schemeClr val="tx1"/>
                </a:solidFill>
                <a:latin typeface="Times" panose="02020603050405020304" pitchFamily="18" charset="0"/>
                <a:ea typeface="MS PGothic" panose="020B0600070205080204" pitchFamily="34" charset="-128"/>
              </a:defRPr>
            </a:lvl5pPr>
            <a:lvl6pPr marL="2542261"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04490"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66719"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28948"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073DC1D0-18E7-4B8E-A7A0-6A564F29887F}" type="slidenum">
              <a:rPr lang="en-GB" altLang="en-US" sz="1200">
                <a:latin typeface="Arial" panose="020B0604020202020204" pitchFamily="34" charset="0"/>
              </a:rPr>
              <a:pPr/>
              <a:t>19</a:t>
            </a:fld>
            <a:endParaRPr lang="en-GB" altLang="en-US" sz="1200" dirty="0">
              <a:latin typeface="Arial" panose="020B0604020202020204"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dirty="0" smtClean="0"/>
          </a:p>
        </p:txBody>
      </p:sp>
    </p:spTree>
    <p:extLst>
      <p:ext uri="{BB962C8B-B14F-4D97-AF65-F5344CB8AC3E}">
        <p14:creationId xmlns:p14="http://schemas.microsoft.com/office/powerpoint/2010/main" val="42520398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51122" indent="-288893">
              <a:defRPr sz="2400">
                <a:solidFill>
                  <a:schemeClr val="tx1"/>
                </a:solidFill>
                <a:latin typeface="Times" panose="02020603050405020304" pitchFamily="18" charset="0"/>
                <a:ea typeface="MS PGothic" panose="020B0600070205080204" pitchFamily="34" charset="-128"/>
              </a:defRPr>
            </a:lvl2pPr>
            <a:lvl3pPr marL="1155573" indent="-231115">
              <a:defRPr sz="2400">
                <a:solidFill>
                  <a:schemeClr val="tx1"/>
                </a:solidFill>
                <a:latin typeface="Times" panose="02020603050405020304" pitchFamily="18" charset="0"/>
                <a:ea typeface="MS PGothic" panose="020B0600070205080204" pitchFamily="34" charset="-128"/>
              </a:defRPr>
            </a:lvl3pPr>
            <a:lvl4pPr marL="1617802" indent="-231115">
              <a:defRPr sz="2400">
                <a:solidFill>
                  <a:schemeClr val="tx1"/>
                </a:solidFill>
                <a:latin typeface="Times" panose="02020603050405020304" pitchFamily="18" charset="0"/>
                <a:ea typeface="MS PGothic" panose="020B0600070205080204" pitchFamily="34" charset="-128"/>
              </a:defRPr>
            </a:lvl4pPr>
            <a:lvl5pPr marL="2080031" indent="-231115">
              <a:defRPr sz="2400">
                <a:solidFill>
                  <a:schemeClr val="tx1"/>
                </a:solidFill>
                <a:latin typeface="Times" panose="02020603050405020304" pitchFamily="18" charset="0"/>
                <a:ea typeface="MS PGothic" panose="020B0600070205080204" pitchFamily="34" charset="-128"/>
              </a:defRPr>
            </a:lvl5pPr>
            <a:lvl6pPr marL="2542261"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04490"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66719"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28948"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073DC1D0-18E7-4B8E-A7A0-6A564F29887F}" type="slidenum">
              <a:rPr lang="en-GB" altLang="en-US" sz="1200">
                <a:latin typeface="Arial" panose="020B0604020202020204" pitchFamily="34" charset="0"/>
              </a:rPr>
              <a:pPr/>
              <a:t>20</a:t>
            </a:fld>
            <a:endParaRPr lang="en-GB" altLang="en-US" sz="1200" dirty="0">
              <a:latin typeface="Arial" panose="020B0604020202020204"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dirty="0" smtClean="0"/>
          </a:p>
        </p:txBody>
      </p:sp>
    </p:spTree>
    <p:extLst>
      <p:ext uri="{BB962C8B-B14F-4D97-AF65-F5344CB8AC3E}">
        <p14:creationId xmlns:p14="http://schemas.microsoft.com/office/powerpoint/2010/main" val="105336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51122" indent="-288893">
              <a:defRPr sz="2400">
                <a:solidFill>
                  <a:schemeClr val="tx1"/>
                </a:solidFill>
                <a:latin typeface="Times" panose="02020603050405020304" pitchFamily="18" charset="0"/>
                <a:ea typeface="MS PGothic" panose="020B0600070205080204" pitchFamily="34" charset="-128"/>
              </a:defRPr>
            </a:lvl2pPr>
            <a:lvl3pPr marL="1155573" indent="-231115">
              <a:defRPr sz="2400">
                <a:solidFill>
                  <a:schemeClr val="tx1"/>
                </a:solidFill>
                <a:latin typeface="Times" panose="02020603050405020304" pitchFamily="18" charset="0"/>
                <a:ea typeface="MS PGothic" panose="020B0600070205080204" pitchFamily="34" charset="-128"/>
              </a:defRPr>
            </a:lvl3pPr>
            <a:lvl4pPr marL="1617802" indent="-231115">
              <a:defRPr sz="2400">
                <a:solidFill>
                  <a:schemeClr val="tx1"/>
                </a:solidFill>
                <a:latin typeface="Times" panose="02020603050405020304" pitchFamily="18" charset="0"/>
                <a:ea typeface="MS PGothic" panose="020B0600070205080204" pitchFamily="34" charset="-128"/>
              </a:defRPr>
            </a:lvl4pPr>
            <a:lvl5pPr marL="2080031" indent="-231115">
              <a:defRPr sz="2400">
                <a:solidFill>
                  <a:schemeClr val="tx1"/>
                </a:solidFill>
                <a:latin typeface="Times" panose="02020603050405020304" pitchFamily="18" charset="0"/>
                <a:ea typeface="MS PGothic" panose="020B0600070205080204" pitchFamily="34" charset="-128"/>
              </a:defRPr>
            </a:lvl5pPr>
            <a:lvl6pPr marL="2542261"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04490"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66719"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28948"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073DC1D0-18E7-4B8E-A7A0-6A564F29887F}" type="slidenum">
              <a:rPr lang="en-GB" altLang="en-US" sz="1200">
                <a:latin typeface="Arial" panose="020B0604020202020204" pitchFamily="34" charset="0"/>
              </a:rPr>
              <a:pPr/>
              <a:t>2</a:t>
            </a:fld>
            <a:endParaRPr lang="en-GB" altLang="en-US" sz="1200" dirty="0">
              <a:latin typeface="Arial" panose="020B0604020202020204"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dirty="0" smtClean="0"/>
          </a:p>
        </p:txBody>
      </p:sp>
    </p:spTree>
    <p:extLst>
      <p:ext uri="{BB962C8B-B14F-4D97-AF65-F5344CB8AC3E}">
        <p14:creationId xmlns:p14="http://schemas.microsoft.com/office/powerpoint/2010/main" val="35533770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51122" indent="-288893">
              <a:defRPr sz="2400">
                <a:solidFill>
                  <a:schemeClr val="tx1"/>
                </a:solidFill>
                <a:latin typeface="Times" panose="02020603050405020304" pitchFamily="18" charset="0"/>
                <a:ea typeface="MS PGothic" panose="020B0600070205080204" pitchFamily="34" charset="-128"/>
              </a:defRPr>
            </a:lvl2pPr>
            <a:lvl3pPr marL="1155573" indent="-231115">
              <a:defRPr sz="2400">
                <a:solidFill>
                  <a:schemeClr val="tx1"/>
                </a:solidFill>
                <a:latin typeface="Times" panose="02020603050405020304" pitchFamily="18" charset="0"/>
                <a:ea typeface="MS PGothic" panose="020B0600070205080204" pitchFamily="34" charset="-128"/>
              </a:defRPr>
            </a:lvl3pPr>
            <a:lvl4pPr marL="1617802" indent="-231115">
              <a:defRPr sz="2400">
                <a:solidFill>
                  <a:schemeClr val="tx1"/>
                </a:solidFill>
                <a:latin typeface="Times" panose="02020603050405020304" pitchFamily="18" charset="0"/>
                <a:ea typeface="MS PGothic" panose="020B0600070205080204" pitchFamily="34" charset="-128"/>
              </a:defRPr>
            </a:lvl4pPr>
            <a:lvl5pPr marL="2080031" indent="-231115">
              <a:defRPr sz="2400">
                <a:solidFill>
                  <a:schemeClr val="tx1"/>
                </a:solidFill>
                <a:latin typeface="Times" panose="02020603050405020304" pitchFamily="18" charset="0"/>
                <a:ea typeface="MS PGothic" panose="020B0600070205080204" pitchFamily="34" charset="-128"/>
              </a:defRPr>
            </a:lvl5pPr>
            <a:lvl6pPr marL="2542261"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04490"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66719"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28948"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073DC1D0-18E7-4B8E-A7A0-6A564F29887F}" type="slidenum">
              <a:rPr lang="en-GB" altLang="en-US" sz="1200">
                <a:latin typeface="Arial" panose="020B0604020202020204" pitchFamily="34" charset="0"/>
              </a:rPr>
              <a:pPr/>
              <a:t>21</a:t>
            </a:fld>
            <a:endParaRPr lang="en-GB" altLang="en-US" sz="1200" dirty="0">
              <a:latin typeface="Arial" panose="020B0604020202020204"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dirty="0" smtClean="0"/>
          </a:p>
        </p:txBody>
      </p:sp>
    </p:spTree>
    <p:extLst>
      <p:ext uri="{BB962C8B-B14F-4D97-AF65-F5344CB8AC3E}">
        <p14:creationId xmlns:p14="http://schemas.microsoft.com/office/powerpoint/2010/main" val="11435602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51122" indent="-288893">
              <a:defRPr sz="2400">
                <a:solidFill>
                  <a:schemeClr val="tx1"/>
                </a:solidFill>
                <a:latin typeface="Times" panose="02020603050405020304" pitchFamily="18" charset="0"/>
                <a:ea typeface="MS PGothic" panose="020B0600070205080204" pitchFamily="34" charset="-128"/>
              </a:defRPr>
            </a:lvl2pPr>
            <a:lvl3pPr marL="1155573" indent="-231115">
              <a:defRPr sz="2400">
                <a:solidFill>
                  <a:schemeClr val="tx1"/>
                </a:solidFill>
                <a:latin typeface="Times" panose="02020603050405020304" pitchFamily="18" charset="0"/>
                <a:ea typeface="MS PGothic" panose="020B0600070205080204" pitchFamily="34" charset="-128"/>
              </a:defRPr>
            </a:lvl3pPr>
            <a:lvl4pPr marL="1617802" indent="-231115">
              <a:defRPr sz="2400">
                <a:solidFill>
                  <a:schemeClr val="tx1"/>
                </a:solidFill>
                <a:latin typeface="Times" panose="02020603050405020304" pitchFamily="18" charset="0"/>
                <a:ea typeface="MS PGothic" panose="020B0600070205080204" pitchFamily="34" charset="-128"/>
              </a:defRPr>
            </a:lvl4pPr>
            <a:lvl5pPr marL="2080031" indent="-231115">
              <a:defRPr sz="2400">
                <a:solidFill>
                  <a:schemeClr val="tx1"/>
                </a:solidFill>
                <a:latin typeface="Times" panose="02020603050405020304" pitchFamily="18" charset="0"/>
                <a:ea typeface="MS PGothic" panose="020B0600070205080204" pitchFamily="34" charset="-128"/>
              </a:defRPr>
            </a:lvl5pPr>
            <a:lvl6pPr marL="2542261"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04490"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66719"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28948"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073DC1D0-18E7-4B8E-A7A0-6A564F29887F}" type="slidenum">
              <a:rPr lang="en-GB" altLang="en-US" sz="1200">
                <a:latin typeface="Arial" panose="020B0604020202020204" pitchFamily="34" charset="0"/>
              </a:rPr>
              <a:pPr/>
              <a:t>22</a:t>
            </a:fld>
            <a:endParaRPr lang="en-GB" altLang="en-US" sz="1200" dirty="0">
              <a:latin typeface="Arial" panose="020B0604020202020204"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dirty="0" smtClean="0"/>
          </a:p>
        </p:txBody>
      </p:sp>
    </p:spTree>
    <p:extLst>
      <p:ext uri="{BB962C8B-B14F-4D97-AF65-F5344CB8AC3E}">
        <p14:creationId xmlns:p14="http://schemas.microsoft.com/office/powerpoint/2010/main" val="10817637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51122" indent="-288893">
              <a:defRPr sz="2400">
                <a:solidFill>
                  <a:schemeClr val="tx1"/>
                </a:solidFill>
                <a:latin typeface="Times" panose="02020603050405020304" pitchFamily="18" charset="0"/>
                <a:ea typeface="MS PGothic" panose="020B0600070205080204" pitchFamily="34" charset="-128"/>
              </a:defRPr>
            </a:lvl2pPr>
            <a:lvl3pPr marL="1155573" indent="-231115">
              <a:defRPr sz="2400">
                <a:solidFill>
                  <a:schemeClr val="tx1"/>
                </a:solidFill>
                <a:latin typeface="Times" panose="02020603050405020304" pitchFamily="18" charset="0"/>
                <a:ea typeface="MS PGothic" panose="020B0600070205080204" pitchFamily="34" charset="-128"/>
              </a:defRPr>
            </a:lvl3pPr>
            <a:lvl4pPr marL="1617802" indent="-231115">
              <a:defRPr sz="2400">
                <a:solidFill>
                  <a:schemeClr val="tx1"/>
                </a:solidFill>
                <a:latin typeface="Times" panose="02020603050405020304" pitchFamily="18" charset="0"/>
                <a:ea typeface="MS PGothic" panose="020B0600070205080204" pitchFamily="34" charset="-128"/>
              </a:defRPr>
            </a:lvl4pPr>
            <a:lvl5pPr marL="2080031" indent="-231115">
              <a:defRPr sz="2400">
                <a:solidFill>
                  <a:schemeClr val="tx1"/>
                </a:solidFill>
                <a:latin typeface="Times" panose="02020603050405020304" pitchFamily="18" charset="0"/>
                <a:ea typeface="MS PGothic" panose="020B0600070205080204" pitchFamily="34" charset="-128"/>
              </a:defRPr>
            </a:lvl5pPr>
            <a:lvl6pPr marL="2542261"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04490"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66719"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28948"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073DC1D0-18E7-4B8E-A7A0-6A564F29887F}" type="slidenum">
              <a:rPr lang="en-GB" altLang="en-US" sz="1200">
                <a:latin typeface="Arial" panose="020B0604020202020204" pitchFamily="34" charset="0"/>
              </a:rPr>
              <a:pPr/>
              <a:t>23</a:t>
            </a:fld>
            <a:endParaRPr lang="en-GB" altLang="en-US" sz="1200" dirty="0">
              <a:latin typeface="Arial" panose="020B0604020202020204"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dirty="0" smtClean="0"/>
          </a:p>
        </p:txBody>
      </p:sp>
    </p:spTree>
    <p:extLst>
      <p:ext uri="{BB962C8B-B14F-4D97-AF65-F5344CB8AC3E}">
        <p14:creationId xmlns:p14="http://schemas.microsoft.com/office/powerpoint/2010/main" val="28567630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51122" indent="-288893">
              <a:defRPr sz="2400">
                <a:solidFill>
                  <a:schemeClr val="tx1"/>
                </a:solidFill>
                <a:latin typeface="Times" panose="02020603050405020304" pitchFamily="18" charset="0"/>
                <a:ea typeface="MS PGothic" panose="020B0600070205080204" pitchFamily="34" charset="-128"/>
              </a:defRPr>
            </a:lvl2pPr>
            <a:lvl3pPr marL="1155573" indent="-231115">
              <a:defRPr sz="2400">
                <a:solidFill>
                  <a:schemeClr val="tx1"/>
                </a:solidFill>
                <a:latin typeface="Times" panose="02020603050405020304" pitchFamily="18" charset="0"/>
                <a:ea typeface="MS PGothic" panose="020B0600070205080204" pitchFamily="34" charset="-128"/>
              </a:defRPr>
            </a:lvl3pPr>
            <a:lvl4pPr marL="1617802" indent="-231115">
              <a:defRPr sz="2400">
                <a:solidFill>
                  <a:schemeClr val="tx1"/>
                </a:solidFill>
                <a:latin typeface="Times" panose="02020603050405020304" pitchFamily="18" charset="0"/>
                <a:ea typeface="MS PGothic" panose="020B0600070205080204" pitchFamily="34" charset="-128"/>
              </a:defRPr>
            </a:lvl4pPr>
            <a:lvl5pPr marL="2080031" indent="-231115">
              <a:defRPr sz="2400">
                <a:solidFill>
                  <a:schemeClr val="tx1"/>
                </a:solidFill>
                <a:latin typeface="Times" panose="02020603050405020304" pitchFamily="18" charset="0"/>
                <a:ea typeface="MS PGothic" panose="020B0600070205080204" pitchFamily="34" charset="-128"/>
              </a:defRPr>
            </a:lvl5pPr>
            <a:lvl6pPr marL="2542261"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04490"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66719"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28948"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073DC1D0-18E7-4B8E-A7A0-6A564F29887F}" type="slidenum">
              <a:rPr lang="en-GB" altLang="en-US" sz="1200">
                <a:latin typeface="Arial" panose="020B0604020202020204" pitchFamily="34" charset="0"/>
              </a:rPr>
              <a:pPr/>
              <a:t>24</a:t>
            </a:fld>
            <a:endParaRPr lang="en-GB" altLang="en-US" sz="1200" dirty="0">
              <a:latin typeface="Arial" panose="020B0604020202020204"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dirty="0" smtClean="0"/>
          </a:p>
        </p:txBody>
      </p:sp>
    </p:spTree>
    <p:extLst>
      <p:ext uri="{BB962C8B-B14F-4D97-AF65-F5344CB8AC3E}">
        <p14:creationId xmlns:p14="http://schemas.microsoft.com/office/powerpoint/2010/main" val="29466971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51122" indent="-288893">
              <a:defRPr sz="2400">
                <a:solidFill>
                  <a:schemeClr val="tx1"/>
                </a:solidFill>
                <a:latin typeface="Times" panose="02020603050405020304" pitchFamily="18" charset="0"/>
                <a:ea typeface="MS PGothic" panose="020B0600070205080204" pitchFamily="34" charset="-128"/>
              </a:defRPr>
            </a:lvl2pPr>
            <a:lvl3pPr marL="1155573" indent="-231115">
              <a:defRPr sz="2400">
                <a:solidFill>
                  <a:schemeClr val="tx1"/>
                </a:solidFill>
                <a:latin typeface="Times" panose="02020603050405020304" pitchFamily="18" charset="0"/>
                <a:ea typeface="MS PGothic" panose="020B0600070205080204" pitchFamily="34" charset="-128"/>
              </a:defRPr>
            </a:lvl3pPr>
            <a:lvl4pPr marL="1617802" indent="-231115">
              <a:defRPr sz="2400">
                <a:solidFill>
                  <a:schemeClr val="tx1"/>
                </a:solidFill>
                <a:latin typeface="Times" panose="02020603050405020304" pitchFamily="18" charset="0"/>
                <a:ea typeface="MS PGothic" panose="020B0600070205080204" pitchFamily="34" charset="-128"/>
              </a:defRPr>
            </a:lvl4pPr>
            <a:lvl5pPr marL="2080031" indent="-231115">
              <a:defRPr sz="2400">
                <a:solidFill>
                  <a:schemeClr val="tx1"/>
                </a:solidFill>
                <a:latin typeface="Times" panose="02020603050405020304" pitchFamily="18" charset="0"/>
                <a:ea typeface="MS PGothic" panose="020B0600070205080204" pitchFamily="34" charset="-128"/>
              </a:defRPr>
            </a:lvl5pPr>
            <a:lvl6pPr marL="2542261"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04490"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66719"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28948"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073DC1D0-18E7-4B8E-A7A0-6A564F29887F}" type="slidenum">
              <a:rPr lang="en-GB" altLang="en-US" sz="1200">
                <a:latin typeface="Arial" panose="020B0604020202020204" pitchFamily="34" charset="0"/>
              </a:rPr>
              <a:pPr/>
              <a:t>27</a:t>
            </a:fld>
            <a:endParaRPr lang="en-GB" altLang="en-US" sz="1200" dirty="0">
              <a:latin typeface="Arial" panose="020B0604020202020204"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dirty="0" smtClean="0"/>
          </a:p>
        </p:txBody>
      </p:sp>
    </p:spTree>
    <p:extLst>
      <p:ext uri="{BB962C8B-B14F-4D97-AF65-F5344CB8AC3E}">
        <p14:creationId xmlns:p14="http://schemas.microsoft.com/office/powerpoint/2010/main" val="35158353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51122" indent="-288893">
              <a:defRPr sz="2400">
                <a:solidFill>
                  <a:schemeClr val="tx1"/>
                </a:solidFill>
                <a:latin typeface="Times" panose="02020603050405020304" pitchFamily="18" charset="0"/>
                <a:ea typeface="MS PGothic" panose="020B0600070205080204" pitchFamily="34" charset="-128"/>
              </a:defRPr>
            </a:lvl2pPr>
            <a:lvl3pPr marL="1155573" indent="-231115">
              <a:defRPr sz="2400">
                <a:solidFill>
                  <a:schemeClr val="tx1"/>
                </a:solidFill>
                <a:latin typeface="Times" panose="02020603050405020304" pitchFamily="18" charset="0"/>
                <a:ea typeface="MS PGothic" panose="020B0600070205080204" pitchFamily="34" charset="-128"/>
              </a:defRPr>
            </a:lvl3pPr>
            <a:lvl4pPr marL="1617802" indent="-231115">
              <a:defRPr sz="2400">
                <a:solidFill>
                  <a:schemeClr val="tx1"/>
                </a:solidFill>
                <a:latin typeface="Times" panose="02020603050405020304" pitchFamily="18" charset="0"/>
                <a:ea typeface="MS PGothic" panose="020B0600070205080204" pitchFamily="34" charset="-128"/>
              </a:defRPr>
            </a:lvl4pPr>
            <a:lvl5pPr marL="2080031" indent="-231115">
              <a:defRPr sz="2400">
                <a:solidFill>
                  <a:schemeClr val="tx1"/>
                </a:solidFill>
                <a:latin typeface="Times" panose="02020603050405020304" pitchFamily="18" charset="0"/>
                <a:ea typeface="MS PGothic" panose="020B0600070205080204" pitchFamily="34" charset="-128"/>
              </a:defRPr>
            </a:lvl5pPr>
            <a:lvl6pPr marL="2542261"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04490"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66719"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28948"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073DC1D0-18E7-4B8E-A7A0-6A564F29887F}" type="slidenum">
              <a:rPr lang="en-GB" altLang="en-US" sz="1200">
                <a:latin typeface="Arial" panose="020B0604020202020204" pitchFamily="34" charset="0"/>
              </a:rPr>
              <a:pPr/>
              <a:t>28</a:t>
            </a:fld>
            <a:endParaRPr lang="en-GB" altLang="en-US" sz="1200" dirty="0">
              <a:latin typeface="Arial" panose="020B0604020202020204"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dirty="0" smtClean="0"/>
          </a:p>
        </p:txBody>
      </p:sp>
    </p:spTree>
    <p:extLst>
      <p:ext uri="{BB962C8B-B14F-4D97-AF65-F5344CB8AC3E}">
        <p14:creationId xmlns:p14="http://schemas.microsoft.com/office/powerpoint/2010/main" val="30420840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51122" indent="-288893">
              <a:defRPr sz="2400">
                <a:solidFill>
                  <a:schemeClr val="tx1"/>
                </a:solidFill>
                <a:latin typeface="Times" panose="02020603050405020304" pitchFamily="18" charset="0"/>
                <a:ea typeface="MS PGothic" panose="020B0600070205080204" pitchFamily="34" charset="-128"/>
              </a:defRPr>
            </a:lvl2pPr>
            <a:lvl3pPr marL="1155573" indent="-231115">
              <a:defRPr sz="2400">
                <a:solidFill>
                  <a:schemeClr val="tx1"/>
                </a:solidFill>
                <a:latin typeface="Times" panose="02020603050405020304" pitchFamily="18" charset="0"/>
                <a:ea typeface="MS PGothic" panose="020B0600070205080204" pitchFamily="34" charset="-128"/>
              </a:defRPr>
            </a:lvl3pPr>
            <a:lvl4pPr marL="1617802" indent="-231115">
              <a:defRPr sz="2400">
                <a:solidFill>
                  <a:schemeClr val="tx1"/>
                </a:solidFill>
                <a:latin typeface="Times" panose="02020603050405020304" pitchFamily="18" charset="0"/>
                <a:ea typeface="MS PGothic" panose="020B0600070205080204" pitchFamily="34" charset="-128"/>
              </a:defRPr>
            </a:lvl4pPr>
            <a:lvl5pPr marL="2080031" indent="-231115">
              <a:defRPr sz="2400">
                <a:solidFill>
                  <a:schemeClr val="tx1"/>
                </a:solidFill>
                <a:latin typeface="Times" panose="02020603050405020304" pitchFamily="18" charset="0"/>
                <a:ea typeface="MS PGothic" panose="020B0600070205080204" pitchFamily="34" charset="-128"/>
              </a:defRPr>
            </a:lvl5pPr>
            <a:lvl6pPr marL="2542261"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04490"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66719"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28948"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073DC1D0-18E7-4B8E-A7A0-6A564F29887F}" type="slidenum">
              <a:rPr lang="en-GB" altLang="en-US" sz="1200">
                <a:latin typeface="Arial" panose="020B0604020202020204" pitchFamily="34" charset="0"/>
              </a:rPr>
              <a:pPr/>
              <a:t>29</a:t>
            </a:fld>
            <a:endParaRPr lang="en-GB" altLang="en-US" sz="1200" dirty="0">
              <a:latin typeface="Arial" panose="020B0604020202020204"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dirty="0" smtClean="0"/>
          </a:p>
        </p:txBody>
      </p:sp>
    </p:spTree>
    <p:extLst>
      <p:ext uri="{BB962C8B-B14F-4D97-AF65-F5344CB8AC3E}">
        <p14:creationId xmlns:p14="http://schemas.microsoft.com/office/powerpoint/2010/main" val="12950001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51122" indent="-288893">
              <a:defRPr sz="2400">
                <a:solidFill>
                  <a:schemeClr val="tx1"/>
                </a:solidFill>
                <a:latin typeface="Times" panose="02020603050405020304" pitchFamily="18" charset="0"/>
                <a:ea typeface="MS PGothic" panose="020B0600070205080204" pitchFamily="34" charset="-128"/>
              </a:defRPr>
            </a:lvl2pPr>
            <a:lvl3pPr marL="1155573" indent="-231115">
              <a:defRPr sz="2400">
                <a:solidFill>
                  <a:schemeClr val="tx1"/>
                </a:solidFill>
                <a:latin typeface="Times" panose="02020603050405020304" pitchFamily="18" charset="0"/>
                <a:ea typeface="MS PGothic" panose="020B0600070205080204" pitchFamily="34" charset="-128"/>
              </a:defRPr>
            </a:lvl3pPr>
            <a:lvl4pPr marL="1617802" indent="-231115">
              <a:defRPr sz="2400">
                <a:solidFill>
                  <a:schemeClr val="tx1"/>
                </a:solidFill>
                <a:latin typeface="Times" panose="02020603050405020304" pitchFamily="18" charset="0"/>
                <a:ea typeface="MS PGothic" panose="020B0600070205080204" pitchFamily="34" charset="-128"/>
              </a:defRPr>
            </a:lvl4pPr>
            <a:lvl5pPr marL="2080031" indent="-231115">
              <a:defRPr sz="2400">
                <a:solidFill>
                  <a:schemeClr val="tx1"/>
                </a:solidFill>
                <a:latin typeface="Times" panose="02020603050405020304" pitchFamily="18" charset="0"/>
                <a:ea typeface="MS PGothic" panose="020B0600070205080204" pitchFamily="34" charset="-128"/>
              </a:defRPr>
            </a:lvl5pPr>
            <a:lvl6pPr marL="2542261"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04490"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66719"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28948"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073DC1D0-18E7-4B8E-A7A0-6A564F29887F}" type="slidenum">
              <a:rPr lang="en-GB" altLang="en-US" sz="1200">
                <a:latin typeface="Arial" panose="020B0604020202020204" pitchFamily="34" charset="0"/>
              </a:rPr>
              <a:pPr/>
              <a:t>30</a:t>
            </a:fld>
            <a:endParaRPr lang="en-GB" altLang="en-US" sz="1200" dirty="0">
              <a:latin typeface="Arial" panose="020B0604020202020204"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dirty="0" smtClean="0"/>
          </a:p>
        </p:txBody>
      </p:sp>
    </p:spTree>
    <p:extLst>
      <p:ext uri="{BB962C8B-B14F-4D97-AF65-F5344CB8AC3E}">
        <p14:creationId xmlns:p14="http://schemas.microsoft.com/office/powerpoint/2010/main" val="13255734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51122" indent="-288893">
              <a:defRPr sz="2400">
                <a:solidFill>
                  <a:schemeClr val="tx1"/>
                </a:solidFill>
                <a:latin typeface="Times" panose="02020603050405020304" pitchFamily="18" charset="0"/>
                <a:ea typeface="MS PGothic" panose="020B0600070205080204" pitchFamily="34" charset="-128"/>
              </a:defRPr>
            </a:lvl2pPr>
            <a:lvl3pPr marL="1155573" indent="-231115">
              <a:defRPr sz="2400">
                <a:solidFill>
                  <a:schemeClr val="tx1"/>
                </a:solidFill>
                <a:latin typeface="Times" panose="02020603050405020304" pitchFamily="18" charset="0"/>
                <a:ea typeface="MS PGothic" panose="020B0600070205080204" pitchFamily="34" charset="-128"/>
              </a:defRPr>
            </a:lvl3pPr>
            <a:lvl4pPr marL="1617802" indent="-231115">
              <a:defRPr sz="2400">
                <a:solidFill>
                  <a:schemeClr val="tx1"/>
                </a:solidFill>
                <a:latin typeface="Times" panose="02020603050405020304" pitchFamily="18" charset="0"/>
                <a:ea typeface="MS PGothic" panose="020B0600070205080204" pitchFamily="34" charset="-128"/>
              </a:defRPr>
            </a:lvl4pPr>
            <a:lvl5pPr marL="2080031" indent="-231115">
              <a:defRPr sz="2400">
                <a:solidFill>
                  <a:schemeClr val="tx1"/>
                </a:solidFill>
                <a:latin typeface="Times" panose="02020603050405020304" pitchFamily="18" charset="0"/>
                <a:ea typeface="MS PGothic" panose="020B0600070205080204" pitchFamily="34" charset="-128"/>
              </a:defRPr>
            </a:lvl5pPr>
            <a:lvl6pPr marL="2542261"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04490"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66719"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28948"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073DC1D0-18E7-4B8E-A7A0-6A564F29887F}" type="slidenum">
              <a:rPr lang="en-GB" altLang="en-US" sz="1200">
                <a:latin typeface="Arial" panose="020B0604020202020204" pitchFamily="34" charset="0"/>
              </a:rPr>
              <a:pPr/>
              <a:t>31</a:t>
            </a:fld>
            <a:endParaRPr lang="en-GB" altLang="en-US" sz="1200" dirty="0">
              <a:latin typeface="Arial" panose="020B0604020202020204"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dirty="0" smtClean="0"/>
          </a:p>
        </p:txBody>
      </p:sp>
    </p:spTree>
    <p:extLst>
      <p:ext uri="{BB962C8B-B14F-4D97-AF65-F5344CB8AC3E}">
        <p14:creationId xmlns:p14="http://schemas.microsoft.com/office/powerpoint/2010/main" val="33050731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51122" indent="-288893">
              <a:defRPr sz="2400">
                <a:solidFill>
                  <a:schemeClr val="tx1"/>
                </a:solidFill>
                <a:latin typeface="Times" panose="02020603050405020304" pitchFamily="18" charset="0"/>
                <a:ea typeface="MS PGothic" panose="020B0600070205080204" pitchFamily="34" charset="-128"/>
              </a:defRPr>
            </a:lvl2pPr>
            <a:lvl3pPr marL="1155573" indent="-231115">
              <a:defRPr sz="2400">
                <a:solidFill>
                  <a:schemeClr val="tx1"/>
                </a:solidFill>
                <a:latin typeface="Times" panose="02020603050405020304" pitchFamily="18" charset="0"/>
                <a:ea typeface="MS PGothic" panose="020B0600070205080204" pitchFamily="34" charset="-128"/>
              </a:defRPr>
            </a:lvl3pPr>
            <a:lvl4pPr marL="1617802" indent="-231115">
              <a:defRPr sz="2400">
                <a:solidFill>
                  <a:schemeClr val="tx1"/>
                </a:solidFill>
                <a:latin typeface="Times" panose="02020603050405020304" pitchFamily="18" charset="0"/>
                <a:ea typeface="MS PGothic" panose="020B0600070205080204" pitchFamily="34" charset="-128"/>
              </a:defRPr>
            </a:lvl4pPr>
            <a:lvl5pPr marL="2080031" indent="-231115">
              <a:defRPr sz="2400">
                <a:solidFill>
                  <a:schemeClr val="tx1"/>
                </a:solidFill>
                <a:latin typeface="Times" panose="02020603050405020304" pitchFamily="18" charset="0"/>
                <a:ea typeface="MS PGothic" panose="020B0600070205080204" pitchFamily="34" charset="-128"/>
              </a:defRPr>
            </a:lvl5pPr>
            <a:lvl6pPr marL="2542261"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04490"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66719"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28948"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073DC1D0-18E7-4B8E-A7A0-6A564F29887F}" type="slidenum">
              <a:rPr lang="en-GB" altLang="en-US" sz="1200">
                <a:latin typeface="Arial" panose="020B0604020202020204" pitchFamily="34" charset="0"/>
              </a:rPr>
              <a:pPr/>
              <a:t>32</a:t>
            </a:fld>
            <a:endParaRPr lang="en-GB" altLang="en-US" sz="1200" dirty="0">
              <a:latin typeface="Arial" panose="020B0604020202020204"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dirty="0" smtClean="0"/>
          </a:p>
        </p:txBody>
      </p:sp>
    </p:spTree>
    <p:extLst>
      <p:ext uri="{BB962C8B-B14F-4D97-AF65-F5344CB8AC3E}">
        <p14:creationId xmlns:p14="http://schemas.microsoft.com/office/powerpoint/2010/main" val="1094511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51122" indent="-288893">
              <a:defRPr sz="2400">
                <a:solidFill>
                  <a:schemeClr val="tx1"/>
                </a:solidFill>
                <a:latin typeface="Times" panose="02020603050405020304" pitchFamily="18" charset="0"/>
                <a:ea typeface="MS PGothic" panose="020B0600070205080204" pitchFamily="34" charset="-128"/>
              </a:defRPr>
            </a:lvl2pPr>
            <a:lvl3pPr marL="1155573" indent="-231115">
              <a:defRPr sz="2400">
                <a:solidFill>
                  <a:schemeClr val="tx1"/>
                </a:solidFill>
                <a:latin typeface="Times" panose="02020603050405020304" pitchFamily="18" charset="0"/>
                <a:ea typeface="MS PGothic" panose="020B0600070205080204" pitchFamily="34" charset="-128"/>
              </a:defRPr>
            </a:lvl3pPr>
            <a:lvl4pPr marL="1617802" indent="-231115">
              <a:defRPr sz="2400">
                <a:solidFill>
                  <a:schemeClr val="tx1"/>
                </a:solidFill>
                <a:latin typeface="Times" panose="02020603050405020304" pitchFamily="18" charset="0"/>
                <a:ea typeface="MS PGothic" panose="020B0600070205080204" pitchFamily="34" charset="-128"/>
              </a:defRPr>
            </a:lvl4pPr>
            <a:lvl5pPr marL="2080031" indent="-231115">
              <a:defRPr sz="2400">
                <a:solidFill>
                  <a:schemeClr val="tx1"/>
                </a:solidFill>
                <a:latin typeface="Times" panose="02020603050405020304" pitchFamily="18" charset="0"/>
                <a:ea typeface="MS PGothic" panose="020B0600070205080204" pitchFamily="34" charset="-128"/>
              </a:defRPr>
            </a:lvl5pPr>
            <a:lvl6pPr marL="2542261"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04490"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66719"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28948"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073DC1D0-18E7-4B8E-A7A0-6A564F29887F}" type="slidenum">
              <a:rPr lang="en-GB" altLang="en-US" sz="1200">
                <a:latin typeface="Arial" panose="020B0604020202020204" pitchFamily="34" charset="0"/>
              </a:rPr>
              <a:pPr/>
              <a:t>3</a:t>
            </a:fld>
            <a:endParaRPr lang="en-GB" altLang="en-US" sz="1200" dirty="0">
              <a:latin typeface="Arial" panose="020B0604020202020204"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dirty="0" smtClean="0"/>
          </a:p>
        </p:txBody>
      </p:sp>
    </p:spTree>
    <p:extLst>
      <p:ext uri="{BB962C8B-B14F-4D97-AF65-F5344CB8AC3E}">
        <p14:creationId xmlns:p14="http://schemas.microsoft.com/office/powerpoint/2010/main" val="30320685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51122" indent="-288893">
              <a:defRPr sz="2400">
                <a:solidFill>
                  <a:schemeClr val="tx1"/>
                </a:solidFill>
                <a:latin typeface="Times" panose="02020603050405020304" pitchFamily="18" charset="0"/>
                <a:ea typeface="MS PGothic" panose="020B0600070205080204" pitchFamily="34" charset="-128"/>
              </a:defRPr>
            </a:lvl2pPr>
            <a:lvl3pPr marL="1155573" indent="-231115">
              <a:defRPr sz="2400">
                <a:solidFill>
                  <a:schemeClr val="tx1"/>
                </a:solidFill>
                <a:latin typeface="Times" panose="02020603050405020304" pitchFamily="18" charset="0"/>
                <a:ea typeface="MS PGothic" panose="020B0600070205080204" pitchFamily="34" charset="-128"/>
              </a:defRPr>
            </a:lvl3pPr>
            <a:lvl4pPr marL="1617802" indent="-231115">
              <a:defRPr sz="2400">
                <a:solidFill>
                  <a:schemeClr val="tx1"/>
                </a:solidFill>
                <a:latin typeface="Times" panose="02020603050405020304" pitchFamily="18" charset="0"/>
                <a:ea typeface="MS PGothic" panose="020B0600070205080204" pitchFamily="34" charset="-128"/>
              </a:defRPr>
            </a:lvl4pPr>
            <a:lvl5pPr marL="2080031" indent="-231115">
              <a:defRPr sz="2400">
                <a:solidFill>
                  <a:schemeClr val="tx1"/>
                </a:solidFill>
                <a:latin typeface="Times" panose="02020603050405020304" pitchFamily="18" charset="0"/>
                <a:ea typeface="MS PGothic" panose="020B0600070205080204" pitchFamily="34" charset="-128"/>
              </a:defRPr>
            </a:lvl5pPr>
            <a:lvl6pPr marL="2542261"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04490"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66719"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28948"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073DC1D0-18E7-4B8E-A7A0-6A564F29887F}" type="slidenum">
              <a:rPr lang="en-GB" altLang="en-US" sz="1200">
                <a:latin typeface="Arial" panose="020B0604020202020204" pitchFamily="34" charset="0"/>
              </a:rPr>
              <a:pPr/>
              <a:t>33</a:t>
            </a:fld>
            <a:endParaRPr lang="en-GB" altLang="en-US" sz="1200" dirty="0">
              <a:latin typeface="Arial" panose="020B0604020202020204"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dirty="0" smtClean="0"/>
          </a:p>
        </p:txBody>
      </p:sp>
    </p:spTree>
    <p:extLst>
      <p:ext uri="{BB962C8B-B14F-4D97-AF65-F5344CB8AC3E}">
        <p14:creationId xmlns:p14="http://schemas.microsoft.com/office/powerpoint/2010/main" val="21914304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51122" indent="-288893">
              <a:defRPr sz="2400">
                <a:solidFill>
                  <a:schemeClr val="tx1"/>
                </a:solidFill>
                <a:latin typeface="Times" panose="02020603050405020304" pitchFamily="18" charset="0"/>
                <a:ea typeface="MS PGothic" panose="020B0600070205080204" pitchFamily="34" charset="-128"/>
              </a:defRPr>
            </a:lvl2pPr>
            <a:lvl3pPr marL="1155573" indent="-231115">
              <a:defRPr sz="2400">
                <a:solidFill>
                  <a:schemeClr val="tx1"/>
                </a:solidFill>
                <a:latin typeface="Times" panose="02020603050405020304" pitchFamily="18" charset="0"/>
                <a:ea typeface="MS PGothic" panose="020B0600070205080204" pitchFamily="34" charset="-128"/>
              </a:defRPr>
            </a:lvl3pPr>
            <a:lvl4pPr marL="1617802" indent="-231115">
              <a:defRPr sz="2400">
                <a:solidFill>
                  <a:schemeClr val="tx1"/>
                </a:solidFill>
                <a:latin typeface="Times" panose="02020603050405020304" pitchFamily="18" charset="0"/>
                <a:ea typeface="MS PGothic" panose="020B0600070205080204" pitchFamily="34" charset="-128"/>
              </a:defRPr>
            </a:lvl4pPr>
            <a:lvl5pPr marL="2080031" indent="-231115">
              <a:defRPr sz="2400">
                <a:solidFill>
                  <a:schemeClr val="tx1"/>
                </a:solidFill>
                <a:latin typeface="Times" panose="02020603050405020304" pitchFamily="18" charset="0"/>
                <a:ea typeface="MS PGothic" panose="020B0600070205080204" pitchFamily="34" charset="-128"/>
              </a:defRPr>
            </a:lvl5pPr>
            <a:lvl6pPr marL="2542261"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04490"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66719"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28948"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073DC1D0-18E7-4B8E-A7A0-6A564F29887F}" type="slidenum">
              <a:rPr lang="en-GB" altLang="en-US" sz="1200">
                <a:latin typeface="Arial" panose="020B0604020202020204" pitchFamily="34" charset="0"/>
              </a:rPr>
              <a:pPr/>
              <a:t>34</a:t>
            </a:fld>
            <a:endParaRPr lang="en-GB" altLang="en-US" sz="1200" dirty="0">
              <a:latin typeface="Arial" panose="020B0604020202020204"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dirty="0" smtClean="0"/>
          </a:p>
        </p:txBody>
      </p:sp>
    </p:spTree>
    <p:extLst>
      <p:ext uri="{BB962C8B-B14F-4D97-AF65-F5344CB8AC3E}">
        <p14:creationId xmlns:p14="http://schemas.microsoft.com/office/powerpoint/2010/main" val="34628702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51122" indent="-288893">
              <a:defRPr sz="2400">
                <a:solidFill>
                  <a:schemeClr val="tx1"/>
                </a:solidFill>
                <a:latin typeface="Times" panose="02020603050405020304" pitchFamily="18" charset="0"/>
                <a:ea typeface="MS PGothic" panose="020B0600070205080204" pitchFamily="34" charset="-128"/>
              </a:defRPr>
            </a:lvl2pPr>
            <a:lvl3pPr marL="1155573" indent="-231115">
              <a:defRPr sz="2400">
                <a:solidFill>
                  <a:schemeClr val="tx1"/>
                </a:solidFill>
                <a:latin typeface="Times" panose="02020603050405020304" pitchFamily="18" charset="0"/>
                <a:ea typeface="MS PGothic" panose="020B0600070205080204" pitchFamily="34" charset="-128"/>
              </a:defRPr>
            </a:lvl3pPr>
            <a:lvl4pPr marL="1617802" indent="-231115">
              <a:defRPr sz="2400">
                <a:solidFill>
                  <a:schemeClr val="tx1"/>
                </a:solidFill>
                <a:latin typeface="Times" panose="02020603050405020304" pitchFamily="18" charset="0"/>
                <a:ea typeface="MS PGothic" panose="020B0600070205080204" pitchFamily="34" charset="-128"/>
              </a:defRPr>
            </a:lvl4pPr>
            <a:lvl5pPr marL="2080031" indent="-231115">
              <a:defRPr sz="2400">
                <a:solidFill>
                  <a:schemeClr val="tx1"/>
                </a:solidFill>
                <a:latin typeface="Times" panose="02020603050405020304" pitchFamily="18" charset="0"/>
                <a:ea typeface="MS PGothic" panose="020B0600070205080204" pitchFamily="34" charset="-128"/>
              </a:defRPr>
            </a:lvl5pPr>
            <a:lvl6pPr marL="2542261"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04490"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66719"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28948"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073DC1D0-18E7-4B8E-A7A0-6A564F29887F}" type="slidenum">
              <a:rPr lang="en-GB" altLang="en-US" sz="1200">
                <a:latin typeface="Arial" panose="020B0604020202020204" pitchFamily="34" charset="0"/>
              </a:rPr>
              <a:pPr/>
              <a:t>35</a:t>
            </a:fld>
            <a:endParaRPr lang="en-GB" altLang="en-US" sz="1200" dirty="0">
              <a:latin typeface="Arial" panose="020B0604020202020204"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dirty="0" smtClean="0"/>
          </a:p>
        </p:txBody>
      </p:sp>
    </p:spTree>
    <p:extLst>
      <p:ext uri="{BB962C8B-B14F-4D97-AF65-F5344CB8AC3E}">
        <p14:creationId xmlns:p14="http://schemas.microsoft.com/office/powerpoint/2010/main" val="10518918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51122" indent="-288893">
              <a:defRPr sz="2400">
                <a:solidFill>
                  <a:schemeClr val="tx1"/>
                </a:solidFill>
                <a:latin typeface="Times" panose="02020603050405020304" pitchFamily="18" charset="0"/>
                <a:ea typeface="MS PGothic" panose="020B0600070205080204" pitchFamily="34" charset="-128"/>
              </a:defRPr>
            </a:lvl2pPr>
            <a:lvl3pPr marL="1155573" indent="-231115">
              <a:defRPr sz="2400">
                <a:solidFill>
                  <a:schemeClr val="tx1"/>
                </a:solidFill>
                <a:latin typeface="Times" panose="02020603050405020304" pitchFamily="18" charset="0"/>
                <a:ea typeface="MS PGothic" panose="020B0600070205080204" pitchFamily="34" charset="-128"/>
              </a:defRPr>
            </a:lvl3pPr>
            <a:lvl4pPr marL="1617802" indent="-231115">
              <a:defRPr sz="2400">
                <a:solidFill>
                  <a:schemeClr val="tx1"/>
                </a:solidFill>
                <a:latin typeface="Times" panose="02020603050405020304" pitchFamily="18" charset="0"/>
                <a:ea typeface="MS PGothic" panose="020B0600070205080204" pitchFamily="34" charset="-128"/>
              </a:defRPr>
            </a:lvl4pPr>
            <a:lvl5pPr marL="2080031" indent="-231115">
              <a:defRPr sz="2400">
                <a:solidFill>
                  <a:schemeClr val="tx1"/>
                </a:solidFill>
                <a:latin typeface="Times" panose="02020603050405020304" pitchFamily="18" charset="0"/>
                <a:ea typeface="MS PGothic" panose="020B0600070205080204" pitchFamily="34" charset="-128"/>
              </a:defRPr>
            </a:lvl5pPr>
            <a:lvl6pPr marL="2542261"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04490"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66719"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28948"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073DC1D0-18E7-4B8E-A7A0-6A564F29887F}" type="slidenum">
              <a:rPr lang="en-GB" altLang="en-US" sz="1200">
                <a:latin typeface="Arial" panose="020B0604020202020204" pitchFamily="34" charset="0"/>
              </a:rPr>
              <a:pPr/>
              <a:t>36</a:t>
            </a:fld>
            <a:endParaRPr lang="en-GB" altLang="en-US" sz="1200" dirty="0">
              <a:latin typeface="Arial" panose="020B0604020202020204"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dirty="0" smtClean="0"/>
          </a:p>
        </p:txBody>
      </p:sp>
    </p:spTree>
    <p:extLst>
      <p:ext uri="{BB962C8B-B14F-4D97-AF65-F5344CB8AC3E}">
        <p14:creationId xmlns:p14="http://schemas.microsoft.com/office/powerpoint/2010/main" val="28041744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51122" indent="-288893">
              <a:defRPr sz="2400">
                <a:solidFill>
                  <a:schemeClr val="tx1"/>
                </a:solidFill>
                <a:latin typeface="Times" panose="02020603050405020304" pitchFamily="18" charset="0"/>
                <a:ea typeface="MS PGothic" panose="020B0600070205080204" pitchFamily="34" charset="-128"/>
              </a:defRPr>
            </a:lvl2pPr>
            <a:lvl3pPr marL="1155573" indent="-231115">
              <a:defRPr sz="2400">
                <a:solidFill>
                  <a:schemeClr val="tx1"/>
                </a:solidFill>
                <a:latin typeface="Times" panose="02020603050405020304" pitchFamily="18" charset="0"/>
                <a:ea typeface="MS PGothic" panose="020B0600070205080204" pitchFamily="34" charset="-128"/>
              </a:defRPr>
            </a:lvl3pPr>
            <a:lvl4pPr marL="1617802" indent="-231115">
              <a:defRPr sz="2400">
                <a:solidFill>
                  <a:schemeClr val="tx1"/>
                </a:solidFill>
                <a:latin typeface="Times" panose="02020603050405020304" pitchFamily="18" charset="0"/>
                <a:ea typeface="MS PGothic" panose="020B0600070205080204" pitchFamily="34" charset="-128"/>
              </a:defRPr>
            </a:lvl4pPr>
            <a:lvl5pPr marL="2080031" indent="-231115">
              <a:defRPr sz="2400">
                <a:solidFill>
                  <a:schemeClr val="tx1"/>
                </a:solidFill>
                <a:latin typeface="Times" panose="02020603050405020304" pitchFamily="18" charset="0"/>
                <a:ea typeface="MS PGothic" panose="020B0600070205080204" pitchFamily="34" charset="-128"/>
              </a:defRPr>
            </a:lvl5pPr>
            <a:lvl6pPr marL="2542261"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04490"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66719"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28948"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073DC1D0-18E7-4B8E-A7A0-6A564F29887F}" type="slidenum">
              <a:rPr lang="en-GB" altLang="en-US" sz="1200">
                <a:latin typeface="Arial" panose="020B0604020202020204" pitchFamily="34" charset="0"/>
              </a:rPr>
              <a:pPr/>
              <a:t>37</a:t>
            </a:fld>
            <a:endParaRPr lang="en-GB" altLang="en-US" sz="1200" dirty="0">
              <a:latin typeface="Arial" panose="020B0604020202020204"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dirty="0" smtClean="0"/>
          </a:p>
        </p:txBody>
      </p:sp>
    </p:spTree>
    <p:extLst>
      <p:ext uri="{BB962C8B-B14F-4D97-AF65-F5344CB8AC3E}">
        <p14:creationId xmlns:p14="http://schemas.microsoft.com/office/powerpoint/2010/main" val="1418074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51122" indent="-288893">
              <a:defRPr sz="2400">
                <a:solidFill>
                  <a:schemeClr val="tx1"/>
                </a:solidFill>
                <a:latin typeface="Times" panose="02020603050405020304" pitchFamily="18" charset="0"/>
                <a:ea typeface="MS PGothic" panose="020B0600070205080204" pitchFamily="34" charset="-128"/>
              </a:defRPr>
            </a:lvl2pPr>
            <a:lvl3pPr marL="1155573" indent="-231115">
              <a:defRPr sz="2400">
                <a:solidFill>
                  <a:schemeClr val="tx1"/>
                </a:solidFill>
                <a:latin typeface="Times" panose="02020603050405020304" pitchFamily="18" charset="0"/>
                <a:ea typeface="MS PGothic" panose="020B0600070205080204" pitchFamily="34" charset="-128"/>
              </a:defRPr>
            </a:lvl3pPr>
            <a:lvl4pPr marL="1617802" indent="-231115">
              <a:defRPr sz="2400">
                <a:solidFill>
                  <a:schemeClr val="tx1"/>
                </a:solidFill>
                <a:latin typeface="Times" panose="02020603050405020304" pitchFamily="18" charset="0"/>
                <a:ea typeface="MS PGothic" panose="020B0600070205080204" pitchFamily="34" charset="-128"/>
              </a:defRPr>
            </a:lvl4pPr>
            <a:lvl5pPr marL="2080031" indent="-231115">
              <a:defRPr sz="2400">
                <a:solidFill>
                  <a:schemeClr val="tx1"/>
                </a:solidFill>
                <a:latin typeface="Times" panose="02020603050405020304" pitchFamily="18" charset="0"/>
                <a:ea typeface="MS PGothic" panose="020B0600070205080204" pitchFamily="34" charset="-128"/>
              </a:defRPr>
            </a:lvl5pPr>
            <a:lvl6pPr marL="2542261"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04490"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66719"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28948"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073DC1D0-18E7-4B8E-A7A0-6A564F29887F}" type="slidenum">
              <a:rPr lang="en-GB" altLang="en-US" sz="1200">
                <a:latin typeface="Arial" panose="020B0604020202020204" pitchFamily="34" charset="0"/>
              </a:rPr>
              <a:pPr/>
              <a:t>38</a:t>
            </a:fld>
            <a:endParaRPr lang="en-GB" altLang="en-US" sz="1200" dirty="0">
              <a:latin typeface="Arial" panose="020B0604020202020204"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dirty="0" smtClean="0"/>
          </a:p>
        </p:txBody>
      </p:sp>
    </p:spTree>
    <p:extLst>
      <p:ext uri="{BB962C8B-B14F-4D97-AF65-F5344CB8AC3E}">
        <p14:creationId xmlns:p14="http://schemas.microsoft.com/office/powerpoint/2010/main" val="39751051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51122" indent="-288893">
              <a:defRPr sz="2400">
                <a:solidFill>
                  <a:schemeClr val="tx1"/>
                </a:solidFill>
                <a:latin typeface="Times" panose="02020603050405020304" pitchFamily="18" charset="0"/>
                <a:ea typeface="MS PGothic" panose="020B0600070205080204" pitchFamily="34" charset="-128"/>
              </a:defRPr>
            </a:lvl2pPr>
            <a:lvl3pPr marL="1155573" indent="-231115">
              <a:defRPr sz="2400">
                <a:solidFill>
                  <a:schemeClr val="tx1"/>
                </a:solidFill>
                <a:latin typeface="Times" panose="02020603050405020304" pitchFamily="18" charset="0"/>
                <a:ea typeface="MS PGothic" panose="020B0600070205080204" pitchFamily="34" charset="-128"/>
              </a:defRPr>
            </a:lvl3pPr>
            <a:lvl4pPr marL="1617802" indent="-231115">
              <a:defRPr sz="2400">
                <a:solidFill>
                  <a:schemeClr val="tx1"/>
                </a:solidFill>
                <a:latin typeface="Times" panose="02020603050405020304" pitchFamily="18" charset="0"/>
                <a:ea typeface="MS PGothic" panose="020B0600070205080204" pitchFamily="34" charset="-128"/>
              </a:defRPr>
            </a:lvl4pPr>
            <a:lvl5pPr marL="2080031" indent="-231115">
              <a:defRPr sz="2400">
                <a:solidFill>
                  <a:schemeClr val="tx1"/>
                </a:solidFill>
                <a:latin typeface="Times" panose="02020603050405020304" pitchFamily="18" charset="0"/>
                <a:ea typeface="MS PGothic" panose="020B0600070205080204" pitchFamily="34" charset="-128"/>
              </a:defRPr>
            </a:lvl5pPr>
            <a:lvl6pPr marL="2542261"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04490"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66719"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28948"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073DC1D0-18E7-4B8E-A7A0-6A564F29887F}" type="slidenum">
              <a:rPr lang="en-GB" altLang="en-US" sz="1200">
                <a:latin typeface="Arial" panose="020B0604020202020204" pitchFamily="34" charset="0"/>
              </a:rPr>
              <a:pPr/>
              <a:t>39</a:t>
            </a:fld>
            <a:endParaRPr lang="en-GB" altLang="en-US" sz="1200" dirty="0">
              <a:latin typeface="Arial" panose="020B0604020202020204"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dirty="0" smtClean="0"/>
          </a:p>
        </p:txBody>
      </p:sp>
    </p:spTree>
    <p:extLst>
      <p:ext uri="{BB962C8B-B14F-4D97-AF65-F5344CB8AC3E}">
        <p14:creationId xmlns:p14="http://schemas.microsoft.com/office/powerpoint/2010/main" val="40375111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51122" indent="-288893">
              <a:defRPr sz="2400">
                <a:solidFill>
                  <a:schemeClr val="tx1"/>
                </a:solidFill>
                <a:latin typeface="Times" panose="02020603050405020304" pitchFamily="18" charset="0"/>
                <a:ea typeface="MS PGothic" panose="020B0600070205080204" pitchFamily="34" charset="-128"/>
              </a:defRPr>
            </a:lvl2pPr>
            <a:lvl3pPr marL="1155573" indent="-231115">
              <a:defRPr sz="2400">
                <a:solidFill>
                  <a:schemeClr val="tx1"/>
                </a:solidFill>
                <a:latin typeface="Times" panose="02020603050405020304" pitchFamily="18" charset="0"/>
                <a:ea typeface="MS PGothic" panose="020B0600070205080204" pitchFamily="34" charset="-128"/>
              </a:defRPr>
            </a:lvl3pPr>
            <a:lvl4pPr marL="1617802" indent="-231115">
              <a:defRPr sz="2400">
                <a:solidFill>
                  <a:schemeClr val="tx1"/>
                </a:solidFill>
                <a:latin typeface="Times" panose="02020603050405020304" pitchFamily="18" charset="0"/>
                <a:ea typeface="MS PGothic" panose="020B0600070205080204" pitchFamily="34" charset="-128"/>
              </a:defRPr>
            </a:lvl4pPr>
            <a:lvl5pPr marL="2080031" indent="-231115">
              <a:defRPr sz="2400">
                <a:solidFill>
                  <a:schemeClr val="tx1"/>
                </a:solidFill>
                <a:latin typeface="Times" panose="02020603050405020304" pitchFamily="18" charset="0"/>
                <a:ea typeface="MS PGothic" panose="020B0600070205080204" pitchFamily="34" charset="-128"/>
              </a:defRPr>
            </a:lvl5pPr>
            <a:lvl6pPr marL="2542261"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04490"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66719"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28948"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073DC1D0-18E7-4B8E-A7A0-6A564F29887F}" type="slidenum">
              <a:rPr lang="en-GB" altLang="en-US" sz="1200">
                <a:latin typeface="Arial" panose="020B0604020202020204" pitchFamily="34" charset="0"/>
              </a:rPr>
              <a:pPr/>
              <a:t>40</a:t>
            </a:fld>
            <a:endParaRPr lang="en-GB" altLang="en-US" sz="1200" dirty="0">
              <a:latin typeface="Arial" panose="020B0604020202020204"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dirty="0" smtClean="0"/>
          </a:p>
        </p:txBody>
      </p:sp>
    </p:spTree>
    <p:extLst>
      <p:ext uri="{BB962C8B-B14F-4D97-AF65-F5344CB8AC3E}">
        <p14:creationId xmlns:p14="http://schemas.microsoft.com/office/powerpoint/2010/main" val="30538760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51122" indent="-288893">
              <a:defRPr sz="2400">
                <a:solidFill>
                  <a:schemeClr val="tx1"/>
                </a:solidFill>
                <a:latin typeface="Times" panose="02020603050405020304" pitchFamily="18" charset="0"/>
                <a:ea typeface="MS PGothic" panose="020B0600070205080204" pitchFamily="34" charset="-128"/>
              </a:defRPr>
            </a:lvl2pPr>
            <a:lvl3pPr marL="1155573" indent="-231115">
              <a:defRPr sz="2400">
                <a:solidFill>
                  <a:schemeClr val="tx1"/>
                </a:solidFill>
                <a:latin typeface="Times" panose="02020603050405020304" pitchFamily="18" charset="0"/>
                <a:ea typeface="MS PGothic" panose="020B0600070205080204" pitchFamily="34" charset="-128"/>
              </a:defRPr>
            </a:lvl3pPr>
            <a:lvl4pPr marL="1617802" indent="-231115">
              <a:defRPr sz="2400">
                <a:solidFill>
                  <a:schemeClr val="tx1"/>
                </a:solidFill>
                <a:latin typeface="Times" panose="02020603050405020304" pitchFamily="18" charset="0"/>
                <a:ea typeface="MS PGothic" panose="020B0600070205080204" pitchFamily="34" charset="-128"/>
              </a:defRPr>
            </a:lvl4pPr>
            <a:lvl5pPr marL="2080031" indent="-231115">
              <a:defRPr sz="2400">
                <a:solidFill>
                  <a:schemeClr val="tx1"/>
                </a:solidFill>
                <a:latin typeface="Times" panose="02020603050405020304" pitchFamily="18" charset="0"/>
                <a:ea typeface="MS PGothic" panose="020B0600070205080204" pitchFamily="34" charset="-128"/>
              </a:defRPr>
            </a:lvl5pPr>
            <a:lvl6pPr marL="2542261"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04490"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66719"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28948"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073DC1D0-18E7-4B8E-A7A0-6A564F29887F}" type="slidenum">
              <a:rPr lang="en-GB" altLang="en-US" sz="1200">
                <a:latin typeface="Arial" panose="020B0604020202020204" pitchFamily="34" charset="0"/>
              </a:rPr>
              <a:pPr/>
              <a:t>41</a:t>
            </a:fld>
            <a:endParaRPr lang="en-GB" altLang="en-US" sz="1200" dirty="0">
              <a:latin typeface="Arial" panose="020B0604020202020204"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dirty="0" smtClean="0"/>
          </a:p>
        </p:txBody>
      </p:sp>
    </p:spTree>
    <p:extLst>
      <p:ext uri="{BB962C8B-B14F-4D97-AF65-F5344CB8AC3E}">
        <p14:creationId xmlns:p14="http://schemas.microsoft.com/office/powerpoint/2010/main" val="23784350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51122" indent="-288893">
              <a:defRPr sz="2400">
                <a:solidFill>
                  <a:schemeClr val="tx1"/>
                </a:solidFill>
                <a:latin typeface="Times" panose="02020603050405020304" pitchFamily="18" charset="0"/>
                <a:ea typeface="MS PGothic" panose="020B0600070205080204" pitchFamily="34" charset="-128"/>
              </a:defRPr>
            </a:lvl2pPr>
            <a:lvl3pPr marL="1155573" indent="-231115">
              <a:defRPr sz="2400">
                <a:solidFill>
                  <a:schemeClr val="tx1"/>
                </a:solidFill>
                <a:latin typeface="Times" panose="02020603050405020304" pitchFamily="18" charset="0"/>
                <a:ea typeface="MS PGothic" panose="020B0600070205080204" pitchFamily="34" charset="-128"/>
              </a:defRPr>
            </a:lvl3pPr>
            <a:lvl4pPr marL="1617802" indent="-231115">
              <a:defRPr sz="2400">
                <a:solidFill>
                  <a:schemeClr val="tx1"/>
                </a:solidFill>
                <a:latin typeface="Times" panose="02020603050405020304" pitchFamily="18" charset="0"/>
                <a:ea typeface="MS PGothic" panose="020B0600070205080204" pitchFamily="34" charset="-128"/>
              </a:defRPr>
            </a:lvl4pPr>
            <a:lvl5pPr marL="2080031" indent="-231115">
              <a:defRPr sz="2400">
                <a:solidFill>
                  <a:schemeClr val="tx1"/>
                </a:solidFill>
                <a:latin typeface="Times" panose="02020603050405020304" pitchFamily="18" charset="0"/>
                <a:ea typeface="MS PGothic" panose="020B0600070205080204" pitchFamily="34" charset="-128"/>
              </a:defRPr>
            </a:lvl5pPr>
            <a:lvl6pPr marL="2542261"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04490"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66719"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28948"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073DC1D0-18E7-4B8E-A7A0-6A564F29887F}" type="slidenum">
              <a:rPr lang="en-GB" altLang="en-US" sz="1200">
                <a:latin typeface="Arial" panose="020B0604020202020204" pitchFamily="34" charset="0"/>
              </a:rPr>
              <a:pPr/>
              <a:t>42</a:t>
            </a:fld>
            <a:endParaRPr lang="en-GB" altLang="en-US" sz="1200" dirty="0">
              <a:latin typeface="Arial" panose="020B0604020202020204"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dirty="0" smtClean="0"/>
          </a:p>
        </p:txBody>
      </p:sp>
    </p:spTree>
    <p:extLst>
      <p:ext uri="{BB962C8B-B14F-4D97-AF65-F5344CB8AC3E}">
        <p14:creationId xmlns:p14="http://schemas.microsoft.com/office/powerpoint/2010/main" val="741831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51122" indent="-288893">
              <a:defRPr sz="2400">
                <a:solidFill>
                  <a:schemeClr val="tx1"/>
                </a:solidFill>
                <a:latin typeface="Times" panose="02020603050405020304" pitchFamily="18" charset="0"/>
                <a:ea typeface="MS PGothic" panose="020B0600070205080204" pitchFamily="34" charset="-128"/>
              </a:defRPr>
            </a:lvl2pPr>
            <a:lvl3pPr marL="1155573" indent="-231115">
              <a:defRPr sz="2400">
                <a:solidFill>
                  <a:schemeClr val="tx1"/>
                </a:solidFill>
                <a:latin typeface="Times" panose="02020603050405020304" pitchFamily="18" charset="0"/>
                <a:ea typeface="MS PGothic" panose="020B0600070205080204" pitchFamily="34" charset="-128"/>
              </a:defRPr>
            </a:lvl3pPr>
            <a:lvl4pPr marL="1617802" indent="-231115">
              <a:defRPr sz="2400">
                <a:solidFill>
                  <a:schemeClr val="tx1"/>
                </a:solidFill>
                <a:latin typeface="Times" panose="02020603050405020304" pitchFamily="18" charset="0"/>
                <a:ea typeface="MS PGothic" panose="020B0600070205080204" pitchFamily="34" charset="-128"/>
              </a:defRPr>
            </a:lvl4pPr>
            <a:lvl5pPr marL="2080031" indent="-231115">
              <a:defRPr sz="2400">
                <a:solidFill>
                  <a:schemeClr val="tx1"/>
                </a:solidFill>
                <a:latin typeface="Times" panose="02020603050405020304" pitchFamily="18" charset="0"/>
                <a:ea typeface="MS PGothic" panose="020B0600070205080204" pitchFamily="34" charset="-128"/>
              </a:defRPr>
            </a:lvl5pPr>
            <a:lvl6pPr marL="2542261"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04490"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66719"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28948"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073DC1D0-18E7-4B8E-A7A0-6A564F29887F}" type="slidenum">
              <a:rPr lang="en-GB" altLang="en-US" sz="1200">
                <a:latin typeface="Arial" panose="020B0604020202020204" pitchFamily="34" charset="0"/>
              </a:rPr>
              <a:pPr/>
              <a:t>4</a:t>
            </a:fld>
            <a:endParaRPr lang="en-GB" altLang="en-US" sz="1200" dirty="0">
              <a:latin typeface="Arial" panose="020B0604020202020204"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dirty="0" smtClean="0"/>
          </a:p>
        </p:txBody>
      </p:sp>
    </p:spTree>
    <p:extLst>
      <p:ext uri="{BB962C8B-B14F-4D97-AF65-F5344CB8AC3E}">
        <p14:creationId xmlns:p14="http://schemas.microsoft.com/office/powerpoint/2010/main" val="31476188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51122" indent="-288893">
              <a:defRPr sz="2400">
                <a:solidFill>
                  <a:schemeClr val="tx1"/>
                </a:solidFill>
                <a:latin typeface="Times" panose="02020603050405020304" pitchFamily="18" charset="0"/>
                <a:ea typeface="MS PGothic" panose="020B0600070205080204" pitchFamily="34" charset="-128"/>
              </a:defRPr>
            </a:lvl2pPr>
            <a:lvl3pPr marL="1155573" indent="-231115">
              <a:defRPr sz="2400">
                <a:solidFill>
                  <a:schemeClr val="tx1"/>
                </a:solidFill>
                <a:latin typeface="Times" panose="02020603050405020304" pitchFamily="18" charset="0"/>
                <a:ea typeface="MS PGothic" panose="020B0600070205080204" pitchFamily="34" charset="-128"/>
              </a:defRPr>
            </a:lvl3pPr>
            <a:lvl4pPr marL="1617802" indent="-231115">
              <a:defRPr sz="2400">
                <a:solidFill>
                  <a:schemeClr val="tx1"/>
                </a:solidFill>
                <a:latin typeface="Times" panose="02020603050405020304" pitchFamily="18" charset="0"/>
                <a:ea typeface="MS PGothic" panose="020B0600070205080204" pitchFamily="34" charset="-128"/>
              </a:defRPr>
            </a:lvl4pPr>
            <a:lvl5pPr marL="2080031" indent="-231115">
              <a:defRPr sz="2400">
                <a:solidFill>
                  <a:schemeClr val="tx1"/>
                </a:solidFill>
                <a:latin typeface="Times" panose="02020603050405020304" pitchFamily="18" charset="0"/>
                <a:ea typeface="MS PGothic" panose="020B0600070205080204" pitchFamily="34" charset="-128"/>
              </a:defRPr>
            </a:lvl5pPr>
            <a:lvl6pPr marL="2542261"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04490"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66719"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28948"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073DC1D0-18E7-4B8E-A7A0-6A564F29887F}" type="slidenum">
              <a:rPr lang="en-GB" altLang="en-US" sz="1200">
                <a:latin typeface="Arial" panose="020B0604020202020204" pitchFamily="34" charset="0"/>
              </a:rPr>
              <a:pPr/>
              <a:t>43</a:t>
            </a:fld>
            <a:endParaRPr lang="en-GB" altLang="en-US" sz="1200" dirty="0">
              <a:latin typeface="Arial" panose="020B0604020202020204"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dirty="0" smtClean="0"/>
          </a:p>
        </p:txBody>
      </p:sp>
    </p:spTree>
    <p:extLst>
      <p:ext uri="{BB962C8B-B14F-4D97-AF65-F5344CB8AC3E}">
        <p14:creationId xmlns:p14="http://schemas.microsoft.com/office/powerpoint/2010/main" val="24849810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51122" indent="-288893">
              <a:defRPr sz="2400">
                <a:solidFill>
                  <a:schemeClr val="tx1"/>
                </a:solidFill>
                <a:latin typeface="Times" panose="02020603050405020304" pitchFamily="18" charset="0"/>
                <a:ea typeface="MS PGothic" panose="020B0600070205080204" pitchFamily="34" charset="-128"/>
              </a:defRPr>
            </a:lvl2pPr>
            <a:lvl3pPr marL="1155573" indent="-231115">
              <a:defRPr sz="2400">
                <a:solidFill>
                  <a:schemeClr val="tx1"/>
                </a:solidFill>
                <a:latin typeface="Times" panose="02020603050405020304" pitchFamily="18" charset="0"/>
                <a:ea typeface="MS PGothic" panose="020B0600070205080204" pitchFamily="34" charset="-128"/>
              </a:defRPr>
            </a:lvl3pPr>
            <a:lvl4pPr marL="1617802" indent="-231115">
              <a:defRPr sz="2400">
                <a:solidFill>
                  <a:schemeClr val="tx1"/>
                </a:solidFill>
                <a:latin typeface="Times" panose="02020603050405020304" pitchFamily="18" charset="0"/>
                <a:ea typeface="MS PGothic" panose="020B0600070205080204" pitchFamily="34" charset="-128"/>
              </a:defRPr>
            </a:lvl4pPr>
            <a:lvl5pPr marL="2080031" indent="-231115">
              <a:defRPr sz="2400">
                <a:solidFill>
                  <a:schemeClr val="tx1"/>
                </a:solidFill>
                <a:latin typeface="Times" panose="02020603050405020304" pitchFamily="18" charset="0"/>
                <a:ea typeface="MS PGothic" panose="020B0600070205080204" pitchFamily="34" charset="-128"/>
              </a:defRPr>
            </a:lvl5pPr>
            <a:lvl6pPr marL="2542261"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04490"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66719"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28948"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073DC1D0-18E7-4B8E-A7A0-6A564F29887F}" type="slidenum">
              <a:rPr lang="en-GB" altLang="en-US" sz="1200">
                <a:latin typeface="Arial" panose="020B0604020202020204" pitchFamily="34" charset="0"/>
              </a:rPr>
              <a:pPr/>
              <a:t>45</a:t>
            </a:fld>
            <a:endParaRPr lang="en-GB" altLang="en-US" sz="1200" dirty="0">
              <a:latin typeface="Arial" panose="020B0604020202020204"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dirty="0" smtClean="0"/>
          </a:p>
        </p:txBody>
      </p:sp>
    </p:spTree>
    <p:extLst>
      <p:ext uri="{BB962C8B-B14F-4D97-AF65-F5344CB8AC3E}">
        <p14:creationId xmlns:p14="http://schemas.microsoft.com/office/powerpoint/2010/main" val="10471767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51122" indent="-288893">
              <a:defRPr sz="2400">
                <a:solidFill>
                  <a:schemeClr val="tx1"/>
                </a:solidFill>
                <a:latin typeface="Times" panose="02020603050405020304" pitchFamily="18" charset="0"/>
                <a:ea typeface="MS PGothic" panose="020B0600070205080204" pitchFamily="34" charset="-128"/>
              </a:defRPr>
            </a:lvl2pPr>
            <a:lvl3pPr marL="1155573" indent="-231115">
              <a:defRPr sz="2400">
                <a:solidFill>
                  <a:schemeClr val="tx1"/>
                </a:solidFill>
                <a:latin typeface="Times" panose="02020603050405020304" pitchFamily="18" charset="0"/>
                <a:ea typeface="MS PGothic" panose="020B0600070205080204" pitchFamily="34" charset="-128"/>
              </a:defRPr>
            </a:lvl3pPr>
            <a:lvl4pPr marL="1617802" indent="-231115">
              <a:defRPr sz="2400">
                <a:solidFill>
                  <a:schemeClr val="tx1"/>
                </a:solidFill>
                <a:latin typeface="Times" panose="02020603050405020304" pitchFamily="18" charset="0"/>
                <a:ea typeface="MS PGothic" panose="020B0600070205080204" pitchFamily="34" charset="-128"/>
              </a:defRPr>
            </a:lvl4pPr>
            <a:lvl5pPr marL="2080031" indent="-231115">
              <a:defRPr sz="2400">
                <a:solidFill>
                  <a:schemeClr val="tx1"/>
                </a:solidFill>
                <a:latin typeface="Times" panose="02020603050405020304" pitchFamily="18" charset="0"/>
                <a:ea typeface="MS PGothic" panose="020B0600070205080204" pitchFamily="34" charset="-128"/>
              </a:defRPr>
            </a:lvl5pPr>
            <a:lvl6pPr marL="2542261"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04490"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66719"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28948"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073DC1D0-18E7-4B8E-A7A0-6A564F29887F}" type="slidenum">
              <a:rPr lang="en-GB" altLang="en-US" sz="1200">
                <a:latin typeface="Arial" panose="020B0604020202020204" pitchFamily="34" charset="0"/>
              </a:rPr>
              <a:pPr/>
              <a:t>46</a:t>
            </a:fld>
            <a:endParaRPr lang="en-GB" altLang="en-US" sz="1200" dirty="0">
              <a:latin typeface="Arial" panose="020B0604020202020204"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dirty="0" smtClean="0"/>
          </a:p>
        </p:txBody>
      </p:sp>
    </p:spTree>
    <p:extLst>
      <p:ext uri="{BB962C8B-B14F-4D97-AF65-F5344CB8AC3E}">
        <p14:creationId xmlns:p14="http://schemas.microsoft.com/office/powerpoint/2010/main" val="39533388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51122" indent="-288893">
              <a:defRPr sz="2400">
                <a:solidFill>
                  <a:schemeClr val="tx1"/>
                </a:solidFill>
                <a:latin typeface="Times" panose="02020603050405020304" pitchFamily="18" charset="0"/>
                <a:ea typeface="MS PGothic" panose="020B0600070205080204" pitchFamily="34" charset="-128"/>
              </a:defRPr>
            </a:lvl2pPr>
            <a:lvl3pPr marL="1155573" indent="-231115">
              <a:defRPr sz="2400">
                <a:solidFill>
                  <a:schemeClr val="tx1"/>
                </a:solidFill>
                <a:latin typeface="Times" panose="02020603050405020304" pitchFamily="18" charset="0"/>
                <a:ea typeface="MS PGothic" panose="020B0600070205080204" pitchFamily="34" charset="-128"/>
              </a:defRPr>
            </a:lvl3pPr>
            <a:lvl4pPr marL="1617802" indent="-231115">
              <a:defRPr sz="2400">
                <a:solidFill>
                  <a:schemeClr val="tx1"/>
                </a:solidFill>
                <a:latin typeface="Times" panose="02020603050405020304" pitchFamily="18" charset="0"/>
                <a:ea typeface="MS PGothic" panose="020B0600070205080204" pitchFamily="34" charset="-128"/>
              </a:defRPr>
            </a:lvl4pPr>
            <a:lvl5pPr marL="2080031" indent="-231115">
              <a:defRPr sz="2400">
                <a:solidFill>
                  <a:schemeClr val="tx1"/>
                </a:solidFill>
                <a:latin typeface="Times" panose="02020603050405020304" pitchFamily="18" charset="0"/>
                <a:ea typeface="MS PGothic" panose="020B0600070205080204" pitchFamily="34" charset="-128"/>
              </a:defRPr>
            </a:lvl5pPr>
            <a:lvl6pPr marL="2542261"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04490"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66719"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28948"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073DC1D0-18E7-4B8E-A7A0-6A564F29887F}" type="slidenum">
              <a:rPr lang="en-GB" altLang="en-US" sz="1200">
                <a:latin typeface="Arial" panose="020B0604020202020204" pitchFamily="34" charset="0"/>
              </a:rPr>
              <a:pPr/>
              <a:t>47</a:t>
            </a:fld>
            <a:endParaRPr lang="en-GB" altLang="en-US" sz="1200" dirty="0">
              <a:latin typeface="Arial" panose="020B0604020202020204"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dirty="0" smtClean="0"/>
          </a:p>
        </p:txBody>
      </p:sp>
    </p:spTree>
    <p:extLst>
      <p:ext uri="{BB962C8B-B14F-4D97-AF65-F5344CB8AC3E}">
        <p14:creationId xmlns:p14="http://schemas.microsoft.com/office/powerpoint/2010/main" val="18241098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51122" indent="-288893">
              <a:defRPr sz="2400">
                <a:solidFill>
                  <a:schemeClr val="tx1"/>
                </a:solidFill>
                <a:latin typeface="Times" panose="02020603050405020304" pitchFamily="18" charset="0"/>
                <a:ea typeface="MS PGothic" panose="020B0600070205080204" pitchFamily="34" charset="-128"/>
              </a:defRPr>
            </a:lvl2pPr>
            <a:lvl3pPr marL="1155573" indent="-231115">
              <a:defRPr sz="2400">
                <a:solidFill>
                  <a:schemeClr val="tx1"/>
                </a:solidFill>
                <a:latin typeface="Times" panose="02020603050405020304" pitchFamily="18" charset="0"/>
                <a:ea typeface="MS PGothic" panose="020B0600070205080204" pitchFamily="34" charset="-128"/>
              </a:defRPr>
            </a:lvl3pPr>
            <a:lvl4pPr marL="1617802" indent="-231115">
              <a:defRPr sz="2400">
                <a:solidFill>
                  <a:schemeClr val="tx1"/>
                </a:solidFill>
                <a:latin typeface="Times" panose="02020603050405020304" pitchFamily="18" charset="0"/>
                <a:ea typeface="MS PGothic" panose="020B0600070205080204" pitchFamily="34" charset="-128"/>
              </a:defRPr>
            </a:lvl4pPr>
            <a:lvl5pPr marL="2080031" indent="-231115">
              <a:defRPr sz="2400">
                <a:solidFill>
                  <a:schemeClr val="tx1"/>
                </a:solidFill>
                <a:latin typeface="Times" panose="02020603050405020304" pitchFamily="18" charset="0"/>
                <a:ea typeface="MS PGothic" panose="020B0600070205080204" pitchFamily="34" charset="-128"/>
              </a:defRPr>
            </a:lvl5pPr>
            <a:lvl6pPr marL="2542261"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04490"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66719"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28948"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073DC1D0-18E7-4B8E-A7A0-6A564F29887F}" type="slidenum">
              <a:rPr lang="en-GB" altLang="en-US" sz="1200">
                <a:latin typeface="Arial" panose="020B0604020202020204" pitchFamily="34" charset="0"/>
              </a:rPr>
              <a:pPr/>
              <a:t>48</a:t>
            </a:fld>
            <a:endParaRPr lang="en-GB" altLang="en-US" sz="1200" dirty="0">
              <a:latin typeface="Arial" panose="020B0604020202020204"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dirty="0" smtClean="0"/>
          </a:p>
        </p:txBody>
      </p:sp>
    </p:spTree>
    <p:extLst>
      <p:ext uri="{BB962C8B-B14F-4D97-AF65-F5344CB8AC3E}">
        <p14:creationId xmlns:p14="http://schemas.microsoft.com/office/powerpoint/2010/main" val="10218389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51122" indent="-288893">
              <a:defRPr sz="2400">
                <a:solidFill>
                  <a:schemeClr val="tx1"/>
                </a:solidFill>
                <a:latin typeface="Times" panose="02020603050405020304" pitchFamily="18" charset="0"/>
                <a:ea typeface="MS PGothic" panose="020B0600070205080204" pitchFamily="34" charset="-128"/>
              </a:defRPr>
            </a:lvl2pPr>
            <a:lvl3pPr marL="1155573" indent="-231115">
              <a:defRPr sz="2400">
                <a:solidFill>
                  <a:schemeClr val="tx1"/>
                </a:solidFill>
                <a:latin typeface="Times" panose="02020603050405020304" pitchFamily="18" charset="0"/>
                <a:ea typeface="MS PGothic" panose="020B0600070205080204" pitchFamily="34" charset="-128"/>
              </a:defRPr>
            </a:lvl3pPr>
            <a:lvl4pPr marL="1617802" indent="-231115">
              <a:defRPr sz="2400">
                <a:solidFill>
                  <a:schemeClr val="tx1"/>
                </a:solidFill>
                <a:latin typeface="Times" panose="02020603050405020304" pitchFamily="18" charset="0"/>
                <a:ea typeface="MS PGothic" panose="020B0600070205080204" pitchFamily="34" charset="-128"/>
              </a:defRPr>
            </a:lvl4pPr>
            <a:lvl5pPr marL="2080031" indent="-231115">
              <a:defRPr sz="2400">
                <a:solidFill>
                  <a:schemeClr val="tx1"/>
                </a:solidFill>
                <a:latin typeface="Times" panose="02020603050405020304" pitchFamily="18" charset="0"/>
                <a:ea typeface="MS PGothic" panose="020B0600070205080204" pitchFamily="34" charset="-128"/>
              </a:defRPr>
            </a:lvl5pPr>
            <a:lvl6pPr marL="2542261"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04490"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66719"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28948"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073DC1D0-18E7-4B8E-A7A0-6A564F29887F}" type="slidenum">
              <a:rPr lang="en-GB" altLang="en-US" sz="1200">
                <a:latin typeface="Arial" panose="020B0604020202020204" pitchFamily="34" charset="0"/>
              </a:rPr>
              <a:pPr/>
              <a:t>49</a:t>
            </a:fld>
            <a:endParaRPr lang="en-GB" altLang="en-US" sz="1200" dirty="0">
              <a:latin typeface="Arial" panose="020B0604020202020204"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dirty="0" smtClean="0"/>
          </a:p>
        </p:txBody>
      </p:sp>
    </p:spTree>
    <p:extLst>
      <p:ext uri="{BB962C8B-B14F-4D97-AF65-F5344CB8AC3E}">
        <p14:creationId xmlns:p14="http://schemas.microsoft.com/office/powerpoint/2010/main" val="30344293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51122" indent="-288893">
              <a:defRPr sz="2400">
                <a:solidFill>
                  <a:schemeClr val="tx1"/>
                </a:solidFill>
                <a:latin typeface="Times" panose="02020603050405020304" pitchFamily="18" charset="0"/>
                <a:ea typeface="MS PGothic" panose="020B0600070205080204" pitchFamily="34" charset="-128"/>
              </a:defRPr>
            </a:lvl2pPr>
            <a:lvl3pPr marL="1155573" indent="-231115">
              <a:defRPr sz="2400">
                <a:solidFill>
                  <a:schemeClr val="tx1"/>
                </a:solidFill>
                <a:latin typeface="Times" panose="02020603050405020304" pitchFamily="18" charset="0"/>
                <a:ea typeface="MS PGothic" panose="020B0600070205080204" pitchFamily="34" charset="-128"/>
              </a:defRPr>
            </a:lvl3pPr>
            <a:lvl4pPr marL="1617802" indent="-231115">
              <a:defRPr sz="2400">
                <a:solidFill>
                  <a:schemeClr val="tx1"/>
                </a:solidFill>
                <a:latin typeface="Times" panose="02020603050405020304" pitchFamily="18" charset="0"/>
                <a:ea typeface="MS PGothic" panose="020B0600070205080204" pitchFamily="34" charset="-128"/>
              </a:defRPr>
            </a:lvl4pPr>
            <a:lvl5pPr marL="2080031" indent="-231115">
              <a:defRPr sz="2400">
                <a:solidFill>
                  <a:schemeClr val="tx1"/>
                </a:solidFill>
                <a:latin typeface="Times" panose="02020603050405020304" pitchFamily="18" charset="0"/>
                <a:ea typeface="MS PGothic" panose="020B0600070205080204" pitchFamily="34" charset="-128"/>
              </a:defRPr>
            </a:lvl5pPr>
            <a:lvl6pPr marL="2542261"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04490"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66719"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28948"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073DC1D0-18E7-4B8E-A7A0-6A564F29887F}" type="slidenum">
              <a:rPr lang="en-GB" altLang="en-US" sz="1200">
                <a:latin typeface="Arial" panose="020B0604020202020204" pitchFamily="34" charset="0"/>
              </a:rPr>
              <a:pPr/>
              <a:t>50</a:t>
            </a:fld>
            <a:endParaRPr lang="en-GB" altLang="en-US" sz="1200" dirty="0">
              <a:latin typeface="Arial" panose="020B0604020202020204"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dirty="0" smtClean="0"/>
          </a:p>
        </p:txBody>
      </p:sp>
    </p:spTree>
    <p:extLst>
      <p:ext uri="{BB962C8B-B14F-4D97-AF65-F5344CB8AC3E}">
        <p14:creationId xmlns:p14="http://schemas.microsoft.com/office/powerpoint/2010/main" val="15030069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51122" indent="-288893">
              <a:defRPr sz="2400">
                <a:solidFill>
                  <a:schemeClr val="tx1"/>
                </a:solidFill>
                <a:latin typeface="Times" panose="02020603050405020304" pitchFamily="18" charset="0"/>
                <a:ea typeface="MS PGothic" panose="020B0600070205080204" pitchFamily="34" charset="-128"/>
              </a:defRPr>
            </a:lvl2pPr>
            <a:lvl3pPr marL="1155573" indent="-231115">
              <a:defRPr sz="2400">
                <a:solidFill>
                  <a:schemeClr val="tx1"/>
                </a:solidFill>
                <a:latin typeface="Times" panose="02020603050405020304" pitchFamily="18" charset="0"/>
                <a:ea typeface="MS PGothic" panose="020B0600070205080204" pitchFamily="34" charset="-128"/>
              </a:defRPr>
            </a:lvl3pPr>
            <a:lvl4pPr marL="1617802" indent="-231115">
              <a:defRPr sz="2400">
                <a:solidFill>
                  <a:schemeClr val="tx1"/>
                </a:solidFill>
                <a:latin typeface="Times" panose="02020603050405020304" pitchFamily="18" charset="0"/>
                <a:ea typeface="MS PGothic" panose="020B0600070205080204" pitchFamily="34" charset="-128"/>
              </a:defRPr>
            </a:lvl4pPr>
            <a:lvl5pPr marL="2080031" indent="-231115">
              <a:defRPr sz="2400">
                <a:solidFill>
                  <a:schemeClr val="tx1"/>
                </a:solidFill>
                <a:latin typeface="Times" panose="02020603050405020304" pitchFamily="18" charset="0"/>
                <a:ea typeface="MS PGothic" panose="020B0600070205080204" pitchFamily="34" charset="-128"/>
              </a:defRPr>
            </a:lvl5pPr>
            <a:lvl6pPr marL="2542261"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04490"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66719"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28948"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073DC1D0-18E7-4B8E-A7A0-6A564F29887F}" type="slidenum">
              <a:rPr lang="en-GB" altLang="en-US" sz="1200">
                <a:latin typeface="Arial" panose="020B0604020202020204" pitchFamily="34" charset="0"/>
              </a:rPr>
              <a:pPr/>
              <a:t>51</a:t>
            </a:fld>
            <a:endParaRPr lang="en-GB" altLang="en-US" sz="1200" dirty="0">
              <a:latin typeface="Arial" panose="020B0604020202020204"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dirty="0" smtClean="0"/>
          </a:p>
        </p:txBody>
      </p:sp>
    </p:spTree>
    <p:extLst>
      <p:ext uri="{BB962C8B-B14F-4D97-AF65-F5344CB8AC3E}">
        <p14:creationId xmlns:p14="http://schemas.microsoft.com/office/powerpoint/2010/main" val="7637392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51122" indent="-288893">
              <a:defRPr sz="2400">
                <a:solidFill>
                  <a:schemeClr val="tx1"/>
                </a:solidFill>
                <a:latin typeface="Times" panose="02020603050405020304" pitchFamily="18" charset="0"/>
                <a:ea typeface="MS PGothic" panose="020B0600070205080204" pitchFamily="34" charset="-128"/>
              </a:defRPr>
            </a:lvl2pPr>
            <a:lvl3pPr marL="1155573" indent="-231115">
              <a:defRPr sz="2400">
                <a:solidFill>
                  <a:schemeClr val="tx1"/>
                </a:solidFill>
                <a:latin typeface="Times" panose="02020603050405020304" pitchFamily="18" charset="0"/>
                <a:ea typeface="MS PGothic" panose="020B0600070205080204" pitchFamily="34" charset="-128"/>
              </a:defRPr>
            </a:lvl3pPr>
            <a:lvl4pPr marL="1617802" indent="-231115">
              <a:defRPr sz="2400">
                <a:solidFill>
                  <a:schemeClr val="tx1"/>
                </a:solidFill>
                <a:latin typeface="Times" panose="02020603050405020304" pitchFamily="18" charset="0"/>
                <a:ea typeface="MS PGothic" panose="020B0600070205080204" pitchFamily="34" charset="-128"/>
              </a:defRPr>
            </a:lvl4pPr>
            <a:lvl5pPr marL="2080031" indent="-231115">
              <a:defRPr sz="2400">
                <a:solidFill>
                  <a:schemeClr val="tx1"/>
                </a:solidFill>
                <a:latin typeface="Times" panose="02020603050405020304" pitchFamily="18" charset="0"/>
                <a:ea typeface="MS PGothic" panose="020B0600070205080204" pitchFamily="34" charset="-128"/>
              </a:defRPr>
            </a:lvl5pPr>
            <a:lvl6pPr marL="2542261"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04490"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66719"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28948"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073DC1D0-18E7-4B8E-A7A0-6A564F29887F}" type="slidenum">
              <a:rPr lang="en-GB" altLang="en-US" sz="1200">
                <a:latin typeface="Arial" panose="020B0604020202020204" pitchFamily="34" charset="0"/>
              </a:rPr>
              <a:pPr/>
              <a:t>52</a:t>
            </a:fld>
            <a:endParaRPr lang="en-GB" altLang="en-US" sz="1200" dirty="0">
              <a:latin typeface="Arial" panose="020B0604020202020204"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dirty="0" smtClean="0"/>
          </a:p>
        </p:txBody>
      </p:sp>
    </p:spTree>
    <p:extLst>
      <p:ext uri="{BB962C8B-B14F-4D97-AF65-F5344CB8AC3E}">
        <p14:creationId xmlns:p14="http://schemas.microsoft.com/office/powerpoint/2010/main" val="1164635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51122" indent="-288893">
              <a:defRPr sz="2400">
                <a:solidFill>
                  <a:schemeClr val="tx1"/>
                </a:solidFill>
                <a:latin typeface="Times" panose="02020603050405020304" pitchFamily="18" charset="0"/>
                <a:ea typeface="MS PGothic" panose="020B0600070205080204" pitchFamily="34" charset="-128"/>
              </a:defRPr>
            </a:lvl2pPr>
            <a:lvl3pPr marL="1155573" indent="-231115">
              <a:defRPr sz="2400">
                <a:solidFill>
                  <a:schemeClr val="tx1"/>
                </a:solidFill>
                <a:latin typeface="Times" panose="02020603050405020304" pitchFamily="18" charset="0"/>
                <a:ea typeface="MS PGothic" panose="020B0600070205080204" pitchFamily="34" charset="-128"/>
              </a:defRPr>
            </a:lvl3pPr>
            <a:lvl4pPr marL="1617802" indent="-231115">
              <a:defRPr sz="2400">
                <a:solidFill>
                  <a:schemeClr val="tx1"/>
                </a:solidFill>
                <a:latin typeface="Times" panose="02020603050405020304" pitchFamily="18" charset="0"/>
                <a:ea typeface="MS PGothic" panose="020B0600070205080204" pitchFamily="34" charset="-128"/>
              </a:defRPr>
            </a:lvl4pPr>
            <a:lvl5pPr marL="2080031" indent="-231115">
              <a:defRPr sz="2400">
                <a:solidFill>
                  <a:schemeClr val="tx1"/>
                </a:solidFill>
                <a:latin typeface="Times" panose="02020603050405020304" pitchFamily="18" charset="0"/>
                <a:ea typeface="MS PGothic" panose="020B0600070205080204" pitchFamily="34" charset="-128"/>
              </a:defRPr>
            </a:lvl5pPr>
            <a:lvl6pPr marL="2542261"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04490"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66719"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28948"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073DC1D0-18E7-4B8E-A7A0-6A564F29887F}" type="slidenum">
              <a:rPr lang="en-GB" altLang="en-US" sz="1200">
                <a:latin typeface="Arial" panose="020B0604020202020204" pitchFamily="34" charset="0"/>
              </a:rPr>
              <a:pPr/>
              <a:t>5</a:t>
            </a:fld>
            <a:endParaRPr lang="en-GB" altLang="en-US" sz="1200" dirty="0">
              <a:latin typeface="Arial" panose="020B0604020202020204"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dirty="0" smtClean="0"/>
          </a:p>
        </p:txBody>
      </p:sp>
    </p:spTree>
    <p:extLst>
      <p:ext uri="{BB962C8B-B14F-4D97-AF65-F5344CB8AC3E}">
        <p14:creationId xmlns:p14="http://schemas.microsoft.com/office/powerpoint/2010/main" val="2372256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51122" indent="-288893">
              <a:defRPr sz="2400">
                <a:solidFill>
                  <a:schemeClr val="tx1"/>
                </a:solidFill>
                <a:latin typeface="Times" panose="02020603050405020304" pitchFamily="18" charset="0"/>
                <a:ea typeface="MS PGothic" panose="020B0600070205080204" pitchFamily="34" charset="-128"/>
              </a:defRPr>
            </a:lvl2pPr>
            <a:lvl3pPr marL="1155573" indent="-231115">
              <a:defRPr sz="2400">
                <a:solidFill>
                  <a:schemeClr val="tx1"/>
                </a:solidFill>
                <a:latin typeface="Times" panose="02020603050405020304" pitchFamily="18" charset="0"/>
                <a:ea typeface="MS PGothic" panose="020B0600070205080204" pitchFamily="34" charset="-128"/>
              </a:defRPr>
            </a:lvl3pPr>
            <a:lvl4pPr marL="1617802" indent="-231115">
              <a:defRPr sz="2400">
                <a:solidFill>
                  <a:schemeClr val="tx1"/>
                </a:solidFill>
                <a:latin typeface="Times" panose="02020603050405020304" pitchFamily="18" charset="0"/>
                <a:ea typeface="MS PGothic" panose="020B0600070205080204" pitchFamily="34" charset="-128"/>
              </a:defRPr>
            </a:lvl4pPr>
            <a:lvl5pPr marL="2080031" indent="-231115">
              <a:defRPr sz="2400">
                <a:solidFill>
                  <a:schemeClr val="tx1"/>
                </a:solidFill>
                <a:latin typeface="Times" panose="02020603050405020304" pitchFamily="18" charset="0"/>
                <a:ea typeface="MS PGothic" panose="020B0600070205080204" pitchFamily="34" charset="-128"/>
              </a:defRPr>
            </a:lvl5pPr>
            <a:lvl6pPr marL="2542261"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04490"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66719"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28948"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073DC1D0-18E7-4B8E-A7A0-6A564F29887F}" type="slidenum">
              <a:rPr lang="en-GB" altLang="en-US" sz="1200">
                <a:latin typeface="Arial" panose="020B0604020202020204" pitchFamily="34" charset="0"/>
              </a:rPr>
              <a:pPr/>
              <a:t>6</a:t>
            </a:fld>
            <a:endParaRPr lang="en-GB" altLang="en-US" sz="1200" dirty="0">
              <a:latin typeface="Arial" panose="020B0604020202020204"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dirty="0" smtClean="0"/>
          </a:p>
        </p:txBody>
      </p:sp>
    </p:spTree>
    <p:extLst>
      <p:ext uri="{BB962C8B-B14F-4D97-AF65-F5344CB8AC3E}">
        <p14:creationId xmlns:p14="http://schemas.microsoft.com/office/powerpoint/2010/main" val="1146204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51122" indent="-288893">
              <a:defRPr sz="2400">
                <a:solidFill>
                  <a:schemeClr val="tx1"/>
                </a:solidFill>
                <a:latin typeface="Times" panose="02020603050405020304" pitchFamily="18" charset="0"/>
                <a:ea typeface="MS PGothic" panose="020B0600070205080204" pitchFamily="34" charset="-128"/>
              </a:defRPr>
            </a:lvl2pPr>
            <a:lvl3pPr marL="1155573" indent="-231115">
              <a:defRPr sz="2400">
                <a:solidFill>
                  <a:schemeClr val="tx1"/>
                </a:solidFill>
                <a:latin typeface="Times" panose="02020603050405020304" pitchFamily="18" charset="0"/>
                <a:ea typeface="MS PGothic" panose="020B0600070205080204" pitchFamily="34" charset="-128"/>
              </a:defRPr>
            </a:lvl3pPr>
            <a:lvl4pPr marL="1617802" indent="-231115">
              <a:defRPr sz="2400">
                <a:solidFill>
                  <a:schemeClr val="tx1"/>
                </a:solidFill>
                <a:latin typeface="Times" panose="02020603050405020304" pitchFamily="18" charset="0"/>
                <a:ea typeface="MS PGothic" panose="020B0600070205080204" pitchFamily="34" charset="-128"/>
              </a:defRPr>
            </a:lvl4pPr>
            <a:lvl5pPr marL="2080031" indent="-231115">
              <a:defRPr sz="2400">
                <a:solidFill>
                  <a:schemeClr val="tx1"/>
                </a:solidFill>
                <a:latin typeface="Times" panose="02020603050405020304" pitchFamily="18" charset="0"/>
                <a:ea typeface="MS PGothic" panose="020B0600070205080204" pitchFamily="34" charset="-128"/>
              </a:defRPr>
            </a:lvl5pPr>
            <a:lvl6pPr marL="2542261"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04490"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66719"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28948"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073DC1D0-18E7-4B8E-A7A0-6A564F29887F}" type="slidenum">
              <a:rPr lang="en-GB" altLang="en-US" sz="1200">
                <a:latin typeface="Arial" panose="020B0604020202020204" pitchFamily="34" charset="0"/>
              </a:rPr>
              <a:pPr/>
              <a:t>7</a:t>
            </a:fld>
            <a:endParaRPr lang="en-GB" altLang="en-US" sz="1200" dirty="0">
              <a:latin typeface="Arial" panose="020B0604020202020204"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dirty="0" smtClean="0"/>
          </a:p>
        </p:txBody>
      </p:sp>
    </p:spTree>
    <p:extLst>
      <p:ext uri="{BB962C8B-B14F-4D97-AF65-F5344CB8AC3E}">
        <p14:creationId xmlns:p14="http://schemas.microsoft.com/office/powerpoint/2010/main" val="1354690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51122" indent="-288893">
              <a:defRPr sz="2400">
                <a:solidFill>
                  <a:schemeClr val="tx1"/>
                </a:solidFill>
                <a:latin typeface="Times" panose="02020603050405020304" pitchFamily="18" charset="0"/>
                <a:ea typeface="MS PGothic" panose="020B0600070205080204" pitchFamily="34" charset="-128"/>
              </a:defRPr>
            </a:lvl2pPr>
            <a:lvl3pPr marL="1155573" indent="-231115">
              <a:defRPr sz="2400">
                <a:solidFill>
                  <a:schemeClr val="tx1"/>
                </a:solidFill>
                <a:latin typeface="Times" panose="02020603050405020304" pitchFamily="18" charset="0"/>
                <a:ea typeface="MS PGothic" panose="020B0600070205080204" pitchFamily="34" charset="-128"/>
              </a:defRPr>
            </a:lvl3pPr>
            <a:lvl4pPr marL="1617802" indent="-231115">
              <a:defRPr sz="2400">
                <a:solidFill>
                  <a:schemeClr val="tx1"/>
                </a:solidFill>
                <a:latin typeface="Times" panose="02020603050405020304" pitchFamily="18" charset="0"/>
                <a:ea typeface="MS PGothic" panose="020B0600070205080204" pitchFamily="34" charset="-128"/>
              </a:defRPr>
            </a:lvl4pPr>
            <a:lvl5pPr marL="2080031" indent="-231115">
              <a:defRPr sz="2400">
                <a:solidFill>
                  <a:schemeClr val="tx1"/>
                </a:solidFill>
                <a:latin typeface="Times" panose="02020603050405020304" pitchFamily="18" charset="0"/>
                <a:ea typeface="MS PGothic" panose="020B0600070205080204" pitchFamily="34" charset="-128"/>
              </a:defRPr>
            </a:lvl5pPr>
            <a:lvl6pPr marL="2542261"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04490"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66719"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28948"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073DC1D0-18E7-4B8E-A7A0-6A564F29887F}" type="slidenum">
              <a:rPr lang="en-GB" altLang="en-US" sz="1200">
                <a:latin typeface="Arial" panose="020B0604020202020204" pitchFamily="34" charset="0"/>
              </a:rPr>
              <a:pPr/>
              <a:t>8</a:t>
            </a:fld>
            <a:endParaRPr lang="en-GB" altLang="en-US" sz="1200" dirty="0">
              <a:latin typeface="Arial" panose="020B0604020202020204"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dirty="0" smtClean="0"/>
          </a:p>
        </p:txBody>
      </p:sp>
    </p:spTree>
    <p:extLst>
      <p:ext uri="{BB962C8B-B14F-4D97-AF65-F5344CB8AC3E}">
        <p14:creationId xmlns:p14="http://schemas.microsoft.com/office/powerpoint/2010/main" val="4026478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51122" indent="-288893">
              <a:defRPr sz="2400">
                <a:solidFill>
                  <a:schemeClr val="tx1"/>
                </a:solidFill>
                <a:latin typeface="Times" panose="02020603050405020304" pitchFamily="18" charset="0"/>
                <a:ea typeface="MS PGothic" panose="020B0600070205080204" pitchFamily="34" charset="-128"/>
              </a:defRPr>
            </a:lvl2pPr>
            <a:lvl3pPr marL="1155573" indent="-231115">
              <a:defRPr sz="2400">
                <a:solidFill>
                  <a:schemeClr val="tx1"/>
                </a:solidFill>
                <a:latin typeface="Times" panose="02020603050405020304" pitchFamily="18" charset="0"/>
                <a:ea typeface="MS PGothic" panose="020B0600070205080204" pitchFamily="34" charset="-128"/>
              </a:defRPr>
            </a:lvl3pPr>
            <a:lvl4pPr marL="1617802" indent="-231115">
              <a:defRPr sz="2400">
                <a:solidFill>
                  <a:schemeClr val="tx1"/>
                </a:solidFill>
                <a:latin typeface="Times" panose="02020603050405020304" pitchFamily="18" charset="0"/>
                <a:ea typeface="MS PGothic" panose="020B0600070205080204" pitchFamily="34" charset="-128"/>
              </a:defRPr>
            </a:lvl4pPr>
            <a:lvl5pPr marL="2080031" indent="-231115">
              <a:defRPr sz="2400">
                <a:solidFill>
                  <a:schemeClr val="tx1"/>
                </a:solidFill>
                <a:latin typeface="Times" panose="02020603050405020304" pitchFamily="18" charset="0"/>
                <a:ea typeface="MS PGothic" panose="020B0600070205080204" pitchFamily="34" charset="-128"/>
              </a:defRPr>
            </a:lvl5pPr>
            <a:lvl6pPr marL="2542261"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04490"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66719"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28948" indent="-23111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073DC1D0-18E7-4B8E-A7A0-6A564F29887F}" type="slidenum">
              <a:rPr lang="en-GB" altLang="en-US" sz="1200">
                <a:latin typeface="Arial" panose="020B0604020202020204" pitchFamily="34" charset="0"/>
              </a:rPr>
              <a:pPr/>
              <a:t>9</a:t>
            </a:fld>
            <a:endParaRPr lang="en-GB" altLang="en-US" sz="1200" dirty="0">
              <a:latin typeface="Arial" panose="020B0604020202020204"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dirty="0" smtClean="0"/>
          </a:p>
        </p:txBody>
      </p:sp>
    </p:spTree>
    <p:extLst>
      <p:ext uri="{BB962C8B-B14F-4D97-AF65-F5344CB8AC3E}">
        <p14:creationId xmlns:p14="http://schemas.microsoft.com/office/powerpoint/2010/main" val="3859352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E71C539-9550-4966-A5F3-2F6D50786557}" type="slidenum">
              <a:rPr lang="en-US" altLang="en-US"/>
              <a:pPr>
                <a:defRPr/>
              </a:pPr>
              <a:t>‹#›</a:t>
            </a:fld>
            <a:endParaRPr lang="en-US" altLang="en-US" dirty="0"/>
          </a:p>
        </p:txBody>
      </p:sp>
    </p:spTree>
    <p:extLst>
      <p:ext uri="{BB962C8B-B14F-4D97-AF65-F5344CB8AC3E}">
        <p14:creationId xmlns:p14="http://schemas.microsoft.com/office/powerpoint/2010/main" val="248557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701F702-DEE5-4EF5-BA1B-16AA53185A1E}" type="slidenum">
              <a:rPr lang="en-US" altLang="en-US"/>
              <a:pPr>
                <a:defRPr/>
              </a:pPr>
              <a:t>‹#›</a:t>
            </a:fld>
            <a:endParaRPr lang="en-US" altLang="en-US" dirty="0"/>
          </a:p>
        </p:txBody>
      </p:sp>
    </p:spTree>
    <p:extLst>
      <p:ext uri="{BB962C8B-B14F-4D97-AF65-F5344CB8AC3E}">
        <p14:creationId xmlns:p14="http://schemas.microsoft.com/office/powerpoint/2010/main" val="446283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2CF5F55-78CB-455B-85D5-F1F8E213A3E2}" type="slidenum">
              <a:rPr lang="en-US" altLang="en-US"/>
              <a:pPr>
                <a:defRPr/>
              </a:pPr>
              <a:t>‹#›</a:t>
            </a:fld>
            <a:endParaRPr lang="en-US" altLang="en-US" dirty="0"/>
          </a:p>
        </p:txBody>
      </p:sp>
    </p:spTree>
    <p:extLst>
      <p:ext uri="{BB962C8B-B14F-4D97-AF65-F5344CB8AC3E}">
        <p14:creationId xmlns:p14="http://schemas.microsoft.com/office/powerpoint/2010/main" val="4172280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B271429-579B-422D-B179-C70D6C577ED6}" type="slidenum">
              <a:rPr lang="en-US" altLang="en-US"/>
              <a:pPr>
                <a:defRPr/>
              </a:pPr>
              <a:t>‹#›</a:t>
            </a:fld>
            <a:endParaRPr lang="en-US" altLang="en-US" dirty="0"/>
          </a:p>
        </p:txBody>
      </p:sp>
    </p:spTree>
    <p:extLst>
      <p:ext uri="{BB962C8B-B14F-4D97-AF65-F5344CB8AC3E}">
        <p14:creationId xmlns:p14="http://schemas.microsoft.com/office/powerpoint/2010/main" val="2670615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1A0D4B2-5D1C-4B78-AB7C-28EF4EF9F8D9}" type="slidenum">
              <a:rPr lang="en-US" altLang="en-US"/>
              <a:pPr>
                <a:defRPr/>
              </a:pPr>
              <a:t>‹#›</a:t>
            </a:fld>
            <a:endParaRPr lang="en-US" altLang="en-US" dirty="0"/>
          </a:p>
        </p:txBody>
      </p:sp>
    </p:spTree>
    <p:extLst>
      <p:ext uri="{BB962C8B-B14F-4D97-AF65-F5344CB8AC3E}">
        <p14:creationId xmlns:p14="http://schemas.microsoft.com/office/powerpoint/2010/main" val="3633264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536841B-97C6-49A1-A2B4-B7AD8D4C193E}" type="slidenum">
              <a:rPr lang="en-US" altLang="en-US"/>
              <a:pPr>
                <a:defRPr/>
              </a:pPr>
              <a:t>‹#›</a:t>
            </a:fld>
            <a:endParaRPr lang="en-US" altLang="en-US" dirty="0"/>
          </a:p>
        </p:txBody>
      </p:sp>
    </p:spTree>
    <p:extLst>
      <p:ext uri="{BB962C8B-B14F-4D97-AF65-F5344CB8AC3E}">
        <p14:creationId xmlns:p14="http://schemas.microsoft.com/office/powerpoint/2010/main" val="3394773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FEE21A61-AC2F-4167-9F13-305C99800DE9}" type="slidenum">
              <a:rPr lang="en-US" altLang="en-US"/>
              <a:pPr>
                <a:defRPr/>
              </a:pPr>
              <a:t>‹#›</a:t>
            </a:fld>
            <a:endParaRPr lang="en-US" altLang="en-US" dirty="0"/>
          </a:p>
        </p:txBody>
      </p:sp>
    </p:spTree>
    <p:extLst>
      <p:ext uri="{BB962C8B-B14F-4D97-AF65-F5344CB8AC3E}">
        <p14:creationId xmlns:p14="http://schemas.microsoft.com/office/powerpoint/2010/main" val="2198016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D74FD70C-3295-4326-B0C6-F7A6B20A5888}" type="slidenum">
              <a:rPr lang="en-US" altLang="en-US"/>
              <a:pPr>
                <a:defRPr/>
              </a:pPr>
              <a:t>‹#›</a:t>
            </a:fld>
            <a:endParaRPr lang="en-US" altLang="en-US" dirty="0"/>
          </a:p>
        </p:txBody>
      </p:sp>
    </p:spTree>
    <p:extLst>
      <p:ext uri="{BB962C8B-B14F-4D97-AF65-F5344CB8AC3E}">
        <p14:creationId xmlns:p14="http://schemas.microsoft.com/office/powerpoint/2010/main" val="1383986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68630F76-9924-47D9-86B4-546DB9187934}" type="slidenum">
              <a:rPr lang="en-US" altLang="en-US"/>
              <a:pPr>
                <a:defRPr/>
              </a:pPr>
              <a:t>‹#›</a:t>
            </a:fld>
            <a:endParaRPr lang="en-US" altLang="en-US" dirty="0"/>
          </a:p>
        </p:txBody>
      </p:sp>
    </p:spTree>
    <p:extLst>
      <p:ext uri="{BB962C8B-B14F-4D97-AF65-F5344CB8AC3E}">
        <p14:creationId xmlns:p14="http://schemas.microsoft.com/office/powerpoint/2010/main" val="3426628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8CD588-0FD9-4C33-B8C8-D1499D6EB6A4}" type="slidenum">
              <a:rPr lang="en-US" altLang="en-US"/>
              <a:pPr>
                <a:defRPr/>
              </a:pPr>
              <a:t>‹#›</a:t>
            </a:fld>
            <a:endParaRPr lang="en-US" altLang="en-US" dirty="0"/>
          </a:p>
        </p:txBody>
      </p:sp>
    </p:spTree>
    <p:extLst>
      <p:ext uri="{BB962C8B-B14F-4D97-AF65-F5344CB8AC3E}">
        <p14:creationId xmlns:p14="http://schemas.microsoft.com/office/powerpoint/2010/main" val="1756367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E5ACC6B-69E0-48F6-AC45-63F5F5196D16}" type="slidenum">
              <a:rPr lang="en-US" altLang="en-US"/>
              <a:pPr>
                <a:defRPr/>
              </a:pPr>
              <a:t>‹#›</a:t>
            </a:fld>
            <a:endParaRPr lang="en-US" altLang="en-US" dirty="0"/>
          </a:p>
        </p:txBody>
      </p:sp>
    </p:spTree>
    <p:extLst>
      <p:ext uri="{BB962C8B-B14F-4D97-AF65-F5344CB8AC3E}">
        <p14:creationId xmlns:p14="http://schemas.microsoft.com/office/powerpoint/2010/main" val="2994632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a:defRPr/>
            </a:pPr>
            <a:endParaRPr lang="en-US" alt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a:defRPr/>
            </a:pPr>
            <a:endParaRPr lang="en-US" alt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a:defRPr/>
            </a:pPr>
            <a:fld id="{04158A72-670A-46F2-BE9A-EFB861C74C93}"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2pPr>
      <a:lvl3pPr algn="ctr" rtl="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3pPr>
      <a:lvl4pPr algn="ctr" rtl="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4pPr>
      <a:lvl5pPr algn="ctr" rtl="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5pPr>
      <a:lvl6pPr marL="457200" algn="ctr" rtl="0" fontAlgn="base">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algn="ctr" rtl="0" fontAlgn="base">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algn="ctr" rtl="0" fontAlgn="base">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algn="ctr" rtl="0" fontAlgn="base">
        <a:spcBef>
          <a:spcPct val="0"/>
        </a:spcBef>
        <a:spcAft>
          <a:spcPct val="0"/>
        </a:spcAft>
        <a:defRPr sz="4400">
          <a:solidFill>
            <a:schemeClr val="tx2"/>
          </a:solidFill>
          <a:latin typeface="Arial" panose="020B0604020202020204" pitchFamily="34" charset="0"/>
          <a:ea typeface="MS PGothic" panose="020B0600070205080204" pitchFamily="34" charset="-128"/>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6.png"/><Relationship Id="rId5" Type="http://schemas.microsoft.com/office/2007/relationships/hdphoto" Target="../media/hdphoto2.wdp"/><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hyperlink" Target="http://www.neisd.ne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6.png"/><Relationship Id="rId5" Type="http://schemas.microsoft.com/office/2007/relationships/hdphoto" Target="../media/hdphoto2.wdp"/><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7.png"/><Relationship Id="rId5" Type="http://schemas.openxmlformats.org/officeDocument/2006/relationships/image" Target="../media/image1.png"/><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hyperlink" Target="http://www.lmci.state.tx.us/shared/FHSEB/PDFS/MultiDisc.pdf"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www.lmci.state.tx.us/shared/FHSEB/PDFS/ArtsAndHumanities.pdf"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hyperlink" Target="http://www.lmci.state.tx.us/shared/FHSEB/PDFS/PubService.pdf" TargetMode="External"/><Relationship Id="rId5" Type="http://schemas.openxmlformats.org/officeDocument/2006/relationships/hyperlink" Target="http://www.lmci.state.tx.us/shared/FHSEB/PDFS/BusAndInd.pdf" TargetMode="External"/><Relationship Id="rId4" Type="http://schemas.openxmlformats.org/officeDocument/2006/relationships/hyperlink" Target="http://www.lmci.state.tx.us/shared/FHSEB/PDFS/STEM.pdf"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6.png"/><Relationship Id="rId5" Type="http://schemas.microsoft.com/office/2007/relationships/hdphoto" Target="../media/hdphoto2.wdp"/><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0.tmp"/></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13.tmp"/><Relationship Id="rId5" Type="http://schemas.openxmlformats.org/officeDocument/2006/relationships/image" Target="../media/image12.tmp"/><Relationship Id="rId4" Type="http://schemas.openxmlformats.org/officeDocument/2006/relationships/image" Target="../media/image11.tmp"/></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8" Type="http://schemas.openxmlformats.org/officeDocument/2006/relationships/hyperlink" Target="https://www.neisd.net/site/default.aspx?PageType=3&amp;DomainID=7377&amp;ModuleInstanceID=52192&amp;ViewID=6446EE88-D30C-497E-9316-3F8874B3E108&amp;RenderLoc=0&amp;FlexDataID=112149&amp;PageID=20643" TargetMode="External"/><Relationship Id="rId3" Type="http://schemas.openxmlformats.org/officeDocument/2006/relationships/image" Target="../media/image1.png"/><Relationship Id="rId7" Type="http://schemas.openxmlformats.org/officeDocument/2006/relationships/hyperlink" Target="https://www.neisd.net/Page/21365" TargetMode="External"/><Relationship Id="rId12" Type="http://schemas.openxmlformats.org/officeDocument/2006/relationships/hyperlink" Target="https://www.neisd.net/Page/21704"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hyperlink" Target="https://www.neisd.net/datahs" TargetMode="External"/><Relationship Id="rId11" Type="http://schemas.openxmlformats.org/officeDocument/2006/relationships/hyperlink" Target="https://www.neisd.net/nesa" TargetMode="External"/><Relationship Id="rId5" Type="http://schemas.openxmlformats.org/officeDocument/2006/relationships/hyperlink" Target="https://www.neisd.net/ctec" TargetMode="External"/><Relationship Id="rId10" Type="http://schemas.openxmlformats.org/officeDocument/2006/relationships/hyperlink" Target="https://www.neisd.net/site/default.aspx?PageType=3&amp;DomainID=7377&amp;ModuleInstanceID=52192&amp;ViewID=6446EE88-D30C-497E-9316-3F8874B3E108&amp;RenderLoc=0&amp;FlexDataID=111864&amp;PageID=20643" TargetMode="External"/><Relationship Id="rId4" Type="http://schemas.openxmlformats.org/officeDocument/2006/relationships/hyperlink" Target="http://agrisciencemagnetprogram.weebly.com/" TargetMode="External"/><Relationship Id="rId9" Type="http://schemas.openxmlformats.org/officeDocument/2006/relationships/hyperlink" Target="https://www.neisd.net/isa"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hyperlink" Target="https://www.neisd.net/magnetprograms"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6.png"/><Relationship Id="rId5" Type="http://schemas.microsoft.com/office/2007/relationships/hdphoto" Target="../media/hdphoto3.wdp"/><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20.tmp"/></Relationships>
</file>

<file path=ppt/slides/_rels/slide4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6.png"/><Relationship Id="rId5" Type="http://schemas.microsoft.com/office/2007/relationships/hdphoto" Target="../media/hdphoto4.wdp"/><Relationship Id="rId4" Type="http://schemas.openxmlformats.org/officeDocument/2006/relationships/image" Target="../media/image22.pn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hyperlink" Target="https://bigfuture.collegeboard.org/"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hyperlink" Target="https://pages.collegeboard.org/account-help" TargetMode="External"/><Relationship Id="rId4" Type="http://schemas.openxmlformats.org/officeDocument/2006/relationships/hyperlink" Target="https://www.collegeboard.org/"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5.JP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hyperlink" Target="https://www.neisd.net/Page/782" TargetMode="External"/><Relationship Id="rId4" Type="http://schemas.openxmlformats.org/officeDocument/2006/relationships/hyperlink" Target="https://collegereadiness.collegeboard.org/sat/practice/khan-academy"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image" Target="../media/image6.png"/><Relationship Id="rId5" Type="http://schemas.microsoft.com/office/2007/relationships/hdphoto" Target="../media/hdphoto5.wdp"/><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www.neisd.ne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tmp"/></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descr="newspap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84138"/>
            <a:ext cx="9393238" cy="702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dirty="0">
              <a:latin typeface="Arial" panose="020B0604020202020204" pitchFamily="34" charset="0"/>
            </a:endParaRPr>
          </a:p>
        </p:txBody>
      </p:sp>
      <p:sp>
        <p:nvSpPr>
          <p:cNvPr id="7175" name="Text Box 7"/>
          <p:cNvSpPr txBox="1">
            <a:spLocks noChangeArrowheads="1"/>
          </p:cNvSpPr>
          <p:nvPr/>
        </p:nvSpPr>
        <p:spPr bwMode="auto">
          <a:xfrm>
            <a:off x="395536" y="2781199"/>
            <a:ext cx="8335651" cy="3539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just">
              <a:spcBef>
                <a:spcPct val="50000"/>
              </a:spcBef>
            </a:pPr>
            <a:r>
              <a:rPr lang="en-US" altLang="en-US" sz="1600" dirty="0" smtClean="0">
                <a:solidFill>
                  <a:srgbClr val="4C4C4C"/>
                </a:solidFill>
              </a:rPr>
              <a:t>On June 20, 2015, the Texas Education Agency enacted HB 18.  This legislation stipulates that each school district must provide instruction to students in grade seven or eight on preparing for high school, college, and a career.  The instruction must include information regarding the following:</a:t>
            </a:r>
          </a:p>
          <a:p>
            <a:pPr marL="285750" indent="-285750" algn="just">
              <a:spcBef>
                <a:spcPct val="50000"/>
              </a:spcBef>
              <a:buFont typeface="Arial" panose="020B0604020202020204" pitchFamily="34" charset="0"/>
              <a:buChar char="•"/>
            </a:pPr>
            <a:r>
              <a:rPr lang="en-US" altLang="en-US" sz="1600" dirty="0" smtClean="0">
                <a:solidFill>
                  <a:srgbClr val="4C4C4C"/>
                </a:solidFill>
              </a:rPr>
              <a:t>Creation of a High </a:t>
            </a:r>
            <a:r>
              <a:rPr lang="en-US" altLang="en-US" sz="1600" dirty="0">
                <a:solidFill>
                  <a:srgbClr val="4C4C4C"/>
                </a:solidFill>
              </a:rPr>
              <a:t>S</a:t>
            </a:r>
            <a:r>
              <a:rPr lang="en-US" altLang="en-US" sz="1600" dirty="0" smtClean="0">
                <a:solidFill>
                  <a:srgbClr val="4C4C4C"/>
                </a:solidFill>
              </a:rPr>
              <a:t>chool Personal </a:t>
            </a:r>
            <a:r>
              <a:rPr lang="en-US" altLang="en-US" sz="1600" dirty="0">
                <a:solidFill>
                  <a:srgbClr val="4C4C4C"/>
                </a:solidFill>
              </a:rPr>
              <a:t>G</a:t>
            </a:r>
            <a:r>
              <a:rPr lang="en-US" altLang="en-US" sz="1600" dirty="0" smtClean="0">
                <a:solidFill>
                  <a:srgbClr val="4C4C4C"/>
                </a:solidFill>
              </a:rPr>
              <a:t>raduation </a:t>
            </a:r>
            <a:r>
              <a:rPr lang="en-US" altLang="en-US" sz="1600" dirty="0">
                <a:solidFill>
                  <a:srgbClr val="4C4C4C"/>
                </a:solidFill>
              </a:rPr>
              <a:t>P</a:t>
            </a:r>
            <a:r>
              <a:rPr lang="en-US" altLang="en-US" sz="1600" dirty="0" smtClean="0">
                <a:solidFill>
                  <a:srgbClr val="4C4C4C"/>
                </a:solidFill>
              </a:rPr>
              <a:t>lan</a:t>
            </a:r>
          </a:p>
          <a:p>
            <a:pPr marL="285750" indent="-285750" algn="just">
              <a:spcBef>
                <a:spcPct val="50000"/>
              </a:spcBef>
              <a:buFont typeface="Arial" panose="020B0604020202020204" pitchFamily="34" charset="0"/>
              <a:buChar char="•"/>
            </a:pPr>
            <a:r>
              <a:rPr lang="en-US" altLang="en-US" sz="1600" dirty="0" smtClean="0">
                <a:solidFill>
                  <a:srgbClr val="4C4C4C"/>
                </a:solidFill>
              </a:rPr>
              <a:t>Distinguished Level of Achievement</a:t>
            </a:r>
          </a:p>
          <a:p>
            <a:pPr marL="285750" indent="-285750" algn="just">
              <a:spcBef>
                <a:spcPct val="50000"/>
              </a:spcBef>
              <a:buFont typeface="Arial" panose="020B0604020202020204" pitchFamily="34" charset="0"/>
              <a:buChar char="•"/>
            </a:pPr>
            <a:r>
              <a:rPr lang="en-US" altLang="en-US" sz="1600" dirty="0" smtClean="0">
                <a:solidFill>
                  <a:srgbClr val="4C4C4C"/>
                </a:solidFill>
              </a:rPr>
              <a:t>Each Endorsement</a:t>
            </a:r>
          </a:p>
          <a:p>
            <a:pPr marL="285750" indent="-285750" algn="just">
              <a:spcBef>
                <a:spcPct val="50000"/>
              </a:spcBef>
              <a:buFont typeface="Arial" panose="020B0604020202020204" pitchFamily="34" charset="0"/>
              <a:buChar char="•"/>
            </a:pPr>
            <a:r>
              <a:rPr lang="en-US" altLang="en-US" sz="1600" dirty="0" smtClean="0">
                <a:solidFill>
                  <a:srgbClr val="4C4C4C"/>
                </a:solidFill>
              </a:rPr>
              <a:t>College Readiness Standards</a:t>
            </a:r>
          </a:p>
          <a:p>
            <a:pPr marL="285750" indent="-285750" algn="just">
              <a:spcBef>
                <a:spcPct val="50000"/>
              </a:spcBef>
              <a:buFont typeface="Arial" panose="020B0604020202020204" pitchFamily="34" charset="0"/>
              <a:buChar char="•"/>
            </a:pPr>
            <a:r>
              <a:rPr lang="en-US" altLang="en-US" sz="1600" dirty="0" smtClean="0">
                <a:solidFill>
                  <a:srgbClr val="4C4C4C"/>
                </a:solidFill>
              </a:rPr>
              <a:t>Potential career choices and the education needed to enter those careers</a:t>
            </a:r>
            <a:endParaRPr lang="en-US" altLang="en-US" sz="1600" dirty="0">
              <a:solidFill>
                <a:srgbClr val="4C4C4C"/>
              </a:solidFill>
            </a:endParaRPr>
          </a:p>
          <a:p>
            <a:pPr algn="just">
              <a:spcBef>
                <a:spcPct val="50000"/>
              </a:spcBef>
            </a:pPr>
            <a:r>
              <a:rPr lang="en-US" altLang="en-US" sz="1600" dirty="0" smtClean="0">
                <a:solidFill>
                  <a:srgbClr val="4C4C4C"/>
                </a:solidFill>
              </a:rPr>
              <a:t>In NEISD, these six lessons are the start of what eighth grade students will be taught in their preparation for the next four years and their life beyond high school.  Campus counselors will be continuing this instruction with course selection in January and February.</a:t>
            </a:r>
            <a:endParaRPr lang="en-US" altLang="en-US" sz="1600" dirty="0">
              <a:solidFill>
                <a:srgbClr val="4C4C4C"/>
              </a:solidFill>
            </a:endParaRPr>
          </a:p>
        </p:txBody>
      </p:sp>
      <p:sp>
        <p:nvSpPr>
          <p:cNvPr id="7178" name="Text Box 11"/>
          <p:cNvSpPr txBox="1">
            <a:spLocks noChangeArrowheads="1"/>
          </p:cNvSpPr>
          <p:nvPr/>
        </p:nvSpPr>
        <p:spPr bwMode="auto">
          <a:xfrm>
            <a:off x="1744969" y="1766297"/>
            <a:ext cx="5806461" cy="738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sz="1600" dirty="0" smtClean="0">
                <a:latin typeface="Colonna MT" panose="04020805060202030203" pitchFamily="82" charset="0"/>
              </a:rPr>
              <a:t>“We </a:t>
            </a:r>
            <a:r>
              <a:rPr lang="en-US" sz="1600" dirty="0">
                <a:latin typeface="Colonna MT" panose="04020805060202030203" pitchFamily="82" charset="0"/>
              </a:rPr>
              <a:t>shouldn't just live for today; we should prepare for tomorrow</a:t>
            </a:r>
            <a:r>
              <a:rPr lang="en-US" sz="1600" dirty="0" smtClean="0">
                <a:latin typeface="Colonna MT" panose="04020805060202030203" pitchFamily="82" charset="0"/>
              </a:rPr>
              <a:t>.”</a:t>
            </a:r>
          </a:p>
          <a:p>
            <a:pPr algn="r"/>
            <a:r>
              <a:rPr lang="en-US" sz="1000" dirty="0" smtClean="0">
                <a:latin typeface="Colonna MT" panose="04020805060202030203" pitchFamily="82" charset="0"/>
              </a:rPr>
              <a:t>-Kent Conrad</a:t>
            </a:r>
            <a:r>
              <a:rPr lang="en-US" sz="1600" dirty="0">
                <a:latin typeface="Colonna MT" panose="04020805060202030203" pitchFamily="82" charset="0"/>
              </a:rPr>
              <a:t/>
            </a:r>
            <a:br>
              <a:rPr lang="en-US" sz="1600" dirty="0">
                <a:latin typeface="Colonna MT" panose="04020805060202030203" pitchFamily="82" charset="0"/>
              </a:rPr>
            </a:br>
            <a:endParaRPr lang="en-US" altLang="en-US" sz="1600" b="1" dirty="0">
              <a:solidFill>
                <a:srgbClr val="4C4C4C"/>
              </a:solidFill>
              <a:latin typeface="Colonna MT" panose="04020805060202030203" pitchFamily="82" charset="0"/>
            </a:endParaRPr>
          </a:p>
        </p:txBody>
      </p:sp>
      <p:sp>
        <p:nvSpPr>
          <p:cNvPr id="7179" name="Text Box 12"/>
          <p:cNvSpPr txBox="1">
            <a:spLocks noChangeArrowheads="1"/>
          </p:cNvSpPr>
          <p:nvPr/>
        </p:nvSpPr>
        <p:spPr bwMode="auto">
          <a:xfrm>
            <a:off x="7559675" y="1865313"/>
            <a:ext cx="971741" cy="2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200" b="1" dirty="0">
                <a:solidFill>
                  <a:srgbClr val="4C4C4C"/>
                </a:solidFill>
              </a:rPr>
              <a:t>- Since </a:t>
            </a:r>
            <a:r>
              <a:rPr lang="en-US" altLang="en-US" sz="1200" b="1" dirty="0" smtClean="0">
                <a:solidFill>
                  <a:srgbClr val="4C4C4C"/>
                </a:solidFill>
              </a:rPr>
              <a:t>2015</a:t>
            </a:r>
            <a:endParaRPr lang="en-US" altLang="en-US" sz="1200" b="1" dirty="0">
              <a:solidFill>
                <a:srgbClr val="4C4C4C"/>
              </a:solidFill>
            </a:endParaRPr>
          </a:p>
        </p:txBody>
      </p:sp>
      <p:sp>
        <p:nvSpPr>
          <p:cNvPr id="2" name="Rectangle 1"/>
          <p:cNvSpPr/>
          <p:nvPr/>
        </p:nvSpPr>
        <p:spPr>
          <a:xfrm>
            <a:off x="2122099" y="904961"/>
            <a:ext cx="4906018" cy="707886"/>
          </a:xfrm>
          <a:prstGeom prst="rect">
            <a:avLst/>
          </a:prstGeom>
        </p:spPr>
        <p:txBody>
          <a:bodyPr wrap="square">
            <a:spAutoFit/>
          </a:bodyPr>
          <a:lstStyle/>
          <a:p>
            <a:pPr algn="ctr"/>
            <a:r>
              <a:rPr lang="en-US" altLang="en-US" sz="2000" b="1" dirty="0" smtClean="0">
                <a:solidFill>
                  <a:srgbClr val="4C4C4C"/>
                </a:solidFill>
              </a:rPr>
              <a:t>NEISD- </a:t>
            </a:r>
            <a:r>
              <a:rPr lang="en-US" altLang="en-US" sz="2000" b="1" dirty="0">
                <a:solidFill>
                  <a:srgbClr val="4C4C4C"/>
                </a:solidFill>
              </a:rPr>
              <a:t>High School, College &amp; Career Readiness </a:t>
            </a:r>
            <a:r>
              <a:rPr lang="en-US" altLang="en-US" sz="2000" b="1" dirty="0" smtClean="0">
                <a:solidFill>
                  <a:srgbClr val="4C4C4C"/>
                </a:solidFill>
              </a:rPr>
              <a:t>Lesson Justification</a:t>
            </a:r>
            <a:endParaRPr lang="en-US" altLang="en-US" sz="2000" b="1" dirty="0"/>
          </a:p>
        </p:txBody>
      </p:sp>
      <p:sp>
        <p:nvSpPr>
          <p:cNvPr id="3" name="Slide Number Placeholder 2"/>
          <p:cNvSpPr>
            <a:spLocks noGrp="1"/>
          </p:cNvSpPr>
          <p:nvPr>
            <p:ph type="sldNum" sz="quarter" idx="12"/>
          </p:nvPr>
        </p:nvSpPr>
        <p:spPr/>
        <p:txBody>
          <a:bodyPr/>
          <a:lstStyle/>
          <a:p>
            <a:pPr>
              <a:defRPr/>
            </a:pPr>
            <a:fld id="{3E71C539-9550-4966-A5F3-2F6D50786557}" type="slidenum">
              <a:rPr lang="en-US" altLang="en-US" smtClean="0"/>
              <a:pPr>
                <a:defRPr/>
              </a:pPr>
              <a:t>1</a:t>
            </a:fld>
            <a:endParaRPr lang="en-US" altLang="en-US" dirty="0"/>
          </a:p>
        </p:txBody>
      </p:sp>
    </p:spTree>
    <p:extLst>
      <p:ext uri="{BB962C8B-B14F-4D97-AF65-F5344CB8AC3E}">
        <p14:creationId xmlns:p14="http://schemas.microsoft.com/office/powerpoint/2010/main" val="2003391785"/>
      </p:ext>
    </p:extLst>
  </p:cSld>
  <p:clrMapOvr>
    <a:masterClrMapping/>
  </p:clrMapOvr>
  <mc:AlternateContent xmlns:mc="http://schemas.openxmlformats.org/markup-compatibility/2006" xmlns:p14="http://schemas.microsoft.com/office/powerpoint/2010/main">
    <mc:Choice Requires="p14">
      <p:transition spd="slow" p14:dur="2000" advTm="3606"/>
    </mc:Choice>
    <mc:Fallback xmlns="">
      <p:transition spd="slow" advTm="3606"/>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descr="newspap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84138"/>
            <a:ext cx="9393238" cy="702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dirty="0">
              <a:latin typeface="Arial" panose="020B0604020202020204" pitchFamily="34" charset="0"/>
            </a:endParaRPr>
          </a:p>
        </p:txBody>
      </p:sp>
      <p:sp>
        <p:nvSpPr>
          <p:cNvPr id="7177" name="Text Box 10"/>
          <p:cNvSpPr txBox="1">
            <a:spLocks noChangeArrowheads="1"/>
          </p:cNvSpPr>
          <p:nvPr/>
        </p:nvSpPr>
        <p:spPr bwMode="auto">
          <a:xfrm>
            <a:off x="2392613" y="1016732"/>
            <a:ext cx="451117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b="1" dirty="0" smtClean="0">
                <a:solidFill>
                  <a:srgbClr val="1C1C1C"/>
                </a:solidFill>
                <a:latin typeface="Castellar" panose="020A0402060406010301" pitchFamily="18" charset="0"/>
              </a:rPr>
              <a:t>Lesson 1 teacher notes</a:t>
            </a:r>
            <a:endParaRPr lang="en-GB" altLang="en-US" b="1" dirty="0">
              <a:solidFill>
                <a:srgbClr val="1C1C1C"/>
              </a:solidFill>
              <a:latin typeface="Castellar" panose="020A0402060406010301" pitchFamily="18" charset="0"/>
            </a:endParaRPr>
          </a:p>
        </p:txBody>
      </p:sp>
      <p:sp>
        <p:nvSpPr>
          <p:cNvPr id="2" name="TextBox 1"/>
          <p:cNvSpPr txBox="1"/>
          <p:nvPr/>
        </p:nvSpPr>
        <p:spPr>
          <a:xfrm>
            <a:off x="543742" y="2384884"/>
            <a:ext cx="8208912" cy="4524315"/>
          </a:xfrm>
          <a:prstGeom prst="rect">
            <a:avLst/>
          </a:prstGeom>
          <a:noFill/>
        </p:spPr>
        <p:txBody>
          <a:bodyPr wrap="square" rtlCol="0">
            <a:spAutoFit/>
          </a:bodyPr>
          <a:lstStyle/>
          <a:p>
            <a:pPr marL="342900" indent="-342900">
              <a:buFont typeface="Arial" panose="020B0604020202020204" pitchFamily="34" charset="0"/>
              <a:buChar char="•"/>
            </a:pPr>
            <a:r>
              <a:rPr lang="en-US" dirty="0" smtClean="0"/>
              <a:t>Every student will need internet access.</a:t>
            </a:r>
          </a:p>
          <a:p>
            <a:pPr marL="342900" indent="-342900">
              <a:buFont typeface="Arial" panose="020B0604020202020204" pitchFamily="34" charset="0"/>
              <a:buChar char="•"/>
            </a:pPr>
            <a:r>
              <a:rPr lang="en-US" dirty="0" smtClean="0"/>
              <a:t>Some students may already have an account through their CTE or SPED connection.  Have them verify their account by logging in.  In lesson 2 all students will complete </a:t>
            </a:r>
            <a:r>
              <a:rPr lang="en-US" b="1" u="sng" dirty="0" smtClean="0"/>
              <a:t>2 </a:t>
            </a:r>
            <a:r>
              <a:rPr lang="en-US" dirty="0" smtClean="0"/>
              <a:t>assessments unless they completed them </a:t>
            </a:r>
            <a:r>
              <a:rPr lang="en-US" b="1" u="sng" dirty="0" smtClean="0"/>
              <a:t>on or after </a:t>
            </a:r>
            <a:r>
              <a:rPr lang="en-US" dirty="0" smtClean="0"/>
              <a:t>July 2016.  These students can help other students.</a:t>
            </a:r>
          </a:p>
          <a:p>
            <a:pPr marL="342900" indent="-342900">
              <a:buFont typeface="Arial" panose="020B0604020202020204" pitchFamily="34" charset="0"/>
              <a:buChar char="•"/>
            </a:pPr>
            <a:r>
              <a:rPr lang="en-US" dirty="0" smtClean="0"/>
              <a:t>You may want to register as a student first to see how the process works and how long it will take.  </a:t>
            </a:r>
          </a:p>
          <a:p>
            <a:pPr marL="342900" indent="-342900">
              <a:buFont typeface="Arial" panose="020B0604020202020204" pitchFamily="34" charset="0"/>
              <a:buChar char="•"/>
            </a:pPr>
            <a:r>
              <a:rPr lang="en-US" dirty="0" smtClean="0"/>
              <a:t>Remind students this account belongs to them forever!</a:t>
            </a:r>
          </a:p>
          <a:p>
            <a:pPr marL="342900" indent="-342900">
              <a:buFont typeface="Arial" panose="020B0604020202020204" pitchFamily="34" charset="0"/>
              <a:buChar char="•"/>
            </a:pPr>
            <a:r>
              <a:rPr lang="en-US" dirty="0" smtClean="0"/>
              <a:t>Optional worksheet on the following slide and in resource section.</a:t>
            </a:r>
          </a:p>
          <a:p>
            <a:pPr marL="342900" indent="-342900">
              <a:buFont typeface="Arial" panose="020B0604020202020204" pitchFamily="34" charset="0"/>
              <a:buChar char="•"/>
            </a:pPr>
            <a:endParaRPr lang="en-US" dirty="0"/>
          </a:p>
        </p:txBody>
      </p:sp>
      <p:sp>
        <p:nvSpPr>
          <p:cNvPr id="3" name="Slide Number Placeholder 2"/>
          <p:cNvSpPr>
            <a:spLocks noGrp="1"/>
          </p:cNvSpPr>
          <p:nvPr>
            <p:ph type="sldNum" sz="quarter" idx="12"/>
          </p:nvPr>
        </p:nvSpPr>
        <p:spPr/>
        <p:txBody>
          <a:bodyPr/>
          <a:lstStyle/>
          <a:p>
            <a:pPr>
              <a:defRPr/>
            </a:pPr>
            <a:fld id="{3E71C539-9550-4966-A5F3-2F6D50786557}" type="slidenum">
              <a:rPr lang="en-US" altLang="en-US" smtClean="0"/>
              <a:pPr>
                <a:defRPr/>
              </a:pPr>
              <a:t>10</a:t>
            </a:fld>
            <a:endParaRPr lang="en-US" altLang="en-US" dirty="0"/>
          </a:p>
        </p:txBody>
      </p:sp>
    </p:spTree>
    <p:extLst>
      <p:ext uri="{BB962C8B-B14F-4D97-AF65-F5344CB8AC3E}">
        <p14:creationId xmlns:p14="http://schemas.microsoft.com/office/powerpoint/2010/main" val="15144035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B271429-579B-422D-B179-C70D6C577ED6}" type="slidenum">
              <a:rPr lang="en-US" altLang="en-US" smtClean="0"/>
              <a:pPr>
                <a:defRPr/>
              </a:pPr>
              <a:t>11</a:t>
            </a:fld>
            <a:endParaRPr lang="en-US" altLang="en-US"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224644"/>
            <a:ext cx="7056784" cy="5907360"/>
          </a:xfrm>
        </p:spPr>
      </p:pic>
    </p:spTree>
    <p:extLst>
      <p:ext uri="{BB962C8B-B14F-4D97-AF65-F5344CB8AC3E}">
        <p14:creationId xmlns:p14="http://schemas.microsoft.com/office/powerpoint/2010/main" val="32425238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descr="newspap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84138"/>
            <a:ext cx="9393238" cy="702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782115" y="2319534"/>
            <a:ext cx="7851893"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b="1" dirty="0" smtClean="0">
                <a:solidFill>
                  <a:srgbClr val="4C4C4C"/>
                </a:solidFill>
              </a:rPr>
              <a:t>NEISD- High School, College &amp; Career Readiness Lessons</a:t>
            </a:r>
            <a:endParaRPr lang="en-US" altLang="en-US" b="1" dirty="0"/>
          </a:p>
        </p:txBody>
      </p:sp>
      <p:sp>
        <p:nvSpPr>
          <p:cNvPr id="7173"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dirty="0">
              <a:latin typeface="Arial" panose="020B0604020202020204" pitchFamily="34" charset="0"/>
            </a:endParaRPr>
          </a:p>
        </p:txBody>
      </p:sp>
      <p:sp>
        <p:nvSpPr>
          <p:cNvPr id="7174" name="Text Box 6"/>
          <p:cNvSpPr txBox="1">
            <a:spLocks noChangeArrowheads="1"/>
          </p:cNvSpPr>
          <p:nvPr/>
        </p:nvSpPr>
        <p:spPr bwMode="auto">
          <a:xfrm>
            <a:off x="359532" y="2971800"/>
            <a:ext cx="3276363" cy="3170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spcBef>
                <a:spcPct val="50000"/>
              </a:spcBef>
            </a:pPr>
            <a:r>
              <a:rPr lang="en-US" altLang="en-US" sz="1600" b="1" u="sng" dirty="0" smtClean="0">
                <a:solidFill>
                  <a:srgbClr val="4C4C4C"/>
                </a:solidFill>
                <a:latin typeface="Colonna MT" panose="04020805060202030203" pitchFamily="82" charset="0"/>
              </a:rPr>
              <a:t>Table of Contents</a:t>
            </a:r>
            <a:endParaRPr lang="en-US" altLang="en-US" sz="1600" b="1" u="sng" dirty="0">
              <a:solidFill>
                <a:srgbClr val="4C4C4C"/>
              </a:solidFill>
              <a:latin typeface="Colonna MT" panose="04020805060202030203" pitchFamily="82" charset="0"/>
            </a:endParaRPr>
          </a:p>
          <a:p>
            <a:pPr>
              <a:spcBef>
                <a:spcPct val="50000"/>
              </a:spcBef>
            </a:pPr>
            <a:r>
              <a:rPr lang="en-US" altLang="en-US" sz="1600" b="1" dirty="0" smtClean="0">
                <a:solidFill>
                  <a:srgbClr val="4C4C4C"/>
                </a:solidFill>
                <a:latin typeface="Colonna MT" panose="04020805060202030203" pitchFamily="82" charset="0"/>
              </a:rPr>
              <a:t>Lesson 1:  </a:t>
            </a:r>
            <a:r>
              <a:rPr lang="en-US" altLang="en-US" sz="1600" b="1" dirty="0">
                <a:solidFill>
                  <a:srgbClr val="1C1C1C"/>
                </a:solidFill>
                <a:latin typeface="Colonna MT" panose="04020805060202030203" pitchFamily="82" charset="0"/>
              </a:rPr>
              <a:t>The Uncharted Journey</a:t>
            </a:r>
          </a:p>
          <a:p>
            <a:pPr>
              <a:spcBef>
                <a:spcPct val="50000"/>
              </a:spcBef>
            </a:pPr>
            <a:r>
              <a:rPr lang="en-US" altLang="en-US" sz="1600" b="1" dirty="0" smtClean="0">
                <a:solidFill>
                  <a:srgbClr val="4C4C4C"/>
                </a:solidFill>
                <a:latin typeface="Colonna MT" panose="04020805060202030203" pitchFamily="82" charset="0"/>
              </a:rPr>
              <a:t>Lesson 2:  </a:t>
            </a:r>
            <a:r>
              <a:rPr lang="en-US" altLang="en-US" sz="1600" b="1" dirty="0" smtClean="0">
                <a:solidFill>
                  <a:srgbClr val="FF0000"/>
                </a:solidFill>
                <a:latin typeface="Colonna MT" panose="04020805060202030203" pitchFamily="82" charset="0"/>
              </a:rPr>
              <a:t>Creating Your </a:t>
            </a:r>
            <a:r>
              <a:rPr lang="en-US" altLang="en-US" sz="1600" b="1" dirty="0">
                <a:solidFill>
                  <a:srgbClr val="FF0000"/>
                </a:solidFill>
                <a:latin typeface="Colonna MT" panose="04020805060202030203" pitchFamily="82" charset="0"/>
              </a:rPr>
              <a:t>M</a:t>
            </a:r>
            <a:r>
              <a:rPr lang="en-US" altLang="en-US" sz="1600" b="1" dirty="0" smtClean="0">
                <a:solidFill>
                  <a:srgbClr val="FF0000"/>
                </a:solidFill>
                <a:latin typeface="Colonna MT" panose="04020805060202030203" pitchFamily="82" charset="0"/>
              </a:rPr>
              <a:t>ap</a:t>
            </a:r>
          </a:p>
          <a:p>
            <a:pPr>
              <a:spcBef>
                <a:spcPct val="50000"/>
              </a:spcBef>
            </a:pPr>
            <a:r>
              <a:rPr lang="en-US" altLang="en-US" sz="1600" b="1" dirty="0" smtClean="0">
                <a:solidFill>
                  <a:srgbClr val="4C4C4C"/>
                </a:solidFill>
                <a:latin typeface="Colonna MT" panose="04020805060202030203" pitchFamily="82" charset="0"/>
              </a:rPr>
              <a:t>Lesson 3:  Your Next </a:t>
            </a:r>
            <a:r>
              <a:rPr lang="en-US" altLang="en-US" sz="1600" b="1" dirty="0">
                <a:solidFill>
                  <a:srgbClr val="4C4C4C"/>
                </a:solidFill>
                <a:latin typeface="Colonna MT" panose="04020805060202030203" pitchFamily="82" charset="0"/>
              </a:rPr>
              <a:t>S</a:t>
            </a:r>
            <a:r>
              <a:rPr lang="en-US" altLang="en-US" sz="1600" b="1" dirty="0" smtClean="0">
                <a:solidFill>
                  <a:srgbClr val="4C4C4C"/>
                </a:solidFill>
                <a:latin typeface="Colonna MT" panose="04020805060202030203" pitchFamily="82" charset="0"/>
              </a:rPr>
              <a:t>top</a:t>
            </a:r>
          </a:p>
          <a:p>
            <a:pPr>
              <a:spcBef>
                <a:spcPct val="50000"/>
              </a:spcBef>
            </a:pPr>
            <a:r>
              <a:rPr lang="en-US" altLang="en-US" sz="1600" b="1" dirty="0" smtClean="0">
                <a:solidFill>
                  <a:srgbClr val="4C4C4C"/>
                </a:solidFill>
                <a:latin typeface="Colonna MT" panose="04020805060202030203" pitchFamily="82" charset="0"/>
              </a:rPr>
              <a:t>Lesson 4:  Trip Itinerary</a:t>
            </a:r>
          </a:p>
          <a:p>
            <a:pPr>
              <a:spcBef>
                <a:spcPct val="50000"/>
              </a:spcBef>
            </a:pPr>
            <a:r>
              <a:rPr lang="en-US" altLang="en-US" sz="1600" b="1" dirty="0" smtClean="0">
                <a:solidFill>
                  <a:srgbClr val="4C4C4C"/>
                </a:solidFill>
                <a:latin typeface="Colonna MT" panose="04020805060202030203" pitchFamily="82" charset="0"/>
              </a:rPr>
              <a:t>Lesson 5:  Future Stops</a:t>
            </a:r>
          </a:p>
          <a:p>
            <a:pPr>
              <a:spcBef>
                <a:spcPct val="50000"/>
              </a:spcBef>
            </a:pPr>
            <a:r>
              <a:rPr lang="en-US" altLang="en-US" sz="1600" b="1" dirty="0">
                <a:solidFill>
                  <a:srgbClr val="4C4C4C"/>
                </a:solidFill>
                <a:latin typeface="Colonna MT" panose="04020805060202030203" pitchFamily="82" charset="0"/>
              </a:rPr>
              <a:t>Lesson </a:t>
            </a:r>
            <a:r>
              <a:rPr lang="en-US" altLang="en-US" sz="1600" b="1" dirty="0" smtClean="0">
                <a:solidFill>
                  <a:srgbClr val="4C4C4C"/>
                </a:solidFill>
                <a:latin typeface="Colonna MT" panose="04020805060202030203" pitchFamily="82" charset="0"/>
              </a:rPr>
              <a:t>6:  College Costs and College Prep</a:t>
            </a:r>
            <a:endParaRPr lang="en-US" altLang="en-US" sz="1600" b="1" dirty="0">
              <a:solidFill>
                <a:srgbClr val="FF0000"/>
              </a:solidFill>
              <a:latin typeface="Colonna MT" panose="04020805060202030203" pitchFamily="82" charset="0"/>
            </a:endParaRPr>
          </a:p>
          <a:p>
            <a:pPr>
              <a:spcBef>
                <a:spcPct val="50000"/>
              </a:spcBef>
            </a:pPr>
            <a:endParaRPr lang="en-US" altLang="en-US" sz="1600" b="1" dirty="0">
              <a:solidFill>
                <a:srgbClr val="4383B4"/>
              </a:solidFill>
              <a:latin typeface="Colonna MT" panose="04020805060202030203" pitchFamily="82" charset="0"/>
            </a:endParaRPr>
          </a:p>
        </p:txBody>
      </p:sp>
      <p:sp>
        <p:nvSpPr>
          <p:cNvPr id="7175" name="Text Box 7"/>
          <p:cNvSpPr txBox="1">
            <a:spLocks noChangeArrowheads="1"/>
          </p:cNvSpPr>
          <p:nvPr/>
        </p:nvSpPr>
        <p:spPr bwMode="auto">
          <a:xfrm>
            <a:off x="3635895" y="2888940"/>
            <a:ext cx="5095292" cy="3785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just">
              <a:spcBef>
                <a:spcPct val="50000"/>
              </a:spcBef>
            </a:pPr>
            <a:r>
              <a:rPr lang="en-US" sz="1600" dirty="0"/>
              <a:t>Think of your life as a voyage. You have already traveled to many destinations. Right now, the rest of life’s journey is uncharted. </a:t>
            </a:r>
            <a:r>
              <a:rPr lang="en-US" sz="1600" dirty="0" smtClean="0"/>
              <a:t>These lessons will </a:t>
            </a:r>
            <a:r>
              <a:rPr lang="en-US" sz="1600" dirty="0"/>
              <a:t>help you think about the places where you would like to go in the future. What will be the significant events in your life? Who will be on the journey with you? So far, most major life decisions have been decided for you by those who have been entrusted with your care. Increasingly, you will be making the decisions that will shape your life. The kind of work you choose will influence the lifestyle you lead – where you live, what you wear, and what kind of transportation you use. If you want to be the one to decide what the destinations of your future will be, pay attention and participate fully, because it is your future that is being defined.</a:t>
            </a:r>
            <a:endParaRPr lang="en-US" altLang="en-US" sz="1600" dirty="0">
              <a:solidFill>
                <a:srgbClr val="4C4C4C"/>
              </a:solidFill>
            </a:endParaRPr>
          </a:p>
        </p:txBody>
      </p:sp>
      <p:sp>
        <p:nvSpPr>
          <p:cNvPr id="7177" name="Text Box 10"/>
          <p:cNvSpPr txBox="1">
            <a:spLocks noChangeArrowheads="1"/>
          </p:cNvSpPr>
          <p:nvPr/>
        </p:nvSpPr>
        <p:spPr bwMode="auto">
          <a:xfrm>
            <a:off x="2124848" y="1017683"/>
            <a:ext cx="489589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3200" b="1" dirty="0">
                <a:solidFill>
                  <a:srgbClr val="1C1C1C"/>
                </a:solidFill>
                <a:latin typeface="Castellar" panose="020A0402060406010301" pitchFamily="18" charset="0"/>
              </a:rPr>
              <a:t>YOUR </a:t>
            </a:r>
            <a:r>
              <a:rPr lang="en-GB" altLang="en-US" sz="3200" b="1" dirty="0" smtClean="0">
                <a:solidFill>
                  <a:srgbClr val="1C1C1C"/>
                </a:solidFill>
                <a:latin typeface="Castellar" panose="020A0402060406010301" pitchFamily="18" charset="0"/>
              </a:rPr>
              <a:t>Future News</a:t>
            </a:r>
            <a:endParaRPr lang="en-GB" altLang="en-US" sz="3200" b="1" dirty="0">
              <a:solidFill>
                <a:srgbClr val="1C1C1C"/>
              </a:solidFill>
              <a:latin typeface="Castellar" panose="020A0402060406010301" pitchFamily="18" charset="0"/>
            </a:endParaRPr>
          </a:p>
        </p:txBody>
      </p:sp>
      <p:sp>
        <p:nvSpPr>
          <p:cNvPr id="7178" name="Text Box 11"/>
          <p:cNvSpPr txBox="1">
            <a:spLocks noChangeArrowheads="1"/>
          </p:cNvSpPr>
          <p:nvPr/>
        </p:nvSpPr>
        <p:spPr bwMode="auto">
          <a:xfrm>
            <a:off x="1744969" y="1766297"/>
            <a:ext cx="5806461" cy="738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sz="1600" dirty="0" smtClean="0">
                <a:latin typeface="Colonna MT" panose="04020805060202030203" pitchFamily="82" charset="0"/>
              </a:rPr>
              <a:t>“We </a:t>
            </a:r>
            <a:r>
              <a:rPr lang="en-US" sz="1600" dirty="0">
                <a:latin typeface="Colonna MT" panose="04020805060202030203" pitchFamily="82" charset="0"/>
              </a:rPr>
              <a:t>shouldn't just live for today; we should prepare for tomorrow</a:t>
            </a:r>
            <a:r>
              <a:rPr lang="en-US" sz="1600" dirty="0" smtClean="0">
                <a:latin typeface="Colonna MT" panose="04020805060202030203" pitchFamily="82" charset="0"/>
              </a:rPr>
              <a:t>.”</a:t>
            </a:r>
          </a:p>
          <a:p>
            <a:pPr algn="r"/>
            <a:r>
              <a:rPr lang="en-US" sz="1000" dirty="0" smtClean="0">
                <a:latin typeface="Colonna MT" panose="04020805060202030203" pitchFamily="82" charset="0"/>
              </a:rPr>
              <a:t>-Kent Conrad</a:t>
            </a:r>
            <a:r>
              <a:rPr lang="en-US" sz="1600" dirty="0">
                <a:latin typeface="Colonna MT" panose="04020805060202030203" pitchFamily="82" charset="0"/>
              </a:rPr>
              <a:t/>
            </a:r>
            <a:br>
              <a:rPr lang="en-US" sz="1600" dirty="0">
                <a:latin typeface="Colonna MT" panose="04020805060202030203" pitchFamily="82" charset="0"/>
              </a:rPr>
            </a:br>
            <a:endParaRPr lang="en-US" altLang="en-US" sz="1600" b="1" dirty="0">
              <a:solidFill>
                <a:srgbClr val="4C4C4C"/>
              </a:solidFill>
              <a:latin typeface="Colonna MT" panose="04020805060202030203" pitchFamily="82" charset="0"/>
            </a:endParaRPr>
          </a:p>
        </p:txBody>
      </p:sp>
      <p:sp>
        <p:nvSpPr>
          <p:cNvPr id="7179" name="Text Box 12"/>
          <p:cNvSpPr txBox="1">
            <a:spLocks noChangeArrowheads="1"/>
          </p:cNvSpPr>
          <p:nvPr/>
        </p:nvSpPr>
        <p:spPr bwMode="auto">
          <a:xfrm>
            <a:off x="7559675" y="1865313"/>
            <a:ext cx="971741" cy="2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200" b="1" dirty="0">
                <a:solidFill>
                  <a:srgbClr val="4C4C4C"/>
                </a:solidFill>
              </a:rPr>
              <a:t>- Since </a:t>
            </a:r>
            <a:r>
              <a:rPr lang="en-US" altLang="en-US" sz="1200" b="1" dirty="0" smtClean="0">
                <a:solidFill>
                  <a:srgbClr val="4C4C4C"/>
                </a:solidFill>
              </a:rPr>
              <a:t>2015</a:t>
            </a:r>
            <a:endParaRPr lang="en-US" altLang="en-US" sz="1200" b="1" dirty="0">
              <a:solidFill>
                <a:srgbClr val="4C4C4C"/>
              </a:solidFill>
            </a:endParaRPr>
          </a:p>
        </p:txBody>
      </p:sp>
      <p:pic>
        <p:nvPicPr>
          <p:cNvPr id="4" name="Picture 3"/>
          <p:cNvPicPr>
            <a:picLocks noChangeAspect="1"/>
          </p:cNvPicPr>
          <p:nvPr/>
        </p:nvPicPr>
        <p:blipFill>
          <a:blip r:embed="rId4" cstate="print">
            <a:duotone>
              <a:prstClr val="black"/>
              <a:srgbClr val="D9C3A5">
                <a:tint val="50000"/>
                <a:satMod val="180000"/>
              </a:srgbClr>
            </a:duotone>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259632" y="5466022"/>
            <a:ext cx="1702229" cy="1239579"/>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3038" y="3200400"/>
            <a:ext cx="372988" cy="353212"/>
          </a:xfrm>
          <a:prstGeom prst="rect">
            <a:avLst/>
          </a:prstGeom>
        </p:spPr>
      </p:pic>
      <p:sp>
        <p:nvSpPr>
          <p:cNvPr id="3" name="Slide Number Placeholder 2"/>
          <p:cNvSpPr>
            <a:spLocks noGrp="1"/>
          </p:cNvSpPr>
          <p:nvPr>
            <p:ph type="sldNum" sz="quarter" idx="12"/>
          </p:nvPr>
        </p:nvSpPr>
        <p:spPr/>
        <p:txBody>
          <a:bodyPr/>
          <a:lstStyle/>
          <a:p>
            <a:pPr>
              <a:defRPr/>
            </a:pPr>
            <a:fld id="{3E71C539-9550-4966-A5F3-2F6D50786557}" type="slidenum">
              <a:rPr lang="en-US" altLang="en-US" smtClean="0"/>
              <a:pPr>
                <a:defRPr/>
              </a:pPr>
              <a:t>12</a:t>
            </a:fld>
            <a:endParaRPr lang="en-US" altLang="en-US" dirty="0"/>
          </a:p>
        </p:txBody>
      </p:sp>
    </p:spTree>
    <p:extLst>
      <p:ext uri="{BB962C8B-B14F-4D97-AF65-F5344CB8AC3E}">
        <p14:creationId xmlns:p14="http://schemas.microsoft.com/office/powerpoint/2010/main" val="4080886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descr="newspap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84138"/>
            <a:ext cx="9393238" cy="702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782115" y="2319534"/>
            <a:ext cx="7851893"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b="1" dirty="0" smtClean="0">
                <a:solidFill>
                  <a:srgbClr val="4C4C4C"/>
                </a:solidFill>
              </a:rPr>
              <a:t>NEISD- High School, College &amp; Career Readiness Lessons</a:t>
            </a:r>
            <a:endParaRPr lang="en-US" altLang="en-US" b="1" dirty="0"/>
          </a:p>
        </p:txBody>
      </p:sp>
      <p:sp>
        <p:nvSpPr>
          <p:cNvPr id="7173"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dirty="0">
              <a:latin typeface="Arial" panose="020B0604020202020204" pitchFamily="34" charset="0"/>
            </a:endParaRPr>
          </a:p>
        </p:txBody>
      </p:sp>
      <p:sp>
        <p:nvSpPr>
          <p:cNvPr id="7177" name="Text Box 10"/>
          <p:cNvSpPr txBox="1">
            <a:spLocks noChangeArrowheads="1"/>
          </p:cNvSpPr>
          <p:nvPr/>
        </p:nvSpPr>
        <p:spPr bwMode="auto">
          <a:xfrm>
            <a:off x="2124848" y="1017683"/>
            <a:ext cx="489589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3200" b="1" dirty="0">
                <a:solidFill>
                  <a:srgbClr val="1C1C1C"/>
                </a:solidFill>
                <a:latin typeface="Castellar" panose="020A0402060406010301" pitchFamily="18" charset="0"/>
              </a:rPr>
              <a:t>YOUR </a:t>
            </a:r>
            <a:r>
              <a:rPr lang="en-GB" altLang="en-US" sz="3200" b="1" dirty="0" smtClean="0">
                <a:solidFill>
                  <a:srgbClr val="1C1C1C"/>
                </a:solidFill>
                <a:latin typeface="Castellar" panose="020A0402060406010301" pitchFamily="18" charset="0"/>
              </a:rPr>
              <a:t>Future News</a:t>
            </a:r>
            <a:endParaRPr lang="en-GB" altLang="en-US" sz="3200" b="1" dirty="0">
              <a:solidFill>
                <a:srgbClr val="1C1C1C"/>
              </a:solidFill>
              <a:latin typeface="Castellar" panose="020A0402060406010301" pitchFamily="18" charset="0"/>
            </a:endParaRPr>
          </a:p>
        </p:txBody>
      </p:sp>
      <p:sp>
        <p:nvSpPr>
          <p:cNvPr id="7178" name="Text Box 11"/>
          <p:cNvSpPr txBox="1">
            <a:spLocks noChangeArrowheads="1"/>
          </p:cNvSpPr>
          <p:nvPr/>
        </p:nvSpPr>
        <p:spPr bwMode="auto">
          <a:xfrm>
            <a:off x="1744969" y="1766297"/>
            <a:ext cx="5806461" cy="738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sz="1600" dirty="0" smtClean="0">
                <a:latin typeface="Colonna MT" panose="04020805060202030203" pitchFamily="82" charset="0"/>
              </a:rPr>
              <a:t>“We </a:t>
            </a:r>
            <a:r>
              <a:rPr lang="en-US" sz="1600" dirty="0">
                <a:latin typeface="Colonna MT" panose="04020805060202030203" pitchFamily="82" charset="0"/>
              </a:rPr>
              <a:t>shouldn't just live for today; we should prepare for tomorrow</a:t>
            </a:r>
            <a:r>
              <a:rPr lang="en-US" sz="1600" dirty="0" smtClean="0">
                <a:latin typeface="Colonna MT" panose="04020805060202030203" pitchFamily="82" charset="0"/>
              </a:rPr>
              <a:t>.”</a:t>
            </a:r>
          </a:p>
          <a:p>
            <a:pPr algn="r"/>
            <a:r>
              <a:rPr lang="en-US" sz="1000" dirty="0" smtClean="0">
                <a:latin typeface="Colonna MT" panose="04020805060202030203" pitchFamily="82" charset="0"/>
              </a:rPr>
              <a:t>-Kent Conrad</a:t>
            </a:r>
            <a:r>
              <a:rPr lang="en-US" sz="1600" dirty="0">
                <a:latin typeface="Colonna MT" panose="04020805060202030203" pitchFamily="82" charset="0"/>
              </a:rPr>
              <a:t/>
            </a:r>
            <a:br>
              <a:rPr lang="en-US" sz="1600" dirty="0">
                <a:latin typeface="Colonna MT" panose="04020805060202030203" pitchFamily="82" charset="0"/>
              </a:rPr>
            </a:br>
            <a:endParaRPr lang="en-US" altLang="en-US" sz="1600" b="1" dirty="0">
              <a:solidFill>
                <a:srgbClr val="4C4C4C"/>
              </a:solidFill>
              <a:latin typeface="Colonna MT" panose="04020805060202030203" pitchFamily="82" charset="0"/>
            </a:endParaRPr>
          </a:p>
        </p:txBody>
      </p:sp>
      <p:sp>
        <p:nvSpPr>
          <p:cNvPr id="7179" name="Text Box 12"/>
          <p:cNvSpPr txBox="1">
            <a:spLocks noChangeArrowheads="1"/>
          </p:cNvSpPr>
          <p:nvPr/>
        </p:nvSpPr>
        <p:spPr bwMode="auto">
          <a:xfrm>
            <a:off x="7779287" y="1858630"/>
            <a:ext cx="752129" cy="2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200" b="1" dirty="0" smtClean="0">
                <a:solidFill>
                  <a:srgbClr val="4C4C4C"/>
                </a:solidFill>
              </a:rPr>
              <a:t>Lesson 2</a:t>
            </a:r>
            <a:endParaRPr lang="en-US" altLang="en-US" sz="1200" b="1" dirty="0">
              <a:solidFill>
                <a:srgbClr val="4C4C4C"/>
              </a:solidFill>
            </a:endParaRPr>
          </a:p>
        </p:txBody>
      </p:sp>
      <p:sp>
        <p:nvSpPr>
          <p:cNvPr id="3" name="TextBox 2"/>
          <p:cNvSpPr txBox="1"/>
          <p:nvPr/>
        </p:nvSpPr>
        <p:spPr>
          <a:xfrm>
            <a:off x="453733" y="2816538"/>
            <a:ext cx="8388932" cy="3139321"/>
          </a:xfrm>
          <a:prstGeom prst="rect">
            <a:avLst/>
          </a:prstGeom>
          <a:noFill/>
        </p:spPr>
        <p:txBody>
          <a:bodyPr wrap="square" rtlCol="0">
            <a:spAutoFit/>
          </a:bodyPr>
          <a:lstStyle/>
          <a:p>
            <a:r>
              <a:rPr lang="en-US" sz="2000" dirty="0"/>
              <a:t>Career assessment is a process of </a:t>
            </a:r>
            <a:r>
              <a:rPr lang="en-US" sz="2000" dirty="0" smtClean="0"/>
              <a:t>looking at your </a:t>
            </a:r>
            <a:r>
              <a:rPr lang="en-US" sz="2000" dirty="0"/>
              <a:t>interests, skills, personality traits, and values. By </a:t>
            </a:r>
            <a:r>
              <a:rPr lang="en-US" sz="2000" dirty="0" smtClean="0"/>
              <a:t>completing</a:t>
            </a:r>
            <a:r>
              <a:rPr lang="en-US" sz="2000" dirty="0"/>
              <a:t> career </a:t>
            </a:r>
            <a:r>
              <a:rPr lang="en-US" sz="2000" dirty="0" smtClean="0"/>
              <a:t>assessments, </a:t>
            </a:r>
            <a:r>
              <a:rPr lang="en-US" sz="2000" dirty="0"/>
              <a:t>you are likely to discover which careers </a:t>
            </a:r>
            <a:r>
              <a:rPr lang="en-US" sz="2000" dirty="0" smtClean="0"/>
              <a:t>might fit </a:t>
            </a:r>
            <a:r>
              <a:rPr lang="en-US" sz="2000" dirty="0"/>
              <a:t>you </a:t>
            </a:r>
            <a:r>
              <a:rPr lang="en-US" sz="2000" dirty="0" smtClean="0"/>
              <a:t>best.</a:t>
            </a:r>
          </a:p>
          <a:p>
            <a:r>
              <a:rPr lang="en-US" b="1" dirty="0" smtClean="0"/>
              <a:t>Complete the Kuder Career Interest Assessment- </a:t>
            </a:r>
            <a:r>
              <a:rPr lang="en-US" sz="1800" dirty="0"/>
              <a:t>Choose what activity you like to do the most, </a:t>
            </a:r>
            <a:r>
              <a:rPr lang="en-US" sz="1800" dirty="0" smtClean="0"/>
              <a:t>second, </a:t>
            </a:r>
            <a:r>
              <a:rPr lang="en-US" sz="1800" dirty="0"/>
              <a:t>and </a:t>
            </a:r>
            <a:r>
              <a:rPr lang="en-US" sz="1800" dirty="0" smtClean="0"/>
              <a:t>finally least</a:t>
            </a:r>
            <a:r>
              <a:rPr lang="en-US" sz="1800" dirty="0"/>
              <a:t>. When </a:t>
            </a:r>
            <a:r>
              <a:rPr lang="en-US" sz="1800" dirty="0" smtClean="0"/>
              <a:t>you are </a:t>
            </a:r>
            <a:r>
              <a:rPr lang="en-US" sz="1800" dirty="0"/>
              <a:t>finished, your highest interests will be matched with careers that you may enjoy.</a:t>
            </a:r>
            <a:endParaRPr lang="en-US" sz="1800" dirty="0" smtClean="0"/>
          </a:p>
          <a:p>
            <a:pPr lvl="0"/>
            <a:r>
              <a:rPr lang="en-US" b="1" dirty="0" smtClean="0"/>
              <a:t>Complete </a:t>
            </a:r>
            <a:r>
              <a:rPr lang="en-US" b="1" dirty="0"/>
              <a:t>the </a:t>
            </a:r>
            <a:r>
              <a:rPr lang="en-US" b="1" dirty="0" smtClean="0"/>
              <a:t>Kuder Skills </a:t>
            </a:r>
            <a:r>
              <a:rPr lang="en-US" b="1" dirty="0"/>
              <a:t>Confidence Assessment- </a:t>
            </a:r>
            <a:r>
              <a:rPr lang="en-US" sz="1800" dirty="0"/>
              <a:t>Rate how confident you are that you can accomplish each activity. When </a:t>
            </a:r>
            <a:r>
              <a:rPr lang="en-US" sz="1800" dirty="0" smtClean="0"/>
              <a:t>you are </a:t>
            </a:r>
            <a:r>
              <a:rPr lang="en-US" sz="1800" dirty="0"/>
              <a:t>finished, review the skills you have and explore careers that need those skills.</a:t>
            </a:r>
            <a:endParaRPr lang="en-US" sz="1800" dirty="0" smtClean="0"/>
          </a:p>
          <a:p>
            <a:pPr lvl="0"/>
            <a:endParaRPr lang="en-US" sz="1800" dirty="0"/>
          </a:p>
        </p:txBody>
      </p:sp>
      <p:sp>
        <p:nvSpPr>
          <p:cNvPr id="2" name="Slide Number Placeholder 1"/>
          <p:cNvSpPr>
            <a:spLocks noGrp="1"/>
          </p:cNvSpPr>
          <p:nvPr>
            <p:ph type="sldNum" sz="quarter" idx="12"/>
          </p:nvPr>
        </p:nvSpPr>
        <p:spPr/>
        <p:txBody>
          <a:bodyPr/>
          <a:lstStyle/>
          <a:p>
            <a:pPr>
              <a:defRPr/>
            </a:pPr>
            <a:fld id="{3E71C539-9550-4966-A5F3-2F6D50786557}" type="slidenum">
              <a:rPr lang="en-US" altLang="en-US" smtClean="0"/>
              <a:pPr>
                <a:defRPr/>
              </a:pPr>
              <a:t>13</a:t>
            </a:fld>
            <a:endParaRPr lang="en-US" altLang="en-US" dirty="0"/>
          </a:p>
        </p:txBody>
      </p:sp>
    </p:spTree>
    <p:extLst>
      <p:ext uri="{BB962C8B-B14F-4D97-AF65-F5344CB8AC3E}">
        <p14:creationId xmlns:p14="http://schemas.microsoft.com/office/powerpoint/2010/main" val="6266523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descr="newspap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84138"/>
            <a:ext cx="9393238" cy="702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782115" y="2319534"/>
            <a:ext cx="7851893"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b="1" dirty="0" smtClean="0">
                <a:solidFill>
                  <a:srgbClr val="4C4C4C"/>
                </a:solidFill>
              </a:rPr>
              <a:t>NEISD- High School, College &amp; Career Readiness Lessons</a:t>
            </a:r>
            <a:endParaRPr lang="en-US" altLang="en-US" b="1" dirty="0"/>
          </a:p>
        </p:txBody>
      </p:sp>
      <p:sp>
        <p:nvSpPr>
          <p:cNvPr id="7173"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dirty="0">
              <a:latin typeface="Arial" panose="020B0604020202020204" pitchFamily="34" charset="0"/>
            </a:endParaRPr>
          </a:p>
        </p:txBody>
      </p:sp>
      <p:sp>
        <p:nvSpPr>
          <p:cNvPr id="7177" name="Text Box 10"/>
          <p:cNvSpPr txBox="1">
            <a:spLocks noChangeArrowheads="1"/>
          </p:cNvSpPr>
          <p:nvPr/>
        </p:nvSpPr>
        <p:spPr bwMode="auto">
          <a:xfrm>
            <a:off x="2124848" y="1017683"/>
            <a:ext cx="489589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3200" b="1" dirty="0">
                <a:solidFill>
                  <a:srgbClr val="1C1C1C"/>
                </a:solidFill>
                <a:latin typeface="Castellar" panose="020A0402060406010301" pitchFamily="18" charset="0"/>
              </a:rPr>
              <a:t>YOUR </a:t>
            </a:r>
            <a:r>
              <a:rPr lang="en-GB" altLang="en-US" sz="3200" b="1" dirty="0" smtClean="0">
                <a:solidFill>
                  <a:srgbClr val="1C1C1C"/>
                </a:solidFill>
                <a:latin typeface="Castellar" panose="020A0402060406010301" pitchFamily="18" charset="0"/>
              </a:rPr>
              <a:t>Future News</a:t>
            </a:r>
            <a:endParaRPr lang="en-GB" altLang="en-US" sz="3200" b="1" dirty="0">
              <a:solidFill>
                <a:srgbClr val="1C1C1C"/>
              </a:solidFill>
              <a:latin typeface="Castellar" panose="020A0402060406010301" pitchFamily="18" charset="0"/>
            </a:endParaRPr>
          </a:p>
        </p:txBody>
      </p:sp>
      <p:sp>
        <p:nvSpPr>
          <p:cNvPr id="7178" name="Text Box 11"/>
          <p:cNvSpPr txBox="1">
            <a:spLocks noChangeArrowheads="1"/>
          </p:cNvSpPr>
          <p:nvPr/>
        </p:nvSpPr>
        <p:spPr bwMode="auto">
          <a:xfrm>
            <a:off x="1744969" y="1766297"/>
            <a:ext cx="5806461" cy="738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sz="1600" dirty="0" smtClean="0">
                <a:latin typeface="Colonna MT" panose="04020805060202030203" pitchFamily="82" charset="0"/>
              </a:rPr>
              <a:t>“We </a:t>
            </a:r>
            <a:r>
              <a:rPr lang="en-US" sz="1600" dirty="0">
                <a:latin typeface="Colonna MT" panose="04020805060202030203" pitchFamily="82" charset="0"/>
              </a:rPr>
              <a:t>shouldn't just live for today; we should prepare for tomorrow</a:t>
            </a:r>
            <a:r>
              <a:rPr lang="en-US" sz="1600" dirty="0" smtClean="0">
                <a:latin typeface="Colonna MT" panose="04020805060202030203" pitchFamily="82" charset="0"/>
              </a:rPr>
              <a:t>.”</a:t>
            </a:r>
          </a:p>
          <a:p>
            <a:pPr algn="r"/>
            <a:r>
              <a:rPr lang="en-US" sz="1000" dirty="0" smtClean="0">
                <a:latin typeface="Colonna MT" panose="04020805060202030203" pitchFamily="82" charset="0"/>
              </a:rPr>
              <a:t>-Kent Conrad</a:t>
            </a:r>
            <a:r>
              <a:rPr lang="en-US" sz="1600" dirty="0">
                <a:latin typeface="Colonna MT" panose="04020805060202030203" pitchFamily="82" charset="0"/>
              </a:rPr>
              <a:t/>
            </a:r>
            <a:br>
              <a:rPr lang="en-US" sz="1600" dirty="0">
                <a:latin typeface="Colonna MT" panose="04020805060202030203" pitchFamily="82" charset="0"/>
              </a:rPr>
            </a:br>
            <a:endParaRPr lang="en-US" altLang="en-US" sz="1600" b="1" dirty="0">
              <a:solidFill>
                <a:srgbClr val="4C4C4C"/>
              </a:solidFill>
              <a:latin typeface="Colonna MT" panose="04020805060202030203" pitchFamily="82" charset="0"/>
            </a:endParaRPr>
          </a:p>
        </p:txBody>
      </p:sp>
      <p:sp>
        <p:nvSpPr>
          <p:cNvPr id="7179" name="Text Box 12"/>
          <p:cNvSpPr txBox="1">
            <a:spLocks noChangeArrowheads="1"/>
          </p:cNvSpPr>
          <p:nvPr/>
        </p:nvSpPr>
        <p:spPr bwMode="auto">
          <a:xfrm>
            <a:off x="7775748" y="1858630"/>
            <a:ext cx="752129" cy="2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200" b="1" dirty="0" smtClean="0">
                <a:solidFill>
                  <a:srgbClr val="4C4C4C"/>
                </a:solidFill>
              </a:rPr>
              <a:t>Lesson 2</a:t>
            </a:r>
            <a:endParaRPr lang="en-US" altLang="en-US" sz="1200" b="1" dirty="0">
              <a:solidFill>
                <a:srgbClr val="4C4C4C"/>
              </a:solidFill>
            </a:endParaRPr>
          </a:p>
        </p:txBody>
      </p:sp>
      <p:sp>
        <p:nvSpPr>
          <p:cNvPr id="3" name="TextBox 2"/>
          <p:cNvSpPr txBox="1"/>
          <p:nvPr/>
        </p:nvSpPr>
        <p:spPr>
          <a:xfrm>
            <a:off x="513595" y="2829848"/>
            <a:ext cx="8388932" cy="3308598"/>
          </a:xfrm>
          <a:prstGeom prst="rect">
            <a:avLst/>
          </a:prstGeom>
          <a:noFill/>
        </p:spPr>
        <p:txBody>
          <a:bodyPr wrap="square" rtlCol="0">
            <a:spAutoFit/>
          </a:bodyPr>
          <a:lstStyle/>
          <a:p>
            <a:pPr marL="342900" lvl="0" indent="-342900">
              <a:lnSpc>
                <a:spcPct val="150000"/>
              </a:lnSpc>
              <a:buFont typeface="+mj-lt"/>
              <a:buAutoNum type="arabicPeriod"/>
            </a:pPr>
            <a:r>
              <a:rPr lang="en-US" sz="2200" dirty="0"/>
              <a:t>Go to </a:t>
            </a:r>
            <a:r>
              <a:rPr lang="en-US" sz="2200" dirty="0" smtClean="0">
                <a:hlinkClick r:id="rId4"/>
              </a:rPr>
              <a:t>www.neisd.net</a:t>
            </a:r>
            <a:endParaRPr lang="en-US" sz="2200" dirty="0" smtClean="0"/>
          </a:p>
          <a:p>
            <a:pPr marL="342900" lvl="0" indent="-342900">
              <a:lnSpc>
                <a:spcPct val="150000"/>
              </a:lnSpc>
              <a:buFont typeface="+mj-lt"/>
              <a:buAutoNum type="arabicPeriod"/>
            </a:pPr>
            <a:r>
              <a:rPr lang="en-US" sz="2200" dirty="0" smtClean="0"/>
              <a:t>Log into Launchpad, Click on the Kuder App in the CTE Folder</a:t>
            </a:r>
          </a:p>
          <a:p>
            <a:pPr marL="342900" lvl="0" indent="-342900">
              <a:lnSpc>
                <a:spcPct val="150000"/>
              </a:lnSpc>
              <a:buFont typeface="+mj-lt"/>
              <a:buAutoNum type="arabicPeriod"/>
            </a:pPr>
            <a:r>
              <a:rPr lang="en-US" sz="2200" dirty="0" smtClean="0"/>
              <a:t>Click on </a:t>
            </a:r>
            <a:r>
              <a:rPr lang="en-US" sz="2200" b="1" dirty="0" smtClean="0"/>
              <a:t>Take an Assessment </a:t>
            </a:r>
            <a:r>
              <a:rPr lang="en-US" sz="2200" dirty="0" smtClean="0"/>
              <a:t>at the left side of the home page</a:t>
            </a:r>
          </a:p>
          <a:p>
            <a:pPr marL="342900" lvl="0" indent="-342900">
              <a:buFont typeface="+mj-lt"/>
              <a:buAutoNum type="arabicPeriod"/>
            </a:pPr>
            <a:r>
              <a:rPr lang="en-US" sz="2200" dirty="0" smtClean="0"/>
              <a:t>Click </a:t>
            </a:r>
            <a:r>
              <a:rPr lang="en-US" sz="2200" b="1" dirty="0" smtClean="0"/>
              <a:t>My Assessments </a:t>
            </a:r>
            <a:r>
              <a:rPr lang="en-US" sz="2200" dirty="0" smtClean="0"/>
              <a:t>and </a:t>
            </a:r>
            <a:r>
              <a:rPr lang="en-US" sz="2200" b="1" dirty="0" smtClean="0"/>
              <a:t>Take or Retake an Online Assessment </a:t>
            </a:r>
            <a:r>
              <a:rPr lang="en-US" sz="2200" dirty="0" smtClean="0"/>
              <a:t>(middle of the page)</a:t>
            </a:r>
          </a:p>
          <a:p>
            <a:pPr marL="342900" lvl="0" indent="-342900">
              <a:lnSpc>
                <a:spcPct val="150000"/>
              </a:lnSpc>
              <a:buFont typeface="+mj-lt"/>
              <a:buAutoNum type="arabicPeriod"/>
            </a:pPr>
            <a:r>
              <a:rPr lang="en-US" sz="2200" dirty="0" smtClean="0"/>
              <a:t>Complete the Career Interest Assessment- 9 minutes</a:t>
            </a:r>
          </a:p>
          <a:p>
            <a:pPr marL="342900" lvl="0" indent="-342900">
              <a:lnSpc>
                <a:spcPct val="150000"/>
              </a:lnSpc>
              <a:buFont typeface="+mj-lt"/>
              <a:buAutoNum type="arabicPeriod"/>
            </a:pPr>
            <a:r>
              <a:rPr lang="en-US" sz="2200" dirty="0" smtClean="0"/>
              <a:t>Complete the Skills Confidence Assessment- 7 minutes</a:t>
            </a:r>
          </a:p>
        </p:txBody>
      </p:sp>
      <p:sp>
        <p:nvSpPr>
          <p:cNvPr id="2" name="Slide Number Placeholder 1"/>
          <p:cNvSpPr>
            <a:spLocks noGrp="1"/>
          </p:cNvSpPr>
          <p:nvPr>
            <p:ph type="sldNum" sz="quarter" idx="12"/>
          </p:nvPr>
        </p:nvSpPr>
        <p:spPr/>
        <p:txBody>
          <a:bodyPr/>
          <a:lstStyle/>
          <a:p>
            <a:pPr>
              <a:defRPr/>
            </a:pPr>
            <a:fld id="{3E71C539-9550-4966-A5F3-2F6D50786557}" type="slidenum">
              <a:rPr lang="en-US" altLang="en-US" smtClean="0"/>
              <a:pPr>
                <a:defRPr/>
              </a:pPr>
              <a:t>14</a:t>
            </a:fld>
            <a:endParaRPr lang="en-US" altLang="en-US" dirty="0"/>
          </a:p>
        </p:txBody>
      </p:sp>
    </p:spTree>
    <p:extLst>
      <p:ext uri="{BB962C8B-B14F-4D97-AF65-F5344CB8AC3E}">
        <p14:creationId xmlns:p14="http://schemas.microsoft.com/office/powerpoint/2010/main" val="15986117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descr="newspap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84932"/>
            <a:ext cx="9393238" cy="702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782115" y="2319534"/>
            <a:ext cx="7851893"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b="1" dirty="0" smtClean="0">
                <a:solidFill>
                  <a:srgbClr val="4C4C4C"/>
                </a:solidFill>
              </a:rPr>
              <a:t>NEISD- High School, College &amp; Career Readiness Lessons</a:t>
            </a:r>
            <a:endParaRPr lang="en-US" altLang="en-US" b="1" dirty="0"/>
          </a:p>
        </p:txBody>
      </p:sp>
      <p:sp>
        <p:nvSpPr>
          <p:cNvPr id="7173"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dirty="0">
              <a:latin typeface="Arial" panose="020B0604020202020204" pitchFamily="34" charset="0"/>
            </a:endParaRPr>
          </a:p>
        </p:txBody>
      </p:sp>
      <p:sp>
        <p:nvSpPr>
          <p:cNvPr id="7177" name="Text Box 10"/>
          <p:cNvSpPr txBox="1">
            <a:spLocks noChangeArrowheads="1"/>
          </p:cNvSpPr>
          <p:nvPr/>
        </p:nvSpPr>
        <p:spPr bwMode="auto">
          <a:xfrm>
            <a:off x="2124848" y="1017683"/>
            <a:ext cx="489589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3200" b="1" dirty="0">
                <a:solidFill>
                  <a:srgbClr val="1C1C1C"/>
                </a:solidFill>
                <a:latin typeface="Castellar" panose="020A0402060406010301" pitchFamily="18" charset="0"/>
              </a:rPr>
              <a:t>YOUR </a:t>
            </a:r>
            <a:r>
              <a:rPr lang="en-GB" altLang="en-US" sz="3200" b="1" dirty="0" smtClean="0">
                <a:solidFill>
                  <a:srgbClr val="1C1C1C"/>
                </a:solidFill>
                <a:latin typeface="Castellar" panose="020A0402060406010301" pitchFamily="18" charset="0"/>
              </a:rPr>
              <a:t>Future News</a:t>
            </a:r>
            <a:endParaRPr lang="en-GB" altLang="en-US" sz="3200" b="1" dirty="0">
              <a:solidFill>
                <a:srgbClr val="1C1C1C"/>
              </a:solidFill>
              <a:latin typeface="Castellar" panose="020A0402060406010301" pitchFamily="18" charset="0"/>
            </a:endParaRPr>
          </a:p>
        </p:txBody>
      </p:sp>
      <p:sp>
        <p:nvSpPr>
          <p:cNvPr id="7178" name="Text Box 11"/>
          <p:cNvSpPr txBox="1">
            <a:spLocks noChangeArrowheads="1"/>
          </p:cNvSpPr>
          <p:nvPr/>
        </p:nvSpPr>
        <p:spPr bwMode="auto">
          <a:xfrm>
            <a:off x="1744969" y="1766297"/>
            <a:ext cx="5806461" cy="738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sz="1600" dirty="0" smtClean="0">
                <a:latin typeface="Colonna MT" panose="04020805060202030203" pitchFamily="82" charset="0"/>
              </a:rPr>
              <a:t>“We </a:t>
            </a:r>
            <a:r>
              <a:rPr lang="en-US" sz="1600" dirty="0">
                <a:latin typeface="Colonna MT" panose="04020805060202030203" pitchFamily="82" charset="0"/>
              </a:rPr>
              <a:t>shouldn't just live for today; we should prepare for tomorrow</a:t>
            </a:r>
            <a:r>
              <a:rPr lang="en-US" sz="1600" dirty="0" smtClean="0">
                <a:latin typeface="Colonna MT" panose="04020805060202030203" pitchFamily="82" charset="0"/>
              </a:rPr>
              <a:t>.”</a:t>
            </a:r>
          </a:p>
          <a:p>
            <a:pPr algn="r"/>
            <a:r>
              <a:rPr lang="en-US" sz="1000" dirty="0" smtClean="0">
                <a:latin typeface="Colonna MT" panose="04020805060202030203" pitchFamily="82" charset="0"/>
              </a:rPr>
              <a:t>-Kent Conrad</a:t>
            </a:r>
            <a:r>
              <a:rPr lang="en-US" sz="1600" dirty="0">
                <a:latin typeface="Colonna MT" panose="04020805060202030203" pitchFamily="82" charset="0"/>
              </a:rPr>
              <a:t/>
            </a:r>
            <a:br>
              <a:rPr lang="en-US" sz="1600" dirty="0">
                <a:latin typeface="Colonna MT" panose="04020805060202030203" pitchFamily="82" charset="0"/>
              </a:rPr>
            </a:br>
            <a:endParaRPr lang="en-US" altLang="en-US" sz="1600" b="1" dirty="0">
              <a:solidFill>
                <a:srgbClr val="4C4C4C"/>
              </a:solidFill>
              <a:latin typeface="Colonna MT" panose="04020805060202030203" pitchFamily="82" charset="0"/>
            </a:endParaRPr>
          </a:p>
        </p:txBody>
      </p:sp>
      <p:sp>
        <p:nvSpPr>
          <p:cNvPr id="7179" name="Text Box 12"/>
          <p:cNvSpPr txBox="1">
            <a:spLocks noChangeArrowheads="1"/>
          </p:cNvSpPr>
          <p:nvPr/>
        </p:nvSpPr>
        <p:spPr bwMode="auto">
          <a:xfrm>
            <a:off x="7775748" y="1858630"/>
            <a:ext cx="752129" cy="2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200" b="1" dirty="0" smtClean="0">
                <a:solidFill>
                  <a:srgbClr val="4C4C4C"/>
                </a:solidFill>
              </a:rPr>
              <a:t>Lesson 2</a:t>
            </a:r>
            <a:endParaRPr lang="en-US" altLang="en-US" sz="1200" b="1" dirty="0">
              <a:solidFill>
                <a:srgbClr val="4C4C4C"/>
              </a:solidFill>
            </a:endParaRPr>
          </a:p>
        </p:txBody>
      </p:sp>
      <p:sp>
        <p:nvSpPr>
          <p:cNvPr id="3" name="TextBox 2"/>
          <p:cNvSpPr txBox="1"/>
          <p:nvPr/>
        </p:nvSpPr>
        <p:spPr>
          <a:xfrm>
            <a:off x="467544" y="2971800"/>
            <a:ext cx="8388932" cy="579967"/>
          </a:xfrm>
          <a:prstGeom prst="rect">
            <a:avLst/>
          </a:prstGeom>
          <a:noFill/>
        </p:spPr>
        <p:txBody>
          <a:bodyPr wrap="square" rtlCol="0">
            <a:spAutoFit/>
          </a:bodyPr>
          <a:lstStyle/>
          <a:p>
            <a:pPr lvl="0">
              <a:lnSpc>
                <a:spcPct val="150000"/>
              </a:lnSpc>
            </a:pPr>
            <a:endParaRPr lang="en-US" dirty="0"/>
          </a:p>
        </p:txBody>
      </p:sp>
      <p:sp>
        <p:nvSpPr>
          <p:cNvPr id="2" name="TextBox 1"/>
          <p:cNvSpPr txBox="1"/>
          <p:nvPr/>
        </p:nvSpPr>
        <p:spPr>
          <a:xfrm>
            <a:off x="395536" y="2924944"/>
            <a:ext cx="8460940" cy="3046988"/>
          </a:xfrm>
          <a:prstGeom prst="rect">
            <a:avLst/>
          </a:prstGeom>
          <a:noFill/>
        </p:spPr>
        <p:txBody>
          <a:bodyPr wrap="square" rtlCol="0">
            <a:spAutoFit/>
          </a:bodyPr>
          <a:lstStyle/>
          <a:p>
            <a:r>
              <a:rPr lang="en-US" dirty="0" smtClean="0"/>
              <a:t>After you have completed your 2 assessments:</a:t>
            </a:r>
          </a:p>
          <a:p>
            <a:endParaRPr lang="en-US" dirty="0" smtClean="0"/>
          </a:p>
          <a:p>
            <a:pPr marL="457200" indent="-457200">
              <a:buAutoNum type="arabicPeriod"/>
            </a:pPr>
            <a:r>
              <a:rPr lang="en-US" dirty="0" smtClean="0"/>
              <a:t>Click on the My Assessment tab on the left side of home page</a:t>
            </a:r>
          </a:p>
          <a:p>
            <a:pPr marL="457200" indent="-457200">
              <a:buAutoNum type="arabicPeriod"/>
            </a:pPr>
            <a:r>
              <a:rPr lang="en-US" dirty="0" smtClean="0"/>
              <a:t>Click on My Assessments</a:t>
            </a:r>
          </a:p>
          <a:p>
            <a:pPr marL="457200" indent="-457200">
              <a:buAutoNum type="arabicPeriod"/>
            </a:pPr>
            <a:r>
              <a:rPr lang="en-US" dirty="0" smtClean="0"/>
              <a:t>Click on One-Page Summary Report</a:t>
            </a:r>
          </a:p>
          <a:p>
            <a:pPr marL="457200" indent="-457200">
              <a:buAutoNum type="arabicPeriod"/>
            </a:pPr>
            <a:r>
              <a:rPr lang="en-US" dirty="0" smtClean="0"/>
              <a:t>Look at all the GREAT information you received based on your responses!</a:t>
            </a:r>
          </a:p>
          <a:p>
            <a:pPr marL="457200" indent="-457200">
              <a:buAutoNum type="arabicPeriod"/>
            </a:pPr>
            <a:r>
              <a:rPr lang="en-US" dirty="0" smtClean="0"/>
              <a:t>Turn this in to your teacher</a:t>
            </a:r>
            <a:endParaRPr lang="en-US" dirty="0"/>
          </a:p>
        </p:txBody>
      </p:sp>
      <p:sp>
        <p:nvSpPr>
          <p:cNvPr id="4" name="Slide Number Placeholder 3"/>
          <p:cNvSpPr>
            <a:spLocks noGrp="1"/>
          </p:cNvSpPr>
          <p:nvPr>
            <p:ph type="sldNum" sz="quarter" idx="12"/>
          </p:nvPr>
        </p:nvSpPr>
        <p:spPr/>
        <p:txBody>
          <a:bodyPr/>
          <a:lstStyle/>
          <a:p>
            <a:pPr>
              <a:defRPr/>
            </a:pPr>
            <a:fld id="{3E71C539-9550-4966-A5F3-2F6D50786557}" type="slidenum">
              <a:rPr lang="en-US" altLang="en-US" smtClean="0"/>
              <a:pPr>
                <a:defRPr/>
              </a:pPr>
              <a:t>15</a:t>
            </a:fld>
            <a:endParaRPr lang="en-US" altLang="en-US" dirty="0"/>
          </a:p>
        </p:txBody>
      </p:sp>
    </p:spTree>
    <p:extLst>
      <p:ext uri="{BB962C8B-B14F-4D97-AF65-F5344CB8AC3E}">
        <p14:creationId xmlns:p14="http://schemas.microsoft.com/office/powerpoint/2010/main" val="32328680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descr="newspap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11" y="0"/>
            <a:ext cx="9393238" cy="702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683479" y="2207117"/>
            <a:ext cx="7851893"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b="1" dirty="0" smtClean="0">
                <a:solidFill>
                  <a:srgbClr val="4C4C4C"/>
                </a:solidFill>
              </a:rPr>
              <a:t>NEISD- High School, College &amp; Career Readiness Lessons</a:t>
            </a:r>
            <a:endParaRPr lang="en-US" altLang="en-US" b="1" dirty="0"/>
          </a:p>
        </p:txBody>
      </p:sp>
      <p:sp>
        <p:nvSpPr>
          <p:cNvPr id="7173"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dirty="0">
              <a:latin typeface="Arial" panose="020B0604020202020204" pitchFamily="34" charset="0"/>
            </a:endParaRPr>
          </a:p>
        </p:txBody>
      </p:sp>
      <p:sp>
        <p:nvSpPr>
          <p:cNvPr id="7177" name="Text Box 10"/>
          <p:cNvSpPr txBox="1">
            <a:spLocks noChangeArrowheads="1"/>
          </p:cNvSpPr>
          <p:nvPr/>
        </p:nvSpPr>
        <p:spPr bwMode="auto">
          <a:xfrm>
            <a:off x="2124848" y="1017683"/>
            <a:ext cx="489589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3200" b="1" dirty="0">
                <a:solidFill>
                  <a:srgbClr val="1C1C1C"/>
                </a:solidFill>
                <a:latin typeface="Castellar" panose="020A0402060406010301" pitchFamily="18" charset="0"/>
              </a:rPr>
              <a:t>YOUR </a:t>
            </a:r>
            <a:r>
              <a:rPr lang="en-GB" altLang="en-US" sz="3200" b="1" dirty="0" smtClean="0">
                <a:solidFill>
                  <a:srgbClr val="1C1C1C"/>
                </a:solidFill>
                <a:latin typeface="Castellar" panose="020A0402060406010301" pitchFamily="18" charset="0"/>
              </a:rPr>
              <a:t>Future News</a:t>
            </a:r>
            <a:endParaRPr lang="en-GB" altLang="en-US" sz="3200" b="1" dirty="0">
              <a:solidFill>
                <a:srgbClr val="1C1C1C"/>
              </a:solidFill>
              <a:latin typeface="Castellar" panose="020A0402060406010301" pitchFamily="18" charset="0"/>
            </a:endParaRPr>
          </a:p>
        </p:txBody>
      </p:sp>
      <p:sp>
        <p:nvSpPr>
          <p:cNvPr id="7178" name="Text Box 11"/>
          <p:cNvSpPr txBox="1">
            <a:spLocks noChangeArrowheads="1"/>
          </p:cNvSpPr>
          <p:nvPr/>
        </p:nvSpPr>
        <p:spPr bwMode="auto">
          <a:xfrm>
            <a:off x="1744969" y="1766297"/>
            <a:ext cx="5806461" cy="738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sz="1600" dirty="0" smtClean="0">
                <a:latin typeface="Colonna MT" panose="04020805060202030203" pitchFamily="82" charset="0"/>
              </a:rPr>
              <a:t>“We </a:t>
            </a:r>
            <a:r>
              <a:rPr lang="en-US" sz="1600" dirty="0">
                <a:latin typeface="Colonna MT" panose="04020805060202030203" pitchFamily="82" charset="0"/>
              </a:rPr>
              <a:t>shouldn't just live for today; we should prepare for tomorrow</a:t>
            </a:r>
            <a:r>
              <a:rPr lang="en-US" sz="1600" dirty="0" smtClean="0">
                <a:latin typeface="Colonna MT" panose="04020805060202030203" pitchFamily="82" charset="0"/>
              </a:rPr>
              <a:t>.”</a:t>
            </a:r>
          </a:p>
          <a:p>
            <a:pPr algn="r"/>
            <a:r>
              <a:rPr lang="en-US" sz="1000" dirty="0" smtClean="0">
                <a:latin typeface="Colonna MT" panose="04020805060202030203" pitchFamily="82" charset="0"/>
              </a:rPr>
              <a:t>-Kent Conrad</a:t>
            </a:r>
            <a:r>
              <a:rPr lang="en-US" sz="1600" dirty="0">
                <a:latin typeface="Colonna MT" panose="04020805060202030203" pitchFamily="82" charset="0"/>
              </a:rPr>
              <a:t/>
            </a:r>
            <a:br>
              <a:rPr lang="en-US" sz="1600" dirty="0">
                <a:latin typeface="Colonna MT" panose="04020805060202030203" pitchFamily="82" charset="0"/>
              </a:rPr>
            </a:br>
            <a:endParaRPr lang="en-US" altLang="en-US" sz="1600" b="1" dirty="0">
              <a:solidFill>
                <a:srgbClr val="4C4C4C"/>
              </a:solidFill>
              <a:latin typeface="Colonna MT" panose="04020805060202030203" pitchFamily="82" charset="0"/>
            </a:endParaRPr>
          </a:p>
        </p:txBody>
      </p:sp>
      <p:sp>
        <p:nvSpPr>
          <p:cNvPr id="7179" name="Text Box 12"/>
          <p:cNvSpPr txBox="1">
            <a:spLocks noChangeArrowheads="1"/>
          </p:cNvSpPr>
          <p:nvPr/>
        </p:nvSpPr>
        <p:spPr bwMode="auto">
          <a:xfrm>
            <a:off x="7783243" y="1851934"/>
            <a:ext cx="752129" cy="2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200" b="1" dirty="0" smtClean="0">
                <a:solidFill>
                  <a:srgbClr val="4C4C4C"/>
                </a:solidFill>
              </a:rPr>
              <a:t>Lesson 2</a:t>
            </a:r>
            <a:endParaRPr lang="en-US" altLang="en-US" sz="1200" b="1" dirty="0">
              <a:solidFill>
                <a:srgbClr val="4C4C4C"/>
              </a:solidFill>
            </a:endParaRPr>
          </a:p>
        </p:txBody>
      </p:sp>
      <p:sp>
        <p:nvSpPr>
          <p:cNvPr id="3" name="TextBox 2"/>
          <p:cNvSpPr txBox="1"/>
          <p:nvPr/>
        </p:nvSpPr>
        <p:spPr>
          <a:xfrm>
            <a:off x="626250" y="2504961"/>
            <a:ext cx="7966349" cy="4447371"/>
          </a:xfrm>
          <a:prstGeom prst="rect">
            <a:avLst/>
          </a:prstGeom>
          <a:noFill/>
        </p:spPr>
        <p:txBody>
          <a:bodyPr wrap="square" rtlCol="0">
            <a:spAutoFit/>
          </a:bodyPr>
          <a:lstStyle/>
          <a:p>
            <a:pPr algn="ctr"/>
            <a:r>
              <a:rPr lang="en-US" sz="3600" b="1" dirty="0" smtClean="0">
                <a:latin typeface="Colonna MT" panose="04020805060202030203" pitchFamily="82" charset="0"/>
              </a:rPr>
              <a:t>Creating Your Map -Conclusion</a:t>
            </a:r>
            <a:endParaRPr lang="en-US" dirty="0">
              <a:latin typeface="Colonna MT" panose="04020805060202030203" pitchFamily="82" charset="0"/>
            </a:endParaRPr>
          </a:p>
          <a:p>
            <a:r>
              <a:rPr lang="en-US" dirty="0"/>
              <a:t>You have completed step 1 and 2 in your journey toward the future.  You have registered your Kuder® Account and thought about why it is important to plan for your future.  You have also completed 3 career assessments, or maps to help determine what career options might be most appropriate for you.</a:t>
            </a:r>
          </a:p>
          <a:p>
            <a:r>
              <a:rPr lang="en-US" dirty="0"/>
              <a:t>In the next lessons you will begin working on your high school graduation plan and endorsement choices.</a:t>
            </a:r>
          </a:p>
          <a:p>
            <a:r>
              <a:rPr lang="en-US" dirty="0"/>
              <a:t>In the last lesson, you will be looking at what post-high school education is needed for the careers you are interested in, and what those careers might look like.</a:t>
            </a:r>
          </a:p>
        </p:txBody>
      </p:sp>
      <p:sp>
        <p:nvSpPr>
          <p:cNvPr id="2" name="Slide Number Placeholder 1"/>
          <p:cNvSpPr>
            <a:spLocks noGrp="1"/>
          </p:cNvSpPr>
          <p:nvPr>
            <p:ph type="sldNum" sz="quarter" idx="12"/>
          </p:nvPr>
        </p:nvSpPr>
        <p:spPr/>
        <p:txBody>
          <a:bodyPr/>
          <a:lstStyle/>
          <a:p>
            <a:pPr>
              <a:defRPr/>
            </a:pPr>
            <a:fld id="{3E71C539-9550-4966-A5F3-2F6D50786557}" type="slidenum">
              <a:rPr lang="en-US" altLang="en-US" smtClean="0"/>
              <a:pPr>
                <a:defRPr/>
              </a:pPr>
              <a:t>16</a:t>
            </a:fld>
            <a:endParaRPr lang="en-US" altLang="en-US" dirty="0"/>
          </a:p>
        </p:txBody>
      </p:sp>
    </p:spTree>
    <p:extLst>
      <p:ext uri="{BB962C8B-B14F-4D97-AF65-F5344CB8AC3E}">
        <p14:creationId xmlns:p14="http://schemas.microsoft.com/office/powerpoint/2010/main" val="17350934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descr="newspap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84138"/>
            <a:ext cx="9393238" cy="702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dirty="0">
              <a:latin typeface="Arial" panose="020B0604020202020204" pitchFamily="34" charset="0"/>
            </a:endParaRPr>
          </a:p>
        </p:txBody>
      </p:sp>
      <p:sp>
        <p:nvSpPr>
          <p:cNvPr id="7177" name="Text Box 10"/>
          <p:cNvSpPr txBox="1">
            <a:spLocks noChangeArrowheads="1"/>
          </p:cNvSpPr>
          <p:nvPr/>
        </p:nvSpPr>
        <p:spPr bwMode="auto">
          <a:xfrm>
            <a:off x="2392613" y="1016732"/>
            <a:ext cx="455605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b="1" dirty="0" smtClean="0">
                <a:solidFill>
                  <a:srgbClr val="1C1C1C"/>
                </a:solidFill>
                <a:latin typeface="Castellar" panose="020A0402060406010301" pitchFamily="18" charset="0"/>
              </a:rPr>
              <a:t>Lesson 2 teacher notes</a:t>
            </a:r>
            <a:endParaRPr lang="en-GB" altLang="en-US" b="1" dirty="0">
              <a:solidFill>
                <a:srgbClr val="1C1C1C"/>
              </a:solidFill>
              <a:latin typeface="Castellar" panose="020A0402060406010301" pitchFamily="18" charset="0"/>
            </a:endParaRPr>
          </a:p>
        </p:txBody>
      </p:sp>
      <p:sp>
        <p:nvSpPr>
          <p:cNvPr id="2" name="TextBox 1"/>
          <p:cNvSpPr txBox="1"/>
          <p:nvPr/>
        </p:nvSpPr>
        <p:spPr>
          <a:xfrm>
            <a:off x="287524" y="1952836"/>
            <a:ext cx="8357118" cy="5262979"/>
          </a:xfrm>
          <a:prstGeom prst="rect">
            <a:avLst/>
          </a:prstGeom>
          <a:noFill/>
        </p:spPr>
        <p:txBody>
          <a:bodyPr wrap="square" rtlCol="0">
            <a:spAutoFit/>
          </a:bodyPr>
          <a:lstStyle/>
          <a:p>
            <a:pPr marL="342900" indent="-342900">
              <a:buFont typeface="Arial" panose="020B0604020202020204" pitchFamily="34" charset="0"/>
              <a:buChar char="•"/>
            </a:pPr>
            <a:r>
              <a:rPr lang="en-US" dirty="0" smtClean="0"/>
              <a:t>Every student will need internet access and the ability to PRINT</a:t>
            </a:r>
          </a:p>
          <a:p>
            <a:pPr marL="342900" indent="-342900">
              <a:buFont typeface="Arial" panose="020B0604020202020204" pitchFamily="34" charset="0"/>
              <a:buChar char="•"/>
            </a:pPr>
            <a:r>
              <a:rPr lang="en-US" dirty="0" smtClean="0"/>
              <a:t>Some students may already have an account through their CTE or SPED connection.  Have them verify its existence by logging in.  In this lesson all students will complete </a:t>
            </a:r>
            <a:r>
              <a:rPr lang="en-US" u="sng" dirty="0" smtClean="0"/>
              <a:t>2</a:t>
            </a:r>
            <a:r>
              <a:rPr lang="en-US" dirty="0" smtClean="0"/>
              <a:t> assessments unless they completed them </a:t>
            </a:r>
            <a:r>
              <a:rPr lang="en-US" b="1" u="sng" dirty="0" smtClean="0"/>
              <a:t>on or after </a:t>
            </a:r>
            <a:r>
              <a:rPr lang="en-US" dirty="0" smtClean="0"/>
              <a:t>July 2016.  Keep in mind that Special Ed. &amp; CTE use </a:t>
            </a:r>
            <a:r>
              <a:rPr lang="en-US" dirty="0" err="1" smtClean="0"/>
              <a:t>Kuder</a:t>
            </a:r>
            <a:r>
              <a:rPr lang="en-US" dirty="0" smtClean="0"/>
              <a:t> regularly. When there are some of these students, please have them log in and still print the one-page summary report to turn in.</a:t>
            </a:r>
          </a:p>
          <a:p>
            <a:pPr marL="342900" indent="-342900">
              <a:buFont typeface="Arial" panose="020B0604020202020204" pitchFamily="34" charset="0"/>
              <a:buChar char="•"/>
            </a:pPr>
            <a:r>
              <a:rPr lang="en-US" dirty="0" smtClean="0"/>
              <a:t>You may want to log in again and complete the assessments first to see how the process works and how long it will take.  </a:t>
            </a:r>
          </a:p>
          <a:p>
            <a:pPr marL="342900" indent="-342900">
              <a:buFont typeface="Arial" panose="020B0604020202020204" pitchFamily="34" charset="0"/>
              <a:buChar char="•"/>
            </a:pPr>
            <a:r>
              <a:rPr lang="en-US" dirty="0" smtClean="0"/>
              <a:t>Remind students this account belongs to them forever!</a:t>
            </a:r>
          </a:p>
          <a:p>
            <a:pPr marL="342900" indent="-342900">
              <a:buFont typeface="Arial" panose="020B0604020202020204" pitchFamily="34" charset="0"/>
              <a:buChar char="•"/>
            </a:pPr>
            <a:r>
              <a:rPr lang="en-US" i="1" dirty="0" smtClean="0"/>
              <a:t>Assigning a grade for completing these assessments might be something your campus considers.</a:t>
            </a:r>
          </a:p>
          <a:p>
            <a:endParaRPr lang="en-US" dirty="0"/>
          </a:p>
        </p:txBody>
      </p:sp>
      <p:sp>
        <p:nvSpPr>
          <p:cNvPr id="3" name="Slide Number Placeholder 2"/>
          <p:cNvSpPr>
            <a:spLocks noGrp="1"/>
          </p:cNvSpPr>
          <p:nvPr>
            <p:ph type="sldNum" sz="quarter" idx="12"/>
          </p:nvPr>
        </p:nvSpPr>
        <p:spPr/>
        <p:txBody>
          <a:bodyPr/>
          <a:lstStyle/>
          <a:p>
            <a:pPr>
              <a:defRPr/>
            </a:pPr>
            <a:fld id="{3E71C539-9550-4966-A5F3-2F6D50786557}" type="slidenum">
              <a:rPr lang="en-US" altLang="en-US" smtClean="0"/>
              <a:pPr>
                <a:defRPr/>
              </a:pPr>
              <a:t>17</a:t>
            </a:fld>
            <a:endParaRPr lang="en-US" altLang="en-US" dirty="0"/>
          </a:p>
        </p:txBody>
      </p:sp>
    </p:spTree>
    <p:extLst>
      <p:ext uri="{BB962C8B-B14F-4D97-AF65-F5344CB8AC3E}">
        <p14:creationId xmlns:p14="http://schemas.microsoft.com/office/powerpoint/2010/main" val="38195947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descr="newspap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84138"/>
            <a:ext cx="9393238" cy="702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782115" y="2319534"/>
            <a:ext cx="7851893"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b="1" dirty="0" smtClean="0">
                <a:solidFill>
                  <a:srgbClr val="4C4C4C"/>
                </a:solidFill>
              </a:rPr>
              <a:t>NEISD- High School, College &amp; Career Readiness Lessons</a:t>
            </a:r>
            <a:endParaRPr lang="en-US" altLang="en-US" b="1" dirty="0"/>
          </a:p>
        </p:txBody>
      </p:sp>
      <p:sp>
        <p:nvSpPr>
          <p:cNvPr id="7173"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dirty="0">
              <a:latin typeface="Arial" panose="020B0604020202020204" pitchFamily="34" charset="0"/>
            </a:endParaRPr>
          </a:p>
        </p:txBody>
      </p:sp>
      <p:sp>
        <p:nvSpPr>
          <p:cNvPr id="7174" name="Text Box 6"/>
          <p:cNvSpPr txBox="1">
            <a:spLocks noChangeArrowheads="1"/>
          </p:cNvSpPr>
          <p:nvPr/>
        </p:nvSpPr>
        <p:spPr bwMode="auto">
          <a:xfrm>
            <a:off x="359532" y="2971800"/>
            <a:ext cx="3276363" cy="3170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spcBef>
                <a:spcPct val="50000"/>
              </a:spcBef>
            </a:pPr>
            <a:r>
              <a:rPr lang="en-US" altLang="en-US" sz="1600" b="1" u="sng" dirty="0" smtClean="0">
                <a:solidFill>
                  <a:srgbClr val="4C4C4C"/>
                </a:solidFill>
                <a:latin typeface="Colonna MT" panose="04020805060202030203" pitchFamily="82" charset="0"/>
              </a:rPr>
              <a:t>Table of Contents</a:t>
            </a:r>
            <a:endParaRPr lang="en-US" altLang="en-US" sz="1600" b="1" u="sng" dirty="0">
              <a:solidFill>
                <a:srgbClr val="4C4C4C"/>
              </a:solidFill>
              <a:latin typeface="Colonna MT" panose="04020805060202030203" pitchFamily="82" charset="0"/>
            </a:endParaRPr>
          </a:p>
          <a:p>
            <a:pPr>
              <a:spcBef>
                <a:spcPct val="50000"/>
              </a:spcBef>
            </a:pPr>
            <a:r>
              <a:rPr lang="en-US" altLang="en-US" sz="1600" b="1" dirty="0" smtClean="0">
                <a:solidFill>
                  <a:srgbClr val="4C4C4C"/>
                </a:solidFill>
                <a:latin typeface="Colonna MT" panose="04020805060202030203" pitchFamily="82" charset="0"/>
              </a:rPr>
              <a:t>Lesson 1:  </a:t>
            </a:r>
            <a:r>
              <a:rPr lang="en-US" altLang="en-US" sz="1600" b="1" dirty="0">
                <a:solidFill>
                  <a:srgbClr val="1C1C1C"/>
                </a:solidFill>
                <a:latin typeface="Colonna MT" panose="04020805060202030203" pitchFamily="82" charset="0"/>
              </a:rPr>
              <a:t>The Uncharted Journey</a:t>
            </a:r>
          </a:p>
          <a:p>
            <a:pPr>
              <a:spcBef>
                <a:spcPct val="50000"/>
              </a:spcBef>
            </a:pPr>
            <a:r>
              <a:rPr lang="en-US" altLang="en-US" sz="1600" b="1" dirty="0" smtClean="0">
                <a:solidFill>
                  <a:srgbClr val="4C4C4C"/>
                </a:solidFill>
                <a:latin typeface="Colonna MT" panose="04020805060202030203" pitchFamily="82" charset="0"/>
              </a:rPr>
              <a:t>Lesson 2:  </a:t>
            </a:r>
            <a:r>
              <a:rPr lang="en-US" altLang="en-US" sz="1600" b="1" dirty="0" smtClean="0">
                <a:solidFill>
                  <a:srgbClr val="1C1C1C"/>
                </a:solidFill>
                <a:latin typeface="Colonna MT" panose="04020805060202030203" pitchFamily="82" charset="0"/>
              </a:rPr>
              <a:t>Creating Your </a:t>
            </a:r>
            <a:r>
              <a:rPr lang="en-US" altLang="en-US" sz="1600" b="1" dirty="0">
                <a:solidFill>
                  <a:srgbClr val="1C1C1C"/>
                </a:solidFill>
                <a:latin typeface="Colonna MT" panose="04020805060202030203" pitchFamily="82" charset="0"/>
              </a:rPr>
              <a:t>M</a:t>
            </a:r>
            <a:r>
              <a:rPr lang="en-US" altLang="en-US" sz="1600" b="1" dirty="0" smtClean="0">
                <a:solidFill>
                  <a:srgbClr val="1C1C1C"/>
                </a:solidFill>
                <a:latin typeface="Colonna MT" panose="04020805060202030203" pitchFamily="82" charset="0"/>
              </a:rPr>
              <a:t>ap</a:t>
            </a:r>
          </a:p>
          <a:p>
            <a:pPr>
              <a:spcBef>
                <a:spcPct val="50000"/>
              </a:spcBef>
            </a:pPr>
            <a:r>
              <a:rPr lang="en-US" altLang="en-US" sz="1600" b="1" dirty="0" smtClean="0">
                <a:solidFill>
                  <a:srgbClr val="4C4C4C"/>
                </a:solidFill>
                <a:latin typeface="Colonna MT" panose="04020805060202030203" pitchFamily="82" charset="0"/>
              </a:rPr>
              <a:t>Lesson 3:  </a:t>
            </a:r>
            <a:r>
              <a:rPr lang="en-US" altLang="en-US" sz="1600" b="1" dirty="0" smtClean="0">
                <a:solidFill>
                  <a:srgbClr val="FF0000"/>
                </a:solidFill>
                <a:latin typeface="Colonna MT" panose="04020805060202030203" pitchFamily="82" charset="0"/>
              </a:rPr>
              <a:t>Your Next </a:t>
            </a:r>
            <a:r>
              <a:rPr lang="en-US" altLang="en-US" sz="1600" b="1" dirty="0">
                <a:solidFill>
                  <a:srgbClr val="FF0000"/>
                </a:solidFill>
                <a:latin typeface="Colonna MT" panose="04020805060202030203" pitchFamily="82" charset="0"/>
              </a:rPr>
              <a:t>S</a:t>
            </a:r>
            <a:r>
              <a:rPr lang="en-US" altLang="en-US" sz="1600" b="1" dirty="0" smtClean="0">
                <a:solidFill>
                  <a:srgbClr val="FF0000"/>
                </a:solidFill>
                <a:latin typeface="Colonna MT" panose="04020805060202030203" pitchFamily="82" charset="0"/>
              </a:rPr>
              <a:t>top</a:t>
            </a:r>
          </a:p>
          <a:p>
            <a:pPr>
              <a:spcBef>
                <a:spcPct val="50000"/>
              </a:spcBef>
            </a:pPr>
            <a:r>
              <a:rPr lang="en-US" altLang="en-US" sz="1600" b="1" dirty="0" smtClean="0">
                <a:solidFill>
                  <a:srgbClr val="4C4C4C"/>
                </a:solidFill>
                <a:latin typeface="Colonna MT" panose="04020805060202030203" pitchFamily="82" charset="0"/>
              </a:rPr>
              <a:t>Lesson 4:  Trip Itinerary</a:t>
            </a:r>
          </a:p>
          <a:p>
            <a:pPr>
              <a:spcBef>
                <a:spcPct val="50000"/>
              </a:spcBef>
            </a:pPr>
            <a:r>
              <a:rPr lang="en-US" altLang="en-US" sz="1600" b="1" dirty="0" smtClean="0">
                <a:solidFill>
                  <a:srgbClr val="4C4C4C"/>
                </a:solidFill>
                <a:latin typeface="Colonna MT" panose="04020805060202030203" pitchFamily="82" charset="0"/>
              </a:rPr>
              <a:t>Lesson 5:  Future Stops</a:t>
            </a:r>
          </a:p>
          <a:p>
            <a:pPr>
              <a:spcBef>
                <a:spcPct val="50000"/>
              </a:spcBef>
            </a:pPr>
            <a:r>
              <a:rPr lang="en-US" altLang="en-US" sz="1600" b="1" dirty="0">
                <a:solidFill>
                  <a:srgbClr val="4C4C4C"/>
                </a:solidFill>
                <a:latin typeface="Colonna MT" panose="04020805060202030203" pitchFamily="82" charset="0"/>
              </a:rPr>
              <a:t>Lesson </a:t>
            </a:r>
            <a:r>
              <a:rPr lang="en-US" altLang="en-US" sz="1600" b="1" dirty="0" smtClean="0">
                <a:solidFill>
                  <a:srgbClr val="4C4C4C"/>
                </a:solidFill>
                <a:latin typeface="Colonna MT" panose="04020805060202030203" pitchFamily="82" charset="0"/>
              </a:rPr>
              <a:t>6:  College Costs and College Prep</a:t>
            </a:r>
            <a:endParaRPr lang="en-US" altLang="en-US" sz="1600" b="1" dirty="0">
              <a:solidFill>
                <a:srgbClr val="FF0000"/>
              </a:solidFill>
              <a:latin typeface="Colonna MT" panose="04020805060202030203" pitchFamily="82" charset="0"/>
            </a:endParaRPr>
          </a:p>
          <a:p>
            <a:pPr>
              <a:spcBef>
                <a:spcPct val="50000"/>
              </a:spcBef>
            </a:pPr>
            <a:endParaRPr lang="en-US" altLang="en-US" sz="1600" b="1" dirty="0">
              <a:solidFill>
                <a:srgbClr val="4383B4"/>
              </a:solidFill>
              <a:latin typeface="Colonna MT" panose="04020805060202030203" pitchFamily="82" charset="0"/>
            </a:endParaRPr>
          </a:p>
        </p:txBody>
      </p:sp>
      <p:sp>
        <p:nvSpPr>
          <p:cNvPr id="7175" name="Text Box 7"/>
          <p:cNvSpPr txBox="1">
            <a:spLocks noChangeArrowheads="1"/>
          </p:cNvSpPr>
          <p:nvPr/>
        </p:nvSpPr>
        <p:spPr bwMode="auto">
          <a:xfrm>
            <a:off x="3635895" y="2888940"/>
            <a:ext cx="5095292" cy="3785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just">
              <a:spcBef>
                <a:spcPct val="50000"/>
              </a:spcBef>
            </a:pPr>
            <a:r>
              <a:rPr lang="en-US" sz="1600" dirty="0"/>
              <a:t>Think of your life as a voyage. You have already traveled to many destinations. Right now, the rest of life’s journey is uncharted. </a:t>
            </a:r>
            <a:r>
              <a:rPr lang="en-US" sz="1600" dirty="0" smtClean="0"/>
              <a:t>These lessons will </a:t>
            </a:r>
            <a:r>
              <a:rPr lang="en-US" sz="1600" dirty="0"/>
              <a:t>help you think about the places where you would like to go in the future. What will be the significant events in your life? Who will be on the journey with you? So far, most major life decisions have been decided for you by those who have been entrusted with your care. Increasingly, you will be making the decisions that will shape your life. The kind of work you choose will influence the lifestyle you lead – where you live, what you wear, and what kind of transportation you use. If you want to be the one to decide what the destinations of your future will be, pay attention and participate fully, because it is your future that is being defined.</a:t>
            </a:r>
            <a:endParaRPr lang="en-US" altLang="en-US" sz="1600" dirty="0">
              <a:solidFill>
                <a:srgbClr val="4C4C4C"/>
              </a:solidFill>
            </a:endParaRPr>
          </a:p>
        </p:txBody>
      </p:sp>
      <p:sp>
        <p:nvSpPr>
          <p:cNvPr id="7177" name="Text Box 10"/>
          <p:cNvSpPr txBox="1">
            <a:spLocks noChangeArrowheads="1"/>
          </p:cNvSpPr>
          <p:nvPr/>
        </p:nvSpPr>
        <p:spPr bwMode="auto">
          <a:xfrm>
            <a:off x="2124848" y="1017683"/>
            <a:ext cx="489589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3200" b="1" dirty="0">
                <a:solidFill>
                  <a:srgbClr val="1C1C1C"/>
                </a:solidFill>
                <a:latin typeface="Castellar" panose="020A0402060406010301" pitchFamily="18" charset="0"/>
              </a:rPr>
              <a:t>YOUR </a:t>
            </a:r>
            <a:r>
              <a:rPr lang="en-GB" altLang="en-US" sz="3200" b="1" dirty="0" smtClean="0">
                <a:solidFill>
                  <a:srgbClr val="1C1C1C"/>
                </a:solidFill>
                <a:latin typeface="Castellar" panose="020A0402060406010301" pitchFamily="18" charset="0"/>
              </a:rPr>
              <a:t>Future News</a:t>
            </a:r>
            <a:endParaRPr lang="en-GB" altLang="en-US" sz="3200" b="1" dirty="0">
              <a:solidFill>
                <a:srgbClr val="1C1C1C"/>
              </a:solidFill>
              <a:latin typeface="Castellar" panose="020A0402060406010301" pitchFamily="18" charset="0"/>
            </a:endParaRPr>
          </a:p>
        </p:txBody>
      </p:sp>
      <p:sp>
        <p:nvSpPr>
          <p:cNvPr id="7178" name="Text Box 11"/>
          <p:cNvSpPr txBox="1">
            <a:spLocks noChangeArrowheads="1"/>
          </p:cNvSpPr>
          <p:nvPr/>
        </p:nvSpPr>
        <p:spPr bwMode="auto">
          <a:xfrm>
            <a:off x="1744969" y="1766297"/>
            <a:ext cx="5806461" cy="738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sz="1600" dirty="0" smtClean="0">
                <a:latin typeface="Colonna MT" panose="04020805060202030203" pitchFamily="82" charset="0"/>
              </a:rPr>
              <a:t>“We </a:t>
            </a:r>
            <a:r>
              <a:rPr lang="en-US" sz="1600" dirty="0">
                <a:latin typeface="Colonna MT" panose="04020805060202030203" pitchFamily="82" charset="0"/>
              </a:rPr>
              <a:t>shouldn't just live for today; we should prepare for tomorrow</a:t>
            </a:r>
            <a:r>
              <a:rPr lang="en-US" sz="1600" dirty="0" smtClean="0">
                <a:latin typeface="Colonna MT" panose="04020805060202030203" pitchFamily="82" charset="0"/>
              </a:rPr>
              <a:t>.”</a:t>
            </a:r>
          </a:p>
          <a:p>
            <a:pPr algn="r"/>
            <a:r>
              <a:rPr lang="en-US" sz="1000" dirty="0" smtClean="0">
                <a:latin typeface="Colonna MT" panose="04020805060202030203" pitchFamily="82" charset="0"/>
              </a:rPr>
              <a:t>-Kent Conrad</a:t>
            </a:r>
            <a:r>
              <a:rPr lang="en-US" sz="1600" dirty="0">
                <a:latin typeface="Colonna MT" panose="04020805060202030203" pitchFamily="82" charset="0"/>
              </a:rPr>
              <a:t/>
            </a:r>
            <a:br>
              <a:rPr lang="en-US" sz="1600" dirty="0">
                <a:latin typeface="Colonna MT" panose="04020805060202030203" pitchFamily="82" charset="0"/>
              </a:rPr>
            </a:br>
            <a:endParaRPr lang="en-US" altLang="en-US" sz="1600" b="1" dirty="0">
              <a:solidFill>
                <a:srgbClr val="4C4C4C"/>
              </a:solidFill>
              <a:latin typeface="Colonna MT" panose="04020805060202030203" pitchFamily="82" charset="0"/>
            </a:endParaRPr>
          </a:p>
        </p:txBody>
      </p:sp>
      <p:sp>
        <p:nvSpPr>
          <p:cNvPr id="7179" name="Text Box 12"/>
          <p:cNvSpPr txBox="1">
            <a:spLocks noChangeArrowheads="1"/>
          </p:cNvSpPr>
          <p:nvPr/>
        </p:nvSpPr>
        <p:spPr bwMode="auto">
          <a:xfrm>
            <a:off x="7559675" y="1865313"/>
            <a:ext cx="971741" cy="2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200" b="1" dirty="0">
                <a:solidFill>
                  <a:srgbClr val="4C4C4C"/>
                </a:solidFill>
              </a:rPr>
              <a:t>- Since </a:t>
            </a:r>
            <a:r>
              <a:rPr lang="en-US" altLang="en-US" sz="1200" b="1" dirty="0" smtClean="0">
                <a:solidFill>
                  <a:srgbClr val="4C4C4C"/>
                </a:solidFill>
              </a:rPr>
              <a:t>2015</a:t>
            </a:r>
            <a:endParaRPr lang="en-US" altLang="en-US" sz="1200" b="1" dirty="0">
              <a:solidFill>
                <a:srgbClr val="4C4C4C"/>
              </a:solidFill>
            </a:endParaRPr>
          </a:p>
        </p:txBody>
      </p:sp>
      <p:pic>
        <p:nvPicPr>
          <p:cNvPr id="4" name="Picture 3"/>
          <p:cNvPicPr>
            <a:picLocks noChangeAspect="1"/>
          </p:cNvPicPr>
          <p:nvPr/>
        </p:nvPicPr>
        <p:blipFill>
          <a:blip r:embed="rId4" cstate="print">
            <a:duotone>
              <a:prstClr val="black"/>
              <a:srgbClr val="D9C3A5">
                <a:tint val="50000"/>
                <a:satMod val="180000"/>
              </a:srgbClr>
            </a:duotone>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311849" y="5511711"/>
            <a:ext cx="1730788" cy="1260376"/>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3038" y="3200400"/>
            <a:ext cx="372988" cy="353212"/>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5154" y="3658608"/>
            <a:ext cx="372988" cy="353212"/>
          </a:xfrm>
          <a:prstGeom prst="rect">
            <a:avLst/>
          </a:prstGeom>
        </p:spPr>
      </p:pic>
      <p:sp>
        <p:nvSpPr>
          <p:cNvPr id="3" name="Slide Number Placeholder 2"/>
          <p:cNvSpPr>
            <a:spLocks noGrp="1"/>
          </p:cNvSpPr>
          <p:nvPr>
            <p:ph type="sldNum" sz="quarter" idx="12"/>
          </p:nvPr>
        </p:nvSpPr>
        <p:spPr/>
        <p:txBody>
          <a:bodyPr/>
          <a:lstStyle/>
          <a:p>
            <a:pPr>
              <a:defRPr/>
            </a:pPr>
            <a:fld id="{3E71C539-9550-4966-A5F3-2F6D50786557}" type="slidenum">
              <a:rPr lang="en-US" altLang="en-US" smtClean="0"/>
              <a:pPr>
                <a:defRPr/>
              </a:pPr>
              <a:t>18</a:t>
            </a:fld>
            <a:endParaRPr lang="en-US" altLang="en-US" dirty="0"/>
          </a:p>
        </p:txBody>
      </p:sp>
    </p:spTree>
    <p:extLst>
      <p:ext uri="{BB962C8B-B14F-4D97-AF65-F5344CB8AC3E}">
        <p14:creationId xmlns:p14="http://schemas.microsoft.com/office/powerpoint/2010/main" val="1917867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descr="newspap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4467"/>
            <a:ext cx="9393238" cy="702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782115" y="2319534"/>
            <a:ext cx="7851893"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b="1" dirty="0" smtClean="0">
                <a:solidFill>
                  <a:srgbClr val="4C4C4C"/>
                </a:solidFill>
              </a:rPr>
              <a:t>NEISD- High School, College &amp; Career Readiness Lessons</a:t>
            </a:r>
            <a:endParaRPr lang="en-US" altLang="en-US" b="1" dirty="0"/>
          </a:p>
        </p:txBody>
      </p:sp>
      <p:sp>
        <p:nvSpPr>
          <p:cNvPr id="7173"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dirty="0">
              <a:latin typeface="Arial" panose="020B0604020202020204" pitchFamily="34" charset="0"/>
            </a:endParaRPr>
          </a:p>
        </p:txBody>
      </p:sp>
      <p:sp>
        <p:nvSpPr>
          <p:cNvPr id="7177" name="Text Box 10"/>
          <p:cNvSpPr txBox="1">
            <a:spLocks noChangeArrowheads="1"/>
          </p:cNvSpPr>
          <p:nvPr/>
        </p:nvSpPr>
        <p:spPr bwMode="auto">
          <a:xfrm>
            <a:off x="2124848" y="1017683"/>
            <a:ext cx="489589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3200" b="1" dirty="0">
                <a:solidFill>
                  <a:srgbClr val="1C1C1C"/>
                </a:solidFill>
                <a:latin typeface="Castellar" panose="020A0402060406010301" pitchFamily="18" charset="0"/>
              </a:rPr>
              <a:t>YOUR </a:t>
            </a:r>
            <a:r>
              <a:rPr lang="en-GB" altLang="en-US" sz="3200" b="1" dirty="0" smtClean="0">
                <a:solidFill>
                  <a:srgbClr val="1C1C1C"/>
                </a:solidFill>
                <a:latin typeface="Castellar" panose="020A0402060406010301" pitchFamily="18" charset="0"/>
              </a:rPr>
              <a:t>Future News</a:t>
            </a:r>
            <a:endParaRPr lang="en-GB" altLang="en-US" sz="3200" b="1" dirty="0">
              <a:solidFill>
                <a:srgbClr val="1C1C1C"/>
              </a:solidFill>
              <a:latin typeface="Castellar" panose="020A0402060406010301" pitchFamily="18" charset="0"/>
            </a:endParaRPr>
          </a:p>
        </p:txBody>
      </p:sp>
      <p:sp>
        <p:nvSpPr>
          <p:cNvPr id="7178" name="Text Box 11"/>
          <p:cNvSpPr txBox="1">
            <a:spLocks noChangeArrowheads="1"/>
          </p:cNvSpPr>
          <p:nvPr/>
        </p:nvSpPr>
        <p:spPr bwMode="auto">
          <a:xfrm>
            <a:off x="1744969" y="1766297"/>
            <a:ext cx="5806461" cy="738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sz="1600" dirty="0" smtClean="0">
                <a:latin typeface="Colonna MT" panose="04020805060202030203" pitchFamily="82" charset="0"/>
              </a:rPr>
              <a:t>“We </a:t>
            </a:r>
            <a:r>
              <a:rPr lang="en-US" sz="1600" dirty="0">
                <a:latin typeface="Colonna MT" panose="04020805060202030203" pitchFamily="82" charset="0"/>
              </a:rPr>
              <a:t>shouldn't just live for today; we should prepare for tomorrow</a:t>
            </a:r>
            <a:r>
              <a:rPr lang="en-US" sz="1600" dirty="0" smtClean="0">
                <a:latin typeface="Colonna MT" panose="04020805060202030203" pitchFamily="82" charset="0"/>
              </a:rPr>
              <a:t>.”</a:t>
            </a:r>
          </a:p>
          <a:p>
            <a:pPr algn="r"/>
            <a:r>
              <a:rPr lang="en-US" sz="1000" dirty="0" smtClean="0">
                <a:latin typeface="Colonna MT" panose="04020805060202030203" pitchFamily="82" charset="0"/>
              </a:rPr>
              <a:t>-Kent Conrad</a:t>
            </a:r>
            <a:r>
              <a:rPr lang="en-US" sz="1600" dirty="0">
                <a:latin typeface="Colonna MT" panose="04020805060202030203" pitchFamily="82" charset="0"/>
              </a:rPr>
              <a:t/>
            </a:r>
            <a:br>
              <a:rPr lang="en-US" sz="1600" dirty="0">
                <a:latin typeface="Colonna MT" panose="04020805060202030203" pitchFamily="82" charset="0"/>
              </a:rPr>
            </a:br>
            <a:endParaRPr lang="en-US" altLang="en-US" sz="1600" b="1" dirty="0">
              <a:solidFill>
                <a:srgbClr val="4C4C4C"/>
              </a:solidFill>
              <a:latin typeface="Colonna MT" panose="04020805060202030203" pitchFamily="82" charset="0"/>
            </a:endParaRPr>
          </a:p>
        </p:txBody>
      </p:sp>
      <p:sp>
        <p:nvSpPr>
          <p:cNvPr id="7179" name="Text Box 12"/>
          <p:cNvSpPr txBox="1">
            <a:spLocks noChangeArrowheads="1"/>
          </p:cNvSpPr>
          <p:nvPr/>
        </p:nvSpPr>
        <p:spPr bwMode="auto">
          <a:xfrm>
            <a:off x="7779287" y="1871244"/>
            <a:ext cx="752129" cy="2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200" b="1" dirty="0" smtClean="0">
                <a:solidFill>
                  <a:srgbClr val="4C4C4C"/>
                </a:solidFill>
              </a:rPr>
              <a:t>Lesson 3</a:t>
            </a:r>
            <a:endParaRPr lang="en-US" altLang="en-US" sz="1200" b="1" dirty="0">
              <a:solidFill>
                <a:srgbClr val="4C4C4C"/>
              </a:solidFill>
            </a:endParaRPr>
          </a:p>
        </p:txBody>
      </p:sp>
      <p:sp>
        <p:nvSpPr>
          <p:cNvPr id="2" name="TextBox 1"/>
          <p:cNvSpPr txBox="1"/>
          <p:nvPr/>
        </p:nvSpPr>
        <p:spPr>
          <a:xfrm>
            <a:off x="378328" y="3065360"/>
            <a:ext cx="8388932" cy="1938992"/>
          </a:xfrm>
          <a:prstGeom prst="rect">
            <a:avLst/>
          </a:prstGeom>
          <a:noFill/>
        </p:spPr>
        <p:txBody>
          <a:bodyPr wrap="square" rtlCol="0">
            <a:spAutoFit/>
          </a:bodyPr>
          <a:lstStyle/>
          <a:p>
            <a:r>
              <a:rPr lang="en-US" u="sng" dirty="0" smtClean="0"/>
              <a:t>The Foundation </a:t>
            </a:r>
            <a:r>
              <a:rPr lang="en-US" u="sng" dirty="0"/>
              <a:t>High School </a:t>
            </a:r>
            <a:r>
              <a:rPr lang="en-US" u="sng" dirty="0" smtClean="0"/>
              <a:t>Program (FHSP) </a:t>
            </a:r>
            <a:r>
              <a:rPr lang="en-US" dirty="0" smtClean="0"/>
              <a:t> is a </a:t>
            </a:r>
            <a:r>
              <a:rPr lang="en-US" dirty="0">
                <a:solidFill>
                  <a:srgbClr val="FF0000"/>
                </a:solidFill>
              </a:rPr>
              <a:t>flexible</a:t>
            </a:r>
            <a:r>
              <a:rPr lang="en-US" dirty="0"/>
              <a:t> graduation program that allows students to pursue their </a:t>
            </a:r>
            <a:r>
              <a:rPr lang="en-US" dirty="0">
                <a:solidFill>
                  <a:srgbClr val="FF0000"/>
                </a:solidFill>
              </a:rPr>
              <a:t>interests</a:t>
            </a:r>
            <a:r>
              <a:rPr lang="en-US" dirty="0"/>
              <a:t>. The program is in place for all students who </a:t>
            </a:r>
            <a:r>
              <a:rPr lang="en-US" dirty="0" smtClean="0"/>
              <a:t>entered </a:t>
            </a:r>
            <a:r>
              <a:rPr lang="en-US" dirty="0"/>
              <a:t>high school, beginning </a:t>
            </a:r>
            <a:r>
              <a:rPr lang="en-US" dirty="0" smtClean="0"/>
              <a:t>in the </a:t>
            </a:r>
            <a:r>
              <a:rPr lang="en-US" dirty="0"/>
              <a:t>2014-2015 school </a:t>
            </a:r>
            <a:r>
              <a:rPr lang="en-US" dirty="0" smtClean="0"/>
              <a:t>year and thereafter.</a:t>
            </a:r>
          </a:p>
          <a:p>
            <a:endParaRPr lang="en-US" dirty="0"/>
          </a:p>
        </p:txBody>
      </p:sp>
      <p:sp>
        <p:nvSpPr>
          <p:cNvPr id="3" name="Slide Number Placeholder 2"/>
          <p:cNvSpPr>
            <a:spLocks noGrp="1"/>
          </p:cNvSpPr>
          <p:nvPr>
            <p:ph type="sldNum" sz="quarter" idx="12"/>
          </p:nvPr>
        </p:nvSpPr>
        <p:spPr/>
        <p:txBody>
          <a:bodyPr/>
          <a:lstStyle/>
          <a:p>
            <a:pPr>
              <a:defRPr/>
            </a:pPr>
            <a:fld id="{3E71C539-9550-4966-A5F3-2F6D50786557}" type="slidenum">
              <a:rPr lang="en-US" altLang="en-US" smtClean="0"/>
              <a:pPr>
                <a:defRPr/>
              </a:pPr>
              <a:t>19</a:t>
            </a:fld>
            <a:endParaRPr lang="en-US" altLang="en-US" dirty="0"/>
          </a:p>
        </p:txBody>
      </p:sp>
      <p:sp>
        <p:nvSpPr>
          <p:cNvPr id="5" name="TextBox 4"/>
          <p:cNvSpPr txBox="1"/>
          <p:nvPr/>
        </p:nvSpPr>
        <p:spPr>
          <a:xfrm>
            <a:off x="1501522" y="4803260"/>
            <a:ext cx="6254072" cy="1754326"/>
          </a:xfrm>
          <a:prstGeom prst="rect">
            <a:avLst/>
          </a:prstGeom>
          <a:solidFill>
            <a:schemeClr val="bg1"/>
          </a:solidFill>
          <a:ln w="38100">
            <a:solidFill>
              <a:srgbClr val="0070C0"/>
            </a:solidFill>
          </a:ln>
        </p:spPr>
        <p:txBody>
          <a:bodyPr wrap="square" rtlCol="0">
            <a:spAutoFit/>
          </a:bodyPr>
          <a:lstStyle/>
          <a:p>
            <a:r>
              <a:rPr lang="en-US" sz="900" b="1" u="sng" dirty="0" smtClean="0"/>
              <a:t>English</a:t>
            </a:r>
            <a:r>
              <a:rPr lang="en-US" sz="900" b="1" dirty="0" smtClean="0"/>
              <a:t> (4 credits)  • English I </a:t>
            </a:r>
            <a:r>
              <a:rPr lang="en-US" sz="900" b="1" dirty="0"/>
              <a:t>•</a:t>
            </a:r>
            <a:r>
              <a:rPr lang="en-US" sz="900" b="1" dirty="0" smtClean="0"/>
              <a:t> English II </a:t>
            </a:r>
            <a:r>
              <a:rPr lang="en-US" sz="900" b="1" dirty="0"/>
              <a:t>• </a:t>
            </a:r>
            <a:r>
              <a:rPr lang="en-US" sz="900" b="1" dirty="0" smtClean="0"/>
              <a:t>English III </a:t>
            </a:r>
            <a:r>
              <a:rPr lang="en-US" sz="900" b="1" dirty="0"/>
              <a:t>• </a:t>
            </a:r>
            <a:r>
              <a:rPr lang="en-US" sz="900" b="1" dirty="0" smtClean="0"/>
              <a:t>an advanced English course</a:t>
            </a:r>
          </a:p>
          <a:p>
            <a:endParaRPr lang="en-US" sz="900" b="1" dirty="0"/>
          </a:p>
          <a:p>
            <a:r>
              <a:rPr lang="en-US" sz="900" b="1" u="sng" dirty="0" smtClean="0"/>
              <a:t>Mathematics</a:t>
            </a:r>
            <a:r>
              <a:rPr lang="en-US" sz="900" b="1" dirty="0" smtClean="0"/>
              <a:t> (3 credits) </a:t>
            </a:r>
            <a:r>
              <a:rPr lang="en-US" sz="900" b="1" dirty="0"/>
              <a:t>• </a:t>
            </a:r>
            <a:r>
              <a:rPr lang="en-US" sz="900" b="1" dirty="0" smtClean="0"/>
              <a:t>Algebra I </a:t>
            </a:r>
            <a:r>
              <a:rPr lang="en-US" sz="900" b="1" dirty="0"/>
              <a:t>• </a:t>
            </a:r>
            <a:r>
              <a:rPr lang="en-US" sz="900" b="1" dirty="0" smtClean="0"/>
              <a:t>Geometry </a:t>
            </a:r>
            <a:r>
              <a:rPr lang="en-US" sz="900" b="1" dirty="0"/>
              <a:t>• </a:t>
            </a:r>
            <a:r>
              <a:rPr lang="en-US" sz="900" b="1" dirty="0" smtClean="0"/>
              <a:t>an advance math course</a:t>
            </a:r>
          </a:p>
          <a:p>
            <a:endParaRPr lang="en-US" sz="900" b="1" dirty="0"/>
          </a:p>
          <a:p>
            <a:r>
              <a:rPr lang="en-US" sz="900" b="1" u="sng" dirty="0" smtClean="0"/>
              <a:t>Science</a:t>
            </a:r>
            <a:r>
              <a:rPr lang="en-US" sz="900" b="1" dirty="0" smtClean="0"/>
              <a:t> (3 credits) </a:t>
            </a:r>
            <a:r>
              <a:rPr lang="en-US" sz="900" b="1" dirty="0"/>
              <a:t>• </a:t>
            </a:r>
            <a:r>
              <a:rPr lang="en-US" sz="900" b="1" dirty="0" smtClean="0"/>
              <a:t>Biology </a:t>
            </a:r>
            <a:r>
              <a:rPr lang="en-US" sz="900" b="1" dirty="0"/>
              <a:t>• </a:t>
            </a:r>
            <a:r>
              <a:rPr lang="en-US" sz="900" b="1" dirty="0" smtClean="0"/>
              <a:t>Integrated Physics &amp; Chemistry or an advanced science course </a:t>
            </a:r>
            <a:r>
              <a:rPr lang="en-US" sz="900" b="1" dirty="0"/>
              <a:t>• </a:t>
            </a:r>
            <a:r>
              <a:rPr lang="en-US" sz="900" b="1" dirty="0" smtClean="0"/>
              <a:t> and advance science course</a:t>
            </a:r>
          </a:p>
          <a:p>
            <a:endParaRPr lang="en-US" sz="900" b="1" dirty="0"/>
          </a:p>
          <a:p>
            <a:r>
              <a:rPr lang="en-US" sz="900" b="1" u="sng" dirty="0" smtClean="0"/>
              <a:t>Social Studies </a:t>
            </a:r>
            <a:r>
              <a:rPr lang="en-US" sz="900" b="1" dirty="0" smtClean="0"/>
              <a:t>(3 credits) </a:t>
            </a:r>
            <a:r>
              <a:rPr lang="en-US" sz="900" b="1" dirty="0"/>
              <a:t>• </a:t>
            </a:r>
            <a:r>
              <a:rPr lang="en-US" sz="900" b="1" dirty="0" smtClean="0"/>
              <a:t>World History or World Geography </a:t>
            </a:r>
            <a:r>
              <a:rPr lang="en-US" sz="900" b="1" dirty="0"/>
              <a:t>• </a:t>
            </a:r>
            <a:r>
              <a:rPr lang="en-US" sz="900" b="1" dirty="0" smtClean="0"/>
              <a:t>U.S. History </a:t>
            </a:r>
            <a:r>
              <a:rPr lang="en-US" sz="900" b="1" dirty="0"/>
              <a:t>• </a:t>
            </a:r>
            <a:r>
              <a:rPr lang="en-US" sz="900" b="1" dirty="0" smtClean="0"/>
              <a:t>U.S. Government (one-half credit) </a:t>
            </a:r>
            <a:r>
              <a:rPr lang="en-US" sz="900" b="1" dirty="0"/>
              <a:t>• </a:t>
            </a:r>
            <a:r>
              <a:rPr lang="en-US" sz="900" b="1" dirty="0" smtClean="0"/>
              <a:t>Economics (one-half credit)</a:t>
            </a:r>
          </a:p>
          <a:p>
            <a:endParaRPr lang="en-US" sz="900" b="1" dirty="0"/>
          </a:p>
          <a:p>
            <a:r>
              <a:rPr lang="en-US" sz="900" b="1" u="sng" dirty="0" smtClean="0"/>
              <a:t>Languages Other Than English </a:t>
            </a:r>
            <a:r>
              <a:rPr lang="en-US" sz="900" b="1" dirty="0" smtClean="0"/>
              <a:t>(2 credits) </a:t>
            </a:r>
            <a:r>
              <a:rPr lang="en-US" sz="900" b="1" dirty="0"/>
              <a:t>• </a:t>
            </a:r>
            <a:r>
              <a:rPr lang="en-US" sz="900" b="1" dirty="0" smtClean="0"/>
              <a:t>2 credits in the same language</a:t>
            </a:r>
          </a:p>
          <a:p>
            <a:endParaRPr lang="en-US" sz="900" b="1" dirty="0"/>
          </a:p>
          <a:p>
            <a:r>
              <a:rPr lang="en-US" sz="900" b="1" u="sng" dirty="0" smtClean="0"/>
              <a:t>Physical Education </a:t>
            </a:r>
            <a:r>
              <a:rPr lang="en-US" sz="900" b="1" dirty="0" smtClean="0"/>
              <a:t>(1 credit)    </a:t>
            </a:r>
            <a:r>
              <a:rPr lang="en-US" sz="900" b="1" u="sng" dirty="0" smtClean="0"/>
              <a:t>Fine Arts </a:t>
            </a:r>
            <a:r>
              <a:rPr lang="en-US" sz="900" b="1" dirty="0" smtClean="0"/>
              <a:t>(1 credit)   </a:t>
            </a:r>
            <a:r>
              <a:rPr lang="en-US" sz="900" b="1" u="sng" dirty="0" smtClean="0"/>
              <a:t>Electives</a:t>
            </a:r>
            <a:r>
              <a:rPr lang="en-US" sz="900" b="1" dirty="0" smtClean="0"/>
              <a:t> (5 credits)</a:t>
            </a:r>
            <a:endParaRPr lang="en-US" sz="900" b="1" dirty="0"/>
          </a:p>
        </p:txBody>
      </p:sp>
    </p:spTree>
    <p:extLst>
      <p:ext uri="{BB962C8B-B14F-4D97-AF65-F5344CB8AC3E}">
        <p14:creationId xmlns:p14="http://schemas.microsoft.com/office/powerpoint/2010/main" val="20468502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descr="newspap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84138"/>
            <a:ext cx="9393238" cy="702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782115" y="2319534"/>
            <a:ext cx="7851893"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b="1" dirty="0" smtClean="0">
                <a:solidFill>
                  <a:srgbClr val="4C4C4C"/>
                </a:solidFill>
              </a:rPr>
              <a:t>NEISD- High School, College &amp; Career Readiness Lessons</a:t>
            </a:r>
            <a:endParaRPr lang="en-US" altLang="en-US" b="1" dirty="0"/>
          </a:p>
        </p:txBody>
      </p:sp>
      <p:sp>
        <p:nvSpPr>
          <p:cNvPr id="7173"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dirty="0">
              <a:latin typeface="Arial" panose="020B0604020202020204" pitchFamily="34" charset="0"/>
            </a:endParaRPr>
          </a:p>
        </p:txBody>
      </p:sp>
      <p:sp>
        <p:nvSpPr>
          <p:cNvPr id="7174" name="Text Box 6"/>
          <p:cNvSpPr txBox="1">
            <a:spLocks noChangeArrowheads="1"/>
          </p:cNvSpPr>
          <p:nvPr/>
        </p:nvSpPr>
        <p:spPr bwMode="auto">
          <a:xfrm>
            <a:off x="502830" y="2956545"/>
            <a:ext cx="3133065" cy="2800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spcBef>
                <a:spcPct val="50000"/>
              </a:spcBef>
            </a:pPr>
            <a:r>
              <a:rPr lang="en-US" altLang="en-US" sz="1600" b="1" u="sng" dirty="0" smtClean="0">
                <a:solidFill>
                  <a:srgbClr val="4C4C4C"/>
                </a:solidFill>
                <a:latin typeface="Colonna MT" panose="04020805060202030203" pitchFamily="82" charset="0"/>
              </a:rPr>
              <a:t>Table of Contents</a:t>
            </a:r>
            <a:endParaRPr lang="en-US" altLang="en-US" sz="1600" b="1" u="sng" dirty="0">
              <a:solidFill>
                <a:srgbClr val="4C4C4C"/>
              </a:solidFill>
              <a:latin typeface="Colonna MT" panose="04020805060202030203" pitchFamily="82" charset="0"/>
            </a:endParaRPr>
          </a:p>
          <a:p>
            <a:pPr>
              <a:spcBef>
                <a:spcPct val="50000"/>
              </a:spcBef>
            </a:pPr>
            <a:r>
              <a:rPr lang="en-US" altLang="en-US" sz="1600" b="1" dirty="0" smtClean="0">
                <a:solidFill>
                  <a:srgbClr val="4C4C4C"/>
                </a:solidFill>
                <a:latin typeface="Colonna MT" panose="04020805060202030203" pitchFamily="82" charset="0"/>
              </a:rPr>
              <a:t>Lesson 1:  </a:t>
            </a:r>
            <a:r>
              <a:rPr lang="en-US" altLang="en-US" sz="1600" b="1" dirty="0" smtClean="0">
                <a:solidFill>
                  <a:srgbClr val="FF0000"/>
                </a:solidFill>
                <a:latin typeface="Colonna MT" panose="04020805060202030203" pitchFamily="82" charset="0"/>
              </a:rPr>
              <a:t>The Uncharted </a:t>
            </a:r>
            <a:r>
              <a:rPr lang="en-US" altLang="en-US" sz="1600" b="1" dirty="0">
                <a:solidFill>
                  <a:srgbClr val="FF0000"/>
                </a:solidFill>
                <a:latin typeface="Colonna MT" panose="04020805060202030203" pitchFamily="82" charset="0"/>
              </a:rPr>
              <a:t>J</a:t>
            </a:r>
            <a:r>
              <a:rPr lang="en-US" altLang="en-US" sz="1600" b="1" dirty="0" smtClean="0">
                <a:solidFill>
                  <a:srgbClr val="FF0000"/>
                </a:solidFill>
                <a:latin typeface="Colonna MT" panose="04020805060202030203" pitchFamily="82" charset="0"/>
              </a:rPr>
              <a:t>ourney</a:t>
            </a:r>
          </a:p>
          <a:p>
            <a:pPr>
              <a:spcBef>
                <a:spcPct val="50000"/>
              </a:spcBef>
            </a:pPr>
            <a:r>
              <a:rPr lang="en-US" altLang="en-US" sz="1600" b="1" dirty="0" smtClean="0">
                <a:solidFill>
                  <a:srgbClr val="4C4C4C"/>
                </a:solidFill>
                <a:latin typeface="Colonna MT" panose="04020805060202030203" pitchFamily="82" charset="0"/>
              </a:rPr>
              <a:t>Lesson 2:  Creating Your </a:t>
            </a:r>
            <a:r>
              <a:rPr lang="en-US" altLang="en-US" sz="1600" b="1" dirty="0">
                <a:solidFill>
                  <a:srgbClr val="4C4C4C"/>
                </a:solidFill>
                <a:latin typeface="Colonna MT" panose="04020805060202030203" pitchFamily="82" charset="0"/>
              </a:rPr>
              <a:t>M</a:t>
            </a:r>
            <a:r>
              <a:rPr lang="en-US" altLang="en-US" sz="1600" b="1" dirty="0" smtClean="0">
                <a:solidFill>
                  <a:srgbClr val="4C4C4C"/>
                </a:solidFill>
                <a:latin typeface="Colonna MT" panose="04020805060202030203" pitchFamily="82" charset="0"/>
              </a:rPr>
              <a:t>ap</a:t>
            </a:r>
          </a:p>
          <a:p>
            <a:pPr>
              <a:spcBef>
                <a:spcPct val="50000"/>
              </a:spcBef>
            </a:pPr>
            <a:r>
              <a:rPr lang="en-US" altLang="en-US" sz="1600" b="1" dirty="0" smtClean="0">
                <a:solidFill>
                  <a:srgbClr val="4C4C4C"/>
                </a:solidFill>
                <a:latin typeface="Colonna MT" panose="04020805060202030203" pitchFamily="82" charset="0"/>
              </a:rPr>
              <a:t>Lesson 3:  Your Next </a:t>
            </a:r>
            <a:r>
              <a:rPr lang="en-US" altLang="en-US" sz="1600" b="1" dirty="0">
                <a:solidFill>
                  <a:srgbClr val="4C4C4C"/>
                </a:solidFill>
                <a:latin typeface="Colonna MT" panose="04020805060202030203" pitchFamily="82" charset="0"/>
              </a:rPr>
              <a:t>S</a:t>
            </a:r>
            <a:r>
              <a:rPr lang="en-US" altLang="en-US" sz="1600" b="1" dirty="0" smtClean="0">
                <a:solidFill>
                  <a:srgbClr val="4C4C4C"/>
                </a:solidFill>
                <a:latin typeface="Colonna MT" panose="04020805060202030203" pitchFamily="82" charset="0"/>
              </a:rPr>
              <a:t>top</a:t>
            </a:r>
          </a:p>
          <a:p>
            <a:pPr>
              <a:spcBef>
                <a:spcPct val="50000"/>
              </a:spcBef>
            </a:pPr>
            <a:r>
              <a:rPr lang="en-US" altLang="en-US" sz="1600" b="1" dirty="0" smtClean="0">
                <a:solidFill>
                  <a:srgbClr val="4C4C4C"/>
                </a:solidFill>
                <a:latin typeface="Colonna MT" panose="04020805060202030203" pitchFamily="82" charset="0"/>
              </a:rPr>
              <a:t>Lesson 4:  Trip Itinerary</a:t>
            </a:r>
          </a:p>
          <a:p>
            <a:pPr>
              <a:spcBef>
                <a:spcPct val="50000"/>
              </a:spcBef>
            </a:pPr>
            <a:r>
              <a:rPr lang="en-US" altLang="en-US" sz="1600" b="1" dirty="0" smtClean="0">
                <a:solidFill>
                  <a:srgbClr val="4C4C4C"/>
                </a:solidFill>
                <a:latin typeface="Colonna MT" panose="04020805060202030203" pitchFamily="82" charset="0"/>
              </a:rPr>
              <a:t>Lesson 5:  Future Stops</a:t>
            </a:r>
          </a:p>
          <a:p>
            <a:pPr marL="796925" indent="-796925">
              <a:spcBef>
                <a:spcPct val="50000"/>
              </a:spcBef>
            </a:pPr>
            <a:r>
              <a:rPr lang="en-US" altLang="en-US" sz="1600" b="1" dirty="0" smtClean="0">
                <a:solidFill>
                  <a:srgbClr val="4C4C4C"/>
                </a:solidFill>
                <a:latin typeface="Colonna MT" panose="04020805060202030203" pitchFamily="82" charset="0"/>
              </a:rPr>
              <a:t>Lesson 6: College Costs and College Prep</a:t>
            </a:r>
            <a:endParaRPr lang="en-US" altLang="en-US" sz="1600" b="1" dirty="0">
              <a:solidFill>
                <a:srgbClr val="4383B4"/>
              </a:solidFill>
              <a:latin typeface="Colonna MT" panose="04020805060202030203" pitchFamily="82" charset="0"/>
            </a:endParaRPr>
          </a:p>
        </p:txBody>
      </p:sp>
      <p:sp>
        <p:nvSpPr>
          <p:cNvPr id="7175" name="Text Box 7"/>
          <p:cNvSpPr txBox="1">
            <a:spLocks noChangeArrowheads="1"/>
          </p:cNvSpPr>
          <p:nvPr/>
        </p:nvSpPr>
        <p:spPr bwMode="auto">
          <a:xfrm>
            <a:off x="3635895" y="2888940"/>
            <a:ext cx="5095292" cy="3785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just">
              <a:spcBef>
                <a:spcPct val="50000"/>
              </a:spcBef>
            </a:pPr>
            <a:r>
              <a:rPr lang="en-US" sz="1600" dirty="0"/>
              <a:t>Think of your life as a voyage. You have already traveled to many destinations. Right now, the rest of life’s journey is uncharted. </a:t>
            </a:r>
            <a:r>
              <a:rPr lang="en-US" sz="1600" dirty="0" smtClean="0"/>
              <a:t>These lessons will </a:t>
            </a:r>
            <a:r>
              <a:rPr lang="en-US" sz="1600" dirty="0"/>
              <a:t>help you think about the places where you would like to go in the future. What will be the significant events in your life? Who will be on the journey with you? So far, most major life decisions have been decided for you by those who have been entrusted with your care. Increasingly, you will be making the decisions that will shape your life. The kind of work you choose will influence the lifestyle you lead – where you live, what you wear, and what kind of transportation you use. If you want to be the one to decide what the destinations of your future will be, pay attention and participate fully, because it is your future that is being defined.</a:t>
            </a:r>
            <a:endParaRPr lang="en-US" altLang="en-US" sz="1600" dirty="0">
              <a:solidFill>
                <a:srgbClr val="4C4C4C"/>
              </a:solidFill>
            </a:endParaRPr>
          </a:p>
        </p:txBody>
      </p:sp>
      <p:sp>
        <p:nvSpPr>
          <p:cNvPr id="7177" name="Text Box 10"/>
          <p:cNvSpPr txBox="1">
            <a:spLocks noChangeArrowheads="1"/>
          </p:cNvSpPr>
          <p:nvPr/>
        </p:nvSpPr>
        <p:spPr bwMode="auto">
          <a:xfrm>
            <a:off x="2124848" y="1017683"/>
            <a:ext cx="489589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3200" b="1" dirty="0">
                <a:solidFill>
                  <a:srgbClr val="1C1C1C"/>
                </a:solidFill>
                <a:latin typeface="Castellar" panose="020A0402060406010301" pitchFamily="18" charset="0"/>
              </a:rPr>
              <a:t>YOUR </a:t>
            </a:r>
            <a:r>
              <a:rPr lang="en-GB" altLang="en-US" sz="3200" b="1" dirty="0" smtClean="0">
                <a:solidFill>
                  <a:srgbClr val="1C1C1C"/>
                </a:solidFill>
                <a:latin typeface="Castellar" panose="020A0402060406010301" pitchFamily="18" charset="0"/>
              </a:rPr>
              <a:t>Future News</a:t>
            </a:r>
            <a:endParaRPr lang="en-GB" altLang="en-US" sz="3200" b="1" dirty="0">
              <a:solidFill>
                <a:srgbClr val="1C1C1C"/>
              </a:solidFill>
              <a:latin typeface="Castellar" panose="020A0402060406010301" pitchFamily="18" charset="0"/>
            </a:endParaRPr>
          </a:p>
        </p:txBody>
      </p:sp>
      <p:sp>
        <p:nvSpPr>
          <p:cNvPr id="7178" name="Text Box 11"/>
          <p:cNvSpPr txBox="1">
            <a:spLocks noChangeArrowheads="1"/>
          </p:cNvSpPr>
          <p:nvPr/>
        </p:nvSpPr>
        <p:spPr bwMode="auto">
          <a:xfrm>
            <a:off x="1744969" y="1766297"/>
            <a:ext cx="5806461" cy="738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sz="1600" dirty="0" smtClean="0">
                <a:latin typeface="Colonna MT" panose="04020805060202030203" pitchFamily="82" charset="0"/>
              </a:rPr>
              <a:t>“We </a:t>
            </a:r>
            <a:r>
              <a:rPr lang="en-US" sz="1600" dirty="0">
                <a:latin typeface="Colonna MT" panose="04020805060202030203" pitchFamily="82" charset="0"/>
              </a:rPr>
              <a:t>shouldn't just live for today; we should prepare for tomorrow</a:t>
            </a:r>
            <a:r>
              <a:rPr lang="en-US" sz="1600" dirty="0" smtClean="0">
                <a:latin typeface="Colonna MT" panose="04020805060202030203" pitchFamily="82" charset="0"/>
              </a:rPr>
              <a:t>.”</a:t>
            </a:r>
          </a:p>
          <a:p>
            <a:pPr algn="r"/>
            <a:r>
              <a:rPr lang="en-US" sz="1000" dirty="0" smtClean="0">
                <a:latin typeface="Colonna MT" panose="04020805060202030203" pitchFamily="82" charset="0"/>
              </a:rPr>
              <a:t>-Kent Conrad</a:t>
            </a:r>
            <a:r>
              <a:rPr lang="en-US" sz="1600" dirty="0">
                <a:latin typeface="Colonna MT" panose="04020805060202030203" pitchFamily="82" charset="0"/>
              </a:rPr>
              <a:t/>
            </a:r>
            <a:br>
              <a:rPr lang="en-US" sz="1600" dirty="0">
                <a:latin typeface="Colonna MT" panose="04020805060202030203" pitchFamily="82" charset="0"/>
              </a:rPr>
            </a:br>
            <a:endParaRPr lang="en-US" altLang="en-US" sz="1600" b="1" dirty="0">
              <a:solidFill>
                <a:srgbClr val="4C4C4C"/>
              </a:solidFill>
              <a:latin typeface="Colonna MT" panose="04020805060202030203" pitchFamily="82" charset="0"/>
            </a:endParaRPr>
          </a:p>
        </p:txBody>
      </p:sp>
      <p:sp>
        <p:nvSpPr>
          <p:cNvPr id="7179" name="Text Box 12"/>
          <p:cNvSpPr txBox="1">
            <a:spLocks noChangeArrowheads="1"/>
          </p:cNvSpPr>
          <p:nvPr/>
        </p:nvSpPr>
        <p:spPr bwMode="auto">
          <a:xfrm>
            <a:off x="7559675" y="1865313"/>
            <a:ext cx="971741" cy="2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200" b="1" dirty="0">
                <a:solidFill>
                  <a:srgbClr val="4C4C4C"/>
                </a:solidFill>
              </a:rPr>
              <a:t>- Since </a:t>
            </a:r>
            <a:r>
              <a:rPr lang="en-US" altLang="en-US" sz="1200" b="1" dirty="0" smtClean="0">
                <a:solidFill>
                  <a:srgbClr val="4C4C4C"/>
                </a:solidFill>
              </a:rPr>
              <a:t>2015</a:t>
            </a:r>
            <a:endParaRPr lang="en-US" altLang="en-US" sz="1200" b="1" dirty="0">
              <a:solidFill>
                <a:srgbClr val="4C4C4C"/>
              </a:solidFill>
            </a:endParaRPr>
          </a:p>
        </p:txBody>
      </p:sp>
      <p:pic>
        <p:nvPicPr>
          <p:cNvPr id="4" name="Picture 3"/>
          <p:cNvPicPr>
            <a:picLocks noChangeAspect="1"/>
          </p:cNvPicPr>
          <p:nvPr/>
        </p:nvPicPr>
        <p:blipFill>
          <a:blip r:embed="rId4" cstate="print">
            <a:duotone>
              <a:prstClr val="black"/>
              <a:srgbClr val="D9C3A5">
                <a:tint val="50000"/>
                <a:satMod val="180000"/>
              </a:srgbClr>
            </a:duotone>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450662" y="5675892"/>
            <a:ext cx="1453162" cy="1080120"/>
          </a:xfrm>
          <a:prstGeom prst="rect">
            <a:avLst/>
          </a:prstGeom>
        </p:spPr>
      </p:pic>
      <p:sp>
        <p:nvSpPr>
          <p:cNvPr id="2" name="Slide Number Placeholder 1"/>
          <p:cNvSpPr>
            <a:spLocks noGrp="1"/>
          </p:cNvSpPr>
          <p:nvPr>
            <p:ph type="sldNum" sz="quarter" idx="12"/>
          </p:nvPr>
        </p:nvSpPr>
        <p:spPr/>
        <p:txBody>
          <a:bodyPr/>
          <a:lstStyle/>
          <a:p>
            <a:pPr>
              <a:defRPr/>
            </a:pPr>
            <a:fld id="{3E71C539-9550-4966-A5F3-2F6D50786557}" type="slidenum">
              <a:rPr lang="en-US" altLang="en-US" smtClean="0"/>
              <a:pPr>
                <a:defRPr/>
              </a:pPr>
              <a:t>2</a:t>
            </a:fld>
            <a:endParaRPr lang="en-US"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descr="newspap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84932"/>
            <a:ext cx="9393238" cy="702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782115" y="2319534"/>
            <a:ext cx="7851893"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b="1" dirty="0" smtClean="0">
                <a:solidFill>
                  <a:srgbClr val="4C4C4C"/>
                </a:solidFill>
              </a:rPr>
              <a:t>NEISD- High School, College &amp; Career Readiness Lessons</a:t>
            </a:r>
            <a:endParaRPr lang="en-US" altLang="en-US" b="1" dirty="0"/>
          </a:p>
        </p:txBody>
      </p:sp>
      <p:sp>
        <p:nvSpPr>
          <p:cNvPr id="7173"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dirty="0">
              <a:latin typeface="Arial" panose="020B0604020202020204" pitchFamily="34" charset="0"/>
            </a:endParaRPr>
          </a:p>
        </p:txBody>
      </p:sp>
      <p:sp>
        <p:nvSpPr>
          <p:cNvPr id="7177" name="Text Box 10"/>
          <p:cNvSpPr txBox="1">
            <a:spLocks noChangeArrowheads="1"/>
          </p:cNvSpPr>
          <p:nvPr/>
        </p:nvSpPr>
        <p:spPr bwMode="auto">
          <a:xfrm>
            <a:off x="2124848" y="1017683"/>
            <a:ext cx="489589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3200" b="1" dirty="0">
                <a:solidFill>
                  <a:srgbClr val="1C1C1C"/>
                </a:solidFill>
                <a:latin typeface="Castellar" panose="020A0402060406010301" pitchFamily="18" charset="0"/>
              </a:rPr>
              <a:t>YOUR </a:t>
            </a:r>
            <a:r>
              <a:rPr lang="en-GB" altLang="en-US" sz="3200" b="1" dirty="0" smtClean="0">
                <a:solidFill>
                  <a:srgbClr val="1C1C1C"/>
                </a:solidFill>
                <a:latin typeface="Castellar" panose="020A0402060406010301" pitchFamily="18" charset="0"/>
              </a:rPr>
              <a:t>Future News</a:t>
            </a:r>
            <a:endParaRPr lang="en-GB" altLang="en-US" sz="3200" b="1" dirty="0">
              <a:solidFill>
                <a:srgbClr val="1C1C1C"/>
              </a:solidFill>
              <a:latin typeface="Castellar" panose="020A0402060406010301" pitchFamily="18" charset="0"/>
            </a:endParaRPr>
          </a:p>
        </p:txBody>
      </p:sp>
      <p:sp>
        <p:nvSpPr>
          <p:cNvPr id="7178" name="Text Box 11"/>
          <p:cNvSpPr txBox="1">
            <a:spLocks noChangeArrowheads="1"/>
          </p:cNvSpPr>
          <p:nvPr/>
        </p:nvSpPr>
        <p:spPr bwMode="auto">
          <a:xfrm>
            <a:off x="1744969" y="1766297"/>
            <a:ext cx="5806461" cy="738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sz="1600" dirty="0" smtClean="0">
                <a:latin typeface="Colonna MT" panose="04020805060202030203" pitchFamily="82" charset="0"/>
              </a:rPr>
              <a:t>“We </a:t>
            </a:r>
            <a:r>
              <a:rPr lang="en-US" sz="1600" dirty="0">
                <a:latin typeface="Colonna MT" panose="04020805060202030203" pitchFamily="82" charset="0"/>
              </a:rPr>
              <a:t>shouldn't just live for today; we should prepare for tomorrow</a:t>
            </a:r>
            <a:r>
              <a:rPr lang="en-US" sz="1600" dirty="0" smtClean="0">
                <a:latin typeface="Colonna MT" panose="04020805060202030203" pitchFamily="82" charset="0"/>
              </a:rPr>
              <a:t>.”</a:t>
            </a:r>
          </a:p>
          <a:p>
            <a:pPr algn="r"/>
            <a:r>
              <a:rPr lang="en-US" sz="1000" dirty="0" smtClean="0">
                <a:latin typeface="Colonna MT" panose="04020805060202030203" pitchFamily="82" charset="0"/>
              </a:rPr>
              <a:t>-Kent Conrad</a:t>
            </a:r>
            <a:r>
              <a:rPr lang="en-US" sz="1600" dirty="0">
                <a:latin typeface="Colonna MT" panose="04020805060202030203" pitchFamily="82" charset="0"/>
              </a:rPr>
              <a:t/>
            </a:r>
            <a:br>
              <a:rPr lang="en-US" sz="1600" dirty="0">
                <a:latin typeface="Colonna MT" panose="04020805060202030203" pitchFamily="82" charset="0"/>
              </a:rPr>
            </a:br>
            <a:endParaRPr lang="en-US" altLang="en-US" sz="1600" b="1" dirty="0">
              <a:solidFill>
                <a:srgbClr val="4C4C4C"/>
              </a:solidFill>
              <a:latin typeface="Colonna MT" panose="04020805060202030203" pitchFamily="82" charset="0"/>
            </a:endParaRPr>
          </a:p>
        </p:txBody>
      </p:sp>
      <p:sp>
        <p:nvSpPr>
          <p:cNvPr id="7179" name="Text Box 12"/>
          <p:cNvSpPr txBox="1">
            <a:spLocks noChangeArrowheads="1"/>
          </p:cNvSpPr>
          <p:nvPr/>
        </p:nvSpPr>
        <p:spPr bwMode="auto">
          <a:xfrm>
            <a:off x="7779287" y="1871244"/>
            <a:ext cx="752129" cy="2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200" b="1" dirty="0" smtClean="0">
                <a:solidFill>
                  <a:srgbClr val="4C4C4C"/>
                </a:solidFill>
              </a:rPr>
              <a:t>Lesson 3</a:t>
            </a:r>
            <a:endParaRPr lang="en-US" altLang="en-US" sz="1200" b="1" dirty="0">
              <a:solidFill>
                <a:srgbClr val="4C4C4C"/>
              </a:solidFill>
            </a:endParaRPr>
          </a:p>
        </p:txBody>
      </p:sp>
      <p:sp>
        <p:nvSpPr>
          <p:cNvPr id="2" name="TextBox 1"/>
          <p:cNvSpPr txBox="1"/>
          <p:nvPr/>
        </p:nvSpPr>
        <p:spPr>
          <a:xfrm>
            <a:off x="378328" y="3065360"/>
            <a:ext cx="8388932" cy="3785652"/>
          </a:xfrm>
          <a:prstGeom prst="rect">
            <a:avLst/>
          </a:prstGeom>
          <a:noFill/>
        </p:spPr>
        <p:txBody>
          <a:bodyPr wrap="square" rtlCol="0">
            <a:spAutoFit/>
          </a:bodyPr>
          <a:lstStyle/>
          <a:p>
            <a:r>
              <a:rPr lang="en-US" u="sng" dirty="0"/>
              <a:t>The </a:t>
            </a:r>
            <a:r>
              <a:rPr lang="en-US" u="sng" dirty="0" smtClean="0"/>
              <a:t>Foundation High School program </a:t>
            </a:r>
            <a:r>
              <a:rPr lang="en-US" u="sng" dirty="0"/>
              <a:t>contains </a:t>
            </a:r>
            <a:r>
              <a:rPr lang="en-US" u="sng" dirty="0" smtClean="0"/>
              <a:t>four </a:t>
            </a:r>
            <a:r>
              <a:rPr lang="en-US" u="sng" dirty="0"/>
              <a:t>parts</a:t>
            </a:r>
            <a:r>
              <a:rPr lang="en-US" dirty="0" smtClean="0"/>
              <a:t>:</a:t>
            </a:r>
          </a:p>
          <a:p>
            <a:r>
              <a:rPr lang="en-US" dirty="0" smtClean="0"/>
              <a:t> </a:t>
            </a:r>
            <a:endParaRPr lang="en-US" dirty="0"/>
          </a:p>
          <a:p>
            <a:pPr lvl="0"/>
            <a:r>
              <a:rPr lang="en-US" dirty="0" smtClean="0"/>
              <a:t>1. A </a:t>
            </a:r>
            <a:r>
              <a:rPr lang="en-US" dirty="0"/>
              <a:t>22-credit foundation program which is the </a:t>
            </a:r>
            <a:r>
              <a:rPr lang="en-US" dirty="0">
                <a:solidFill>
                  <a:srgbClr val="FF0000"/>
                </a:solidFill>
              </a:rPr>
              <a:t>core</a:t>
            </a:r>
            <a:r>
              <a:rPr lang="en-US" dirty="0"/>
              <a:t> of the </a:t>
            </a:r>
            <a:r>
              <a:rPr lang="en-US" dirty="0" smtClean="0"/>
              <a:t>Texas graduation </a:t>
            </a:r>
            <a:r>
              <a:rPr lang="en-US" dirty="0" smtClean="0">
                <a:solidFill>
                  <a:srgbClr val="FF0000"/>
                </a:solidFill>
              </a:rPr>
              <a:t>requirements</a:t>
            </a:r>
            <a:r>
              <a:rPr lang="en-US" dirty="0" smtClean="0"/>
              <a:t>.</a:t>
            </a:r>
            <a:endParaRPr lang="en-US" dirty="0"/>
          </a:p>
          <a:p>
            <a:r>
              <a:rPr lang="en-US" dirty="0"/>
              <a:t> </a:t>
            </a:r>
          </a:p>
          <a:p>
            <a:pPr lvl="0"/>
            <a:r>
              <a:rPr lang="en-US" dirty="0" smtClean="0"/>
              <a:t>2. Five </a:t>
            </a:r>
            <a:r>
              <a:rPr lang="en-US" dirty="0"/>
              <a:t>endorsement options that allow students to </a:t>
            </a:r>
            <a:r>
              <a:rPr lang="en-US" dirty="0">
                <a:solidFill>
                  <a:srgbClr val="FF0000"/>
                </a:solidFill>
              </a:rPr>
              <a:t>focus</a:t>
            </a:r>
            <a:r>
              <a:rPr lang="en-US" dirty="0"/>
              <a:t> on a related </a:t>
            </a:r>
            <a:r>
              <a:rPr lang="en-US" dirty="0" smtClean="0">
                <a:solidFill>
                  <a:srgbClr val="FF0000"/>
                </a:solidFill>
              </a:rPr>
              <a:t>sequence</a:t>
            </a:r>
            <a:r>
              <a:rPr lang="en-US" dirty="0" smtClean="0"/>
              <a:t> of </a:t>
            </a:r>
            <a:r>
              <a:rPr lang="en-US" dirty="0"/>
              <a:t>courses </a:t>
            </a:r>
            <a:endParaRPr lang="en-US" dirty="0" smtClean="0"/>
          </a:p>
          <a:p>
            <a:pPr lvl="0"/>
            <a:r>
              <a:rPr lang="en-US" dirty="0"/>
              <a:t>	</a:t>
            </a:r>
            <a:r>
              <a:rPr lang="en-US" i="1" dirty="0"/>
              <a:t>- </a:t>
            </a:r>
            <a:r>
              <a:rPr lang="en-US" i="1" dirty="0" smtClean="0"/>
              <a:t>The same 22 credits as in #1, plus 1 additional math credit, 1 additional science credit and 2 additional elective credits for a total of 26 credits.</a:t>
            </a:r>
            <a:endParaRPr lang="en-US" dirty="0"/>
          </a:p>
        </p:txBody>
      </p:sp>
      <p:sp>
        <p:nvSpPr>
          <p:cNvPr id="4" name="Slide Number Placeholder 3"/>
          <p:cNvSpPr>
            <a:spLocks noGrp="1"/>
          </p:cNvSpPr>
          <p:nvPr>
            <p:ph type="sldNum" sz="quarter" idx="12"/>
          </p:nvPr>
        </p:nvSpPr>
        <p:spPr/>
        <p:txBody>
          <a:bodyPr/>
          <a:lstStyle/>
          <a:p>
            <a:pPr>
              <a:defRPr/>
            </a:pPr>
            <a:fld id="{3E71C539-9550-4966-A5F3-2F6D50786557}" type="slidenum">
              <a:rPr lang="en-US" altLang="en-US" smtClean="0"/>
              <a:pPr>
                <a:defRPr/>
              </a:pPr>
              <a:t>20</a:t>
            </a:fld>
            <a:endParaRPr lang="en-US" altLang="en-US" dirty="0"/>
          </a:p>
        </p:txBody>
      </p:sp>
    </p:spTree>
    <p:extLst>
      <p:ext uri="{BB962C8B-B14F-4D97-AF65-F5344CB8AC3E}">
        <p14:creationId xmlns:p14="http://schemas.microsoft.com/office/powerpoint/2010/main" val="28902493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descr="newspaper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520" y="-84932"/>
            <a:ext cx="9393238" cy="702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782115" y="2319534"/>
            <a:ext cx="7851893"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b="1" dirty="0" smtClean="0">
                <a:solidFill>
                  <a:srgbClr val="4C4C4C"/>
                </a:solidFill>
              </a:rPr>
              <a:t>NEISD- High School, College &amp; Career Readiness Lessons</a:t>
            </a:r>
            <a:endParaRPr lang="en-US" altLang="en-US" b="1" dirty="0"/>
          </a:p>
        </p:txBody>
      </p:sp>
      <p:sp>
        <p:nvSpPr>
          <p:cNvPr id="7173"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dirty="0">
              <a:latin typeface="Arial" panose="020B0604020202020204" pitchFamily="34" charset="0"/>
            </a:endParaRPr>
          </a:p>
        </p:txBody>
      </p:sp>
      <p:sp>
        <p:nvSpPr>
          <p:cNvPr id="7177" name="Text Box 10"/>
          <p:cNvSpPr txBox="1">
            <a:spLocks noChangeArrowheads="1"/>
          </p:cNvSpPr>
          <p:nvPr/>
        </p:nvSpPr>
        <p:spPr bwMode="auto">
          <a:xfrm>
            <a:off x="2124848" y="1017683"/>
            <a:ext cx="489589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3200" b="1" dirty="0">
                <a:solidFill>
                  <a:srgbClr val="1C1C1C"/>
                </a:solidFill>
                <a:latin typeface="Castellar" panose="020A0402060406010301" pitchFamily="18" charset="0"/>
              </a:rPr>
              <a:t>YOUR </a:t>
            </a:r>
            <a:r>
              <a:rPr lang="en-GB" altLang="en-US" sz="3200" b="1" dirty="0" smtClean="0">
                <a:solidFill>
                  <a:srgbClr val="1C1C1C"/>
                </a:solidFill>
                <a:latin typeface="Castellar" panose="020A0402060406010301" pitchFamily="18" charset="0"/>
              </a:rPr>
              <a:t>Future News</a:t>
            </a:r>
            <a:endParaRPr lang="en-GB" altLang="en-US" sz="3200" b="1" dirty="0">
              <a:solidFill>
                <a:srgbClr val="1C1C1C"/>
              </a:solidFill>
              <a:latin typeface="Castellar" panose="020A0402060406010301" pitchFamily="18" charset="0"/>
            </a:endParaRPr>
          </a:p>
        </p:txBody>
      </p:sp>
      <p:sp>
        <p:nvSpPr>
          <p:cNvPr id="7178" name="Text Box 11"/>
          <p:cNvSpPr txBox="1">
            <a:spLocks noChangeArrowheads="1"/>
          </p:cNvSpPr>
          <p:nvPr/>
        </p:nvSpPr>
        <p:spPr bwMode="auto">
          <a:xfrm>
            <a:off x="1744969" y="1766297"/>
            <a:ext cx="5806461" cy="738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sz="1600" dirty="0" smtClean="0">
                <a:latin typeface="Colonna MT" panose="04020805060202030203" pitchFamily="82" charset="0"/>
              </a:rPr>
              <a:t>“We </a:t>
            </a:r>
            <a:r>
              <a:rPr lang="en-US" sz="1600" dirty="0">
                <a:latin typeface="Colonna MT" panose="04020805060202030203" pitchFamily="82" charset="0"/>
              </a:rPr>
              <a:t>shouldn't just live for today; we should prepare for tomorrow</a:t>
            </a:r>
            <a:r>
              <a:rPr lang="en-US" sz="1600" dirty="0" smtClean="0">
                <a:latin typeface="Colonna MT" panose="04020805060202030203" pitchFamily="82" charset="0"/>
              </a:rPr>
              <a:t>.”</a:t>
            </a:r>
          </a:p>
          <a:p>
            <a:pPr algn="r"/>
            <a:r>
              <a:rPr lang="en-US" sz="1000" dirty="0" smtClean="0">
                <a:latin typeface="Colonna MT" panose="04020805060202030203" pitchFamily="82" charset="0"/>
              </a:rPr>
              <a:t>-Kent Conrad</a:t>
            </a:r>
            <a:r>
              <a:rPr lang="en-US" sz="1600" dirty="0">
                <a:latin typeface="Colonna MT" panose="04020805060202030203" pitchFamily="82" charset="0"/>
              </a:rPr>
              <a:t/>
            </a:r>
            <a:br>
              <a:rPr lang="en-US" sz="1600" dirty="0">
                <a:latin typeface="Colonna MT" panose="04020805060202030203" pitchFamily="82" charset="0"/>
              </a:rPr>
            </a:br>
            <a:endParaRPr lang="en-US" altLang="en-US" sz="1600" b="1" dirty="0">
              <a:solidFill>
                <a:srgbClr val="4C4C4C"/>
              </a:solidFill>
              <a:latin typeface="Colonna MT" panose="04020805060202030203" pitchFamily="82" charset="0"/>
            </a:endParaRPr>
          </a:p>
        </p:txBody>
      </p:sp>
      <p:sp>
        <p:nvSpPr>
          <p:cNvPr id="7179" name="Text Box 12"/>
          <p:cNvSpPr txBox="1">
            <a:spLocks noChangeArrowheads="1"/>
          </p:cNvSpPr>
          <p:nvPr/>
        </p:nvSpPr>
        <p:spPr bwMode="auto">
          <a:xfrm>
            <a:off x="7779287" y="1871244"/>
            <a:ext cx="752129" cy="2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200" b="1" dirty="0" smtClean="0">
                <a:solidFill>
                  <a:srgbClr val="4C4C4C"/>
                </a:solidFill>
              </a:rPr>
              <a:t>Lesson 3</a:t>
            </a:r>
            <a:endParaRPr lang="en-US" altLang="en-US" sz="1200" b="1" dirty="0">
              <a:solidFill>
                <a:srgbClr val="4C4C4C"/>
              </a:solidFill>
            </a:endParaRPr>
          </a:p>
        </p:txBody>
      </p:sp>
      <p:sp>
        <p:nvSpPr>
          <p:cNvPr id="2" name="TextBox 1"/>
          <p:cNvSpPr txBox="1"/>
          <p:nvPr/>
        </p:nvSpPr>
        <p:spPr>
          <a:xfrm>
            <a:off x="378328" y="3065360"/>
            <a:ext cx="8388932" cy="4154984"/>
          </a:xfrm>
          <a:prstGeom prst="rect">
            <a:avLst/>
          </a:prstGeom>
          <a:noFill/>
        </p:spPr>
        <p:txBody>
          <a:bodyPr wrap="square" rtlCol="0">
            <a:spAutoFit/>
          </a:bodyPr>
          <a:lstStyle/>
          <a:p>
            <a:pPr lvl="0"/>
            <a:r>
              <a:rPr lang="en-US" dirty="0" smtClean="0"/>
              <a:t>3. </a:t>
            </a:r>
            <a:r>
              <a:rPr lang="en-US" dirty="0"/>
              <a:t>A higher </a:t>
            </a:r>
            <a:r>
              <a:rPr lang="en-US" dirty="0">
                <a:solidFill>
                  <a:srgbClr val="FF0000"/>
                </a:solidFill>
              </a:rPr>
              <a:t>performance</a:t>
            </a:r>
            <a:r>
              <a:rPr lang="en-US" dirty="0"/>
              <a:t> category called Distinguished Level of </a:t>
            </a:r>
            <a:r>
              <a:rPr lang="en-US" dirty="0" smtClean="0"/>
              <a:t>Achievement</a:t>
            </a:r>
          </a:p>
          <a:p>
            <a:pPr marL="342900" lvl="0" indent="-342900">
              <a:buFont typeface="Arial" panose="020B0604020202020204" pitchFamily="34" charset="0"/>
              <a:buChar char="•"/>
            </a:pPr>
            <a:r>
              <a:rPr lang="en-US" i="1" dirty="0" smtClean="0"/>
              <a:t>The </a:t>
            </a:r>
            <a:r>
              <a:rPr lang="en-US" i="1" dirty="0"/>
              <a:t>Distinguished Level of </a:t>
            </a:r>
            <a:r>
              <a:rPr lang="en-US" i="1" dirty="0" smtClean="0"/>
              <a:t>Achievement </a:t>
            </a:r>
            <a:r>
              <a:rPr lang="en-US" i="1" u="sng" dirty="0" smtClean="0"/>
              <a:t>must</a:t>
            </a:r>
            <a:r>
              <a:rPr lang="en-US" i="1" dirty="0" smtClean="0"/>
              <a:t> </a:t>
            </a:r>
            <a:r>
              <a:rPr lang="en-US" i="1" dirty="0"/>
              <a:t>be earned to be </a:t>
            </a:r>
            <a:r>
              <a:rPr lang="en-US" i="1" dirty="0" smtClean="0">
                <a:solidFill>
                  <a:srgbClr val="FF0000"/>
                </a:solidFill>
              </a:rPr>
              <a:t>considered </a:t>
            </a:r>
            <a:r>
              <a:rPr lang="en-US" i="1" dirty="0" smtClean="0"/>
              <a:t>for automatic admission to </a:t>
            </a:r>
            <a:r>
              <a:rPr lang="en-US" i="1" dirty="0"/>
              <a:t>a Texas public university under </a:t>
            </a:r>
            <a:r>
              <a:rPr lang="en-US" i="1" dirty="0" smtClean="0"/>
              <a:t>Texas Education Code 51.803.  </a:t>
            </a:r>
          </a:p>
          <a:p>
            <a:endParaRPr lang="en-US" i="1" dirty="0"/>
          </a:p>
          <a:p>
            <a:pPr marL="342900" indent="-342900">
              <a:buFont typeface="Arial" panose="020B0604020202020204" pitchFamily="34" charset="0"/>
              <a:buChar char="•"/>
            </a:pPr>
            <a:r>
              <a:rPr lang="en-US" i="1" dirty="0" smtClean="0"/>
              <a:t>The </a:t>
            </a:r>
            <a:r>
              <a:rPr lang="en-US" i="1" dirty="0"/>
              <a:t>student </a:t>
            </a:r>
            <a:r>
              <a:rPr lang="en-US" i="1" dirty="0" smtClean="0"/>
              <a:t>must </a:t>
            </a:r>
            <a:r>
              <a:rPr lang="en-US" i="1" dirty="0" smtClean="0">
                <a:solidFill>
                  <a:srgbClr val="FF0000"/>
                </a:solidFill>
              </a:rPr>
              <a:t>complete</a:t>
            </a:r>
            <a:r>
              <a:rPr lang="en-US" i="1" dirty="0" smtClean="0"/>
              <a:t>: </a:t>
            </a:r>
            <a:r>
              <a:rPr lang="en-US" i="1" dirty="0"/>
              <a:t>• Foundation </a:t>
            </a:r>
            <a:r>
              <a:rPr lang="en-US" i="1" dirty="0" smtClean="0"/>
              <a:t>High School Program(FHSP) </a:t>
            </a:r>
            <a:r>
              <a:rPr lang="en-US" i="1" dirty="0"/>
              <a:t>requirements • 4 credits in math including Algebra II • 4 credits in science • at least 1 endorsement </a:t>
            </a:r>
            <a:r>
              <a:rPr lang="en-US" i="1" dirty="0" smtClean="0"/>
              <a:t>•accumulate 26 total credits</a:t>
            </a:r>
            <a:endParaRPr lang="en-US" dirty="0"/>
          </a:p>
          <a:p>
            <a:r>
              <a:rPr lang="en-US" dirty="0" smtClean="0"/>
              <a:t> </a:t>
            </a:r>
            <a:endParaRPr lang="en-US" dirty="0"/>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294944" y="2774899"/>
            <a:ext cx="487363" cy="487363"/>
          </a:xfrm>
          <a:prstGeom prst="rect">
            <a:avLst/>
          </a:prstGeom>
        </p:spPr>
      </p:pic>
      <p:sp>
        <p:nvSpPr>
          <p:cNvPr id="4" name="Slide Number Placeholder 3"/>
          <p:cNvSpPr>
            <a:spLocks noGrp="1"/>
          </p:cNvSpPr>
          <p:nvPr>
            <p:ph type="sldNum" sz="quarter" idx="12"/>
          </p:nvPr>
        </p:nvSpPr>
        <p:spPr/>
        <p:txBody>
          <a:bodyPr/>
          <a:lstStyle/>
          <a:p>
            <a:pPr>
              <a:defRPr/>
            </a:pPr>
            <a:fld id="{3E71C539-9550-4966-A5F3-2F6D50786557}" type="slidenum">
              <a:rPr lang="en-US" altLang="en-US" smtClean="0"/>
              <a:pPr>
                <a:defRPr/>
              </a:pPr>
              <a:t>21</a:t>
            </a:fld>
            <a:endParaRPr lang="en-US" altLang="en-US" dirty="0"/>
          </a:p>
        </p:txBody>
      </p:sp>
    </p:spTree>
    <p:extLst>
      <p:ext uri="{BB962C8B-B14F-4D97-AF65-F5344CB8AC3E}">
        <p14:creationId xmlns:p14="http://schemas.microsoft.com/office/powerpoint/2010/main" val="7205280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528"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descr="newspap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84932"/>
            <a:ext cx="9393238" cy="702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782115" y="2319534"/>
            <a:ext cx="7851893"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b="1" dirty="0" smtClean="0">
                <a:solidFill>
                  <a:srgbClr val="4C4C4C"/>
                </a:solidFill>
              </a:rPr>
              <a:t>NEISD- High School, College &amp; Career Readiness Lessons</a:t>
            </a:r>
            <a:endParaRPr lang="en-US" altLang="en-US" b="1" dirty="0"/>
          </a:p>
        </p:txBody>
      </p:sp>
      <p:sp>
        <p:nvSpPr>
          <p:cNvPr id="7173"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dirty="0">
              <a:latin typeface="Arial" panose="020B0604020202020204" pitchFamily="34" charset="0"/>
            </a:endParaRPr>
          </a:p>
        </p:txBody>
      </p:sp>
      <p:sp>
        <p:nvSpPr>
          <p:cNvPr id="7177" name="Text Box 10"/>
          <p:cNvSpPr txBox="1">
            <a:spLocks noChangeArrowheads="1"/>
          </p:cNvSpPr>
          <p:nvPr/>
        </p:nvSpPr>
        <p:spPr bwMode="auto">
          <a:xfrm>
            <a:off x="2124848" y="1017683"/>
            <a:ext cx="489589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3200" b="1" dirty="0">
                <a:solidFill>
                  <a:srgbClr val="1C1C1C"/>
                </a:solidFill>
                <a:latin typeface="Castellar" panose="020A0402060406010301" pitchFamily="18" charset="0"/>
              </a:rPr>
              <a:t>YOUR </a:t>
            </a:r>
            <a:r>
              <a:rPr lang="en-GB" altLang="en-US" sz="3200" b="1" dirty="0" smtClean="0">
                <a:solidFill>
                  <a:srgbClr val="1C1C1C"/>
                </a:solidFill>
                <a:latin typeface="Castellar" panose="020A0402060406010301" pitchFamily="18" charset="0"/>
              </a:rPr>
              <a:t>Future News</a:t>
            </a:r>
            <a:endParaRPr lang="en-GB" altLang="en-US" sz="3200" b="1" dirty="0">
              <a:solidFill>
                <a:srgbClr val="1C1C1C"/>
              </a:solidFill>
              <a:latin typeface="Castellar" panose="020A0402060406010301" pitchFamily="18" charset="0"/>
            </a:endParaRPr>
          </a:p>
        </p:txBody>
      </p:sp>
      <p:sp>
        <p:nvSpPr>
          <p:cNvPr id="7178" name="Text Box 11"/>
          <p:cNvSpPr txBox="1">
            <a:spLocks noChangeArrowheads="1"/>
          </p:cNvSpPr>
          <p:nvPr/>
        </p:nvSpPr>
        <p:spPr bwMode="auto">
          <a:xfrm>
            <a:off x="1744969" y="1766297"/>
            <a:ext cx="5806461" cy="738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sz="1600" dirty="0" smtClean="0">
                <a:latin typeface="Colonna MT" panose="04020805060202030203" pitchFamily="82" charset="0"/>
              </a:rPr>
              <a:t>“We </a:t>
            </a:r>
            <a:r>
              <a:rPr lang="en-US" sz="1600" dirty="0">
                <a:latin typeface="Colonna MT" panose="04020805060202030203" pitchFamily="82" charset="0"/>
              </a:rPr>
              <a:t>shouldn't just live for today; we should prepare for tomorrow</a:t>
            </a:r>
            <a:r>
              <a:rPr lang="en-US" sz="1600" dirty="0" smtClean="0">
                <a:latin typeface="Colonna MT" panose="04020805060202030203" pitchFamily="82" charset="0"/>
              </a:rPr>
              <a:t>.”</a:t>
            </a:r>
          </a:p>
          <a:p>
            <a:pPr algn="r"/>
            <a:r>
              <a:rPr lang="en-US" sz="1000" dirty="0" smtClean="0">
                <a:latin typeface="Colonna MT" panose="04020805060202030203" pitchFamily="82" charset="0"/>
              </a:rPr>
              <a:t>-Kent Conrad</a:t>
            </a:r>
            <a:r>
              <a:rPr lang="en-US" sz="1600" dirty="0">
                <a:latin typeface="Colonna MT" panose="04020805060202030203" pitchFamily="82" charset="0"/>
              </a:rPr>
              <a:t/>
            </a:r>
            <a:br>
              <a:rPr lang="en-US" sz="1600" dirty="0">
                <a:latin typeface="Colonna MT" panose="04020805060202030203" pitchFamily="82" charset="0"/>
              </a:rPr>
            </a:br>
            <a:endParaRPr lang="en-US" altLang="en-US" sz="1600" b="1" dirty="0">
              <a:solidFill>
                <a:srgbClr val="4C4C4C"/>
              </a:solidFill>
              <a:latin typeface="Colonna MT" panose="04020805060202030203" pitchFamily="82" charset="0"/>
            </a:endParaRPr>
          </a:p>
        </p:txBody>
      </p:sp>
      <p:sp>
        <p:nvSpPr>
          <p:cNvPr id="7179" name="Text Box 12"/>
          <p:cNvSpPr txBox="1">
            <a:spLocks noChangeArrowheads="1"/>
          </p:cNvSpPr>
          <p:nvPr/>
        </p:nvSpPr>
        <p:spPr bwMode="auto">
          <a:xfrm>
            <a:off x="7779287" y="1871244"/>
            <a:ext cx="752129" cy="2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200" b="1" dirty="0" smtClean="0">
                <a:solidFill>
                  <a:srgbClr val="4C4C4C"/>
                </a:solidFill>
              </a:rPr>
              <a:t>Lesson 3</a:t>
            </a:r>
            <a:endParaRPr lang="en-US" altLang="en-US" sz="1200" b="1" dirty="0">
              <a:solidFill>
                <a:srgbClr val="4C4C4C"/>
              </a:solidFill>
            </a:endParaRPr>
          </a:p>
        </p:txBody>
      </p:sp>
      <p:sp>
        <p:nvSpPr>
          <p:cNvPr id="2" name="TextBox 1"/>
          <p:cNvSpPr txBox="1"/>
          <p:nvPr/>
        </p:nvSpPr>
        <p:spPr>
          <a:xfrm>
            <a:off x="378328" y="3065360"/>
            <a:ext cx="8388932" cy="2677656"/>
          </a:xfrm>
          <a:prstGeom prst="rect">
            <a:avLst/>
          </a:prstGeom>
          <a:noFill/>
        </p:spPr>
        <p:txBody>
          <a:bodyPr wrap="square" rtlCol="0">
            <a:spAutoFit/>
          </a:bodyPr>
          <a:lstStyle/>
          <a:p>
            <a:pPr marL="457200" lvl="0" indent="-457200">
              <a:buAutoNum type="arabicPeriod" startAt="4"/>
            </a:pPr>
            <a:r>
              <a:rPr lang="en-US" dirty="0" smtClean="0"/>
              <a:t>Performance </a:t>
            </a:r>
            <a:r>
              <a:rPr lang="en-US" dirty="0"/>
              <a:t>Acknowledgments that </a:t>
            </a:r>
            <a:r>
              <a:rPr lang="en-US" dirty="0" smtClean="0"/>
              <a:t>note </a:t>
            </a:r>
            <a:r>
              <a:rPr lang="en-US" dirty="0">
                <a:solidFill>
                  <a:srgbClr val="FF0000"/>
                </a:solidFill>
              </a:rPr>
              <a:t>outstanding</a:t>
            </a:r>
            <a:r>
              <a:rPr lang="en-US" dirty="0"/>
              <a:t> </a:t>
            </a:r>
            <a:r>
              <a:rPr lang="en-US" dirty="0" smtClean="0"/>
              <a:t>performance</a:t>
            </a:r>
          </a:p>
          <a:p>
            <a:pPr lvl="0"/>
            <a:endParaRPr lang="en-US" dirty="0"/>
          </a:p>
          <a:p>
            <a:r>
              <a:rPr lang="en-US" i="1" dirty="0"/>
              <a:t>- Including:  • dual credit </a:t>
            </a:r>
            <a:r>
              <a:rPr lang="en-US" i="1" dirty="0" smtClean="0"/>
              <a:t>courses </a:t>
            </a:r>
            <a:r>
              <a:rPr lang="en-US" i="1" dirty="0"/>
              <a:t>• bilingualism and biliteracy • PSAT, ACT’s </a:t>
            </a:r>
            <a:r>
              <a:rPr lang="en-US" i="1" dirty="0" smtClean="0"/>
              <a:t>Aspire, </a:t>
            </a:r>
            <a:r>
              <a:rPr lang="en-US" i="1" dirty="0"/>
              <a:t>SAT or ACT • Advanced Placement (</a:t>
            </a:r>
            <a:r>
              <a:rPr lang="en-US" i="1" dirty="0">
                <a:solidFill>
                  <a:srgbClr val="FF0000"/>
                </a:solidFill>
              </a:rPr>
              <a:t>AP</a:t>
            </a:r>
            <a:r>
              <a:rPr lang="en-US" i="1" dirty="0"/>
              <a:t>) </a:t>
            </a:r>
            <a:r>
              <a:rPr lang="en-US" i="1" dirty="0" smtClean="0"/>
              <a:t>• </a:t>
            </a:r>
            <a:r>
              <a:rPr lang="en-US" i="1" dirty="0"/>
              <a:t>earning a nationally or internationally recognized business or industry </a:t>
            </a:r>
            <a:r>
              <a:rPr lang="en-US" i="1" dirty="0">
                <a:solidFill>
                  <a:srgbClr val="FF0000"/>
                </a:solidFill>
              </a:rPr>
              <a:t>certification</a:t>
            </a:r>
            <a:r>
              <a:rPr lang="en-US" i="1" dirty="0"/>
              <a:t> or license </a:t>
            </a:r>
            <a:endParaRPr lang="en-US" dirty="0"/>
          </a:p>
        </p:txBody>
      </p:sp>
      <p:sp>
        <p:nvSpPr>
          <p:cNvPr id="3" name="Slide Number Placeholder 2"/>
          <p:cNvSpPr>
            <a:spLocks noGrp="1"/>
          </p:cNvSpPr>
          <p:nvPr>
            <p:ph type="sldNum" sz="quarter" idx="12"/>
          </p:nvPr>
        </p:nvSpPr>
        <p:spPr/>
        <p:txBody>
          <a:bodyPr/>
          <a:lstStyle/>
          <a:p>
            <a:pPr>
              <a:defRPr/>
            </a:pPr>
            <a:fld id="{3E71C539-9550-4966-A5F3-2F6D50786557}" type="slidenum">
              <a:rPr lang="en-US" altLang="en-US" smtClean="0"/>
              <a:pPr>
                <a:defRPr/>
              </a:pPr>
              <a:t>22</a:t>
            </a:fld>
            <a:endParaRPr lang="en-US" altLang="en-US" dirty="0"/>
          </a:p>
        </p:txBody>
      </p:sp>
    </p:spTree>
    <p:extLst>
      <p:ext uri="{BB962C8B-B14F-4D97-AF65-F5344CB8AC3E}">
        <p14:creationId xmlns:p14="http://schemas.microsoft.com/office/powerpoint/2010/main" val="27585196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descr="newspap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84932"/>
            <a:ext cx="9393238" cy="702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782115" y="2319534"/>
            <a:ext cx="7851893"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b="1" dirty="0" smtClean="0">
                <a:solidFill>
                  <a:srgbClr val="4C4C4C"/>
                </a:solidFill>
              </a:rPr>
              <a:t>NEISD- High School, College &amp; Career Readiness Lessons</a:t>
            </a:r>
            <a:endParaRPr lang="en-US" altLang="en-US" b="1" dirty="0"/>
          </a:p>
        </p:txBody>
      </p:sp>
      <p:sp>
        <p:nvSpPr>
          <p:cNvPr id="7173"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dirty="0">
              <a:latin typeface="Arial" panose="020B0604020202020204" pitchFamily="34" charset="0"/>
            </a:endParaRPr>
          </a:p>
        </p:txBody>
      </p:sp>
      <p:sp>
        <p:nvSpPr>
          <p:cNvPr id="7177" name="Text Box 10"/>
          <p:cNvSpPr txBox="1">
            <a:spLocks noChangeArrowheads="1"/>
          </p:cNvSpPr>
          <p:nvPr/>
        </p:nvSpPr>
        <p:spPr bwMode="auto">
          <a:xfrm>
            <a:off x="2124848" y="1017683"/>
            <a:ext cx="489589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3200" b="1" dirty="0">
                <a:solidFill>
                  <a:srgbClr val="1C1C1C"/>
                </a:solidFill>
                <a:latin typeface="Castellar" panose="020A0402060406010301" pitchFamily="18" charset="0"/>
              </a:rPr>
              <a:t>YOUR </a:t>
            </a:r>
            <a:r>
              <a:rPr lang="en-GB" altLang="en-US" sz="3200" b="1" dirty="0" smtClean="0">
                <a:solidFill>
                  <a:srgbClr val="1C1C1C"/>
                </a:solidFill>
                <a:latin typeface="Castellar" panose="020A0402060406010301" pitchFamily="18" charset="0"/>
              </a:rPr>
              <a:t>Future News</a:t>
            </a:r>
            <a:endParaRPr lang="en-GB" altLang="en-US" sz="3200" b="1" dirty="0">
              <a:solidFill>
                <a:srgbClr val="1C1C1C"/>
              </a:solidFill>
              <a:latin typeface="Castellar" panose="020A0402060406010301" pitchFamily="18" charset="0"/>
            </a:endParaRPr>
          </a:p>
        </p:txBody>
      </p:sp>
      <p:sp>
        <p:nvSpPr>
          <p:cNvPr id="7178" name="Text Box 11"/>
          <p:cNvSpPr txBox="1">
            <a:spLocks noChangeArrowheads="1"/>
          </p:cNvSpPr>
          <p:nvPr/>
        </p:nvSpPr>
        <p:spPr bwMode="auto">
          <a:xfrm>
            <a:off x="1744969" y="1766297"/>
            <a:ext cx="5806461" cy="738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sz="1600" dirty="0" smtClean="0">
                <a:latin typeface="Colonna MT" panose="04020805060202030203" pitchFamily="82" charset="0"/>
              </a:rPr>
              <a:t>“We </a:t>
            </a:r>
            <a:r>
              <a:rPr lang="en-US" sz="1600" dirty="0">
                <a:latin typeface="Colonna MT" panose="04020805060202030203" pitchFamily="82" charset="0"/>
              </a:rPr>
              <a:t>shouldn't just live for today; we should prepare for tomorrow</a:t>
            </a:r>
            <a:r>
              <a:rPr lang="en-US" sz="1600" dirty="0" smtClean="0">
                <a:latin typeface="Colonna MT" panose="04020805060202030203" pitchFamily="82" charset="0"/>
              </a:rPr>
              <a:t>.”</a:t>
            </a:r>
          </a:p>
          <a:p>
            <a:pPr algn="r"/>
            <a:r>
              <a:rPr lang="en-US" sz="1000" dirty="0" smtClean="0">
                <a:latin typeface="Colonna MT" panose="04020805060202030203" pitchFamily="82" charset="0"/>
              </a:rPr>
              <a:t>-Kent Conrad</a:t>
            </a:r>
            <a:r>
              <a:rPr lang="en-US" sz="1600" dirty="0">
                <a:latin typeface="Colonna MT" panose="04020805060202030203" pitchFamily="82" charset="0"/>
              </a:rPr>
              <a:t/>
            </a:r>
            <a:br>
              <a:rPr lang="en-US" sz="1600" dirty="0">
                <a:latin typeface="Colonna MT" panose="04020805060202030203" pitchFamily="82" charset="0"/>
              </a:rPr>
            </a:br>
            <a:endParaRPr lang="en-US" altLang="en-US" sz="1600" b="1" dirty="0">
              <a:solidFill>
                <a:srgbClr val="4C4C4C"/>
              </a:solidFill>
              <a:latin typeface="Colonna MT" panose="04020805060202030203" pitchFamily="82" charset="0"/>
            </a:endParaRPr>
          </a:p>
        </p:txBody>
      </p:sp>
      <p:sp>
        <p:nvSpPr>
          <p:cNvPr id="7179" name="Text Box 12"/>
          <p:cNvSpPr txBox="1">
            <a:spLocks noChangeArrowheads="1"/>
          </p:cNvSpPr>
          <p:nvPr/>
        </p:nvSpPr>
        <p:spPr bwMode="auto">
          <a:xfrm>
            <a:off x="7779287" y="1871244"/>
            <a:ext cx="752129" cy="2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200" b="1" dirty="0" smtClean="0">
                <a:solidFill>
                  <a:srgbClr val="4C4C4C"/>
                </a:solidFill>
              </a:rPr>
              <a:t>Lesson 3</a:t>
            </a:r>
            <a:endParaRPr lang="en-US" altLang="en-US" sz="1200" b="1" dirty="0">
              <a:solidFill>
                <a:srgbClr val="4C4C4C"/>
              </a:solidFill>
            </a:endParaRPr>
          </a:p>
        </p:txBody>
      </p:sp>
      <p:sp>
        <p:nvSpPr>
          <p:cNvPr id="2" name="TextBox 1"/>
          <p:cNvSpPr txBox="1"/>
          <p:nvPr/>
        </p:nvSpPr>
        <p:spPr>
          <a:xfrm>
            <a:off x="378328" y="3065360"/>
            <a:ext cx="8388932" cy="1384995"/>
          </a:xfrm>
          <a:prstGeom prst="rect">
            <a:avLst/>
          </a:prstGeom>
          <a:noFill/>
        </p:spPr>
        <p:txBody>
          <a:bodyPr wrap="square" rtlCol="0">
            <a:spAutoFit/>
          </a:bodyPr>
          <a:lstStyle/>
          <a:p>
            <a:pPr lvl="0" algn="ctr"/>
            <a:r>
              <a:rPr lang="en-US" dirty="0" smtClean="0"/>
              <a:t>House Bill 5 and Multidisciplinary Endorsement</a:t>
            </a:r>
          </a:p>
          <a:p>
            <a:pPr lvl="0" algn="ctr"/>
            <a:r>
              <a:rPr lang="en-US" dirty="0" smtClean="0"/>
              <a:t> Brochure- Explore Your Future With The Foundation High School Program</a:t>
            </a:r>
            <a:endParaRPr lang="en-US" dirty="0"/>
          </a:p>
          <a:p>
            <a:pPr lvl="0" algn="ctr"/>
            <a:r>
              <a:rPr lang="en-US" sz="1200" dirty="0">
                <a:hlinkClick r:id="rId4"/>
              </a:rPr>
              <a:t>http://</a:t>
            </a:r>
            <a:r>
              <a:rPr lang="en-US" sz="1200" dirty="0" smtClean="0">
                <a:hlinkClick r:id="rId4"/>
              </a:rPr>
              <a:t>www.lmci.state.tx.us/shared/FHSEB/PDFS/MultiDisc.pdf</a:t>
            </a:r>
            <a:r>
              <a:rPr lang="en-US" sz="1200" dirty="0" smtClean="0"/>
              <a:t> (</a:t>
            </a:r>
            <a:r>
              <a:rPr lang="en-US" sz="1200" dirty="0"/>
              <a:t>right </a:t>
            </a:r>
            <a:r>
              <a:rPr lang="en-US" sz="1200" dirty="0" smtClean="0"/>
              <a:t>click and open Hyperlink)</a:t>
            </a:r>
            <a:endParaRPr lang="en-US" sz="1200" dirty="0"/>
          </a:p>
        </p:txBody>
      </p:sp>
      <p:sp>
        <p:nvSpPr>
          <p:cNvPr id="3" name="Slide Number Placeholder 2"/>
          <p:cNvSpPr>
            <a:spLocks noGrp="1"/>
          </p:cNvSpPr>
          <p:nvPr>
            <p:ph type="sldNum" sz="quarter" idx="12"/>
          </p:nvPr>
        </p:nvSpPr>
        <p:spPr/>
        <p:txBody>
          <a:bodyPr/>
          <a:lstStyle/>
          <a:p>
            <a:pPr>
              <a:defRPr/>
            </a:pPr>
            <a:fld id="{3E71C539-9550-4966-A5F3-2F6D50786557}" type="slidenum">
              <a:rPr lang="en-US" altLang="en-US" smtClean="0"/>
              <a:pPr>
                <a:defRPr/>
              </a:pPr>
              <a:t>23</a:t>
            </a:fld>
            <a:endParaRPr lang="en-US" altLang="en-US" dirty="0"/>
          </a:p>
        </p:txBody>
      </p:sp>
    </p:spTree>
    <p:extLst>
      <p:ext uri="{BB962C8B-B14F-4D97-AF65-F5344CB8AC3E}">
        <p14:creationId xmlns:p14="http://schemas.microsoft.com/office/powerpoint/2010/main" val="42655599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descr="newspap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84932"/>
            <a:ext cx="9393238" cy="702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782115" y="2319534"/>
            <a:ext cx="7851893"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b="1" dirty="0" smtClean="0">
                <a:solidFill>
                  <a:srgbClr val="4C4C4C"/>
                </a:solidFill>
              </a:rPr>
              <a:t>NEISD- High School, College &amp; Career Readiness Lessons</a:t>
            </a:r>
            <a:endParaRPr lang="en-US" altLang="en-US" b="1" dirty="0"/>
          </a:p>
        </p:txBody>
      </p:sp>
      <p:sp>
        <p:nvSpPr>
          <p:cNvPr id="7173"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dirty="0">
              <a:latin typeface="Arial" panose="020B0604020202020204" pitchFamily="34" charset="0"/>
            </a:endParaRPr>
          </a:p>
        </p:txBody>
      </p:sp>
      <p:sp>
        <p:nvSpPr>
          <p:cNvPr id="7177" name="Text Box 10"/>
          <p:cNvSpPr txBox="1">
            <a:spLocks noChangeArrowheads="1"/>
          </p:cNvSpPr>
          <p:nvPr/>
        </p:nvSpPr>
        <p:spPr bwMode="auto">
          <a:xfrm>
            <a:off x="2124848" y="1017683"/>
            <a:ext cx="489589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3200" b="1" dirty="0">
                <a:solidFill>
                  <a:srgbClr val="1C1C1C"/>
                </a:solidFill>
                <a:latin typeface="Castellar" panose="020A0402060406010301" pitchFamily="18" charset="0"/>
              </a:rPr>
              <a:t>YOUR </a:t>
            </a:r>
            <a:r>
              <a:rPr lang="en-GB" altLang="en-US" sz="3200" b="1" dirty="0" smtClean="0">
                <a:solidFill>
                  <a:srgbClr val="1C1C1C"/>
                </a:solidFill>
                <a:latin typeface="Castellar" panose="020A0402060406010301" pitchFamily="18" charset="0"/>
              </a:rPr>
              <a:t>Future News</a:t>
            </a:r>
            <a:endParaRPr lang="en-GB" altLang="en-US" sz="3200" b="1" dirty="0">
              <a:solidFill>
                <a:srgbClr val="1C1C1C"/>
              </a:solidFill>
              <a:latin typeface="Castellar" panose="020A0402060406010301" pitchFamily="18" charset="0"/>
            </a:endParaRPr>
          </a:p>
        </p:txBody>
      </p:sp>
      <p:sp>
        <p:nvSpPr>
          <p:cNvPr id="7178" name="Text Box 11"/>
          <p:cNvSpPr txBox="1">
            <a:spLocks noChangeArrowheads="1"/>
          </p:cNvSpPr>
          <p:nvPr/>
        </p:nvSpPr>
        <p:spPr bwMode="auto">
          <a:xfrm>
            <a:off x="1744969" y="1766297"/>
            <a:ext cx="5806461" cy="738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sz="1600" dirty="0" smtClean="0">
                <a:latin typeface="Colonna MT" panose="04020805060202030203" pitchFamily="82" charset="0"/>
              </a:rPr>
              <a:t>“We </a:t>
            </a:r>
            <a:r>
              <a:rPr lang="en-US" sz="1600" dirty="0">
                <a:latin typeface="Colonna MT" panose="04020805060202030203" pitchFamily="82" charset="0"/>
              </a:rPr>
              <a:t>shouldn't just live for today; we should prepare for tomorrow</a:t>
            </a:r>
            <a:r>
              <a:rPr lang="en-US" sz="1600" dirty="0" smtClean="0">
                <a:latin typeface="Colonna MT" panose="04020805060202030203" pitchFamily="82" charset="0"/>
              </a:rPr>
              <a:t>.”</a:t>
            </a:r>
          </a:p>
          <a:p>
            <a:pPr algn="r"/>
            <a:r>
              <a:rPr lang="en-US" sz="1000" dirty="0" smtClean="0">
                <a:latin typeface="Colonna MT" panose="04020805060202030203" pitchFamily="82" charset="0"/>
              </a:rPr>
              <a:t>-Kent Conrad</a:t>
            </a:r>
            <a:r>
              <a:rPr lang="en-US" sz="1600" dirty="0">
                <a:latin typeface="Colonna MT" panose="04020805060202030203" pitchFamily="82" charset="0"/>
              </a:rPr>
              <a:t/>
            </a:r>
            <a:br>
              <a:rPr lang="en-US" sz="1600" dirty="0">
                <a:latin typeface="Colonna MT" panose="04020805060202030203" pitchFamily="82" charset="0"/>
              </a:rPr>
            </a:br>
            <a:endParaRPr lang="en-US" altLang="en-US" sz="1600" b="1" dirty="0">
              <a:solidFill>
                <a:srgbClr val="4C4C4C"/>
              </a:solidFill>
              <a:latin typeface="Colonna MT" panose="04020805060202030203" pitchFamily="82" charset="0"/>
            </a:endParaRPr>
          </a:p>
        </p:txBody>
      </p:sp>
      <p:sp>
        <p:nvSpPr>
          <p:cNvPr id="7179" name="Text Box 12"/>
          <p:cNvSpPr txBox="1">
            <a:spLocks noChangeArrowheads="1"/>
          </p:cNvSpPr>
          <p:nvPr/>
        </p:nvSpPr>
        <p:spPr bwMode="auto">
          <a:xfrm>
            <a:off x="7779287" y="1871244"/>
            <a:ext cx="752129" cy="2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200" b="1" dirty="0" smtClean="0">
                <a:solidFill>
                  <a:srgbClr val="4C4C4C"/>
                </a:solidFill>
              </a:rPr>
              <a:t>Lesson 3</a:t>
            </a:r>
            <a:endParaRPr lang="en-US" altLang="en-US" sz="1200" b="1" dirty="0">
              <a:solidFill>
                <a:srgbClr val="4C4C4C"/>
              </a:solidFill>
            </a:endParaRPr>
          </a:p>
        </p:txBody>
      </p:sp>
      <p:sp>
        <p:nvSpPr>
          <p:cNvPr id="2" name="TextBox 1"/>
          <p:cNvSpPr txBox="1"/>
          <p:nvPr/>
        </p:nvSpPr>
        <p:spPr>
          <a:xfrm>
            <a:off x="567601" y="2923507"/>
            <a:ext cx="8280920" cy="3600986"/>
          </a:xfrm>
          <a:prstGeom prst="rect">
            <a:avLst/>
          </a:prstGeom>
          <a:noFill/>
        </p:spPr>
        <p:txBody>
          <a:bodyPr wrap="square" rtlCol="0">
            <a:spAutoFit/>
          </a:bodyPr>
          <a:lstStyle/>
          <a:p>
            <a:pPr lvl="0" algn="ctr"/>
            <a:r>
              <a:rPr lang="en-US" b="1" dirty="0" smtClean="0">
                <a:solidFill>
                  <a:srgbClr val="FF0000"/>
                </a:solidFill>
              </a:rPr>
              <a:t>Optional</a:t>
            </a:r>
            <a:r>
              <a:rPr lang="en-US" b="1" dirty="0" smtClean="0"/>
              <a:t> Day 2 of Lesson 3:</a:t>
            </a:r>
          </a:p>
          <a:p>
            <a:pPr lvl="0" algn="ctr"/>
            <a:r>
              <a:rPr lang="en-US" dirty="0" smtClean="0"/>
              <a:t>STEM Endorsement Brochure</a:t>
            </a:r>
          </a:p>
          <a:p>
            <a:pPr lvl="0" algn="ctr"/>
            <a:r>
              <a:rPr lang="en-US" sz="1200" dirty="0">
                <a:solidFill>
                  <a:srgbClr val="00B0F0"/>
                </a:solidFill>
                <a:hlinkClick r:id="rId4"/>
              </a:rPr>
              <a:t>http://www.lmci.state.tx.us/shared/FHSEB/PDFS/STEM.pdf</a:t>
            </a:r>
            <a:endParaRPr lang="en-US" sz="1200" dirty="0" smtClean="0">
              <a:solidFill>
                <a:srgbClr val="00B0F0"/>
              </a:solidFill>
            </a:endParaRPr>
          </a:p>
          <a:p>
            <a:pPr lvl="0" algn="ctr"/>
            <a:r>
              <a:rPr lang="en-US" dirty="0" smtClean="0"/>
              <a:t>Business &amp; Industry Endorsement Brochure</a:t>
            </a:r>
          </a:p>
          <a:p>
            <a:pPr lvl="0" algn="ctr"/>
            <a:r>
              <a:rPr lang="en-US" sz="1200" dirty="0">
                <a:solidFill>
                  <a:srgbClr val="00B0F0"/>
                </a:solidFill>
                <a:hlinkClick r:id="rId5"/>
              </a:rPr>
              <a:t>http://www.lmci.state.tx.us/shared/FHSEB/PDFS/BusAndInd.pdf</a:t>
            </a:r>
            <a:endParaRPr lang="en-US" sz="1200" dirty="0" smtClean="0">
              <a:solidFill>
                <a:srgbClr val="00B0F0"/>
              </a:solidFill>
            </a:endParaRPr>
          </a:p>
          <a:p>
            <a:pPr lvl="0" algn="ctr"/>
            <a:r>
              <a:rPr lang="en-US" dirty="0" smtClean="0"/>
              <a:t>Public Services Endorsement Brochure</a:t>
            </a:r>
          </a:p>
          <a:p>
            <a:pPr lvl="0" algn="ctr"/>
            <a:r>
              <a:rPr lang="en-US" sz="1200" dirty="0">
                <a:solidFill>
                  <a:srgbClr val="00B0F0"/>
                </a:solidFill>
                <a:hlinkClick r:id="rId6"/>
              </a:rPr>
              <a:t>http://www.lmci.state.tx.us/shared/FHSEB/PDFS/PubService.pdf</a:t>
            </a:r>
            <a:endParaRPr lang="en-US" sz="1200" dirty="0" smtClean="0">
              <a:solidFill>
                <a:srgbClr val="00B0F0"/>
              </a:solidFill>
            </a:endParaRPr>
          </a:p>
          <a:p>
            <a:pPr lvl="0" algn="ctr"/>
            <a:r>
              <a:rPr lang="en-US" dirty="0" smtClean="0"/>
              <a:t>Arts and Humanities Endorsement Brochure</a:t>
            </a:r>
          </a:p>
          <a:p>
            <a:pPr lvl="0" algn="ctr"/>
            <a:r>
              <a:rPr lang="en-US" sz="1200" dirty="0" smtClean="0">
                <a:solidFill>
                  <a:srgbClr val="00B0F0"/>
                </a:solidFill>
                <a:hlinkClick r:id="rId7"/>
              </a:rPr>
              <a:t>http://</a:t>
            </a:r>
            <a:r>
              <a:rPr lang="en-US" sz="1200" b="1" dirty="0" smtClean="0">
                <a:solidFill>
                  <a:srgbClr val="00B0F0"/>
                </a:solidFill>
                <a:hlinkClick r:id="rId7"/>
              </a:rPr>
              <a:t>www.lmci.state.tx.us/shared/FHSEB/PDFS/ArtsAndHumanities.pdf</a:t>
            </a:r>
            <a:endParaRPr lang="en-US" sz="1200" b="1" dirty="0" smtClean="0">
              <a:solidFill>
                <a:srgbClr val="00B0F0"/>
              </a:solidFill>
            </a:endParaRPr>
          </a:p>
          <a:p>
            <a:pPr algn="ctr"/>
            <a:r>
              <a:rPr lang="en-US" sz="1200" dirty="0" smtClean="0"/>
              <a:t>(</a:t>
            </a:r>
            <a:r>
              <a:rPr lang="en-US" sz="1200" dirty="0"/>
              <a:t>right click and open </a:t>
            </a:r>
            <a:r>
              <a:rPr lang="en-US" sz="1200" dirty="0" smtClean="0"/>
              <a:t>each Hyperlink above)</a:t>
            </a:r>
            <a:endParaRPr lang="en-US" sz="1200" dirty="0"/>
          </a:p>
          <a:p>
            <a:pPr lvl="0" algn="ctr"/>
            <a:endParaRPr lang="en-US" dirty="0" smtClean="0"/>
          </a:p>
          <a:p>
            <a:pPr lvl="0" algn="ctr"/>
            <a:endParaRPr lang="en-US" dirty="0"/>
          </a:p>
        </p:txBody>
      </p:sp>
      <p:sp>
        <p:nvSpPr>
          <p:cNvPr id="3" name="Slide Number Placeholder 2"/>
          <p:cNvSpPr>
            <a:spLocks noGrp="1"/>
          </p:cNvSpPr>
          <p:nvPr>
            <p:ph type="sldNum" sz="quarter" idx="12"/>
          </p:nvPr>
        </p:nvSpPr>
        <p:spPr/>
        <p:txBody>
          <a:bodyPr/>
          <a:lstStyle/>
          <a:p>
            <a:pPr>
              <a:defRPr/>
            </a:pPr>
            <a:fld id="{3E71C539-9550-4966-A5F3-2F6D50786557}" type="slidenum">
              <a:rPr lang="en-US" altLang="en-US" smtClean="0"/>
              <a:pPr>
                <a:defRPr/>
              </a:pPr>
              <a:t>24</a:t>
            </a:fld>
            <a:endParaRPr lang="en-US" altLang="en-US" dirty="0"/>
          </a:p>
        </p:txBody>
      </p:sp>
    </p:spTree>
    <p:extLst>
      <p:ext uri="{BB962C8B-B14F-4D97-AF65-F5344CB8AC3E}">
        <p14:creationId xmlns:p14="http://schemas.microsoft.com/office/powerpoint/2010/main" val="36462640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7772400" cy="695164"/>
          </a:xfrm>
        </p:spPr>
        <p:txBody>
          <a:bodyPr/>
          <a:lstStyle/>
          <a:p>
            <a:r>
              <a:rPr lang="en-US" sz="3200" dirty="0" smtClean="0"/>
              <a:t>Notes page to copy for students</a:t>
            </a:r>
            <a:endParaRPr lang="en-US" sz="3200" dirty="0"/>
          </a:p>
        </p:txBody>
      </p:sp>
      <p:pic>
        <p:nvPicPr>
          <p:cNvPr id="5" name="Picture 4"/>
          <p:cNvPicPr>
            <a:picLocks noChangeAspect="1"/>
          </p:cNvPicPr>
          <p:nvPr/>
        </p:nvPicPr>
        <p:blipFill>
          <a:blip r:embed="rId2"/>
          <a:stretch>
            <a:fillRect/>
          </a:stretch>
        </p:blipFill>
        <p:spPr>
          <a:xfrm>
            <a:off x="2320476" y="883263"/>
            <a:ext cx="4503048" cy="5892713"/>
          </a:xfrm>
          <a:prstGeom prst="rect">
            <a:avLst/>
          </a:prstGeom>
        </p:spPr>
      </p:pic>
      <p:sp>
        <p:nvSpPr>
          <p:cNvPr id="3" name="Slide Number Placeholder 2"/>
          <p:cNvSpPr>
            <a:spLocks noGrp="1"/>
          </p:cNvSpPr>
          <p:nvPr>
            <p:ph type="sldNum" sz="quarter" idx="12"/>
          </p:nvPr>
        </p:nvSpPr>
        <p:spPr/>
        <p:txBody>
          <a:bodyPr/>
          <a:lstStyle/>
          <a:p>
            <a:pPr>
              <a:defRPr/>
            </a:pPr>
            <a:fld id="{7B271429-579B-422D-B179-C70D6C577ED6}" type="slidenum">
              <a:rPr lang="en-US" altLang="en-US" smtClean="0"/>
              <a:pPr>
                <a:defRPr/>
              </a:pPr>
              <a:t>25</a:t>
            </a:fld>
            <a:endParaRPr lang="en-US" altLang="en-US" dirty="0"/>
          </a:p>
        </p:txBody>
      </p:sp>
      <p:sp>
        <p:nvSpPr>
          <p:cNvPr id="6" name="TextBox 5"/>
          <p:cNvSpPr txBox="1"/>
          <p:nvPr/>
        </p:nvSpPr>
        <p:spPr>
          <a:xfrm>
            <a:off x="2429762" y="2168860"/>
            <a:ext cx="4284476" cy="1392689"/>
          </a:xfrm>
          <a:prstGeom prst="rect">
            <a:avLst/>
          </a:prstGeom>
          <a:solidFill>
            <a:schemeClr val="bg1"/>
          </a:solidFill>
          <a:ln w="38100">
            <a:solidFill>
              <a:srgbClr val="0070C0"/>
            </a:solidFill>
          </a:ln>
        </p:spPr>
        <p:txBody>
          <a:bodyPr wrap="square" rtlCol="0">
            <a:spAutoFit/>
          </a:bodyPr>
          <a:lstStyle/>
          <a:p>
            <a:r>
              <a:rPr lang="en-US" sz="650" b="1" u="sng" dirty="0" smtClean="0"/>
              <a:t>English</a:t>
            </a:r>
            <a:r>
              <a:rPr lang="en-US" sz="650" b="1" dirty="0" smtClean="0"/>
              <a:t> (4 credits)  • English I </a:t>
            </a:r>
            <a:r>
              <a:rPr lang="en-US" sz="650" b="1" dirty="0"/>
              <a:t>•</a:t>
            </a:r>
            <a:r>
              <a:rPr lang="en-US" sz="650" b="1" dirty="0" smtClean="0"/>
              <a:t> English II </a:t>
            </a:r>
            <a:r>
              <a:rPr lang="en-US" sz="650" b="1" dirty="0"/>
              <a:t>• </a:t>
            </a:r>
            <a:r>
              <a:rPr lang="en-US" sz="650" b="1" dirty="0" smtClean="0"/>
              <a:t>English III </a:t>
            </a:r>
            <a:r>
              <a:rPr lang="en-US" sz="650" b="1" dirty="0"/>
              <a:t>• </a:t>
            </a:r>
            <a:r>
              <a:rPr lang="en-US" sz="650" b="1" dirty="0" smtClean="0"/>
              <a:t>an advanced English course</a:t>
            </a:r>
          </a:p>
          <a:p>
            <a:endParaRPr lang="en-US" sz="650" b="1" dirty="0"/>
          </a:p>
          <a:p>
            <a:r>
              <a:rPr lang="en-US" sz="650" b="1" u="sng" dirty="0" smtClean="0"/>
              <a:t>Mathematics</a:t>
            </a:r>
            <a:r>
              <a:rPr lang="en-US" sz="650" b="1" dirty="0" smtClean="0"/>
              <a:t> (3 credits) </a:t>
            </a:r>
            <a:r>
              <a:rPr lang="en-US" sz="650" b="1" dirty="0"/>
              <a:t>• </a:t>
            </a:r>
            <a:r>
              <a:rPr lang="en-US" sz="650" b="1" dirty="0" smtClean="0"/>
              <a:t>Algebra I </a:t>
            </a:r>
            <a:r>
              <a:rPr lang="en-US" sz="650" b="1" dirty="0"/>
              <a:t>• </a:t>
            </a:r>
            <a:r>
              <a:rPr lang="en-US" sz="650" b="1" dirty="0" smtClean="0"/>
              <a:t>Geometry </a:t>
            </a:r>
            <a:r>
              <a:rPr lang="en-US" sz="650" b="1" dirty="0"/>
              <a:t>• </a:t>
            </a:r>
            <a:r>
              <a:rPr lang="en-US" sz="650" b="1" dirty="0" smtClean="0"/>
              <a:t>an advance math course</a:t>
            </a:r>
          </a:p>
          <a:p>
            <a:endParaRPr lang="en-US" sz="650" b="1" dirty="0"/>
          </a:p>
          <a:p>
            <a:r>
              <a:rPr lang="en-US" sz="650" b="1" u="sng" dirty="0" smtClean="0"/>
              <a:t>Science</a:t>
            </a:r>
            <a:r>
              <a:rPr lang="en-US" sz="650" b="1" dirty="0" smtClean="0"/>
              <a:t> (3 credits) </a:t>
            </a:r>
            <a:r>
              <a:rPr lang="en-US" sz="650" b="1" dirty="0"/>
              <a:t>• </a:t>
            </a:r>
            <a:r>
              <a:rPr lang="en-US" sz="650" b="1" dirty="0" smtClean="0"/>
              <a:t>Biology </a:t>
            </a:r>
            <a:r>
              <a:rPr lang="en-US" sz="650" b="1" dirty="0"/>
              <a:t>• </a:t>
            </a:r>
            <a:r>
              <a:rPr lang="en-US" sz="650" b="1" dirty="0" smtClean="0"/>
              <a:t>Integrated Physics &amp; Chemistry or an advanced science course </a:t>
            </a:r>
            <a:r>
              <a:rPr lang="en-US" sz="650" b="1" dirty="0"/>
              <a:t>• </a:t>
            </a:r>
            <a:r>
              <a:rPr lang="en-US" sz="650" b="1" dirty="0" smtClean="0"/>
              <a:t> and advance science course</a:t>
            </a:r>
          </a:p>
          <a:p>
            <a:endParaRPr lang="en-US" sz="650" b="1" dirty="0"/>
          </a:p>
          <a:p>
            <a:r>
              <a:rPr lang="en-US" sz="650" b="1" u="sng" dirty="0" smtClean="0"/>
              <a:t>Social Studies </a:t>
            </a:r>
            <a:r>
              <a:rPr lang="en-US" sz="650" b="1" dirty="0" smtClean="0"/>
              <a:t>(3 credits) </a:t>
            </a:r>
            <a:r>
              <a:rPr lang="en-US" sz="650" b="1" dirty="0"/>
              <a:t>• </a:t>
            </a:r>
            <a:r>
              <a:rPr lang="en-US" sz="650" b="1" dirty="0" smtClean="0"/>
              <a:t>World History or World Geography </a:t>
            </a:r>
            <a:r>
              <a:rPr lang="en-US" sz="650" b="1" dirty="0"/>
              <a:t>• </a:t>
            </a:r>
            <a:r>
              <a:rPr lang="en-US" sz="650" b="1" dirty="0" smtClean="0"/>
              <a:t>U.S. History </a:t>
            </a:r>
            <a:r>
              <a:rPr lang="en-US" sz="650" b="1" dirty="0"/>
              <a:t>• </a:t>
            </a:r>
            <a:r>
              <a:rPr lang="en-US" sz="650" b="1" dirty="0" smtClean="0"/>
              <a:t>U.S. Government (one-half credit) </a:t>
            </a:r>
            <a:r>
              <a:rPr lang="en-US" sz="650" b="1" dirty="0"/>
              <a:t>• </a:t>
            </a:r>
            <a:r>
              <a:rPr lang="en-US" sz="650" b="1" dirty="0" smtClean="0"/>
              <a:t>Economics (one-half credit)</a:t>
            </a:r>
          </a:p>
          <a:p>
            <a:endParaRPr lang="en-US" sz="650" b="1" dirty="0"/>
          </a:p>
          <a:p>
            <a:r>
              <a:rPr lang="en-US" sz="650" b="1" u="sng" dirty="0" smtClean="0"/>
              <a:t>Languages Other Than English </a:t>
            </a:r>
            <a:r>
              <a:rPr lang="en-US" sz="650" b="1" dirty="0" smtClean="0"/>
              <a:t>(2 credits) </a:t>
            </a:r>
            <a:r>
              <a:rPr lang="en-US" sz="650" b="1" dirty="0"/>
              <a:t>• </a:t>
            </a:r>
            <a:r>
              <a:rPr lang="en-US" sz="650" b="1" dirty="0" smtClean="0"/>
              <a:t>2 credits in the same language</a:t>
            </a:r>
          </a:p>
          <a:p>
            <a:endParaRPr lang="en-US" sz="650" b="1" dirty="0"/>
          </a:p>
          <a:p>
            <a:r>
              <a:rPr lang="en-US" sz="650" b="1" u="sng" dirty="0" smtClean="0"/>
              <a:t>Physical Education </a:t>
            </a:r>
            <a:r>
              <a:rPr lang="en-US" sz="650" b="1" dirty="0" smtClean="0"/>
              <a:t>(1 credit)    </a:t>
            </a:r>
            <a:r>
              <a:rPr lang="en-US" sz="650" b="1" u="sng" dirty="0" smtClean="0"/>
              <a:t>Fine Arts </a:t>
            </a:r>
            <a:r>
              <a:rPr lang="en-US" sz="650" b="1" dirty="0" smtClean="0"/>
              <a:t>(1 credit)   </a:t>
            </a:r>
            <a:r>
              <a:rPr lang="en-US" sz="650" b="1" u="sng" dirty="0" smtClean="0"/>
              <a:t>Electives</a:t>
            </a:r>
            <a:r>
              <a:rPr lang="en-US" sz="650" b="1" dirty="0" smtClean="0"/>
              <a:t> (5 credits)</a:t>
            </a:r>
            <a:endParaRPr lang="en-US" sz="650" b="1" dirty="0"/>
          </a:p>
        </p:txBody>
      </p:sp>
    </p:spTree>
    <p:extLst>
      <p:ext uri="{BB962C8B-B14F-4D97-AF65-F5344CB8AC3E}">
        <p14:creationId xmlns:p14="http://schemas.microsoft.com/office/powerpoint/2010/main" val="42117548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313" y="188640"/>
            <a:ext cx="7772400" cy="720080"/>
          </a:xfrm>
        </p:spPr>
        <p:txBody>
          <a:bodyPr/>
          <a:lstStyle/>
          <a:p>
            <a:r>
              <a:rPr lang="en-US" sz="3600" dirty="0" smtClean="0"/>
              <a:t>Notes page for teacher resource</a:t>
            </a:r>
            <a:endParaRPr lang="en-US" sz="3600" dirty="0"/>
          </a:p>
        </p:txBody>
      </p:sp>
      <p:pic>
        <p:nvPicPr>
          <p:cNvPr id="3" name="Picture 2"/>
          <p:cNvPicPr>
            <a:picLocks noChangeAspect="1"/>
          </p:cNvPicPr>
          <p:nvPr/>
        </p:nvPicPr>
        <p:blipFill>
          <a:blip r:embed="rId2"/>
          <a:stretch>
            <a:fillRect/>
          </a:stretch>
        </p:blipFill>
        <p:spPr>
          <a:xfrm>
            <a:off x="2363950" y="836712"/>
            <a:ext cx="4439126" cy="5854595"/>
          </a:xfrm>
          <a:prstGeom prst="rect">
            <a:avLst/>
          </a:prstGeom>
        </p:spPr>
      </p:pic>
      <p:sp>
        <p:nvSpPr>
          <p:cNvPr id="4" name="Slide Number Placeholder 3"/>
          <p:cNvSpPr>
            <a:spLocks noGrp="1"/>
          </p:cNvSpPr>
          <p:nvPr>
            <p:ph type="sldNum" sz="quarter" idx="12"/>
          </p:nvPr>
        </p:nvSpPr>
        <p:spPr/>
        <p:txBody>
          <a:bodyPr/>
          <a:lstStyle/>
          <a:p>
            <a:pPr>
              <a:defRPr/>
            </a:pPr>
            <a:fld id="{7B271429-579B-422D-B179-C70D6C577ED6}" type="slidenum">
              <a:rPr lang="en-US" altLang="en-US" smtClean="0"/>
              <a:pPr>
                <a:defRPr/>
              </a:pPr>
              <a:t>26</a:t>
            </a:fld>
            <a:endParaRPr lang="en-US" altLang="en-US" dirty="0"/>
          </a:p>
        </p:txBody>
      </p:sp>
      <p:sp>
        <p:nvSpPr>
          <p:cNvPr id="6" name="TextBox 5"/>
          <p:cNvSpPr txBox="1"/>
          <p:nvPr/>
        </p:nvSpPr>
        <p:spPr>
          <a:xfrm>
            <a:off x="2459277" y="2384884"/>
            <a:ext cx="4248472" cy="1392689"/>
          </a:xfrm>
          <a:prstGeom prst="rect">
            <a:avLst/>
          </a:prstGeom>
          <a:solidFill>
            <a:schemeClr val="bg1"/>
          </a:solidFill>
          <a:ln w="38100">
            <a:solidFill>
              <a:srgbClr val="0070C0"/>
            </a:solidFill>
          </a:ln>
        </p:spPr>
        <p:txBody>
          <a:bodyPr wrap="square" rtlCol="0">
            <a:spAutoFit/>
          </a:bodyPr>
          <a:lstStyle/>
          <a:p>
            <a:r>
              <a:rPr lang="en-US" sz="650" b="1" u="sng" dirty="0" smtClean="0"/>
              <a:t>English</a:t>
            </a:r>
            <a:r>
              <a:rPr lang="en-US" sz="650" b="1" dirty="0" smtClean="0"/>
              <a:t> (4 credits)  • English I </a:t>
            </a:r>
            <a:r>
              <a:rPr lang="en-US" sz="650" b="1" dirty="0"/>
              <a:t>•</a:t>
            </a:r>
            <a:r>
              <a:rPr lang="en-US" sz="650" b="1" dirty="0" smtClean="0"/>
              <a:t> English II </a:t>
            </a:r>
            <a:r>
              <a:rPr lang="en-US" sz="650" b="1" dirty="0"/>
              <a:t>• </a:t>
            </a:r>
            <a:r>
              <a:rPr lang="en-US" sz="650" b="1" dirty="0" smtClean="0"/>
              <a:t>English III </a:t>
            </a:r>
            <a:r>
              <a:rPr lang="en-US" sz="650" b="1" dirty="0"/>
              <a:t>• </a:t>
            </a:r>
            <a:r>
              <a:rPr lang="en-US" sz="650" b="1" dirty="0" smtClean="0"/>
              <a:t>an advanced English course</a:t>
            </a:r>
          </a:p>
          <a:p>
            <a:endParaRPr lang="en-US" sz="650" b="1" dirty="0"/>
          </a:p>
          <a:p>
            <a:r>
              <a:rPr lang="en-US" sz="650" b="1" u="sng" dirty="0" smtClean="0"/>
              <a:t>Mathematics</a:t>
            </a:r>
            <a:r>
              <a:rPr lang="en-US" sz="650" b="1" dirty="0" smtClean="0"/>
              <a:t> (3 credits) </a:t>
            </a:r>
            <a:r>
              <a:rPr lang="en-US" sz="650" b="1" dirty="0"/>
              <a:t>• </a:t>
            </a:r>
            <a:r>
              <a:rPr lang="en-US" sz="650" b="1" dirty="0" smtClean="0"/>
              <a:t>Algebra I </a:t>
            </a:r>
            <a:r>
              <a:rPr lang="en-US" sz="650" b="1" dirty="0"/>
              <a:t>• </a:t>
            </a:r>
            <a:r>
              <a:rPr lang="en-US" sz="650" b="1" dirty="0" smtClean="0"/>
              <a:t>Geometry </a:t>
            </a:r>
            <a:r>
              <a:rPr lang="en-US" sz="650" b="1" dirty="0"/>
              <a:t>• </a:t>
            </a:r>
            <a:r>
              <a:rPr lang="en-US" sz="650" b="1" dirty="0" smtClean="0"/>
              <a:t>an advance math course</a:t>
            </a:r>
          </a:p>
          <a:p>
            <a:endParaRPr lang="en-US" sz="650" b="1" dirty="0"/>
          </a:p>
          <a:p>
            <a:r>
              <a:rPr lang="en-US" sz="650" b="1" u="sng" dirty="0" smtClean="0"/>
              <a:t>Science</a:t>
            </a:r>
            <a:r>
              <a:rPr lang="en-US" sz="650" b="1" dirty="0" smtClean="0"/>
              <a:t> (3 credits) </a:t>
            </a:r>
            <a:r>
              <a:rPr lang="en-US" sz="650" b="1" dirty="0"/>
              <a:t>• </a:t>
            </a:r>
            <a:r>
              <a:rPr lang="en-US" sz="650" b="1" dirty="0" smtClean="0"/>
              <a:t>Biology </a:t>
            </a:r>
            <a:r>
              <a:rPr lang="en-US" sz="650" b="1" dirty="0"/>
              <a:t>• </a:t>
            </a:r>
            <a:r>
              <a:rPr lang="en-US" sz="650" b="1" dirty="0" smtClean="0"/>
              <a:t>Integrated Physics &amp; Chemistry or an advanced science course </a:t>
            </a:r>
            <a:r>
              <a:rPr lang="en-US" sz="650" b="1" dirty="0"/>
              <a:t>• </a:t>
            </a:r>
            <a:r>
              <a:rPr lang="en-US" sz="650" b="1" dirty="0" smtClean="0"/>
              <a:t> and advance science course</a:t>
            </a:r>
          </a:p>
          <a:p>
            <a:endParaRPr lang="en-US" sz="650" b="1" dirty="0"/>
          </a:p>
          <a:p>
            <a:r>
              <a:rPr lang="en-US" sz="650" b="1" u="sng" dirty="0" smtClean="0"/>
              <a:t>Social Studies </a:t>
            </a:r>
            <a:r>
              <a:rPr lang="en-US" sz="650" b="1" dirty="0" smtClean="0"/>
              <a:t>(3 credits) </a:t>
            </a:r>
            <a:r>
              <a:rPr lang="en-US" sz="650" b="1" dirty="0"/>
              <a:t>• </a:t>
            </a:r>
            <a:r>
              <a:rPr lang="en-US" sz="650" b="1" dirty="0" smtClean="0"/>
              <a:t>World History or World Geography </a:t>
            </a:r>
            <a:r>
              <a:rPr lang="en-US" sz="650" b="1" dirty="0"/>
              <a:t>• </a:t>
            </a:r>
            <a:r>
              <a:rPr lang="en-US" sz="650" b="1" dirty="0" smtClean="0"/>
              <a:t>U.S. History </a:t>
            </a:r>
            <a:r>
              <a:rPr lang="en-US" sz="650" b="1" dirty="0"/>
              <a:t>• </a:t>
            </a:r>
            <a:r>
              <a:rPr lang="en-US" sz="650" b="1" dirty="0" smtClean="0"/>
              <a:t>U.S. Government (one-half credit) </a:t>
            </a:r>
            <a:r>
              <a:rPr lang="en-US" sz="650" b="1" dirty="0"/>
              <a:t>• </a:t>
            </a:r>
            <a:r>
              <a:rPr lang="en-US" sz="650" b="1" dirty="0" smtClean="0"/>
              <a:t>Economics (one-half credit)</a:t>
            </a:r>
          </a:p>
          <a:p>
            <a:endParaRPr lang="en-US" sz="650" b="1" dirty="0"/>
          </a:p>
          <a:p>
            <a:r>
              <a:rPr lang="en-US" sz="650" b="1" u="sng" dirty="0" smtClean="0"/>
              <a:t>Languages Other Than English </a:t>
            </a:r>
            <a:r>
              <a:rPr lang="en-US" sz="650" b="1" dirty="0" smtClean="0"/>
              <a:t>(2 credits) </a:t>
            </a:r>
            <a:r>
              <a:rPr lang="en-US" sz="650" b="1" dirty="0"/>
              <a:t>• </a:t>
            </a:r>
            <a:r>
              <a:rPr lang="en-US" sz="650" b="1" dirty="0" smtClean="0"/>
              <a:t>2 credits in the same language </a:t>
            </a:r>
          </a:p>
          <a:p>
            <a:endParaRPr lang="en-US" sz="650" b="1" dirty="0"/>
          </a:p>
          <a:p>
            <a:r>
              <a:rPr lang="en-US" sz="650" b="1" u="sng" dirty="0" smtClean="0"/>
              <a:t>Physical Education </a:t>
            </a:r>
            <a:r>
              <a:rPr lang="en-US" sz="650" b="1" dirty="0" smtClean="0"/>
              <a:t>(1 credit)    </a:t>
            </a:r>
            <a:r>
              <a:rPr lang="en-US" sz="650" b="1" u="sng" dirty="0" smtClean="0"/>
              <a:t>Fine Arts </a:t>
            </a:r>
            <a:r>
              <a:rPr lang="en-US" sz="650" b="1" dirty="0" smtClean="0"/>
              <a:t>(1 credit)   </a:t>
            </a:r>
            <a:r>
              <a:rPr lang="en-US" sz="650" b="1" u="sng" dirty="0" smtClean="0"/>
              <a:t>Electives</a:t>
            </a:r>
            <a:r>
              <a:rPr lang="en-US" sz="650" b="1" dirty="0" smtClean="0"/>
              <a:t> (5 credits)</a:t>
            </a:r>
            <a:endParaRPr lang="en-US" sz="650" b="1" dirty="0"/>
          </a:p>
        </p:txBody>
      </p:sp>
    </p:spTree>
    <p:extLst>
      <p:ext uri="{BB962C8B-B14F-4D97-AF65-F5344CB8AC3E}">
        <p14:creationId xmlns:p14="http://schemas.microsoft.com/office/powerpoint/2010/main" val="11324353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descr="newspap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84138"/>
            <a:ext cx="9393238" cy="702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782115" y="2319534"/>
            <a:ext cx="7851893"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b="1" dirty="0" smtClean="0">
                <a:solidFill>
                  <a:srgbClr val="4C4C4C"/>
                </a:solidFill>
              </a:rPr>
              <a:t>NEISD- High School, College &amp; Career Readiness Lessons</a:t>
            </a:r>
            <a:endParaRPr lang="en-US" altLang="en-US" b="1" dirty="0"/>
          </a:p>
        </p:txBody>
      </p:sp>
      <p:sp>
        <p:nvSpPr>
          <p:cNvPr id="7173"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dirty="0">
              <a:latin typeface="Arial" panose="020B0604020202020204" pitchFamily="34" charset="0"/>
            </a:endParaRPr>
          </a:p>
        </p:txBody>
      </p:sp>
      <p:sp>
        <p:nvSpPr>
          <p:cNvPr id="7177" name="Text Box 10"/>
          <p:cNvSpPr txBox="1">
            <a:spLocks noChangeArrowheads="1"/>
          </p:cNvSpPr>
          <p:nvPr/>
        </p:nvSpPr>
        <p:spPr bwMode="auto">
          <a:xfrm>
            <a:off x="2124848" y="1017683"/>
            <a:ext cx="489589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3200" b="1" dirty="0">
                <a:solidFill>
                  <a:srgbClr val="1C1C1C"/>
                </a:solidFill>
                <a:latin typeface="Castellar" panose="020A0402060406010301" pitchFamily="18" charset="0"/>
              </a:rPr>
              <a:t>YOUR </a:t>
            </a:r>
            <a:r>
              <a:rPr lang="en-GB" altLang="en-US" sz="3200" b="1" dirty="0" smtClean="0">
                <a:solidFill>
                  <a:srgbClr val="1C1C1C"/>
                </a:solidFill>
                <a:latin typeface="Castellar" panose="020A0402060406010301" pitchFamily="18" charset="0"/>
              </a:rPr>
              <a:t>Future News</a:t>
            </a:r>
            <a:endParaRPr lang="en-GB" altLang="en-US" sz="3200" b="1" dirty="0">
              <a:solidFill>
                <a:srgbClr val="1C1C1C"/>
              </a:solidFill>
              <a:latin typeface="Castellar" panose="020A0402060406010301" pitchFamily="18" charset="0"/>
            </a:endParaRPr>
          </a:p>
        </p:txBody>
      </p:sp>
      <p:sp>
        <p:nvSpPr>
          <p:cNvPr id="7178" name="Text Box 11"/>
          <p:cNvSpPr txBox="1">
            <a:spLocks noChangeArrowheads="1"/>
          </p:cNvSpPr>
          <p:nvPr/>
        </p:nvSpPr>
        <p:spPr bwMode="auto">
          <a:xfrm>
            <a:off x="1744969" y="1766297"/>
            <a:ext cx="5806461" cy="738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sz="1600" dirty="0" smtClean="0">
                <a:latin typeface="Colonna MT" panose="04020805060202030203" pitchFamily="82" charset="0"/>
              </a:rPr>
              <a:t>“We </a:t>
            </a:r>
            <a:r>
              <a:rPr lang="en-US" sz="1600" dirty="0">
                <a:latin typeface="Colonna MT" panose="04020805060202030203" pitchFamily="82" charset="0"/>
              </a:rPr>
              <a:t>shouldn't just live for today; we should prepare for tomorrow</a:t>
            </a:r>
            <a:r>
              <a:rPr lang="en-US" sz="1600" dirty="0" smtClean="0">
                <a:latin typeface="Colonna MT" panose="04020805060202030203" pitchFamily="82" charset="0"/>
              </a:rPr>
              <a:t>.”</a:t>
            </a:r>
          </a:p>
          <a:p>
            <a:pPr algn="r"/>
            <a:r>
              <a:rPr lang="en-US" sz="1000" dirty="0" smtClean="0">
                <a:latin typeface="Colonna MT" panose="04020805060202030203" pitchFamily="82" charset="0"/>
              </a:rPr>
              <a:t>-Kent Conrad</a:t>
            </a:r>
            <a:r>
              <a:rPr lang="en-US" sz="1600" dirty="0">
                <a:latin typeface="Colonna MT" panose="04020805060202030203" pitchFamily="82" charset="0"/>
              </a:rPr>
              <a:t/>
            </a:r>
            <a:br>
              <a:rPr lang="en-US" sz="1600" dirty="0">
                <a:latin typeface="Colonna MT" panose="04020805060202030203" pitchFamily="82" charset="0"/>
              </a:rPr>
            </a:br>
            <a:endParaRPr lang="en-US" altLang="en-US" sz="1600" b="1" dirty="0">
              <a:solidFill>
                <a:srgbClr val="4C4C4C"/>
              </a:solidFill>
              <a:latin typeface="Colonna MT" panose="04020805060202030203" pitchFamily="82" charset="0"/>
            </a:endParaRPr>
          </a:p>
        </p:txBody>
      </p:sp>
      <p:sp>
        <p:nvSpPr>
          <p:cNvPr id="7179" name="Text Box 12"/>
          <p:cNvSpPr txBox="1">
            <a:spLocks noChangeArrowheads="1"/>
          </p:cNvSpPr>
          <p:nvPr/>
        </p:nvSpPr>
        <p:spPr bwMode="auto">
          <a:xfrm>
            <a:off x="7783243" y="1851934"/>
            <a:ext cx="752129" cy="2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200" b="1" dirty="0" smtClean="0">
                <a:solidFill>
                  <a:srgbClr val="4C4C4C"/>
                </a:solidFill>
              </a:rPr>
              <a:t>Lesson 3</a:t>
            </a:r>
            <a:endParaRPr lang="en-US" altLang="en-US" sz="1200" b="1" dirty="0">
              <a:solidFill>
                <a:srgbClr val="4C4C4C"/>
              </a:solidFill>
            </a:endParaRPr>
          </a:p>
        </p:txBody>
      </p:sp>
      <p:sp>
        <p:nvSpPr>
          <p:cNvPr id="3" name="TextBox 2"/>
          <p:cNvSpPr txBox="1"/>
          <p:nvPr/>
        </p:nvSpPr>
        <p:spPr>
          <a:xfrm>
            <a:off x="782115" y="2971800"/>
            <a:ext cx="7966349" cy="3600986"/>
          </a:xfrm>
          <a:prstGeom prst="rect">
            <a:avLst/>
          </a:prstGeom>
          <a:noFill/>
        </p:spPr>
        <p:txBody>
          <a:bodyPr wrap="square" rtlCol="0">
            <a:spAutoFit/>
          </a:bodyPr>
          <a:lstStyle/>
          <a:p>
            <a:pPr algn="ctr"/>
            <a:r>
              <a:rPr lang="en-US" sz="3600" b="1" dirty="0" smtClean="0">
                <a:latin typeface="Colonna MT" panose="04020805060202030203" pitchFamily="82" charset="0"/>
              </a:rPr>
              <a:t>Your Next Stop-Conclusion</a:t>
            </a:r>
          </a:p>
          <a:p>
            <a:pPr marL="342900" indent="-342900">
              <a:buFont typeface="Arial" panose="020B0604020202020204" pitchFamily="34" charset="0"/>
              <a:buChar char="•"/>
            </a:pPr>
            <a:r>
              <a:rPr lang="en-US" dirty="0" smtClean="0"/>
              <a:t>You </a:t>
            </a:r>
            <a:r>
              <a:rPr lang="en-US" dirty="0"/>
              <a:t>have completed steps 1, 2 and 3 in your journey toward the future.  You have registered your Kuder® account and thought about why it is important to plan for your future.  You have also completed 3 career assessments, or maps to help determine what career options might be most appropriate for you.  In this lesson you begin thinking about your high school graduation plan, and endorsement choices.  Next up is your high school four-year plan!</a:t>
            </a:r>
          </a:p>
        </p:txBody>
      </p:sp>
      <p:sp>
        <p:nvSpPr>
          <p:cNvPr id="2" name="Slide Number Placeholder 1"/>
          <p:cNvSpPr>
            <a:spLocks noGrp="1"/>
          </p:cNvSpPr>
          <p:nvPr>
            <p:ph type="sldNum" sz="quarter" idx="12"/>
          </p:nvPr>
        </p:nvSpPr>
        <p:spPr/>
        <p:txBody>
          <a:bodyPr/>
          <a:lstStyle/>
          <a:p>
            <a:pPr>
              <a:defRPr/>
            </a:pPr>
            <a:fld id="{3E71C539-9550-4966-A5F3-2F6D50786557}" type="slidenum">
              <a:rPr lang="en-US" altLang="en-US" smtClean="0"/>
              <a:pPr>
                <a:defRPr/>
              </a:pPr>
              <a:t>27</a:t>
            </a:fld>
            <a:endParaRPr lang="en-US" altLang="en-US" dirty="0"/>
          </a:p>
        </p:txBody>
      </p:sp>
    </p:spTree>
    <p:extLst>
      <p:ext uri="{BB962C8B-B14F-4D97-AF65-F5344CB8AC3E}">
        <p14:creationId xmlns:p14="http://schemas.microsoft.com/office/powerpoint/2010/main" val="22257585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descr="newspap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84138"/>
            <a:ext cx="9393238" cy="702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dirty="0">
              <a:latin typeface="Arial" panose="020B0604020202020204" pitchFamily="34" charset="0"/>
            </a:endParaRPr>
          </a:p>
        </p:txBody>
      </p:sp>
      <p:sp>
        <p:nvSpPr>
          <p:cNvPr id="7177" name="Text Box 10"/>
          <p:cNvSpPr txBox="1">
            <a:spLocks noChangeArrowheads="1"/>
          </p:cNvSpPr>
          <p:nvPr/>
        </p:nvSpPr>
        <p:spPr bwMode="auto">
          <a:xfrm>
            <a:off x="2392613" y="1016732"/>
            <a:ext cx="455605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b="1" dirty="0" smtClean="0">
                <a:solidFill>
                  <a:srgbClr val="1C1C1C"/>
                </a:solidFill>
                <a:latin typeface="Castellar" panose="020A0402060406010301" pitchFamily="18" charset="0"/>
              </a:rPr>
              <a:t>Lesson 3 teacher notes</a:t>
            </a:r>
            <a:endParaRPr lang="en-GB" altLang="en-US" b="1" dirty="0">
              <a:solidFill>
                <a:srgbClr val="1C1C1C"/>
              </a:solidFill>
              <a:latin typeface="Castellar" panose="020A0402060406010301" pitchFamily="18" charset="0"/>
            </a:endParaRPr>
          </a:p>
        </p:txBody>
      </p:sp>
      <p:sp>
        <p:nvSpPr>
          <p:cNvPr id="2" name="TextBox 1"/>
          <p:cNvSpPr txBox="1"/>
          <p:nvPr/>
        </p:nvSpPr>
        <p:spPr>
          <a:xfrm>
            <a:off x="395536" y="2384884"/>
            <a:ext cx="8357118" cy="3785652"/>
          </a:xfrm>
          <a:prstGeom prst="rect">
            <a:avLst/>
          </a:prstGeom>
          <a:noFill/>
        </p:spPr>
        <p:txBody>
          <a:bodyPr wrap="square" rtlCol="0">
            <a:spAutoFit/>
          </a:bodyPr>
          <a:lstStyle/>
          <a:p>
            <a:pPr marL="342900" indent="-342900">
              <a:buFont typeface="Arial" panose="020B0604020202020204" pitchFamily="34" charset="0"/>
              <a:buChar char="•"/>
            </a:pPr>
            <a:r>
              <a:rPr lang="en-US" dirty="0" smtClean="0"/>
              <a:t>You will need the ability to show the links in the PowerPoint.  </a:t>
            </a:r>
          </a:p>
          <a:p>
            <a:pPr marL="342900" indent="-342900">
              <a:buFont typeface="Arial" panose="020B0604020202020204" pitchFamily="34" charset="0"/>
              <a:buChar char="•"/>
            </a:pPr>
            <a:r>
              <a:rPr lang="en-US" dirty="0" smtClean="0"/>
              <a:t>Please check the hyperlinks ahead of time to ensure they work</a:t>
            </a:r>
          </a:p>
          <a:p>
            <a:pPr marL="342900" indent="-342900">
              <a:buFont typeface="Arial" panose="020B0604020202020204" pitchFamily="34" charset="0"/>
              <a:buChar char="•"/>
            </a:pPr>
            <a:r>
              <a:rPr lang="en-US" dirty="0" smtClean="0"/>
              <a:t>Make enough copies of the House Bill 5 notes for each student to have a copy</a:t>
            </a:r>
          </a:p>
          <a:p>
            <a:pPr marL="342900" indent="-342900">
              <a:buFont typeface="Arial" panose="020B0604020202020204" pitchFamily="34" charset="0"/>
              <a:buChar char="•"/>
            </a:pPr>
            <a:r>
              <a:rPr lang="en-US" dirty="0" smtClean="0"/>
              <a:t>Confer with your lead counselor about the second day of lesson #3</a:t>
            </a:r>
          </a:p>
          <a:p>
            <a:pPr marL="342900" indent="-342900">
              <a:buFont typeface="Arial" panose="020B0604020202020204" pitchFamily="34" charset="0"/>
              <a:buChar char="•"/>
            </a:pPr>
            <a:r>
              <a:rPr lang="en-US" dirty="0" smtClean="0"/>
              <a:t>If you decide to go with a second day, the note page can be used for these links as well</a:t>
            </a:r>
            <a:endParaRPr lang="en-US" b="1" u="sng" dirty="0"/>
          </a:p>
          <a:p>
            <a:endParaRPr lang="en-US" dirty="0" smtClean="0"/>
          </a:p>
          <a:p>
            <a:endParaRPr lang="en-US" dirty="0"/>
          </a:p>
        </p:txBody>
      </p:sp>
      <p:sp>
        <p:nvSpPr>
          <p:cNvPr id="3" name="Slide Number Placeholder 2"/>
          <p:cNvSpPr>
            <a:spLocks noGrp="1"/>
          </p:cNvSpPr>
          <p:nvPr>
            <p:ph type="sldNum" sz="quarter" idx="12"/>
          </p:nvPr>
        </p:nvSpPr>
        <p:spPr/>
        <p:txBody>
          <a:bodyPr/>
          <a:lstStyle/>
          <a:p>
            <a:pPr>
              <a:defRPr/>
            </a:pPr>
            <a:fld id="{3E71C539-9550-4966-A5F3-2F6D50786557}" type="slidenum">
              <a:rPr lang="en-US" altLang="en-US" smtClean="0"/>
              <a:pPr>
                <a:defRPr/>
              </a:pPr>
              <a:t>28</a:t>
            </a:fld>
            <a:endParaRPr lang="en-US" altLang="en-US" dirty="0"/>
          </a:p>
        </p:txBody>
      </p:sp>
    </p:spTree>
    <p:extLst>
      <p:ext uri="{BB962C8B-B14F-4D97-AF65-F5344CB8AC3E}">
        <p14:creationId xmlns:p14="http://schemas.microsoft.com/office/powerpoint/2010/main" val="29660596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descr="newspap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84138"/>
            <a:ext cx="9393238" cy="702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782115" y="2319534"/>
            <a:ext cx="7851893"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b="1" dirty="0" smtClean="0">
                <a:solidFill>
                  <a:srgbClr val="4C4C4C"/>
                </a:solidFill>
              </a:rPr>
              <a:t>NEISD- High School, College &amp; Career Readiness Lessons</a:t>
            </a:r>
            <a:endParaRPr lang="en-US" altLang="en-US" b="1" dirty="0"/>
          </a:p>
        </p:txBody>
      </p:sp>
      <p:sp>
        <p:nvSpPr>
          <p:cNvPr id="7173"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dirty="0">
              <a:latin typeface="Arial" panose="020B0604020202020204" pitchFamily="34" charset="0"/>
            </a:endParaRPr>
          </a:p>
        </p:txBody>
      </p:sp>
      <p:sp>
        <p:nvSpPr>
          <p:cNvPr id="7174" name="Text Box 6"/>
          <p:cNvSpPr txBox="1">
            <a:spLocks noChangeArrowheads="1"/>
          </p:cNvSpPr>
          <p:nvPr/>
        </p:nvSpPr>
        <p:spPr bwMode="auto">
          <a:xfrm>
            <a:off x="359532" y="2971800"/>
            <a:ext cx="3276363" cy="3170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spcBef>
                <a:spcPct val="50000"/>
              </a:spcBef>
            </a:pPr>
            <a:r>
              <a:rPr lang="en-US" altLang="en-US" sz="1600" b="1" u="sng" dirty="0" smtClean="0">
                <a:solidFill>
                  <a:srgbClr val="4C4C4C"/>
                </a:solidFill>
                <a:latin typeface="Colonna MT" panose="04020805060202030203" pitchFamily="82" charset="0"/>
              </a:rPr>
              <a:t>Table of Contents</a:t>
            </a:r>
            <a:endParaRPr lang="en-US" altLang="en-US" sz="1600" b="1" u="sng" dirty="0">
              <a:solidFill>
                <a:srgbClr val="4C4C4C"/>
              </a:solidFill>
              <a:latin typeface="Colonna MT" panose="04020805060202030203" pitchFamily="82" charset="0"/>
            </a:endParaRPr>
          </a:p>
          <a:p>
            <a:pPr>
              <a:spcBef>
                <a:spcPct val="50000"/>
              </a:spcBef>
            </a:pPr>
            <a:r>
              <a:rPr lang="en-US" altLang="en-US" sz="1600" b="1" dirty="0" smtClean="0">
                <a:solidFill>
                  <a:srgbClr val="4C4C4C"/>
                </a:solidFill>
                <a:latin typeface="Colonna MT" panose="04020805060202030203" pitchFamily="82" charset="0"/>
              </a:rPr>
              <a:t>Lesson 1:  </a:t>
            </a:r>
            <a:r>
              <a:rPr lang="en-US" altLang="en-US" sz="1600" b="1" dirty="0">
                <a:solidFill>
                  <a:srgbClr val="1C1C1C"/>
                </a:solidFill>
                <a:latin typeface="Colonna MT" panose="04020805060202030203" pitchFamily="82" charset="0"/>
              </a:rPr>
              <a:t>The Uncharted Journey</a:t>
            </a:r>
          </a:p>
          <a:p>
            <a:pPr>
              <a:spcBef>
                <a:spcPct val="50000"/>
              </a:spcBef>
            </a:pPr>
            <a:r>
              <a:rPr lang="en-US" altLang="en-US" sz="1600" b="1" dirty="0" smtClean="0">
                <a:solidFill>
                  <a:srgbClr val="4C4C4C"/>
                </a:solidFill>
                <a:latin typeface="Colonna MT" panose="04020805060202030203" pitchFamily="82" charset="0"/>
              </a:rPr>
              <a:t>Lesson 2:  </a:t>
            </a:r>
            <a:r>
              <a:rPr lang="en-US" altLang="en-US" sz="1600" b="1" dirty="0" smtClean="0">
                <a:solidFill>
                  <a:srgbClr val="1C1C1C"/>
                </a:solidFill>
                <a:latin typeface="Colonna MT" panose="04020805060202030203" pitchFamily="82" charset="0"/>
              </a:rPr>
              <a:t>Creating Your </a:t>
            </a:r>
            <a:r>
              <a:rPr lang="en-US" altLang="en-US" sz="1600" b="1" dirty="0">
                <a:solidFill>
                  <a:srgbClr val="1C1C1C"/>
                </a:solidFill>
                <a:latin typeface="Colonna MT" panose="04020805060202030203" pitchFamily="82" charset="0"/>
              </a:rPr>
              <a:t>M</a:t>
            </a:r>
            <a:r>
              <a:rPr lang="en-US" altLang="en-US" sz="1600" b="1" dirty="0" smtClean="0">
                <a:solidFill>
                  <a:srgbClr val="1C1C1C"/>
                </a:solidFill>
                <a:latin typeface="Colonna MT" panose="04020805060202030203" pitchFamily="82" charset="0"/>
              </a:rPr>
              <a:t>ap</a:t>
            </a:r>
          </a:p>
          <a:p>
            <a:pPr>
              <a:spcBef>
                <a:spcPct val="50000"/>
              </a:spcBef>
            </a:pPr>
            <a:r>
              <a:rPr lang="en-US" altLang="en-US" sz="1600" b="1" dirty="0" smtClean="0">
                <a:solidFill>
                  <a:srgbClr val="4C4C4C"/>
                </a:solidFill>
                <a:latin typeface="Colonna MT" panose="04020805060202030203" pitchFamily="82" charset="0"/>
              </a:rPr>
              <a:t>Lesson 3:  </a:t>
            </a:r>
            <a:r>
              <a:rPr lang="en-US" altLang="en-US" sz="1600" b="1" dirty="0" smtClean="0">
                <a:solidFill>
                  <a:srgbClr val="1C1C1C"/>
                </a:solidFill>
                <a:latin typeface="Colonna MT" panose="04020805060202030203" pitchFamily="82" charset="0"/>
              </a:rPr>
              <a:t>Your Next </a:t>
            </a:r>
            <a:r>
              <a:rPr lang="en-US" altLang="en-US" sz="1600" b="1" dirty="0">
                <a:solidFill>
                  <a:srgbClr val="1C1C1C"/>
                </a:solidFill>
                <a:latin typeface="Colonna MT" panose="04020805060202030203" pitchFamily="82" charset="0"/>
              </a:rPr>
              <a:t>S</a:t>
            </a:r>
            <a:r>
              <a:rPr lang="en-US" altLang="en-US" sz="1600" b="1" dirty="0" smtClean="0">
                <a:solidFill>
                  <a:srgbClr val="1C1C1C"/>
                </a:solidFill>
                <a:latin typeface="Colonna MT" panose="04020805060202030203" pitchFamily="82" charset="0"/>
              </a:rPr>
              <a:t>top</a:t>
            </a:r>
          </a:p>
          <a:p>
            <a:pPr>
              <a:spcBef>
                <a:spcPct val="50000"/>
              </a:spcBef>
            </a:pPr>
            <a:r>
              <a:rPr lang="en-US" altLang="en-US" sz="1600" b="1" dirty="0" smtClean="0">
                <a:solidFill>
                  <a:srgbClr val="4C4C4C"/>
                </a:solidFill>
                <a:latin typeface="Colonna MT" panose="04020805060202030203" pitchFamily="82" charset="0"/>
              </a:rPr>
              <a:t>Lesson 4:  </a:t>
            </a:r>
            <a:r>
              <a:rPr lang="en-US" altLang="en-US" sz="1600" b="1" dirty="0" smtClean="0">
                <a:solidFill>
                  <a:srgbClr val="FF0000"/>
                </a:solidFill>
                <a:latin typeface="Colonna MT" panose="04020805060202030203" pitchFamily="82" charset="0"/>
              </a:rPr>
              <a:t>Trip Itinerary</a:t>
            </a:r>
          </a:p>
          <a:p>
            <a:pPr>
              <a:spcBef>
                <a:spcPct val="50000"/>
              </a:spcBef>
            </a:pPr>
            <a:r>
              <a:rPr lang="en-US" altLang="en-US" sz="1600" b="1" dirty="0" smtClean="0">
                <a:solidFill>
                  <a:srgbClr val="4C4C4C"/>
                </a:solidFill>
                <a:latin typeface="Colonna MT" panose="04020805060202030203" pitchFamily="82" charset="0"/>
              </a:rPr>
              <a:t>Lesson 5:  Future Stops</a:t>
            </a:r>
          </a:p>
          <a:p>
            <a:pPr>
              <a:spcBef>
                <a:spcPct val="50000"/>
              </a:spcBef>
            </a:pPr>
            <a:r>
              <a:rPr lang="en-US" altLang="en-US" sz="1600" b="1" dirty="0">
                <a:solidFill>
                  <a:srgbClr val="4C4C4C"/>
                </a:solidFill>
                <a:latin typeface="Colonna MT" panose="04020805060202030203" pitchFamily="82" charset="0"/>
              </a:rPr>
              <a:t>Lesson </a:t>
            </a:r>
            <a:r>
              <a:rPr lang="en-US" altLang="en-US" sz="1600" b="1" dirty="0" smtClean="0">
                <a:solidFill>
                  <a:srgbClr val="4C4C4C"/>
                </a:solidFill>
                <a:latin typeface="Colonna MT" panose="04020805060202030203" pitchFamily="82" charset="0"/>
              </a:rPr>
              <a:t>6:  College Costs and College Prep</a:t>
            </a:r>
            <a:endParaRPr lang="en-US" altLang="en-US" sz="1600" b="1" dirty="0">
              <a:solidFill>
                <a:srgbClr val="FF0000"/>
              </a:solidFill>
              <a:latin typeface="Colonna MT" panose="04020805060202030203" pitchFamily="82" charset="0"/>
            </a:endParaRPr>
          </a:p>
          <a:p>
            <a:pPr>
              <a:spcBef>
                <a:spcPct val="50000"/>
              </a:spcBef>
            </a:pPr>
            <a:endParaRPr lang="en-US" altLang="en-US" sz="1600" b="1" dirty="0">
              <a:solidFill>
                <a:srgbClr val="4383B4"/>
              </a:solidFill>
              <a:latin typeface="Colonna MT" panose="04020805060202030203" pitchFamily="82" charset="0"/>
            </a:endParaRPr>
          </a:p>
        </p:txBody>
      </p:sp>
      <p:sp>
        <p:nvSpPr>
          <p:cNvPr id="7175" name="Text Box 7"/>
          <p:cNvSpPr txBox="1">
            <a:spLocks noChangeArrowheads="1"/>
          </p:cNvSpPr>
          <p:nvPr/>
        </p:nvSpPr>
        <p:spPr bwMode="auto">
          <a:xfrm>
            <a:off x="3635895" y="2888940"/>
            <a:ext cx="5095292" cy="3785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just">
              <a:spcBef>
                <a:spcPct val="50000"/>
              </a:spcBef>
            </a:pPr>
            <a:r>
              <a:rPr lang="en-US" sz="1600" dirty="0"/>
              <a:t>Think of your life as a voyage. You have already traveled to many destinations. Right now, the rest of life’s journey is uncharted. </a:t>
            </a:r>
            <a:r>
              <a:rPr lang="en-US" sz="1600" dirty="0" smtClean="0"/>
              <a:t>These lessons will </a:t>
            </a:r>
            <a:r>
              <a:rPr lang="en-US" sz="1600" dirty="0"/>
              <a:t>help you think about the places where you would like to go in the future. What will be the significant events in your life? Who will be on the journey with you? So far, most major life decisions have been decided for you by those who have been entrusted with your care. Increasingly, you will be making the decisions that will shape your life. The kind of work you choose will influence the lifestyle you lead – where you live, what you wear, and what kind of transportation you use. If you want to be the one to decide what the destinations of your future will be, pay attention and participate fully, because it is your future that is being defined.</a:t>
            </a:r>
            <a:endParaRPr lang="en-US" altLang="en-US" sz="1600" dirty="0">
              <a:solidFill>
                <a:srgbClr val="4C4C4C"/>
              </a:solidFill>
            </a:endParaRPr>
          </a:p>
        </p:txBody>
      </p:sp>
      <p:sp>
        <p:nvSpPr>
          <p:cNvPr id="7177" name="Text Box 10"/>
          <p:cNvSpPr txBox="1">
            <a:spLocks noChangeArrowheads="1"/>
          </p:cNvSpPr>
          <p:nvPr/>
        </p:nvSpPr>
        <p:spPr bwMode="auto">
          <a:xfrm>
            <a:off x="2124848" y="1017683"/>
            <a:ext cx="489589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3200" b="1" dirty="0">
                <a:solidFill>
                  <a:srgbClr val="1C1C1C"/>
                </a:solidFill>
                <a:latin typeface="Castellar" panose="020A0402060406010301" pitchFamily="18" charset="0"/>
              </a:rPr>
              <a:t>YOUR </a:t>
            </a:r>
            <a:r>
              <a:rPr lang="en-GB" altLang="en-US" sz="3200" b="1" dirty="0" smtClean="0">
                <a:solidFill>
                  <a:srgbClr val="1C1C1C"/>
                </a:solidFill>
                <a:latin typeface="Castellar" panose="020A0402060406010301" pitchFamily="18" charset="0"/>
              </a:rPr>
              <a:t>Future News</a:t>
            </a:r>
            <a:endParaRPr lang="en-GB" altLang="en-US" sz="3200" b="1" dirty="0">
              <a:solidFill>
                <a:srgbClr val="1C1C1C"/>
              </a:solidFill>
              <a:latin typeface="Castellar" panose="020A0402060406010301" pitchFamily="18" charset="0"/>
            </a:endParaRPr>
          </a:p>
        </p:txBody>
      </p:sp>
      <p:sp>
        <p:nvSpPr>
          <p:cNvPr id="7178" name="Text Box 11"/>
          <p:cNvSpPr txBox="1">
            <a:spLocks noChangeArrowheads="1"/>
          </p:cNvSpPr>
          <p:nvPr/>
        </p:nvSpPr>
        <p:spPr bwMode="auto">
          <a:xfrm>
            <a:off x="1744969" y="1766297"/>
            <a:ext cx="5806461" cy="738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sz="1600" dirty="0" smtClean="0">
                <a:latin typeface="Colonna MT" panose="04020805060202030203" pitchFamily="82" charset="0"/>
              </a:rPr>
              <a:t>“We </a:t>
            </a:r>
            <a:r>
              <a:rPr lang="en-US" sz="1600" dirty="0">
                <a:latin typeface="Colonna MT" panose="04020805060202030203" pitchFamily="82" charset="0"/>
              </a:rPr>
              <a:t>shouldn't just live for today; we should prepare for tomorrow</a:t>
            </a:r>
            <a:r>
              <a:rPr lang="en-US" sz="1600" dirty="0" smtClean="0">
                <a:latin typeface="Colonna MT" panose="04020805060202030203" pitchFamily="82" charset="0"/>
              </a:rPr>
              <a:t>.”</a:t>
            </a:r>
          </a:p>
          <a:p>
            <a:pPr algn="r"/>
            <a:r>
              <a:rPr lang="en-US" sz="1000" dirty="0" smtClean="0">
                <a:latin typeface="Colonna MT" panose="04020805060202030203" pitchFamily="82" charset="0"/>
              </a:rPr>
              <a:t>-Kent Conrad</a:t>
            </a:r>
            <a:r>
              <a:rPr lang="en-US" sz="1600" dirty="0">
                <a:latin typeface="Colonna MT" panose="04020805060202030203" pitchFamily="82" charset="0"/>
              </a:rPr>
              <a:t/>
            </a:r>
            <a:br>
              <a:rPr lang="en-US" sz="1600" dirty="0">
                <a:latin typeface="Colonna MT" panose="04020805060202030203" pitchFamily="82" charset="0"/>
              </a:rPr>
            </a:br>
            <a:endParaRPr lang="en-US" altLang="en-US" sz="1600" b="1" dirty="0">
              <a:solidFill>
                <a:srgbClr val="4C4C4C"/>
              </a:solidFill>
              <a:latin typeface="Colonna MT" panose="04020805060202030203" pitchFamily="82" charset="0"/>
            </a:endParaRPr>
          </a:p>
        </p:txBody>
      </p:sp>
      <p:sp>
        <p:nvSpPr>
          <p:cNvPr id="7179" name="Text Box 12"/>
          <p:cNvSpPr txBox="1">
            <a:spLocks noChangeArrowheads="1"/>
          </p:cNvSpPr>
          <p:nvPr/>
        </p:nvSpPr>
        <p:spPr bwMode="auto">
          <a:xfrm>
            <a:off x="7559675" y="1865313"/>
            <a:ext cx="971741" cy="2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200" b="1" dirty="0">
                <a:solidFill>
                  <a:srgbClr val="4C4C4C"/>
                </a:solidFill>
              </a:rPr>
              <a:t>- Since </a:t>
            </a:r>
            <a:r>
              <a:rPr lang="en-US" altLang="en-US" sz="1200" b="1" dirty="0" smtClean="0">
                <a:solidFill>
                  <a:srgbClr val="4C4C4C"/>
                </a:solidFill>
              </a:rPr>
              <a:t>2015</a:t>
            </a:r>
            <a:endParaRPr lang="en-US" altLang="en-US" sz="1200" b="1" dirty="0">
              <a:solidFill>
                <a:srgbClr val="4C4C4C"/>
              </a:solidFill>
            </a:endParaRPr>
          </a:p>
        </p:txBody>
      </p:sp>
      <p:pic>
        <p:nvPicPr>
          <p:cNvPr id="4" name="Picture 3"/>
          <p:cNvPicPr>
            <a:picLocks noChangeAspect="1"/>
          </p:cNvPicPr>
          <p:nvPr/>
        </p:nvPicPr>
        <p:blipFill>
          <a:blip r:embed="rId4" cstate="print">
            <a:duotone>
              <a:prstClr val="black"/>
              <a:srgbClr val="D9C3A5">
                <a:tint val="50000"/>
                <a:satMod val="180000"/>
              </a:srgbClr>
            </a:duotone>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285917" y="5483766"/>
            <a:ext cx="1677861" cy="1221834"/>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3038" y="3200400"/>
            <a:ext cx="372988" cy="353212"/>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5154" y="3658608"/>
            <a:ext cx="372988" cy="353212"/>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5154" y="3992577"/>
            <a:ext cx="372988" cy="353212"/>
          </a:xfrm>
          <a:prstGeom prst="rect">
            <a:avLst/>
          </a:prstGeom>
        </p:spPr>
      </p:pic>
      <p:sp>
        <p:nvSpPr>
          <p:cNvPr id="3" name="Slide Number Placeholder 2"/>
          <p:cNvSpPr>
            <a:spLocks noGrp="1"/>
          </p:cNvSpPr>
          <p:nvPr>
            <p:ph type="sldNum" sz="quarter" idx="12"/>
          </p:nvPr>
        </p:nvSpPr>
        <p:spPr/>
        <p:txBody>
          <a:bodyPr/>
          <a:lstStyle/>
          <a:p>
            <a:pPr>
              <a:defRPr/>
            </a:pPr>
            <a:fld id="{3E71C539-9550-4966-A5F3-2F6D50786557}" type="slidenum">
              <a:rPr lang="en-US" altLang="en-US" smtClean="0"/>
              <a:pPr>
                <a:defRPr/>
              </a:pPr>
              <a:t>29</a:t>
            </a:fld>
            <a:endParaRPr lang="en-US" altLang="en-US" dirty="0"/>
          </a:p>
        </p:txBody>
      </p:sp>
    </p:spTree>
    <p:extLst>
      <p:ext uri="{BB962C8B-B14F-4D97-AF65-F5344CB8AC3E}">
        <p14:creationId xmlns:p14="http://schemas.microsoft.com/office/powerpoint/2010/main" val="27527130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descr="newspap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84138"/>
            <a:ext cx="9393238" cy="702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782115" y="2319534"/>
            <a:ext cx="7851893"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b="1" dirty="0" smtClean="0">
                <a:solidFill>
                  <a:srgbClr val="4C4C4C"/>
                </a:solidFill>
              </a:rPr>
              <a:t>NEISD- High School, College &amp; Career Readiness Lessons</a:t>
            </a:r>
            <a:endParaRPr lang="en-US" altLang="en-US" b="1" dirty="0"/>
          </a:p>
        </p:txBody>
      </p:sp>
      <p:sp>
        <p:nvSpPr>
          <p:cNvPr id="7173"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dirty="0">
              <a:latin typeface="Arial" panose="020B0604020202020204" pitchFamily="34" charset="0"/>
            </a:endParaRPr>
          </a:p>
        </p:txBody>
      </p:sp>
      <p:sp>
        <p:nvSpPr>
          <p:cNvPr id="7177" name="Text Box 10"/>
          <p:cNvSpPr txBox="1">
            <a:spLocks noChangeArrowheads="1"/>
          </p:cNvSpPr>
          <p:nvPr/>
        </p:nvSpPr>
        <p:spPr bwMode="auto">
          <a:xfrm>
            <a:off x="2124848" y="1017683"/>
            <a:ext cx="489589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3200" b="1" dirty="0">
                <a:solidFill>
                  <a:srgbClr val="1C1C1C"/>
                </a:solidFill>
                <a:latin typeface="Castellar" panose="020A0402060406010301" pitchFamily="18" charset="0"/>
              </a:rPr>
              <a:t>YOUR </a:t>
            </a:r>
            <a:r>
              <a:rPr lang="en-GB" altLang="en-US" sz="3200" b="1" dirty="0" smtClean="0">
                <a:solidFill>
                  <a:srgbClr val="1C1C1C"/>
                </a:solidFill>
                <a:latin typeface="Castellar" panose="020A0402060406010301" pitchFamily="18" charset="0"/>
              </a:rPr>
              <a:t>Future News</a:t>
            </a:r>
            <a:endParaRPr lang="en-GB" altLang="en-US" sz="3200" b="1" dirty="0">
              <a:solidFill>
                <a:srgbClr val="1C1C1C"/>
              </a:solidFill>
              <a:latin typeface="Castellar" panose="020A0402060406010301" pitchFamily="18" charset="0"/>
            </a:endParaRPr>
          </a:p>
        </p:txBody>
      </p:sp>
      <p:sp>
        <p:nvSpPr>
          <p:cNvPr id="7178" name="Text Box 11"/>
          <p:cNvSpPr txBox="1">
            <a:spLocks noChangeArrowheads="1"/>
          </p:cNvSpPr>
          <p:nvPr/>
        </p:nvSpPr>
        <p:spPr bwMode="auto">
          <a:xfrm>
            <a:off x="1744969" y="1766297"/>
            <a:ext cx="5806461" cy="738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sz="1600" dirty="0" smtClean="0">
                <a:latin typeface="Colonna MT" panose="04020805060202030203" pitchFamily="82" charset="0"/>
              </a:rPr>
              <a:t>“We </a:t>
            </a:r>
            <a:r>
              <a:rPr lang="en-US" sz="1600" dirty="0">
                <a:latin typeface="Colonna MT" panose="04020805060202030203" pitchFamily="82" charset="0"/>
              </a:rPr>
              <a:t>shouldn't just live for today; we should prepare for tomorrow</a:t>
            </a:r>
            <a:r>
              <a:rPr lang="en-US" sz="1600" dirty="0" smtClean="0">
                <a:latin typeface="Colonna MT" panose="04020805060202030203" pitchFamily="82" charset="0"/>
              </a:rPr>
              <a:t>.”</a:t>
            </a:r>
          </a:p>
          <a:p>
            <a:pPr algn="r"/>
            <a:r>
              <a:rPr lang="en-US" sz="1000" dirty="0" smtClean="0">
                <a:latin typeface="Colonna MT" panose="04020805060202030203" pitchFamily="82" charset="0"/>
              </a:rPr>
              <a:t>-Kent Conrad</a:t>
            </a:r>
            <a:r>
              <a:rPr lang="en-US" sz="1600" dirty="0">
                <a:latin typeface="Colonna MT" panose="04020805060202030203" pitchFamily="82" charset="0"/>
              </a:rPr>
              <a:t/>
            </a:r>
            <a:br>
              <a:rPr lang="en-US" sz="1600" dirty="0">
                <a:latin typeface="Colonna MT" panose="04020805060202030203" pitchFamily="82" charset="0"/>
              </a:rPr>
            </a:br>
            <a:endParaRPr lang="en-US" altLang="en-US" sz="1600" b="1" dirty="0">
              <a:solidFill>
                <a:srgbClr val="4C4C4C"/>
              </a:solidFill>
              <a:latin typeface="Colonna MT" panose="04020805060202030203" pitchFamily="82" charset="0"/>
            </a:endParaRPr>
          </a:p>
        </p:txBody>
      </p:sp>
      <p:sp>
        <p:nvSpPr>
          <p:cNvPr id="7179" name="Text Box 12"/>
          <p:cNvSpPr txBox="1">
            <a:spLocks noChangeArrowheads="1"/>
          </p:cNvSpPr>
          <p:nvPr/>
        </p:nvSpPr>
        <p:spPr bwMode="auto">
          <a:xfrm>
            <a:off x="7779287" y="1871244"/>
            <a:ext cx="752129" cy="2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200" b="1" dirty="0" smtClean="0">
                <a:solidFill>
                  <a:srgbClr val="4C4C4C"/>
                </a:solidFill>
              </a:rPr>
              <a:t>Lesson 1</a:t>
            </a:r>
            <a:endParaRPr lang="en-US" altLang="en-US" sz="1200" b="1" dirty="0">
              <a:solidFill>
                <a:srgbClr val="4C4C4C"/>
              </a:solidFill>
            </a:endParaRPr>
          </a:p>
        </p:txBody>
      </p:sp>
      <p:sp>
        <p:nvSpPr>
          <p:cNvPr id="2" name="TextBox 1"/>
          <p:cNvSpPr txBox="1"/>
          <p:nvPr/>
        </p:nvSpPr>
        <p:spPr>
          <a:xfrm>
            <a:off x="378328" y="3065360"/>
            <a:ext cx="8388932" cy="3046988"/>
          </a:xfrm>
          <a:prstGeom prst="rect">
            <a:avLst/>
          </a:prstGeom>
          <a:noFill/>
        </p:spPr>
        <p:txBody>
          <a:bodyPr wrap="square" rtlCol="0">
            <a:spAutoFit/>
          </a:bodyPr>
          <a:lstStyle/>
          <a:p>
            <a:r>
              <a:rPr lang="en-US" b="1" dirty="0"/>
              <a:t>Why is work important? </a:t>
            </a:r>
            <a:endParaRPr lang="en-US" b="1" dirty="0" smtClean="0"/>
          </a:p>
          <a:p>
            <a:r>
              <a:rPr lang="en-US" dirty="0" smtClean="0"/>
              <a:t>Work </a:t>
            </a:r>
            <a:r>
              <a:rPr lang="en-US" dirty="0"/>
              <a:t>takes on different meanings for different people. For some, it is viewed as the means by which money is earned so that satisfaction can be found in other life roles. For others, it is viewed as a way to express interests and skills and to attain values – that is, to find </a:t>
            </a:r>
            <a:r>
              <a:rPr lang="en-US" dirty="0" smtClean="0"/>
              <a:t>self-actualization. </a:t>
            </a:r>
            <a:r>
              <a:rPr lang="en-US" dirty="0"/>
              <a:t>Still, for others, it is a </a:t>
            </a:r>
            <a:r>
              <a:rPr lang="en-US" dirty="0" smtClean="0"/>
              <a:t>commitment to a higher purpose, </a:t>
            </a:r>
            <a:r>
              <a:rPr lang="en-US" dirty="0"/>
              <a:t>a way in which to contribute to society or establish meaning in life.</a:t>
            </a:r>
          </a:p>
        </p:txBody>
      </p:sp>
      <p:sp>
        <p:nvSpPr>
          <p:cNvPr id="3" name="Slide Number Placeholder 2"/>
          <p:cNvSpPr>
            <a:spLocks noGrp="1"/>
          </p:cNvSpPr>
          <p:nvPr>
            <p:ph type="sldNum" sz="quarter" idx="12"/>
          </p:nvPr>
        </p:nvSpPr>
        <p:spPr/>
        <p:txBody>
          <a:bodyPr/>
          <a:lstStyle/>
          <a:p>
            <a:pPr>
              <a:defRPr/>
            </a:pPr>
            <a:fld id="{3E71C539-9550-4966-A5F3-2F6D50786557}" type="slidenum">
              <a:rPr lang="en-US" altLang="en-US" smtClean="0"/>
              <a:pPr>
                <a:defRPr/>
              </a:pPr>
              <a:t>3</a:t>
            </a:fld>
            <a:endParaRPr lang="en-US" altLang="en-US" dirty="0"/>
          </a:p>
        </p:txBody>
      </p:sp>
    </p:spTree>
    <p:extLst>
      <p:ext uri="{BB962C8B-B14F-4D97-AF65-F5344CB8AC3E}">
        <p14:creationId xmlns:p14="http://schemas.microsoft.com/office/powerpoint/2010/main" val="33550470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descr="newspap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84138"/>
            <a:ext cx="9393238" cy="702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782115" y="2319534"/>
            <a:ext cx="7851893"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b="1" dirty="0" smtClean="0">
                <a:solidFill>
                  <a:srgbClr val="4C4C4C"/>
                </a:solidFill>
              </a:rPr>
              <a:t>NEISD- High School, College &amp; Career Readiness Lessons</a:t>
            </a:r>
            <a:endParaRPr lang="en-US" altLang="en-US" b="1" dirty="0"/>
          </a:p>
        </p:txBody>
      </p:sp>
      <p:sp>
        <p:nvSpPr>
          <p:cNvPr id="7173"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dirty="0">
              <a:latin typeface="Arial" panose="020B0604020202020204" pitchFamily="34" charset="0"/>
            </a:endParaRPr>
          </a:p>
        </p:txBody>
      </p:sp>
      <p:sp>
        <p:nvSpPr>
          <p:cNvPr id="7177" name="Text Box 10"/>
          <p:cNvSpPr txBox="1">
            <a:spLocks noChangeArrowheads="1"/>
          </p:cNvSpPr>
          <p:nvPr/>
        </p:nvSpPr>
        <p:spPr bwMode="auto">
          <a:xfrm>
            <a:off x="2124848" y="1017683"/>
            <a:ext cx="489589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3200" b="1" dirty="0">
                <a:solidFill>
                  <a:srgbClr val="1C1C1C"/>
                </a:solidFill>
                <a:latin typeface="Castellar" panose="020A0402060406010301" pitchFamily="18" charset="0"/>
              </a:rPr>
              <a:t>YOUR </a:t>
            </a:r>
            <a:r>
              <a:rPr lang="en-GB" altLang="en-US" sz="3200" b="1" dirty="0" smtClean="0">
                <a:solidFill>
                  <a:srgbClr val="1C1C1C"/>
                </a:solidFill>
                <a:latin typeface="Castellar" panose="020A0402060406010301" pitchFamily="18" charset="0"/>
              </a:rPr>
              <a:t>Future News</a:t>
            </a:r>
            <a:endParaRPr lang="en-GB" altLang="en-US" sz="3200" b="1" dirty="0">
              <a:solidFill>
                <a:srgbClr val="1C1C1C"/>
              </a:solidFill>
              <a:latin typeface="Castellar" panose="020A0402060406010301" pitchFamily="18" charset="0"/>
            </a:endParaRPr>
          </a:p>
        </p:txBody>
      </p:sp>
      <p:sp>
        <p:nvSpPr>
          <p:cNvPr id="7178" name="Text Box 11"/>
          <p:cNvSpPr txBox="1">
            <a:spLocks noChangeArrowheads="1"/>
          </p:cNvSpPr>
          <p:nvPr/>
        </p:nvSpPr>
        <p:spPr bwMode="auto">
          <a:xfrm>
            <a:off x="1744969" y="1766297"/>
            <a:ext cx="5806461" cy="738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sz="1600" dirty="0" smtClean="0">
                <a:latin typeface="Colonna MT" panose="04020805060202030203" pitchFamily="82" charset="0"/>
              </a:rPr>
              <a:t>“We </a:t>
            </a:r>
            <a:r>
              <a:rPr lang="en-US" sz="1600" dirty="0">
                <a:latin typeface="Colonna MT" panose="04020805060202030203" pitchFamily="82" charset="0"/>
              </a:rPr>
              <a:t>shouldn't just live for today; we should prepare for tomorrow</a:t>
            </a:r>
            <a:r>
              <a:rPr lang="en-US" sz="1600" dirty="0" smtClean="0">
                <a:latin typeface="Colonna MT" panose="04020805060202030203" pitchFamily="82" charset="0"/>
              </a:rPr>
              <a:t>.”</a:t>
            </a:r>
          </a:p>
          <a:p>
            <a:pPr algn="r"/>
            <a:r>
              <a:rPr lang="en-US" sz="1000" dirty="0" smtClean="0">
                <a:latin typeface="Colonna MT" panose="04020805060202030203" pitchFamily="82" charset="0"/>
              </a:rPr>
              <a:t>-Kent Conrad</a:t>
            </a:r>
            <a:r>
              <a:rPr lang="en-US" sz="1600" dirty="0">
                <a:latin typeface="Colonna MT" panose="04020805060202030203" pitchFamily="82" charset="0"/>
              </a:rPr>
              <a:t/>
            </a:r>
            <a:br>
              <a:rPr lang="en-US" sz="1600" dirty="0">
                <a:latin typeface="Colonna MT" panose="04020805060202030203" pitchFamily="82" charset="0"/>
              </a:rPr>
            </a:br>
            <a:endParaRPr lang="en-US" altLang="en-US" sz="1600" b="1" dirty="0">
              <a:solidFill>
                <a:srgbClr val="4C4C4C"/>
              </a:solidFill>
              <a:latin typeface="Colonna MT" panose="04020805060202030203" pitchFamily="82" charset="0"/>
            </a:endParaRPr>
          </a:p>
        </p:txBody>
      </p:sp>
      <p:sp>
        <p:nvSpPr>
          <p:cNvPr id="7179" name="Text Box 12"/>
          <p:cNvSpPr txBox="1">
            <a:spLocks noChangeArrowheads="1"/>
          </p:cNvSpPr>
          <p:nvPr/>
        </p:nvSpPr>
        <p:spPr bwMode="auto">
          <a:xfrm>
            <a:off x="7779287" y="1871244"/>
            <a:ext cx="752129" cy="2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200" b="1" dirty="0" smtClean="0">
                <a:solidFill>
                  <a:srgbClr val="4C4C4C"/>
                </a:solidFill>
              </a:rPr>
              <a:t>Lesson 4</a:t>
            </a:r>
            <a:endParaRPr lang="en-US" altLang="en-US" sz="1200" b="1" dirty="0">
              <a:solidFill>
                <a:srgbClr val="4C4C4C"/>
              </a:solidFill>
            </a:endParaRPr>
          </a:p>
        </p:txBody>
      </p:sp>
      <p:sp>
        <p:nvSpPr>
          <p:cNvPr id="2" name="TextBox 1"/>
          <p:cNvSpPr txBox="1"/>
          <p:nvPr/>
        </p:nvSpPr>
        <p:spPr>
          <a:xfrm>
            <a:off x="378328" y="3063723"/>
            <a:ext cx="8388932" cy="2308324"/>
          </a:xfrm>
          <a:prstGeom prst="rect">
            <a:avLst/>
          </a:prstGeom>
          <a:noFill/>
        </p:spPr>
        <p:txBody>
          <a:bodyPr wrap="square" rtlCol="0">
            <a:spAutoFit/>
          </a:bodyPr>
          <a:lstStyle/>
          <a:p>
            <a:r>
              <a:rPr lang="en-US" dirty="0" smtClean="0"/>
              <a:t>Your teacher is handing out your one-page summary report from lesson #2, or you may access it </a:t>
            </a:r>
            <a:r>
              <a:rPr lang="en-US" dirty="0"/>
              <a:t>from </a:t>
            </a:r>
            <a:r>
              <a:rPr lang="en-US" dirty="0" smtClean="0"/>
              <a:t>Kuder App in CTE Folder.</a:t>
            </a:r>
          </a:p>
          <a:p>
            <a:r>
              <a:rPr lang="en-US" dirty="0" smtClean="0"/>
              <a:t>Look under the career interests section and read about the career clusters that match you best.</a:t>
            </a:r>
          </a:p>
          <a:p>
            <a:endParaRPr lang="en-US" dirty="0" smtClean="0"/>
          </a:p>
          <a:p>
            <a:endParaRPr lang="en-US" dirty="0"/>
          </a:p>
        </p:txBody>
      </p:sp>
      <p:sp>
        <p:nvSpPr>
          <p:cNvPr id="4" name="Right Arrow 3"/>
          <p:cNvSpPr/>
          <p:nvPr/>
        </p:nvSpPr>
        <p:spPr bwMode="auto">
          <a:xfrm rot="10800000">
            <a:off x="7811286" y="4793515"/>
            <a:ext cx="967323" cy="1116124"/>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anose="02020603050405020304" pitchFamily="18" charset="0"/>
              <a:ea typeface="MS PGothic" panose="020B0600070205080204" pitchFamily="34" charset="-128"/>
            </a:endParaRPr>
          </a:p>
        </p:txBody>
      </p:sp>
      <p:sp>
        <p:nvSpPr>
          <p:cNvPr id="5" name="Slide Number Placeholder 4"/>
          <p:cNvSpPr>
            <a:spLocks noGrp="1"/>
          </p:cNvSpPr>
          <p:nvPr>
            <p:ph type="sldNum" sz="quarter" idx="12"/>
          </p:nvPr>
        </p:nvSpPr>
        <p:spPr/>
        <p:txBody>
          <a:bodyPr/>
          <a:lstStyle/>
          <a:p>
            <a:pPr>
              <a:defRPr/>
            </a:pPr>
            <a:fld id="{3E71C539-9550-4966-A5F3-2F6D50786557}" type="slidenum">
              <a:rPr lang="en-US" altLang="en-US" smtClean="0"/>
              <a:pPr>
                <a:defRPr/>
              </a:pPr>
              <a:t>30</a:t>
            </a:fld>
            <a:endParaRPr lang="en-US" altLang="en-US" dirty="0"/>
          </a:p>
        </p:txBody>
      </p:sp>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864" y="4775588"/>
            <a:ext cx="7283824" cy="1701887"/>
          </a:xfrm>
          <a:prstGeom prst="rect">
            <a:avLst/>
          </a:prstGeom>
        </p:spPr>
      </p:pic>
    </p:spTree>
    <p:extLst>
      <p:ext uri="{BB962C8B-B14F-4D97-AF65-F5344CB8AC3E}">
        <p14:creationId xmlns:p14="http://schemas.microsoft.com/office/powerpoint/2010/main" val="16180432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descr="newspap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524" y="-2704"/>
            <a:ext cx="9393238" cy="702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782115" y="2319534"/>
            <a:ext cx="7851893"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b="1" dirty="0" smtClean="0">
                <a:solidFill>
                  <a:srgbClr val="4C4C4C"/>
                </a:solidFill>
              </a:rPr>
              <a:t>NEISD- High School, College &amp; Career Readiness Lessons</a:t>
            </a:r>
            <a:endParaRPr lang="en-US" altLang="en-US" b="1" dirty="0"/>
          </a:p>
        </p:txBody>
      </p:sp>
      <p:sp>
        <p:nvSpPr>
          <p:cNvPr id="7173"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dirty="0">
              <a:latin typeface="Arial" panose="020B0604020202020204" pitchFamily="34" charset="0"/>
            </a:endParaRPr>
          </a:p>
        </p:txBody>
      </p:sp>
      <p:sp>
        <p:nvSpPr>
          <p:cNvPr id="7177" name="Text Box 10"/>
          <p:cNvSpPr txBox="1">
            <a:spLocks noChangeArrowheads="1"/>
          </p:cNvSpPr>
          <p:nvPr/>
        </p:nvSpPr>
        <p:spPr bwMode="auto">
          <a:xfrm>
            <a:off x="2124848" y="1017683"/>
            <a:ext cx="489589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3200" b="1" dirty="0">
                <a:solidFill>
                  <a:srgbClr val="1C1C1C"/>
                </a:solidFill>
                <a:latin typeface="Castellar" panose="020A0402060406010301" pitchFamily="18" charset="0"/>
              </a:rPr>
              <a:t>YOUR </a:t>
            </a:r>
            <a:r>
              <a:rPr lang="en-GB" altLang="en-US" sz="3200" b="1" dirty="0" smtClean="0">
                <a:solidFill>
                  <a:srgbClr val="1C1C1C"/>
                </a:solidFill>
                <a:latin typeface="Castellar" panose="020A0402060406010301" pitchFamily="18" charset="0"/>
              </a:rPr>
              <a:t>Future News</a:t>
            </a:r>
            <a:endParaRPr lang="en-GB" altLang="en-US" sz="3200" b="1" dirty="0">
              <a:solidFill>
                <a:srgbClr val="1C1C1C"/>
              </a:solidFill>
              <a:latin typeface="Castellar" panose="020A0402060406010301" pitchFamily="18" charset="0"/>
            </a:endParaRPr>
          </a:p>
        </p:txBody>
      </p:sp>
      <p:sp>
        <p:nvSpPr>
          <p:cNvPr id="7178" name="Text Box 11"/>
          <p:cNvSpPr txBox="1">
            <a:spLocks noChangeArrowheads="1"/>
          </p:cNvSpPr>
          <p:nvPr/>
        </p:nvSpPr>
        <p:spPr bwMode="auto">
          <a:xfrm>
            <a:off x="1744969" y="1766297"/>
            <a:ext cx="5806461" cy="738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sz="1600" dirty="0" smtClean="0">
                <a:latin typeface="Colonna MT" panose="04020805060202030203" pitchFamily="82" charset="0"/>
              </a:rPr>
              <a:t>“We </a:t>
            </a:r>
            <a:r>
              <a:rPr lang="en-US" sz="1600" dirty="0">
                <a:latin typeface="Colonna MT" panose="04020805060202030203" pitchFamily="82" charset="0"/>
              </a:rPr>
              <a:t>shouldn't just live for today; we should prepare for tomorrow</a:t>
            </a:r>
            <a:r>
              <a:rPr lang="en-US" sz="1600" dirty="0" smtClean="0">
                <a:latin typeface="Colonna MT" panose="04020805060202030203" pitchFamily="82" charset="0"/>
              </a:rPr>
              <a:t>.”</a:t>
            </a:r>
          </a:p>
          <a:p>
            <a:pPr algn="r"/>
            <a:r>
              <a:rPr lang="en-US" sz="1000" dirty="0" smtClean="0">
                <a:latin typeface="Colonna MT" panose="04020805060202030203" pitchFamily="82" charset="0"/>
              </a:rPr>
              <a:t>-Kent Conrad</a:t>
            </a:r>
            <a:r>
              <a:rPr lang="en-US" sz="1600" dirty="0">
                <a:latin typeface="Colonna MT" panose="04020805060202030203" pitchFamily="82" charset="0"/>
              </a:rPr>
              <a:t/>
            </a:r>
            <a:br>
              <a:rPr lang="en-US" sz="1600" dirty="0">
                <a:latin typeface="Colonna MT" panose="04020805060202030203" pitchFamily="82" charset="0"/>
              </a:rPr>
            </a:br>
            <a:endParaRPr lang="en-US" altLang="en-US" sz="1600" b="1" dirty="0">
              <a:solidFill>
                <a:srgbClr val="4C4C4C"/>
              </a:solidFill>
              <a:latin typeface="Colonna MT" panose="04020805060202030203" pitchFamily="82" charset="0"/>
            </a:endParaRPr>
          </a:p>
        </p:txBody>
      </p:sp>
      <p:sp>
        <p:nvSpPr>
          <p:cNvPr id="7179" name="Text Box 12"/>
          <p:cNvSpPr txBox="1">
            <a:spLocks noChangeArrowheads="1"/>
          </p:cNvSpPr>
          <p:nvPr/>
        </p:nvSpPr>
        <p:spPr bwMode="auto">
          <a:xfrm>
            <a:off x="7779287" y="1871244"/>
            <a:ext cx="752129" cy="2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200" b="1" dirty="0" smtClean="0">
                <a:solidFill>
                  <a:srgbClr val="4C4C4C"/>
                </a:solidFill>
              </a:rPr>
              <a:t>Lesson 4</a:t>
            </a:r>
            <a:endParaRPr lang="en-US" altLang="en-US" sz="1200" b="1" dirty="0">
              <a:solidFill>
                <a:srgbClr val="4C4C4C"/>
              </a:solidFill>
            </a:endParaRPr>
          </a:p>
        </p:txBody>
      </p:sp>
      <p:sp>
        <p:nvSpPr>
          <p:cNvPr id="2" name="TextBox 1"/>
          <p:cNvSpPr txBox="1"/>
          <p:nvPr/>
        </p:nvSpPr>
        <p:spPr>
          <a:xfrm>
            <a:off x="606134" y="2701480"/>
            <a:ext cx="8388932" cy="2308324"/>
          </a:xfrm>
          <a:prstGeom prst="rect">
            <a:avLst/>
          </a:prstGeom>
          <a:noFill/>
        </p:spPr>
        <p:txBody>
          <a:bodyPr wrap="square" rtlCol="0">
            <a:spAutoFit/>
          </a:bodyPr>
          <a:lstStyle/>
          <a:p>
            <a:r>
              <a:rPr lang="en-US" dirty="0" smtClean="0"/>
              <a:t>Now it is time to select your Endorsement!  Compare the career clusters with programs of study offered in NEISD.  If you see a match or something related, you have found your Endorsement!  </a:t>
            </a:r>
            <a:r>
              <a:rPr lang="en-US" i="1" dirty="0" smtClean="0"/>
              <a:t>Remember, you can always select Multidisciplinary Studies if you want to take classes from many different programs of study.</a:t>
            </a:r>
          </a:p>
          <a:p>
            <a:endParaRPr lang="en-US" dirty="0"/>
          </a:p>
        </p:txBody>
      </p:sp>
      <p:sp>
        <p:nvSpPr>
          <p:cNvPr id="7" name="Left-Right Arrow 6"/>
          <p:cNvSpPr/>
          <p:nvPr/>
        </p:nvSpPr>
        <p:spPr bwMode="auto">
          <a:xfrm>
            <a:off x="3436566" y="5150730"/>
            <a:ext cx="2039838" cy="720080"/>
          </a:xfrm>
          <a:prstGeom prst="lef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anose="02020603050405020304" pitchFamily="18" charset="0"/>
              <a:ea typeface="MS PGothic" panose="020B0600070205080204" pitchFamily="34" charset="-128"/>
            </a:endParaRPr>
          </a:p>
        </p:txBody>
      </p:sp>
      <p:sp>
        <p:nvSpPr>
          <p:cNvPr id="8" name="Rectangle 7"/>
          <p:cNvSpPr/>
          <p:nvPr/>
        </p:nvSpPr>
        <p:spPr>
          <a:xfrm>
            <a:off x="3800696" y="5254550"/>
            <a:ext cx="1311578" cy="461665"/>
          </a:xfrm>
          <a:prstGeom prst="rect">
            <a:avLst/>
          </a:prstGeom>
          <a:noFill/>
        </p:spPr>
        <p:txBody>
          <a:bodyPr wrap="none" lIns="91440" tIns="45720" rIns="91440" bIns="45720">
            <a:spAutoFit/>
          </a:bodyPr>
          <a:lstStyle/>
          <a:p>
            <a:pPr algn="ctr"/>
            <a:r>
              <a:rPr lang="en-US" b="0" cap="none" spc="0" dirty="0" smtClean="0">
                <a:ln w="0"/>
                <a:solidFill>
                  <a:schemeClr val="tx1"/>
                </a:solidFill>
                <a:effectLst>
                  <a:outerShdw blurRad="38100" dist="19050" dir="2700000" algn="tl" rotWithShape="0">
                    <a:schemeClr val="dk1">
                      <a:alpha val="40000"/>
                    </a:schemeClr>
                  </a:outerShdw>
                </a:effectLst>
              </a:rPr>
              <a:t>Compare</a:t>
            </a:r>
            <a:endParaRPr lang="en-US" b="0" cap="none" spc="0" dirty="0">
              <a:ln w="0"/>
              <a:solidFill>
                <a:schemeClr val="tx1"/>
              </a:solidFill>
              <a:effectLst>
                <a:outerShdw blurRad="38100" dist="19050" dir="2700000" algn="tl" rotWithShape="0">
                  <a:schemeClr val="dk1">
                    <a:alpha val="40000"/>
                  </a:schemeClr>
                </a:outerShdw>
              </a:effectLst>
            </a:endParaRPr>
          </a:p>
        </p:txBody>
      </p:sp>
      <p:sp>
        <p:nvSpPr>
          <p:cNvPr id="3" name="Slide Number Placeholder 2"/>
          <p:cNvSpPr>
            <a:spLocks noGrp="1"/>
          </p:cNvSpPr>
          <p:nvPr>
            <p:ph type="sldNum" sz="quarter" idx="12"/>
          </p:nvPr>
        </p:nvSpPr>
        <p:spPr/>
        <p:txBody>
          <a:bodyPr/>
          <a:lstStyle/>
          <a:p>
            <a:pPr>
              <a:defRPr/>
            </a:pPr>
            <a:fld id="{3E71C539-9550-4966-A5F3-2F6D50786557}" type="slidenum">
              <a:rPr lang="en-US" altLang="en-US" smtClean="0"/>
              <a:pPr>
                <a:defRPr/>
              </a:pPr>
              <a:t>31</a:t>
            </a:fld>
            <a:endParaRPr lang="en-US" altLang="en-US" dirty="0"/>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575" y="4618913"/>
            <a:ext cx="2280641" cy="1063634"/>
          </a:xfrm>
          <a:prstGeom prst="rect">
            <a:avLst/>
          </a:prstGeom>
        </p:spPr>
      </p:pic>
      <p:pic>
        <p:nvPicPr>
          <p:cNvPr id="9" name="Picture 8"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0559" y="5599256"/>
            <a:ext cx="2280642" cy="1172329"/>
          </a:xfrm>
          <a:prstGeom prst="rect">
            <a:avLst/>
          </a:prstGeom>
        </p:spPr>
      </p:pic>
      <p:pic>
        <p:nvPicPr>
          <p:cNvPr id="10" name="Picture 9" descr="Screen Clippi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62686" y="4605372"/>
            <a:ext cx="2280038" cy="2166213"/>
          </a:xfrm>
          <a:prstGeom prst="rect">
            <a:avLst/>
          </a:prstGeom>
        </p:spPr>
      </p:pic>
    </p:spTree>
    <p:extLst>
      <p:ext uri="{BB962C8B-B14F-4D97-AF65-F5344CB8AC3E}">
        <p14:creationId xmlns:p14="http://schemas.microsoft.com/office/powerpoint/2010/main" val="8038701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descr="newspap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84138"/>
            <a:ext cx="9393238" cy="702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782115" y="2319534"/>
            <a:ext cx="7851893"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b="1" dirty="0" smtClean="0">
                <a:solidFill>
                  <a:srgbClr val="4C4C4C"/>
                </a:solidFill>
              </a:rPr>
              <a:t>NEISD- High School, College &amp; Career Readiness Lessons</a:t>
            </a:r>
            <a:endParaRPr lang="en-US" altLang="en-US" b="1" dirty="0"/>
          </a:p>
        </p:txBody>
      </p:sp>
      <p:sp>
        <p:nvSpPr>
          <p:cNvPr id="7173"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dirty="0">
              <a:latin typeface="Arial" panose="020B0604020202020204" pitchFamily="34" charset="0"/>
            </a:endParaRPr>
          </a:p>
        </p:txBody>
      </p:sp>
      <p:sp>
        <p:nvSpPr>
          <p:cNvPr id="7177" name="Text Box 10"/>
          <p:cNvSpPr txBox="1">
            <a:spLocks noChangeArrowheads="1"/>
          </p:cNvSpPr>
          <p:nvPr/>
        </p:nvSpPr>
        <p:spPr bwMode="auto">
          <a:xfrm>
            <a:off x="2124848" y="1017683"/>
            <a:ext cx="489589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3200" b="1" dirty="0">
                <a:solidFill>
                  <a:srgbClr val="1C1C1C"/>
                </a:solidFill>
                <a:latin typeface="Castellar" panose="020A0402060406010301" pitchFamily="18" charset="0"/>
              </a:rPr>
              <a:t>YOUR </a:t>
            </a:r>
            <a:r>
              <a:rPr lang="en-GB" altLang="en-US" sz="3200" b="1" dirty="0" smtClean="0">
                <a:solidFill>
                  <a:srgbClr val="1C1C1C"/>
                </a:solidFill>
                <a:latin typeface="Castellar" panose="020A0402060406010301" pitchFamily="18" charset="0"/>
              </a:rPr>
              <a:t>Future News</a:t>
            </a:r>
            <a:endParaRPr lang="en-GB" altLang="en-US" sz="3200" b="1" dirty="0">
              <a:solidFill>
                <a:srgbClr val="1C1C1C"/>
              </a:solidFill>
              <a:latin typeface="Castellar" panose="020A0402060406010301" pitchFamily="18" charset="0"/>
            </a:endParaRPr>
          </a:p>
        </p:txBody>
      </p:sp>
      <p:sp>
        <p:nvSpPr>
          <p:cNvPr id="7178" name="Text Box 11"/>
          <p:cNvSpPr txBox="1">
            <a:spLocks noChangeArrowheads="1"/>
          </p:cNvSpPr>
          <p:nvPr/>
        </p:nvSpPr>
        <p:spPr bwMode="auto">
          <a:xfrm>
            <a:off x="1744969" y="1766297"/>
            <a:ext cx="5806461" cy="738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sz="1600" dirty="0" smtClean="0">
                <a:latin typeface="Colonna MT" panose="04020805060202030203" pitchFamily="82" charset="0"/>
              </a:rPr>
              <a:t>“We </a:t>
            </a:r>
            <a:r>
              <a:rPr lang="en-US" sz="1600" dirty="0">
                <a:latin typeface="Colonna MT" panose="04020805060202030203" pitchFamily="82" charset="0"/>
              </a:rPr>
              <a:t>shouldn't just live for today; we should prepare for tomorrow</a:t>
            </a:r>
            <a:r>
              <a:rPr lang="en-US" sz="1600" dirty="0" smtClean="0">
                <a:latin typeface="Colonna MT" panose="04020805060202030203" pitchFamily="82" charset="0"/>
              </a:rPr>
              <a:t>.”</a:t>
            </a:r>
          </a:p>
          <a:p>
            <a:pPr algn="r"/>
            <a:r>
              <a:rPr lang="en-US" sz="1000" dirty="0" smtClean="0">
                <a:latin typeface="Colonna MT" panose="04020805060202030203" pitchFamily="82" charset="0"/>
              </a:rPr>
              <a:t>-Kent Conrad</a:t>
            </a:r>
            <a:r>
              <a:rPr lang="en-US" sz="1600" dirty="0">
                <a:latin typeface="Colonna MT" panose="04020805060202030203" pitchFamily="82" charset="0"/>
              </a:rPr>
              <a:t/>
            </a:r>
            <a:br>
              <a:rPr lang="en-US" sz="1600" dirty="0">
                <a:latin typeface="Colonna MT" panose="04020805060202030203" pitchFamily="82" charset="0"/>
              </a:rPr>
            </a:br>
            <a:endParaRPr lang="en-US" altLang="en-US" sz="1600" b="1" dirty="0">
              <a:solidFill>
                <a:srgbClr val="4C4C4C"/>
              </a:solidFill>
              <a:latin typeface="Colonna MT" panose="04020805060202030203" pitchFamily="82" charset="0"/>
            </a:endParaRPr>
          </a:p>
        </p:txBody>
      </p:sp>
      <p:sp>
        <p:nvSpPr>
          <p:cNvPr id="7179" name="Text Box 12"/>
          <p:cNvSpPr txBox="1">
            <a:spLocks noChangeArrowheads="1"/>
          </p:cNvSpPr>
          <p:nvPr/>
        </p:nvSpPr>
        <p:spPr bwMode="auto">
          <a:xfrm>
            <a:off x="7779287" y="1871244"/>
            <a:ext cx="752129" cy="2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200" b="1" dirty="0" smtClean="0">
                <a:solidFill>
                  <a:srgbClr val="4C4C4C"/>
                </a:solidFill>
              </a:rPr>
              <a:t>Lesson 4</a:t>
            </a:r>
            <a:endParaRPr lang="en-US" altLang="en-US" sz="1200" b="1" dirty="0">
              <a:solidFill>
                <a:srgbClr val="4C4C4C"/>
              </a:solidFill>
            </a:endParaRPr>
          </a:p>
        </p:txBody>
      </p:sp>
      <p:sp>
        <p:nvSpPr>
          <p:cNvPr id="3" name="TextBox 2"/>
          <p:cNvSpPr txBox="1"/>
          <p:nvPr/>
        </p:nvSpPr>
        <p:spPr>
          <a:xfrm>
            <a:off x="359532" y="2852936"/>
            <a:ext cx="8532948" cy="1569660"/>
          </a:xfrm>
          <a:prstGeom prst="rect">
            <a:avLst/>
          </a:prstGeom>
          <a:noFill/>
        </p:spPr>
        <p:txBody>
          <a:bodyPr wrap="square" rtlCol="0">
            <a:spAutoFit/>
          </a:bodyPr>
          <a:lstStyle/>
          <a:p>
            <a:r>
              <a:rPr lang="en-US" dirty="0" smtClean="0"/>
              <a:t>On your 4-year planning sheet, please complete the following information:</a:t>
            </a:r>
          </a:p>
          <a:p>
            <a:endParaRPr lang="en-US" dirty="0"/>
          </a:p>
          <a:p>
            <a:endParaRPr lang="en-US" dirty="0"/>
          </a:p>
        </p:txBody>
      </p:sp>
      <p:pic>
        <p:nvPicPr>
          <p:cNvPr id="4" name="Picture 3"/>
          <p:cNvPicPr>
            <a:picLocks noChangeAspect="1"/>
          </p:cNvPicPr>
          <p:nvPr/>
        </p:nvPicPr>
        <p:blipFill>
          <a:blip r:embed="rId4"/>
          <a:stretch>
            <a:fillRect/>
          </a:stretch>
        </p:blipFill>
        <p:spPr>
          <a:xfrm>
            <a:off x="173788" y="4247430"/>
            <a:ext cx="8798011" cy="1189691"/>
          </a:xfrm>
          <a:prstGeom prst="rect">
            <a:avLst/>
          </a:prstGeom>
        </p:spPr>
      </p:pic>
      <p:sp>
        <p:nvSpPr>
          <p:cNvPr id="2" name="Slide Number Placeholder 1"/>
          <p:cNvSpPr>
            <a:spLocks noGrp="1"/>
          </p:cNvSpPr>
          <p:nvPr>
            <p:ph type="sldNum" sz="quarter" idx="12"/>
          </p:nvPr>
        </p:nvSpPr>
        <p:spPr/>
        <p:txBody>
          <a:bodyPr/>
          <a:lstStyle/>
          <a:p>
            <a:pPr>
              <a:defRPr/>
            </a:pPr>
            <a:fld id="{3E71C539-9550-4966-A5F3-2F6D50786557}" type="slidenum">
              <a:rPr lang="en-US" altLang="en-US" smtClean="0"/>
              <a:pPr>
                <a:defRPr/>
              </a:pPr>
              <a:t>32</a:t>
            </a:fld>
            <a:endParaRPr lang="en-US" altLang="en-US" dirty="0"/>
          </a:p>
        </p:txBody>
      </p:sp>
    </p:spTree>
    <p:extLst>
      <p:ext uri="{BB962C8B-B14F-4D97-AF65-F5344CB8AC3E}">
        <p14:creationId xmlns:p14="http://schemas.microsoft.com/office/powerpoint/2010/main" val="36842437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descr="newspap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84138"/>
            <a:ext cx="9393238" cy="702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782115" y="2319534"/>
            <a:ext cx="7851893"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b="1" dirty="0" smtClean="0">
                <a:solidFill>
                  <a:srgbClr val="4C4C4C"/>
                </a:solidFill>
              </a:rPr>
              <a:t>NEISD- High School, College &amp; Career Readiness Lessons</a:t>
            </a:r>
            <a:endParaRPr lang="en-US" altLang="en-US" b="1" dirty="0"/>
          </a:p>
        </p:txBody>
      </p:sp>
      <p:sp>
        <p:nvSpPr>
          <p:cNvPr id="7173"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dirty="0">
              <a:latin typeface="Arial" panose="020B0604020202020204" pitchFamily="34" charset="0"/>
            </a:endParaRPr>
          </a:p>
        </p:txBody>
      </p:sp>
      <p:sp>
        <p:nvSpPr>
          <p:cNvPr id="7177" name="Text Box 10"/>
          <p:cNvSpPr txBox="1">
            <a:spLocks noChangeArrowheads="1"/>
          </p:cNvSpPr>
          <p:nvPr/>
        </p:nvSpPr>
        <p:spPr bwMode="auto">
          <a:xfrm>
            <a:off x="2124848" y="1017683"/>
            <a:ext cx="489589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3200" b="1" dirty="0">
                <a:solidFill>
                  <a:srgbClr val="1C1C1C"/>
                </a:solidFill>
                <a:latin typeface="Castellar" panose="020A0402060406010301" pitchFamily="18" charset="0"/>
              </a:rPr>
              <a:t>YOUR </a:t>
            </a:r>
            <a:r>
              <a:rPr lang="en-GB" altLang="en-US" sz="3200" b="1" dirty="0" smtClean="0">
                <a:solidFill>
                  <a:srgbClr val="1C1C1C"/>
                </a:solidFill>
                <a:latin typeface="Castellar" panose="020A0402060406010301" pitchFamily="18" charset="0"/>
              </a:rPr>
              <a:t>Future News</a:t>
            </a:r>
            <a:endParaRPr lang="en-GB" altLang="en-US" sz="3200" b="1" dirty="0">
              <a:solidFill>
                <a:srgbClr val="1C1C1C"/>
              </a:solidFill>
              <a:latin typeface="Castellar" panose="020A0402060406010301" pitchFamily="18" charset="0"/>
            </a:endParaRPr>
          </a:p>
        </p:txBody>
      </p:sp>
      <p:sp>
        <p:nvSpPr>
          <p:cNvPr id="7178" name="Text Box 11"/>
          <p:cNvSpPr txBox="1">
            <a:spLocks noChangeArrowheads="1"/>
          </p:cNvSpPr>
          <p:nvPr/>
        </p:nvSpPr>
        <p:spPr bwMode="auto">
          <a:xfrm>
            <a:off x="1744969" y="1766297"/>
            <a:ext cx="5806461" cy="738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sz="1600" dirty="0" smtClean="0">
                <a:latin typeface="Colonna MT" panose="04020805060202030203" pitchFamily="82" charset="0"/>
              </a:rPr>
              <a:t>“We </a:t>
            </a:r>
            <a:r>
              <a:rPr lang="en-US" sz="1600" dirty="0">
                <a:latin typeface="Colonna MT" panose="04020805060202030203" pitchFamily="82" charset="0"/>
              </a:rPr>
              <a:t>shouldn't just live for today; we should prepare for tomorrow</a:t>
            </a:r>
            <a:r>
              <a:rPr lang="en-US" sz="1600" dirty="0" smtClean="0">
                <a:latin typeface="Colonna MT" panose="04020805060202030203" pitchFamily="82" charset="0"/>
              </a:rPr>
              <a:t>.”</a:t>
            </a:r>
          </a:p>
          <a:p>
            <a:pPr algn="r"/>
            <a:r>
              <a:rPr lang="en-US" sz="1000" dirty="0" smtClean="0">
                <a:latin typeface="Colonna MT" panose="04020805060202030203" pitchFamily="82" charset="0"/>
              </a:rPr>
              <a:t>-Kent Conrad</a:t>
            </a:r>
            <a:r>
              <a:rPr lang="en-US" sz="1600" dirty="0">
                <a:latin typeface="Colonna MT" panose="04020805060202030203" pitchFamily="82" charset="0"/>
              </a:rPr>
              <a:t/>
            </a:r>
            <a:br>
              <a:rPr lang="en-US" sz="1600" dirty="0">
                <a:latin typeface="Colonna MT" panose="04020805060202030203" pitchFamily="82" charset="0"/>
              </a:rPr>
            </a:br>
            <a:endParaRPr lang="en-US" altLang="en-US" sz="1600" b="1" dirty="0">
              <a:solidFill>
                <a:srgbClr val="4C4C4C"/>
              </a:solidFill>
              <a:latin typeface="Colonna MT" panose="04020805060202030203" pitchFamily="82" charset="0"/>
            </a:endParaRPr>
          </a:p>
        </p:txBody>
      </p:sp>
      <p:sp>
        <p:nvSpPr>
          <p:cNvPr id="7179" name="Text Box 12"/>
          <p:cNvSpPr txBox="1">
            <a:spLocks noChangeArrowheads="1"/>
          </p:cNvSpPr>
          <p:nvPr/>
        </p:nvSpPr>
        <p:spPr bwMode="auto">
          <a:xfrm>
            <a:off x="7779287" y="1871244"/>
            <a:ext cx="752129" cy="2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200" b="1" dirty="0" smtClean="0">
                <a:solidFill>
                  <a:srgbClr val="4C4C4C"/>
                </a:solidFill>
              </a:rPr>
              <a:t>Lesson 4</a:t>
            </a:r>
            <a:endParaRPr lang="en-US" altLang="en-US" sz="1200" b="1" dirty="0">
              <a:solidFill>
                <a:srgbClr val="4C4C4C"/>
              </a:solidFill>
            </a:endParaRPr>
          </a:p>
        </p:txBody>
      </p:sp>
      <p:sp>
        <p:nvSpPr>
          <p:cNvPr id="3" name="TextBox 2"/>
          <p:cNvSpPr txBox="1"/>
          <p:nvPr/>
        </p:nvSpPr>
        <p:spPr>
          <a:xfrm>
            <a:off x="359532" y="2852936"/>
            <a:ext cx="8532948" cy="1938992"/>
          </a:xfrm>
          <a:prstGeom prst="rect">
            <a:avLst/>
          </a:prstGeom>
          <a:noFill/>
        </p:spPr>
        <p:txBody>
          <a:bodyPr wrap="square" rtlCol="0">
            <a:spAutoFit/>
          </a:bodyPr>
          <a:lstStyle/>
          <a:p>
            <a:r>
              <a:rPr lang="en-US" dirty="0" smtClean="0"/>
              <a:t>On your four-year planning sheet, please mark at least one Endorsement you are interested in.  Remember to consider your </a:t>
            </a:r>
            <a:r>
              <a:rPr lang="en-US" i="1" dirty="0"/>
              <a:t>Kuder® </a:t>
            </a:r>
            <a:r>
              <a:rPr lang="en-US" dirty="0" smtClean="0"/>
              <a:t>results.</a:t>
            </a:r>
          </a:p>
          <a:p>
            <a:endParaRPr lang="en-US" dirty="0"/>
          </a:p>
          <a:p>
            <a:endParaRPr lang="en-US" dirty="0"/>
          </a:p>
        </p:txBody>
      </p:sp>
      <p:pic>
        <p:nvPicPr>
          <p:cNvPr id="2" name="Picture 1"/>
          <p:cNvPicPr>
            <a:picLocks noChangeAspect="1"/>
          </p:cNvPicPr>
          <p:nvPr/>
        </p:nvPicPr>
        <p:blipFill>
          <a:blip r:embed="rId4"/>
          <a:stretch>
            <a:fillRect/>
          </a:stretch>
        </p:blipFill>
        <p:spPr>
          <a:xfrm>
            <a:off x="2348706" y="4341535"/>
            <a:ext cx="4448175" cy="2162175"/>
          </a:xfrm>
          <a:prstGeom prst="rect">
            <a:avLst/>
          </a:prstGeom>
        </p:spPr>
      </p:pic>
      <p:sp>
        <p:nvSpPr>
          <p:cNvPr id="4" name="Slide Number Placeholder 3"/>
          <p:cNvSpPr>
            <a:spLocks noGrp="1"/>
          </p:cNvSpPr>
          <p:nvPr>
            <p:ph type="sldNum" sz="quarter" idx="12"/>
          </p:nvPr>
        </p:nvSpPr>
        <p:spPr/>
        <p:txBody>
          <a:bodyPr/>
          <a:lstStyle/>
          <a:p>
            <a:pPr>
              <a:defRPr/>
            </a:pPr>
            <a:fld id="{3E71C539-9550-4966-A5F3-2F6D50786557}" type="slidenum">
              <a:rPr lang="en-US" altLang="en-US" smtClean="0"/>
              <a:pPr>
                <a:defRPr/>
              </a:pPr>
              <a:t>33</a:t>
            </a:fld>
            <a:endParaRPr lang="en-US" altLang="en-US" dirty="0"/>
          </a:p>
        </p:txBody>
      </p:sp>
    </p:spTree>
    <p:extLst>
      <p:ext uri="{BB962C8B-B14F-4D97-AF65-F5344CB8AC3E}">
        <p14:creationId xmlns:p14="http://schemas.microsoft.com/office/powerpoint/2010/main" val="7021583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descr="newspap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84138"/>
            <a:ext cx="9393238" cy="702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782115" y="2319534"/>
            <a:ext cx="7851893"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b="1" dirty="0" smtClean="0">
                <a:solidFill>
                  <a:srgbClr val="4C4C4C"/>
                </a:solidFill>
              </a:rPr>
              <a:t>NEISD- High School, College &amp; Career Readiness Lessons</a:t>
            </a:r>
            <a:endParaRPr lang="en-US" altLang="en-US" b="1" dirty="0"/>
          </a:p>
        </p:txBody>
      </p:sp>
      <p:sp>
        <p:nvSpPr>
          <p:cNvPr id="7173"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dirty="0">
              <a:latin typeface="Arial" panose="020B0604020202020204" pitchFamily="34" charset="0"/>
            </a:endParaRPr>
          </a:p>
        </p:txBody>
      </p:sp>
      <p:sp>
        <p:nvSpPr>
          <p:cNvPr id="7177" name="Text Box 10"/>
          <p:cNvSpPr txBox="1">
            <a:spLocks noChangeArrowheads="1"/>
          </p:cNvSpPr>
          <p:nvPr/>
        </p:nvSpPr>
        <p:spPr bwMode="auto">
          <a:xfrm>
            <a:off x="2124848" y="1017683"/>
            <a:ext cx="489589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3200" b="1" dirty="0">
                <a:solidFill>
                  <a:srgbClr val="1C1C1C"/>
                </a:solidFill>
                <a:latin typeface="Castellar" panose="020A0402060406010301" pitchFamily="18" charset="0"/>
              </a:rPr>
              <a:t>YOUR </a:t>
            </a:r>
            <a:r>
              <a:rPr lang="en-GB" altLang="en-US" sz="3200" b="1" dirty="0" smtClean="0">
                <a:solidFill>
                  <a:srgbClr val="1C1C1C"/>
                </a:solidFill>
                <a:latin typeface="Castellar" panose="020A0402060406010301" pitchFamily="18" charset="0"/>
              </a:rPr>
              <a:t>Future News</a:t>
            </a:r>
            <a:endParaRPr lang="en-GB" altLang="en-US" sz="3200" b="1" dirty="0">
              <a:solidFill>
                <a:srgbClr val="1C1C1C"/>
              </a:solidFill>
              <a:latin typeface="Castellar" panose="020A0402060406010301" pitchFamily="18" charset="0"/>
            </a:endParaRPr>
          </a:p>
        </p:txBody>
      </p:sp>
      <p:sp>
        <p:nvSpPr>
          <p:cNvPr id="7178" name="Text Box 11"/>
          <p:cNvSpPr txBox="1">
            <a:spLocks noChangeArrowheads="1"/>
          </p:cNvSpPr>
          <p:nvPr/>
        </p:nvSpPr>
        <p:spPr bwMode="auto">
          <a:xfrm>
            <a:off x="1744969" y="1766297"/>
            <a:ext cx="5806461" cy="738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sz="1600" dirty="0" smtClean="0">
                <a:latin typeface="Colonna MT" panose="04020805060202030203" pitchFamily="82" charset="0"/>
              </a:rPr>
              <a:t>“We </a:t>
            </a:r>
            <a:r>
              <a:rPr lang="en-US" sz="1600" dirty="0">
                <a:latin typeface="Colonna MT" panose="04020805060202030203" pitchFamily="82" charset="0"/>
              </a:rPr>
              <a:t>shouldn't just live for today; we should prepare for tomorrow</a:t>
            </a:r>
            <a:r>
              <a:rPr lang="en-US" sz="1600" dirty="0" smtClean="0">
                <a:latin typeface="Colonna MT" panose="04020805060202030203" pitchFamily="82" charset="0"/>
              </a:rPr>
              <a:t>.”</a:t>
            </a:r>
          </a:p>
          <a:p>
            <a:pPr algn="r"/>
            <a:r>
              <a:rPr lang="en-US" sz="1000" dirty="0" smtClean="0">
                <a:latin typeface="Colonna MT" panose="04020805060202030203" pitchFamily="82" charset="0"/>
              </a:rPr>
              <a:t>-Kent Conrad</a:t>
            </a:r>
            <a:r>
              <a:rPr lang="en-US" sz="1600" dirty="0">
                <a:latin typeface="Colonna MT" panose="04020805060202030203" pitchFamily="82" charset="0"/>
              </a:rPr>
              <a:t/>
            </a:r>
            <a:br>
              <a:rPr lang="en-US" sz="1600" dirty="0">
                <a:latin typeface="Colonna MT" panose="04020805060202030203" pitchFamily="82" charset="0"/>
              </a:rPr>
            </a:br>
            <a:endParaRPr lang="en-US" altLang="en-US" sz="1600" b="1" dirty="0">
              <a:solidFill>
                <a:srgbClr val="4C4C4C"/>
              </a:solidFill>
              <a:latin typeface="Colonna MT" panose="04020805060202030203" pitchFamily="82" charset="0"/>
            </a:endParaRPr>
          </a:p>
        </p:txBody>
      </p:sp>
      <p:sp>
        <p:nvSpPr>
          <p:cNvPr id="7179" name="Text Box 12"/>
          <p:cNvSpPr txBox="1">
            <a:spLocks noChangeArrowheads="1"/>
          </p:cNvSpPr>
          <p:nvPr/>
        </p:nvSpPr>
        <p:spPr bwMode="auto">
          <a:xfrm>
            <a:off x="7779287" y="1871244"/>
            <a:ext cx="752129" cy="2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200" b="1" dirty="0" smtClean="0">
                <a:solidFill>
                  <a:srgbClr val="4C4C4C"/>
                </a:solidFill>
              </a:rPr>
              <a:t>Lesson 4</a:t>
            </a:r>
            <a:endParaRPr lang="en-US" altLang="en-US" sz="1200" b="1" dirty="0">
              <a:solidFill>
                <a:srgbClr val="4C4C4C"/>
              </a:solidFill>
            </a:endParaRPr>
          </a:p>
        </p:txBody>
      </p:sp>
      <p:sp>
        <p:nvSpPr>
          <p:cNvPr id="3" name="TextBox 2"/>
          <p:cNvSpPr txBox="1"/>
          <p:nvPr/>
        </p:nvSpPr>
        <p:spPr>
          <a:xfrm>
            <a:off x="381725" y="2716623"/>
            <a:ext cx="8532948" cy="2185214"/>
          </a:xfrm>
          <a:prstGeom prst="rect">
            <a:avLst/>
          </a:prstGeom>
          <a:noFill/>
        </p:spPr>
        <p:txBody>
          <a:bodyPr wrap="square" rtlCol="0">
            <a:spAutoFit/>
          </a:bodyPr>
          <a:lstStyle/>
          <a:p>
            <a:r>
              <a:rPr lang="en-US" sz="2200" dirty="0" smtClean="0"/>
              <a:t>Find that Endorsement on the NEISD Endorsement Guide.  Next, find the Program of Study you are interested in (ex. Accounting) and fill in the courses you will be taking in the boxes marked in </a:t>
            </a:r>
            <a:r>
              <a:rPr lang="en-US" sz="2200" b="1" dirty="0" smtClean="0">
                <a:solidFill>
                  <a:srgbClr val="FFFF00"/>
                </a:solidFill>
              </a:rPr>
              <a:t>yellow</a:t>
            </a:r>
            <a:r>
              <a:rPr lang="en-US" sz="2200" dirty="0" smtClean="0">
                <a:solidFill>
                  <a:srgbClr val="FFFF00"/>
                </a:solidFill>
              </a:rPr>
              <a:t> </a:t>
            </a:r>
            <a:r>
              <a:rPr lang="en-US" sz="2200" dirty="0" smtClean="0"/>
              <a:t>shown below.  Also mark the credit value in the </a:t>
            </a:r>
            <a:r>
              <a:rPr lang="en-US" sz="2200" b="1" dirty="0" smtClean="0">
                <a:solidFill>
                  <a:srgbClr val="92D050"/>
                </a:solidFill>
              </a:rPr>
              <a:t>green</a:t>
            </a:r>
            <a:r>
              <a:rPr lang="en-US" sz="2200" dirty="0" smtClean="0"/>
              <a:t> boxes shown below.</a:t>
            </a:r>
          </a:p>
          <a:p>
            <a:r>
              <a:rPr lang="en-US" dirty="0" smtClean="0">
                <a:solidFill>
                  <a:srgbClr val="FF0000"/>
                </a:solidFill>
              </a:rPr>
              <a:t>REMEMBER</a:t>
            </a:r>
            <a:r>
              <a:rPr lang="en-US" dirty="0" smtClean="0"/>
              <a:t>:  	You are looking for 4 total credits! (.5 +.5=1)</a:t>
            </a:r>
            <a:endParaRPr lang="en-US" dirty="0"/>
          </a:p>
          <a:p>
            <a:r>
              <a:rPr lang="en-US" dirty="0" smtClean="0"/>
              <a:t>			You do NOT have to fill every box!</a:t>
            </a:r>
            <a:endParaRPr lang="en-US" dirty="0"/>
          </a:p>
        </p:txBody>
      </p:sp>
      <p:pic>
        <p:nvPicPr>
          <p:cNvPr id="5" name="Picture 4"/>
          <p:cNvPicPr>
            <a:picLocks noChangeAspect="1"/>
          </p:cNvPicPr>
          <p:nvPr/>
        </p:nvPicPr>
        <p:blipFill>
          <a:blip r:embed="rId4"/>
          <a:stretch>
            <a:fillRect/>
          </a:stretch>
        </p:blipFill>
        <p:spPr>
          <a:xfrm>
            <a:off x="2076140" y="5003874"/>
            <a:ext cx="5144118" cy="1922119"/>
          </a:xfrm>
          <a:prstGeom prst="rect">
            <a:avLst/>
          </a:prstGeom>
        </p:spPr>
      </p:pic>
      <p:sp>
        <p:nvSpPr>
          <p:cNvPr id="2" name="Slide Number Placeholder 1"/>
          <p:cNvSpPr>
            <a:spLocks noGrp="1"/>
          </p:cNvSpPr>
          <p:nvPr>
            <p:ph type="sldNum" sz="quarter" idx="12"/>
          </p:nvPr>
        </p:nvSpPr>
        <p:spPr/>
        <p:txBody>
          <a:bodyPr/>
          <a:lstStyle/>
          <a:p>
            <a:pPr>
              <a:defRPr/>
            </a:pPr>
            <a:fld id="{3E71C539-9550-4966-A5F3-2F6D50786557}" type="slidenum">
              <a:rPr lang="en-US" altLang="en-US" smtClean="0"/>
              <a:pPr>
                <a:defRPr/>
              </a:pPr>
              <a:t>34</a:t>
            </a:fld>
            <a:endParaRPr lang="en-US" altLang="en-US" dirty="0"/>
          </a:p>
        </p:txBody>
      </p:sp>
    </p:spTree>
    <p:extLst>
      <p:ext uri="{BB962C8B-B14F-4D97-AF65-F5344CB8AC3E}">
        <p14:creationId xmlns:p14="http://schemas.microsoft.com/office/powerpoint/2010/main" val="39818105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descr="newspap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84138"/>
            <a:ext cx="9393238" cy="702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782115" y="2319534"/>
            <a:ext cx="7851893"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b="1" dirty="0" smtClean="0">
                <a:solidFill>
                  <a:srgbClr val="4C4C4C"/>
                </a:solidFill>
              </a:rPr>
              <a:t>NEISD- High School, College &amp; Career Readiness Lessons</a:t>
            </a:r>
            <a:endParaRPr lang="en-US" altLang="en-US" b="1" dirty="0"/>
          </a:p>
        </p:txBody>
      </p:sp>
      <p:sp>
        <p:nvSpPr>
          <p:cNvPr id="7173"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dirty="0">
              <a:latin typeface="Arial" panose="020B0604020202020204" pitchFamily="34" charset="0"/>
            </a:endParaRPr>
          </a:p>
        </p:txBody>
      </p:sp>
      <p:sp>
        <p:nvSpPr>
          <p:cNvPr id="7177" name="Text Box 10"/>
          <p:cNvSpPr txBox="1">
            <a:spLocks noChangeArrowheads="1"/>
          </p:cNvSpPr>
          <p:nvPr/>
        </p:nvSpPr>
        <p:spPr bwMode="auto">
          <a:xfrm>
            <a:off x="2124848" y="1017683"/>
            <a:ext cx="489589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3200" b="1" dirty="0">
                <a:solidFill>
                  <a:srgbClr val="1C1C1C"/>
                </a:solidFill>
                <a:latin typeface="Castellar" panose="020A0402060406010301" pitchFamily="18" charset="0"/>
              </a:rPr>
              <a:t>YOUR </a:t>
            </a:r>
            <a:r>
              <a:rPr lang="en-GB" altLang="en-US" sz="3200" b="1" dirty="0" smtClean="0">
                <a:solidFill>
                  <a:srgbClr val="1C1C1C"/>
                </a:solidFill>
                <a:latin typeface="Castellar" panose="020A0402060406010301" pitchFamily="18" charset="0"/>
              </a:rPr>
              <a:t>Future News</a:t>
            </a:r>
            <a:endParaRPr lang="en-GB" altLang="en-US" sz="3200" b="1" dirty="0">
              <a:solidFill>
                <a:srgbClr val="1C1C1C"/>
              </a:solidFill>
              <a:latin typeface="Castellar" panose="020A0402060406010301" pitchFamily="18" charset="0"/>
            </a:endParaRPr>
          </a:p>
        </p:txBody>
      </p:sp>
      <p:sp>
        <p:nvSpPr>
          <p:cNvPr id="7178" name="Text Box 11"/>
          <p:cNvSpPr txBox="1">
            <a:spLocks noChangeArrowheads="1"/>
          </p:cNvSpPr>
          <p:nvPr/>
        </p:nvSpPr>
        <p:spPr bwMode="auto">
          <a:xfrm>
            <a:off x="1744969" y="1766297"/>
            <a:ext cx="5806461" cy="738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sz="1600" dirty="0" smtClean="0">
                <a:latin typeface="Colonna MT" panose="04020805060202030203" pitchFamily="82" charset="0"/>
              </a:rPr>
              <a:t>“We </a:t>
            </a:r>
            <a:r>
              <a:rPr lang="en-US" sz="1600" dirty="0">
                <a:latin typeface="Colonna MT" panose="04020805060202030203" pitchFamily="82" charset="0"/>
              </a:rPr>
              <a:t>shouldn't just live for today; we should prepare for tomorrow</a:t>
            </a:r>
            <a:r>
              <a:rPr lang="en-US" sz="1600" dirty="0" smtClean="0">
                <a:latin typeface="Colonna MT" panose="04020805060202030203" pitchFamily="82" charset="0"/>
              </a:rPr>
              <a:t>.”</a:t>
            </a:r>
          </a:p>
          <a:p>
            <a:pPr algn="r"/>
            <a:r>
              <a:rPr lang="en-US" sz="1000" dirty="0" smtClean="0">
                <a:latin typeface="Colonna MT" panose="04020805060202030203" pitchFamily="82" charset="0"/>
              </a:rPr>
              <a:t>-Kent Conrad</a:t>
            </a:r>
            <a:r>
              <a:rPr lang="en-US" sz="1600" dirty="0">
                <a:latin typeface="Colonna MT" panose="04020805060202030203" pitchFamily="82" charset="0"/>
              </a:rPr>
              <a:t/>
            </a:r>
            <a:br>
              <a:rPr lang="en-US" sz="1600" dirty="0">
                <a:latin typeface="Colonna MT" panose="04020805060202030203" pitchFamily="82" charset="0"/>
              </a:rPr>
            </a:br>
            <a:endParaRPr lang="en-US" altLang="en-US" sz="1600" b="1" dirty="0">
              <a:solidFill>
                <a:srgbClr val="4C4C4C"/>
              </a:solidFill>
              <a:latin typeface="Colonna MT" panose="04020805060202030203" pitchFamily="82" charset="0"/>
            </a:endParaRPr>
          </a:p>
        </p:txBody>
      </p:sp>
      <p:sp>
        <p:nvSpPr>
          <p:cNvPr id="7179" name="Text Box 12"/>
          <p:cNvSpPr txBox="1">
            <a:spLocks noChangeArrowheads="1"/>
          </p:cNvSpPr>
          <p:nvPr/>
        </p:nvSpPr>
        <p:spPr bwMode="auto">
          <a:xfrm>
            <a:off x="7779287" y="1871244"/>
            <a:ext cx="752129" cy="2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200" b="1" dirty="0" smtClean="0">
                <a:solidFill>
                  <a:srgbClr val="4C4C4C"/>
                </a:solidFill>
              </a:rPr>
              <a:t>Lesson 4</a:t>
            </a:r>
            <a:endParaRPr lang="en-US" altLang="en-US" sz="1200" b="1" dirty="0">
              <a:solidFill>
                <a:srgbClr val="4C4C4C"/>
              </a:solidFill>
            </a:endParaRPr>
          </a:p>
        </p:txBody>
      </p:sp>
      <p:sp>
        <p:nvSpPr>
          <p:cNvPr id="3" name="TextBox 2"/>
          <p:cNvSpPr txBox="1"/>
          <p:nvPr/>
        </p:nvSpPr>
        <p:spPr>
          <a:xfrm>
            <a:off x="503548" y="2781199"/>
            <a:ext cx="8280920" cy="461665"/>
          </a:xfrm>
          <a:prstGeom prst="rect">
            <a:avLst/>
          </a:prstGeom>
          <a:noFill/>
        </p:spPr>
        <p:txBody>
          <a:bodyPr wrap="square" rtlCol="0">
            <a:spAutoFit/>
          </a:bodyPr>
          <a:lstStyle/>
          <a:p>
            <a:r>
              <a:rPr lang="en-US" dirty="0" smtClean="0"/>
              <a:t>Example </a:t>
            </a:r>
            <a:r>
              <a:rPr lang="en-US" sz="1600" dirty="0" smtClean="0"/>
              <a:t>(Business &amp; Industry Endorsement/Accounting Program of Study):</a:t>
            </a:r>
            <a:endParaRPr lang="en-US" sz="1600" dirty="0"/>
          </a:p>
        </p:txBody>
      </p:sp>
      <p:pic>
        <p:nvPicPr>
          <p:cNvPr id="4" name="Picture 3"/>
          <p:cNvPicPr>
            <a:picLocks noChangeAspect="1"/>
          </p:cNvPicPr>
          <p:nvPr/>
        </p:nvPicPr>
        <p:blipFill>
          <a:blip r:embed="rId4"/>
          <a:stretch>
            <a:fillRect/>
          </a:stretch>
        </p:blipFill>
        <p:spPr>
          <a:xfrm>
            <a:off x="201030" y="3342006"/>
            <a:ext cx="8743528" cy="3156586"/>
          </a:xfrm>
          <a:prstGeom prst="rect">
            <a:avLst/>
          </a:prstGeom>
        </p:spPr>
      </p:pic>
      <p:sp>
        <p:nvSpPr>
          <p:cNvPr id="2" name="Slide Number Placeholder 1"/>
          <p:cNvSpPr>
            <a:spLocks noGrp="1"/>
          </p:cNvSpPr>
          <p:nvPr>
            <p:ph type="sldNum" sz="quarter" idx="12"/>
          </p:nvPr>
        </p:nvSpPr>
        <p:spPr/>
        <p:txBody>
          <a:bodyPr/>
          <a:lstStyle/>
          <a:p>
            <a:pPr>
              <a:defRPr/>
            </a:pPr>
            <a:fld id="{3E71C539-9550-4966-A5F3-2F6D50786557}" type="slidenum">
              <a:rPr lang="en-US" altLang="en-US" smtClean="0"/>
              <a:pPr>
                <a:defRPr/>
              </a:pPr>
              <a:t>35</a:t>
            </a:fld>
            <a:endParaRPr lang="en-US" altLang="en-US" dirty="0"/>
          </a:p>
        </p:txBody>
      </p:sp>
    </p:spTree>
    <p:extLst>
      <p:ext uri="{BB962C8B-B14F-4D97-AF65-F5344CB8AC3E}">
        <p14:creationId xmlns:p14="http://schemas.microsoft.com/office/powerpoint/2010/main" val="31514094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descr="newspap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84138"/>
            <a:ext cx="9393238" cy="702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782115" y="2319534"/>
            <a:ext cx="7851893"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b="1" dirty="0" smtClean="0">
                <a:solidFill>
                  <a:srgbClr val="4C4C4C"/>
                </a:solidFill>
              </a:rPr>
              <a:t>NEISD- High School, College &amp; Career Readiness Lessons</a:t>
            </a:r>
            <a:endParaRPr lang="en-US" altLang="en-US" b="1" dirty="0"/>
          </a:p>
        </p:txBody>
      </p:sp>
      <p:sp>
        <p:nvSpPr>
          <p:cNvPr id="7173"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dirty="0">
              <a:latin typeface="Arial" panose="020B0604020202020204" pitchFamily="34" charset="0"/>
            </a:endParaRPr>
          </a:p>
        </p:txBody>
      </p:sp>
      <p:sp>
        <p:nvSpPr>
          <p:cNvPr id="7177" name="Text Box 10"/>
          <p:cNvSpPr txBox="1">
            <a:spLocks noChangeArrowheads="1"/>
          </p:cNvSpPr>
          <p:nvPr/>
        </p:nvSpPr>
        <p:spPr bwMode="auto">
          <a:xfrm>
            <a:off x="2124848" y="1017683"/>
            <a:ext cx="489589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3200" b="1" dirty="0">
                <a:solidFill>
                  <a:srgbClr val="1C1C1C"/>
                </a:solidFill>
                <a:latin typeface="Castellar" panose="020A0402060406010301" pitchFamily="18" charset="0"/>
              </a:rPr>
              <a:t>YOUR </a:t>
            </a:r>
            <a:r>
              <a:rPr lang="en-GB" altLang="en-US" sz="3200" b="1" dirty="0" smtClean="0">
                <a:solidFill>
                  <a:srgbClr val="1C1C1C"/>
                </a:solidFill>
                <a:latin typeface="Castellar" panose="020A0402060406010301" pitchFamily="18" charset="0"/>
              </a:rPr>
              <a:t>Future News</a:t>
            </a:r>
            <a:endParaRPr lang="en-GB" altLang="en-US" sz="3200" b="1" dirty="0">
              <a:solidFill>
                <a:srgbClr val="1C1C1C"/>
              </a:solidFill>
              <a:latin typeface="Castellar" panose="020A0402060406010301" pitchFamily="18" charset="0"/>
            </a:endParaRPr>
          </a:p>
        </p:txBody>
      </p:sp>
      <p:sp>
        <p:nvSpPr>
          <p:cNvPr id="7178" name="Text Box 11"/>
          <p:cNvSpPr txBox="1">
            <a:spLocks noChangeArrowheads="1"/>
          </p:cNvSpPr>
          <p:nvPr/>
        </p:nvSpPr>
        <p:spPr bwMode="auto">
          <a:xfrm>
            <a:off x="1744969" y="1766297"/>
            <a:ext cx="5806461" cy="738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sz="1600" dirty="0" smtClean="0">
                <a:latin typeface="Colonna MT" panose="04020805060202030203" pitchFamily="82" charset="0"/>
              </a:rPr>
              <a:t>“We </a:t>
            </a:r>
            <a:r>
              <a:rPr lang="en-US" sz="1600" dirty="0">
                <a:latin typeface="Colonna MT" panose="04020805060202030203" pitchFamily="82" charset="0"/>
              </a:rPr>
              <a:t>shouldn't just live for today; we should prepare for tomorrow</a:t>
            </a:r>
            <a:r>
              <a:rPr lang="en-US" sz="1600" dirty="0" smtClean="0">
                <a:latin typeface="Colonna MT" panose="04020805060202030203" pitchFamily="82" charset="0"/>
              </a:rPr>
              <a:t>.”</a:t>
            </a:r>
          </a:p>
          <a:p>
            <a:pPr algn="r"/>
            <a:r>
              <a:rPr lang="en-US" sz="1000" dirty="0" smtClean="0">
                <a:latin typeface="Colonna MT" panose="04020805060202030203" pitchFamily="82" charset="0"/>
              </a:rPr>
              <a:t>-Kent Conrad</a:t>
            </a:r>
            <a:r>
              <a:rPr lang="en-US" sz="1600" dirty="0">
                <a:latin typeface="Colonna MT" panose="04020805060202030203" pitchFamily="82" charset="0"/>
              </a:rPr>
              <a:t/>
            </a:r>
            <a:br>
              <a:rPr lang="en-US" sz="1600" dirty="0">
                <a:latin typeface="Colonna MT" panose="04020805060202030203" pitchFamily="82" charset="0"/>
              </a:rPr>
            </a:br>
            <a:endParaRPr lang="en-US" altLang="en-US" sz="1600" b="1" dirty="0">
              <a:solidFill>
                <a:srgbClr val="4C4C4C"/>
              </a:solidFill>
              <a:latin typeface="Colonna MT" panose="04020805060202030203" pitchFamily="82" charset="0"/>
            </a:endParaRPr>
          </a:p>
        </p:txBody>
      </p:sp>
      <p:sp>
        <p:nvSpPr>
          <p:cNvPr id="7179" name="Text Box 12"/>
          <p:cNvSpPr txBox="1">
            <a:spLocks noChangeArrowheads="1"/>
          </p:cNvSpPr>
          <p:nvPr/>
        </p:nvSpPr>
        <p:spPr bwMode="auto">
          <a:xfrm>
            <a:off x="7779287" y="1871244"/>
            <a:ext cx="752129" cy="2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200" b="1" dirty="0" smtClean="0">
                <a:solidFill>
                  <a:srgbClr val="4C4C4C"/>
                </a:solidFill>
              </a:rPr>
              <a:t>Lesson 4</a:t>
            </a:r>
            <a:endParaRPr lang="en-US" altLang="en-US" sz="1200" b="1" dirty="0">
              <a:solidFill>
                <a:srgbClr val="4C4C4C"/>
              </a:solidFill>
            </a:endParaRPr>
          </a:p>
        </p:txBody>
      </p:sp>
      <p:sp>
        <p:nvSpPr>
          <p:cNvPr id="3" name="TextBox 2"/>
          <p:cNvSpPr txBox="1"/>
          <p:nvPr/>
        </p:nvSpPr>
        <p:spPr>
          <a:xfrm>
            <a:off x="381725" y="2716623"/>
            <a:ext cx="8532948" cy="4154984"/>
          </a:xfrm>
          <a:prstGeom prst="rect">
            <a:avLst/>
          </a:prstGeom>
          <a:noFill/>
        </p:spPr>
        <p:txBody>
          <a:bodyPr wrap="square" rtlCol="0">
            <a:spAutoFit/>
          </a:bodyPr>
          <a:lstStyle/>
          <a:p>
            <a:r>
              <a:rPr lang="en-US" sz="2200" dirty="0" smtClean="0"/>
              <a:t>Keep in mind as an incoming 9</a:t>
            </a:r>
            <a:r>
              <a:rPr lang="en-US" sz="2200" baseline="30000" dirty="0" smtClean="0"/>
              <a:t>th</a:t>
            </a:r>
            <a:r>
              <a:rPr lang="en-US" sz="2200" dirty="0" smtClean="0"/>
              <a:t> grade student you have the opportunity to apply for one of our NEISD magnet programs.  Click on the individual name to learn more about each area.</a:t>
            </a:r>
          </a:p>
          <a:p>
            <a:r>
              <a:rPr lang="en-US" sz="2200" dirty="0" err="1" smtClean="0">
                <a:hlinkClick r:id="rId4"/>
              </a:rPr>
              <a:t>Agriscience</a:t>
            </a:r>
            <a:r>
              <a:rPr lang="en-US" sz="2200" dirty="0" smtClean="0">
                <a:hlinkClick r:id="rId4"/>
              </a:rPr>
              <a:t> Magnet Program (AMP)</a:t>
            </a:r>
            <a:endParaRPr lang="en-US" sz="2200" dirty="0" smtClean="0"/>
          </a:p>
          <a:p>
            <a:r>
              <a:rPr lang="en-US" sz="2200" dirty="0" smtClean="0">
                <a:hlinkClick r:id="rId5"/>
              </a:rPr>
              <a:t>Career &amp; Technical Education Center (CTEC)</a:t>
            </a:r>
            <a:endParaRPr lang="en-US" sz="2200" dirty="0" smtClean="0"/>
          </a:p>
          <a:p>
            <a:r>
              <a:rPr lang="en-US" sz="2200" dirty="0" smtClean="0">
                <a:hlinkClick r:id="rId6"/>
              </a:rPr>
              <a:t>Design and Technology Academy (DATA)</a:t>
            </a:r>
            <a:endParaRPr lang="en-US" sz="2200" dirty="0" smtClean="0"/>
          </a:p>
          <a:p>
            <a:r>
              <a:rPr lang="en-US" sz="2200" dirty="0" smtClean="0">
                <a:hlinkClick r:id="rId7"/>
              </a:rPr>
              <a:t>Engineering &amp; Technologies Academy (ETA)</a:t>
            </a:r>
            <a:endParaRPr lang="en-US" sz="2200" dirty="0" smtClean="0"/>
          </a:p>
          <a:p>
            <a:r>
              <a:rPr lang="en-US" sz="2200" dirty="0" smtClean="0">
                <a:hlinkClick r:id="rId8"/>
              </a:rPr>
              <a:t>Hallmark University (Aviation Mechanics Program) </a:t>
            </a:r>
            <a:r>
              <a:rPr lang="en-US" sz="2200" dirty="0" smtClean="0"/>
              <a:t>11-12 grades only</a:t>
            </a:r>
          </a:p>
          <a:p>
            <a:r>
              <a:rPr lang="en-US" sz="2200" dirty="0" smtClean="0">
                <a:hlinkClick r:id="rId9"/>
              </a:rPr>
              <a:t>International School of the Americas (ISA)</a:t>
            </a:r>
            <a:endParaRPr lang="en-US" sz="2200" dirty="0" smtClean="0"/>
          </a:p>
          <a:p>
            <a:r>
              <a:rPr lang="en-US" sz="2200" dirty="0" smtClean="0">
                <a:hlinkClick r:id="rId10"/>
              </a:rPr>
              <a:t>MacArthur High School University Prep (</a:t>
            </a:r>
            <a:r>
              <a:rPr lang="en-US" sz="2200" dirty="0" err="1" smtClean="0">
                <a:hlinkClick r:id="rId10"/>
              </a:rPr>
              <a:t>MacUP</a:t>
            </a:r>
            <a:r>
              <a:rPr lang="en-US" sz="2200" dirty="0" smtClean="0">
                <a:hlinkClick r:id="rId10"/>
              </a:rPr>
              <a:t>)</a:t>
            </a:r>
            <a:endParaRPr lang="en-US" sz="2200" dirty="0" smtClean="0"/>
          </a:p>
          <a:p>
            <a:r>
              <a:rPr lang="en-US" sz="2200" dirty="0" smtClean="0">
                <a:hlinkClick r:id="rId11"/>
              </a:rPr>
              <a:t>North East School of the Arts (NESA)</a:t>
            </a:r>
            <a:endParaRPr lang="en-US" sz="2200" dirty="0" smtClean="0"/>
          </a:p>
          <a:p>
            <a:r>
              <a:rPr lang="en-US" sz="2200" dirty="0" smtClean="0">
                <a:hlinkClick r:id="rId12"/>
              </a:rPr>
              <a:t>Science, Technology, Engineering and Mathematics Academy (STEM)</a:t>
            </a:r>
            <a:endParaRPr lang="en-US" dirty="0"/>
          </a:p>
        </p:txBody>
      </p:sp>
      <p:sp>
        <p:nvSpPr>
          <p:cNvPr id="2" name="Slide Number Placeholder 1"/>
          <p:cNvSpPr>
            <a:spLocks noGrp="1"/>
          </p:cNvSpPr>
          <p:nvPr>
            <p:ph type="sldNum" sz="quarter" idx="12"/>
          </p:nvPr>
        </p:nvSpPr>
        <p:spPr/>
        <p:txBody>
          <a:bodyPr/>
          <a:lstStyle/>
          <a:p>
            <a:pPr>
              <a:defRPr/>
            </a:pPr>
            <a:fld id="{3E71C539-9550-4966-A5F3-2F6D50786557}" type="slidenum">
              <a:rPr lang="en-US" altLang="en-US" smtClean="0"/>
              <a:pPr>
                <a:defRPr/>
              </a:pPr>
              <a:t>36</a:t>
            </a:fld>
            <a:endParaRPr lang="en-US" altLang="en-US" dirty="0"/>
          </a:p>
        </p:txBody>
      </p:sp>
    </p:spTree>
    <p:extLst>
      <p:ext uri="{BB962C8B-B14F-4D97-AF65-F5344CB8AC3E}">
        <p14:creationId xmlns:p14="http://schemas.microsoft.com/office/powerpoint/2010/main" val="29671671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descr="newspap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84138"/>
            <a:ext cx="9393238" cy="702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782115" y="2319534"/>
            <a:ext cx="7851893"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b="1" dirty="0" smtClean="0">
                <a:solidFill>
                  <a:srgbClr val="4C4C4C"/>
                </a:solidFill>
              </a:rPr>
              <a:t>NEISD- High School, College &amp; Career Readiness Lessons</a:t>
            </a:r>
            <a:endParaRPr lang="en-US" altLang="en-US" b="1" dirty="0"/>
          </a:p>
        </p:txBody>
      </p:sp>
      <p:sp>
        <p:nvSpPr>
          <p:cNvPr id="7173"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dirty="0">
              <a:latin typeface="Arial" panose="020B0604020202020204" pitchFamily="34" charset="0"/>
            </a:endParaRPr>
          </a:p>
        </p:txBody>
      </p:sp>
      <p:sp>
        <p:nvSpPr>
          <p:cNvPr id="7177" name="Text Box 10"/>
          <p:cNvSpPr txBox="1">
            <a:spLocks noChangeArrowheads="1"/>
          </p:cNvSpPr>
          <p:nvPr/>
        </p:nvSpPr>
        <p:spPr bwMode="auto">
          <a:xfrm>
            <a:off x="2124848" y="1017683"/>
            <a:ext cx="489589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3200" b="1" dirty="0">
                <a:solidFill>
                  <a:srgbClr val="1C1C1C"/>
                </a:solidFill>
                <a:latin typeface="Castellar" panose="020A0402060406010301" pitchFamily="18" charset="0"/>
              </a:rPr>
              <a:t>YOUR </a:t>
            </a:r>
            <a:r>
              <a:rPr lang="en-GB" altLang="en-US" sz="3200" b="1" dirty="0" smtClean="0">
                <a:solidFill>
                  <a:srgbClr val="1C1C1C"/>
                </a:solidFill>
                <a:latin typeface="Castellar" panose="020A0402060406010301" pitchFamily="18" charset="0"/>
              </a:rPr>
              <a:t>Future News</a:t>
            </a:r>
            <a:endParaRPr lang="en-GB" altLang="en-US" sz="3200" b="1" dirty="0">
              <a:solidFill>
                <a:srgbClr val="1C1C1C"/>
              </a:solidFill>
              <a:latin typeface="Castellar" panose="020A0402060406010301" pitchFamily="18" charset="0"/>
            </a:endParaRPr>
          </a:p>
        </p:txBody>
      </p:sp>
      <p:sp>
        <p:nvSpPr>
          <p:cNvPr id="7178" name="Text Box 11"/>
          <p:cNvSpPr txBox="1">
            <a:spLocks noChangeArrowheads="1"/>
          </p:cNvSpPr>
          <p:nvPr/>
        </p:nvSpPr>
        <p:spPr bwMode="auto">
          <a:xfrm>
            <a:off x="1744969" y="1766297"/>
            <a:ext cx="5806461" cy="738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sz="1600" dirty="0" smtClean="0">
                <a:latin typeface="Colonna MT" panose="04020805060202030203" pitchFamily="82" charset="0"/>
              </a:rPr>
              <a:t>“We </a:t>
            </a:r>
            <a:r>
              <a:rPr lang="en-US" sz="1600" dirty="0">
                <a:latin typeface="Colonna MT" panose="04020805060202030203" pitchFamily="82" charset="0"/>
              </a:rPr>
              <a:t>shouldn't just live for today; we should prepare for tomorrow</a:t>
            </a:r>
            <a:r>
              <a:rPr lang="en-US" sz="1600" dirty="0" smtClean="0">
                <a:latin typeface="Colonna MT" panose="04020805060202030203" pitchFamily="82" charset="0"/>
              </a:rPr>
              <a:t>.”</a:t>
            </a:r>
          </a:p>
          <a:p>
            <a:pPr algn="r"/>
            <a:r>
              <a:rPr lang="en-US" sz="1000" dirty="0" smtClean="0">
                <a:latin typeface="Colonna MT" panose="04020805060202030203" pitchFamily="82" charset="0"/>
              </a:rPr>
              <a:t>-Kent Conrad</a:t>
            </a:r>
            <a:r>
              <a:rPr lang="en-US" sz="1600" dirty="0">
                <a:latin typeface="Colonna MT" panose="04020805060202030203" pitchFamily="82" charset="0"/>
              </a:rPr>
              <a:t/>
            </a:r>
            <a:br>
              <a:rPr lang="en-US" sz="1600" dirty="0">
                <a:latin typeface="Colonna MT" panose="04020805060202030203" pitchFamily="82" charset="0"/>
              </a:rPr>
            </a:br>
            <a:endParaRPr lang="en-US" altLang="en-US" sz="1600" b="1" dirty="0">
              <a:solidFill>
                <a:srgbClr val="4C4C4C"/>
              </a:solidFill>
              <a:latin typeface="Colonna MT" panose="04020805060202030203" pitchFamily="82" charset="0"/>
            </a:endParaRPr>
          </a:p>
        </p:txBody>
      </p:sp>
      <p:sp>
        <p:nvSpPr>
          <p:cNvPr id="7179" name="Text Box 12"/>
          <p:cNvSpPr txBox="1">
            <a:spLocks noChangeArrowheads="1"/>
          </p:cNvSpPr>
          <p:nvPr/>
        </p:nvSpPr>
        <p:spPr bwMode="auto">
          <a:xfrm>
            <a:off x="7779287" y="1871244"/>
            <a:ext cx="752129" cy="2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200" b="1" dirty="0" smtClean="0">
                <a:solidFill>
                  <a:srgbClr val="4C4C4C"/>
                </a:solidFill>
              </a:rPr>
              <a:t>Lesson 4</a:t>
            </a:r>
            <a:endParaRPr lang="en-US" altLang="en-US" sz="1200" b="1" dirty="0">
              <a:solidFill>
                <a:srgbClr val="4C4C4C"/>
              </a:solidFill>
            </a:endParaRPr>
          </a:p>
        </p:txBody>
      </p:sp>
      <p:sp>
        <p:nvSpPr>
          <p:cNvPr id="3" name="TextBox 2"/>
          <p:cNvSpPr txBox="1"/>
          <p:nvPr/>
        </p:nvSpPr>
        <p:spPr>
          <a:xfrm>
            <a:off x="381725" y="2716623"/>
            <a:ext cx="8532948" cy="3785652"/>
          </a:xfrm>
          <a:prstGeom prst="rect">
            <a:avLst/>
          </a:prstGeom>
          <a:noFill/>
        </p:spPr>
        <p:txBody>
          <a:bodyPr wrap="square" rtlCol="0">
            <a:spAutoFit/>
          </a:bodyPr>
          <a:lstStyle/>
          <a:p>
            <a:endParaRPr lang="en-US" b="1" u="sng" dirty="0" smtClean="0"/>
          </a:p>
          <a:p>
            <a:r>
              <a:rPr lang="en-US" b="1" u="sng" dirty="0" smtClean="0"/>
              <a:t>Magnet Application Deadlines and Information</a:t>
            </a:r>
          </a:p>
          <a:p>
            <a:endParaRPr lang="en-US" dirty="0" smtClean="0"/>
          </a:p>
          <a:p>
            <a:r>
              <a:rPr lang="en-US" dirty="0" smtClean="0"/>
              <a:t>If you find yourself interested in applying to one of the magnet programs please </a:t>
            </a:r>
            <a:r>
              <a:rPr lang="en-US" dirty="0"/>
              <a:t>follow this link:  </a:t>
            </a:r>
            <a:r>
              <a:rPr lang="en-US" dirty="0">
                <a:hlinkClick r:id="rId4"/>
              </a:rPr>
              <a:t>https://</a:t>
            </a:r>
            <a:r>
              <a:rPr lang="en-US" dirty="0" smtClean="0">
                <a:hlinkClick r:id="rId4"/>
              </a:rPr>
              <a:t>www.neisd.net/magnetprograms</a:t>
            </a:r>
            <a:endParaRPr lang="en-US" dirty="0" smtClean="0"/>
          </a:p>
          <a:p>
            <a:endParaRPr lang="en-US" dirty="0"/>
          </a:p>
          <a:p>
            <a:r>
              <a:rPr lang="en-US" dirty="0" smtClean="0"/>
              <a:t>You will find the online application form at the link above.    January 30, 2019 is the application deadline for the 2019-2020 academic school year.  </a:t>
            </a:r>
            <a:endParaRPr lang="en-US" dirty="0"/>
          </a:p>
        </p:txBody>
      </p:sp>
      <p:sp>
        <p:nvSpPr>
          <p:cNvPr id="2" name="Slide Number Placeholder 1"/>
          <p:cNvSpPr>
            <a:spLocks noGrp="1"/>
          </p:cNvSpPr>
          <p:nvPr>
            <p:ph type="sldNum" sz="quarter" idx="12"/>
          </p:nvPr>
        </p:nvSpPr>
        <p:spPr/>
        <p:txBody>
          <a:bodyPr/>
          <a:lstStyle/>
          <a:p>
            <a:pPr>
              <a:defRPr/>
            </a:pPr>
            <a:fld id="{3E71C539-9550-4966-A5F3-2F6D50786557}" type="slidenum">
              <a:rPr lang="en-US" altLang="en-US" smtClean="0"/>
              <a:pPr>
                <a:defRPr/>
              </a:pPr>
              <a:t>37</a:t>
            </a:fld>
            <a:endParaRPr lang="en-US" altLang="en-US" dirty="0"/>
          </a:p>
        </p:txBody>
      </p:sp>
    </p:spTree>
    <p:extLst>
      <p:ext uri="{BB962C8B-B14F-4D97-AF65-F5344CB8AC3E}">
        <p14:creationId xmlns:p14="http://schemas.microsoft.com/office/powerpoint/2010/main" val="15896373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descr="newspap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84138"/>
            <a:ext cx="9393238" cy="702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782115" y="2319534"/>
            <a:ext cx="7851893"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b="1" dirty="0" smtClean="0">
                <a:solidFill>
                  <a:srgbClr val="4C4C4C"/>
                </a:solidFill>
              </a:rPr>
              <a:t>NEISD- High School, College &amp; Career Readiness Lessons</a:t>
            </a:r>
            <a:endParaRPr lang="en-US" altLang="en-US" b="1" dirty="0"/>
          </a:p>
        </p:txBody>
      </p:sp>
      <p:sp>
        <p:nvSpPr>
          <p:cNvPr id="7173"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dirty="0">
              <a:latin typeface="Arial" panose="020B0604020202020204" pitchFamily="34" charset="0"/>
            </a:endParaRPr>
          </a:p>
        </p:txBody>
      </p:sp>
      <p:sp>
        <p:nvSpPr>
          <p:cNvPr id="7177" name="Text Box 10"/>
          <p:cNvSpPr txBox="1">
            <a:spLocks noChangeArrowheads="1"/>
          </p:cNvSpPr>
          <p:nvPr/>
        </p:nvSpPr>
        <p:spPr bwMode="auto">
          <a:xfrm>
            <a:off x="2124848" y="1017683"/>
            <a:ext cx="489589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3200" b="1" dirty="0">
                <a:solidFill>
                  <a:srgbClr val="1C1C1C"/>
                </a:solidFill>
                <a:latin typeface="Castellar" panose="020A0402060406010301" pitchFamily="18" charset="0"/>
              </a:rPr>
              <a:t>YOUR </a:t>
            </a:r>
            <a:r>
              <a:rPr lang="en-GB" altLang="en-US" sz="3200" b="1" dirty="0" smtClean="0">
                <a:solidFill>
                  <a:srgbClr val="1C1C1C"/>
                </a:solidFill>
                <a:latin typeface="Castellar" panose="020A0402060406010301" pitchFamily="18" charset="0"/>
              </a:rPr>
              <a:t>Future News</a:t>
            </a:r>
            <a:endParaRPr lang="en-GB" altLang="en-US" sz="3200" b="1" dirty="0">
              <a:solidFill>
                <a:srgbClr val="1C1C1C"/>
              </a:solidFill>
              <a:latin typeface="Castellar" panose="020A0402060406010301" pitchFamily="18" charset="0"/>
            </a:endParaRPr>
          </a:p>
        </p:txBody>
      </p:sp>
      <p:sp>
        <p:nvSpPr>
          <p:cNvPr id="7178" name="Text Box 11"/>
          <p:cNvSpPr txBox="1">
            <a:spLocks noChangeArrowheads="1"/>
          </p:cNvSpPr>
          <p:nvPr/>
        </p:nvSpPr>
        <p:spPr bwMode="auto">
          <a:xfrm>
            <a:off x="1744969" y="1766297"/>
            <a:ext cx="5806461" cy="738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sz="1600" dirty="0" smtClean="0">
                <a:latin typeface="Colonna MT" panose="04020805060202030203" pitchFamily="82" charset="0"/>
              </a:rPr>
              <a:t>“We </a:t>
            </a:r>
            <a:r>
              <a:rPr lang="en-US" sz="1600" dirty="0">
                <a:latin typeface="Colonna MT" panose="04020805060202030203" pitchFamily="82" charset="0"/>
              </a:rPr>
              <a:t>shouldn't just live for today; we should prepare for tomorrow</a:t>
            </a:r>
            <a:r>
              <a:rPr lang="en-US" sz="1600" dirty="0" smtClean="0">
                <a:latin typeface="Colonna MT" panose="04020805060202030203" pitchFamily="82" charset="0"/>
              </a:rPr>
              <a:t>.”</a:t>
            </a:r>
          </a:p>
          <a:p>
            <a:pPr algn="r"/>
            <a:r>
              <a:rPr lang="en-US" sz="1000" dirty="0" smtClean="0">
                <a:latin typeface="Colonna MT" panose="04020805060202030203" pitchFamily="82" charset="0"/>
              </a:rPr>
              <a:t>-Kent Conrad</a:t>
            </a:r>
            <a:r>
              <a:rPr lang="en-US" sz="1600" dirty="0">
                <a:latin typeface="Colonna MT" panose="04020805060202030203" pitchFamily="82" charset="0"/>
              </a:rPr>
              <a:t/>
            </a:r>
            <a:br>
              <a:rPr lang="en-US" sz="1600" dirty="0">
                <a:latin typeface="Colonna MT" panose="04020805060202030203" pitchFamily="82" charset="0"/>
              </a:rPr>
            </a:br>
            <a:endParaRPr lang="en-US" altLang="en-US" sz="1600" b="1" dirty="0">
              <a:solidFill>
                <a:srgbClr val="4C4C4C"/>
              </a:solidFill>
              <a:latin typeface="Colonna MT" panose="04020805060202030203" pitchFamily="82" charset="0"/>
            </a:endParaRPr>
          </a:p>
        </p:txBody>
      </p:sp>
      <p:sp>
        <p:nvSpPr>
          <p:cNvPr id="7179" name="Text Box 12"/>
          <p:cNvSpPr txBox="1">
            <a:spLocks noChangeArrowheads="1"/>
          </p:cNvSpPr>
          <p:nvPr/>
        </p:nvSpPr>
        <p:spPr bwMode="auto">
          <a:xfrm>
            <a:off x="7779287" y="1871244"/>
            <a:ext cx="752129" cy="2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200" b="1" dirty="0" smtClean="0">
                <a:solidFill>
                  <a:srgbClr val="4C4C4C"/>
                </a:solidFill>
              </a:rPr>
              <a:t>Lesson 4</a:t>
            </a:r>
            <a:endParaRPr lang="en-US" altLang="en-US" sz="1200" b="1" dirty="0">
              <a:solidFill>
                <a:srgbClr val="4C4C4C"/>
              </a:solidFill>
            </a:endParaRPr>
          </a:p>
        </p:txBody>
      </p:sp>
      <p:sp>
        <p:nvSpPr>
          <p:cNvPr id="3" name="TextBox 2"/>
          <p:cNvSpPr txBox="1"/>
          <p:nvPr/>
        </p:nvSpPr>
        <p:spPr>
          <a:xfrm>
            <a:off x="503548" y="2781199"/>
            <a:ext cx="8280920" cy="1200329"/>
          </a:xfrm>
          <a:prstGeom prst="rect">
            <a:avLst/>
          </a:prstGeom>
          <a:noFill/>
        </p:spPr>
        <p:txBody>
          <a:bodyPr wrap="square" rtlCol="0">
            <a:spAutoFit/>
          </a:bodyPr>
          <a:lstStyle/>
          <a:p>
            <a:r>
              <a:rPr lang="en-US" dirty="0" smtClean="0"/>
              <a:t>If you finish selecting your endorsement courses, you can start circling the courses in places where you have some choices.  For example, Algebra 1 or Geometry during your 9</a:t>
            </a:r>
            <a:r>
              <a:rPr lang="en-US" baseline="30000" dirty="0" smtClean="0"/>
              <a:t>th</a:t>
            </a:r>
            <a:r>
              <a:rPr lang="en-US" dirty="0" smtClean="0"/>
              <a:t> grade year.</a:t>
            </a:r>
            <a:endParaRPr lang="en-US" sz="1600" dirty="0"/>
          </a:p>
        </p:txBody>
      </p:sp>
      <p:pic>
        <p:nvPicPr>
          <p:cNvPr id="2" name="Picture 1"/>
          <p:cNvPicPr>
            <a:picLocks noChangeAspect="1"/>
          </p:cNvPicPr>
          <p:nvPr/>
        </p:nvPicPr>
        <p:blipFill>
          <a:blip r:embed="rId4"/>
          <a:stretch>
            <a:fillRect/>
          </a:stretch>
        </p:blipFill>
        <p:spPr>
          <a:xfrm>
            <a:off x="185969" y="4111728"/>
            <a:ext cx="8773650" cy="2428292"/>
          </a:xfrm>
          <a:prstGeom prst="rect">
            <a:avLst/>
          </a:prstGeom>
        </p:spPr>
      </p:pic>
      <p:sp>
        <p:nvSpPr>
          <p:cNvPr id="5" name="Oval 4"/>
          <p:cNvSpPr/>
          <p:nvPr/>
        </p:nvSpPr>
        <p:spPr bwMode="auto">
          <a:xfrm>
            <a:off x="193966" y="5182887"/>
            <a:ext cx="720080" cy="252028"/>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anose="02020603050405020304" pitchFamily="18" charset="0"/>
              <a:ea typeface="MS PGothic" panose="020B0600070205080204" pitchFamily="34" charset="-128"/>
            </a:endParaRPr>
          </a:p>
        </p:txBody>
      </p:sp>
      <p:sp>
        <p:nvSpPr>
          <p:cNvPr id="4" name="Slide Number Placeholder 3"/>
          <p:cNvSpPr>
            <a:spLocks noGrp="1"/>
          </p:cNvSpPr>
          <p:nvPr>
            <p:ph type="sldNum" sz="quarter" idx="12"/>
          </p:nvPr>
        </p:nvSpPr>
        <p:spPr/>
        <p:txBody>
          <a:bodyPr/>
          <a:lstStyle/>
          <a:p>
            <a:pPr>
              <a:defRPr/>
            </a:pPr>
            <a:fld id="{3E71C539-9550-4966-A5F3-2F6D50786557}" type="slidenum">
              <a:rPr lang="en-US" altLang="en-US" smtClean="0"/>
              <a:pPr>
                <a:defRPr/>
              </a:pPr>
              <a:t>38</a:t>
            </a:fld>
            <a:endParaRPr lang="en-US" altLang="en-US" dirty="0"/>
          </a:p>
        </p:txBody>
      </p:sp>
    </p:spTree>
    <p:extLst>
      <p:ext uri="{BB962C8B-B14F-4D97-AF65-F5344CB8AC3E}">
        <p14:creationId xmlns:p14="http://schemas.microsoft.com/office/powerpoint/2010/main" val="27978116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descr="newspap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84138"/>
            <a:ext cx="9393238" cy="702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782115" y="2319534"/>
            <a:ext cx="7851893"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b="1" dirty="0" smtClean="0">
                <a:solidFill>
                  <a:srgbClr val="4C4C4C"/>
                </a:solidFill>
              </a:rPr>
              <a:t>NEISD- High School, College &amp; Career Readiness Lessons</a:t>
            </a:r>
            <a:endParaRPr lang="en-US" altLang="en-US" b="1" dirty="0"/>
          </a:p>
        </p:txBody>
      </p:sp>
      <p:sp>
        <p:nvSpPr>
          <p:cNvPr id="7173"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dirty="0">
              <a:latin typeface="Arial" panose="020B0604020202020204" pitchFamily="34" charset="0"/>
            </a:endParaRPr>
          </a:p>
        </p:txBody>
      </p:sp>
      <p:sp>
        <p:nvSpPr>
          <p:cNvPr id="7177" name="Text Box 10"/>
          <p:cNvSpPr txBox="1">
            <a:spLocks noChangeArrowheads="1"/>
          </p:cNvSpPr>
          <p:nvPr/>
        </p:nvSpPr>
        <p:spPr bwMode="auto">
          <a:xfrm>
            <a:off x="2124848" y="1017683"/>
            <a:ext cx="489589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3200" b="1" dirty="0">
                <a:solidFill>
                  <a:srgbClr val="1C1C1C"/>
                </a:solidFill>
                <a:latin typeface="Castellar" panose="020A0402060406010301" pitchFamily="18" charset="0"/>
              </a:rPr>
              <a:t>YOUR </a:t>
            </a:r>
            <a:r>
              <a:rPr lang="en-GB" altLang="en-US" sz="3200" b="1" dirty="0" smtClean="0">
                <a:solidFill>
                  <a:srgbClr val="1C1C1C"/>
                </a:solidFill>
                <a:latin typeface="Castellar" panose="020A0402060406010301" pitchFamily="18" charset="0"/>
              </a:rPr>
              <a:t>Future News</a:t>
            </a:r>
            <a:endParaRPr lang="en-GB" altLang="en-US" sz="3200" b="1" dirty="0">
              <a:solidFill>
                <a:srgbClr val="1C1C1C"/>
              </a:solidFill>
              <a:latin typeface="Castellar" panose="020A0402060406010301" pitchFamily="18" charset="0"/>
            </a:endParaRPr>
          </a:p>
        </p:txBody>
      </p:sp>
      <p:sp>
        <p:nvSpPr>
          <p:cNvPr id="7178" name="Text Box 11"/>
          <p:cNvSpPr txBox="1">
            <a:spLocks noChangeArrowheads="1"/>
          </p:cNvSpPr>
          <p:nvPr/>
        </p:nvSpPr>
        <p:spPr bwMode="auto">
          <a:xfrm>
            <a:off x="1744969" y="1766297"/>
            <a:ext cx="5806461" cy="738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sz="1600" dirty="0" smtClean="0">
                <a:latin typeface="Colonna MT" panose="04020805060202030203" pitchFamily="82" charset="0"/>
              </a:rPr>
              <a:t>“We </a:t>
            </a:r>
            <a:r>
              <a:rPr lang="en-US" sz="1600" dirty="0">
                <a:latin typeface="Colonna MT" panose="04020805060202030203" pitchFamily="82" charset="0"/>
              </a:rPr>
              <a:t>shouldn't just live for today; we should prepare for tomorrow</a:t>
            </a:r>
            <a:r>
              <a:rPr lang="en-US" sz="1600" dirty="0" smtClean="0">
                <a:latin typeface="Colonna MT" panose="04020805060202030203" pitchFamily="82" charset="0"/>
              </a:rPr>
              <a:t>.”</a:t>
            </a:r>
          </a:p>
          <a:p>
            <a:pPr algn="r"/>
            <a:r>
              <a:rPr lang="en-US" sz="1000" dirty="0" smtClean="0">
                <a:latin typeface="Colonna MT" panose="04020805060202030203" pitchFamily="82" charset="0"/>
              </a:rPr>
              <a:t>-Kent Conrad</a:t>
            </a:r>
            <a:r>
              <a:rPr lang="en-US" sz="1600" dirty="0">
                <a:latin typeface="Colonna MT" panose="04020805060202030203" pitchFamily="82" charset="0"/>
              </a:rPr>
              <a:t/>
            </a:r>
            <a:br>
              <a:rPr lang="en-US" sz="1600" dirty="0">
                <a:latin typeface="Colonna MT" panose="04020805060202030203" pitchFamily="82" charset="0"/>
              </a:rPr>
            </a:br>
            <a:endParaRPr lang="en-US" altLang="en-US" sz="1600" b="1" dirty="0">
              <a:solidFill>
                <a:srgbClr val="4C4C4C"/>
              </a:solidFill>
              <a:latin typeface="Colonna MT" panose="04020805060202030203" pitchFamily="82" charset="0"/>
            </a:endParaRPr>
          </a:p>
        </p:txBody>
      </p:sp>
      <p:sp>
        <p:nvSpPr>
          <p:cNvPr id="7179" name="Text Box 12"/>
          <p:cNvSpPr txBox="1">
            <a:spLocks noChangeArrowheads="1"/>
          </p:cNvSpPr>
          <p:nvPr/>
        </p:nvSpPr>
        <p:spPr bwMode="auto">
          <a:xfrm>
            <a:off x="7779287" y="1871244"/>
            <a:ext cx="752129" cy="2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200" b="1" dirty="0" smtClean="0">
                <a:solidFill>
                  <a:srgbClr val="4C4C4C"/>
                </a:solidFill>
              </a:rPr>
              <a:t>Lesson 4</a:t>
            </a:r>
            <a:endParaRPr lang="en-US" altLang="en-US" sz="1200" b="1" dirty="0">
              <a:solidFill>
                <a:srgbClr val="4C4C4C"/>
              </a:solidFill>
            </a:endParaRPr>
          </a:p>
        </p:txBody>
      </p:sp>
      <p:sp>
        <p:nvSpPr>
          <p:cNvPr id="3" name="TextBox 2"/>
          <p:cNvSpPr txBox="1"/>
          <p:nvPr/>
        </p:nvSpPr>
        <p:spPr>
          <a:xfrm>
            <a:off x="516305" y="2723713"/>
            <a:ext cx="8280920" cy="3816429"/>
          </a:xfrm>
          <a:prstGeom prst="rect">
            <a:avLst/>
          </a:prstGeom>
          <a:noFill/>
        </p:spPr>
        <p:txBody>
          <a:bodyPr wrap="square" rtlCol="0">
            <a:spAutoFit/>
          </a:bodyPr>
          <a:lstStyle/>
          <a:p>
            <a:r>
              <a:rPr lang="en-US" sz="2200" dirty="0" smtClean="0"/>
              <a:t>You are NOT going to finish this plan today, but you are well on your way to planning a high school program that will help you to meet the goals you have set for yourself!  Congratulations!</a:t>
            </a:r>
            <a:endParaRPr lang="en-US" sz="2200" dirty="0"/>
          </a:p>
          <a:p>
            <a:r>
              <a:rPr lang="en-US" sz="2200" dirty="0" smtClean="0"/>
              <a:t>In January of </a:t>
            </a:r>
            <a:r>
              <a:rPr lang="en-US" sz="2200" dirty="0"/>
              <a:t>your</a:t>
            </a:r>
            <a:r>
              <a:rPr lang="en-US" sz="2200" dirty="0" smtClean="0"/>
              <a:t> 8</a:t>
            </a:r>
            <a:r>
              <a:rPr lang="en-US" sz="2200" baseline="30000" dirty="0" smtClean="0"/>
              <a:t>th</a:t>
            </a:r>
            <a:r>
              <a:rPr lang="en-US" sz="2200" dirty="0" smtClean="0"/>
              <a:t> grade year, you will be meeting with the counselors to plan the final choices for your 9</a:t>
            </a:r>
            <a:r>
              <a:rPr lang="en-US" sz="2200" baseline="30000" dirty="0" smtClean="0"/>
              <a:t>th</a:t>
            </a:r>
            <a:r>
              <a:rPr lang="en-US" sz="2200" dirty="0" smtClean="0"/>
              <a:t> grade year.  This four-year plan will be very helpful in helping to make your choices.  Yes, you can change your mind and select different courses!</a:t>
            </a:r>
          </a:p>
          <a:p>
            <a:r>
              <a:rPr lang="en-US" sz="2200" dirty="0" smtClean="0"/>
              <a:t>You will turn in this page today, and your counselor will have it for you when you get Course </a:t>
            </a:r>
            <a:r>
              <a:rPr lang="en-US" sz="2200" dirty="0"/>
              <a:t>S</a:t>
            </a:r>
            <a:r>
              <a:rPr lang="en-US" sz="2200" dirty="0" smtClean="0"/>
              <a:t>election </a:t>
            </a:r>
            <a:r>
              <a:rPr lang="en-US" sz="2200" dirty="0"/>
              <a:t>S</a:t>
            </a:r>
            <a:r>
              <a:rPr lang="en-US" sz="2200" dirty="0" smtClean="0"/>
              <a:t>heets for high school.</a:t>
            </a:r>
          </a:p>
          <a:p>
            <a:r>
              <a:rPr lang="en-US" sz="2200" dirty="0" smtClean="0"/>
              <a:t>However, take your </a:t>
            </a:r>
            <a:r>
              <a:rPr lang="en-US" sz="2000" i="1" dirty="0" smtClean="0"/>
              <a:t>Kuder® </a:t>
            </a:r>
            <a:r>
              <a:rPr lang="en-US" sz="2200" dirty="0" smtClean="0"/>
              <a:t>report home. Do not forget your access to </a:t>
            </a:r>
            <a:r>
              <a:rPr lang="en-US" sz="2000" i="1" dirty="0" smtClean="0"/>
              <a:t>Kuder® </a:t>
            </a:r>
            <a:r>
              <a:rPr lang="en-US" sz="2200" dirty="0" smtClean="0"/>
              <a:t>is open to you forever!  </a:t>
            </a:r>
            <a:endParaRPr lang="en-US" sz="2200" dirty="0"/>
          </a:p>
        </p:txBody>
      </p:sp>
      <p:sp>
        <p:nvSpPr>
          <p:cNvPr id="2" name="Slide Number Placeholder 1"/>
          <p:cNvSpPr>
            <a:spLocks noGrp="1"/>
          </p:cNvSpPr>
          <p:nvPr>
            <p:ph type="sldNum" sz="quarter" idx="12"/>
          </p:nvPr>
        </p:nvSpPr>
        <p:spPr/>
        <p:txBody>
          <a:bodyPr/>
          <a:lstStyle/>
          <a:p>
            <a:pPr>
              <a:defRPr/>
            </a:pPr>
            <a:fld id="{3E71C539-9550-4966-A5F3-2F6D50786557}" type="slidenum">
              <a:rPr lang="en-US" altLang="en-US" smtClean="0"/>
              <a:pPr>
                <a:defRPr/>
              </a:pPr>
              <a:t>39</a:t>
            </a:fld>
            <a:endParaRPr lang="en-US" altLang="en-US" dirty="0"/>
          </a:p>
        </p:txBody>
      </p:sp>
    </p:spTree>
    <p:extLst>
      <p:ext uri="{BB962C8B-B14F-4D97-AF65-F5344CB8AC3E}">
        <p14:creationId xmlns:p14="http://schemas.microsoft.com/office/powerpoint/2010/main" val="32354242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descr="newspap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84138"/>
            <a:ext cx="9393238" cy="702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782115" y="2319534"/>
            <a:ext cx="7851893"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b="1" dirty="0" smtClean="0">
                <a:solidFill>
                  <a:srgbClr val="4C4C4C"/>
                </a:solidFill>
              </a:rPr>
              <a:t>NEISD- High School, College &amp; Career Readiness Lessons</a:t>
            </a:r>
            <a:endParaRPr lang="en-US" altLang="en-US" b="1" dirty="0"/>
          </a:p>
        </p:txBody>
      </p:sp>
      <p:sp>
        <p:nvSpPr>
          <p:cNvPr id="7173"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dirty="0">
              <a:latin typeface="Arial" panose="020B0604020202020204" pitchFamily="34" charset="0"/>
            </a:endParaRPr>
          </a:p>
        </p:txBody>
      </p:sp>
      <p:sp>
        <p:nvSpPr>
          <p:cNvPr id="7177" name="Text Box 10"/>
          <p:cNvSpPr txBox="1">
            <a:spLocks noChangeArrowheads="1"/>
          </p:cNvSpPr>
          <p:nvPr/>
        </p:nvSpPr>
        <p:spPr bwMode="auto">
          <a:xfrm>
            <a:off x="2124848" y="1017683"/>
            <a:ext cx="489589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3200" b="1" dirty="0">
                <a:solidFill>
                  <a:srgbClr val="1C1C1C"/>
                </a:solidFill>
                <a:latin typeface="Castellar" panose="020A0402060406010301" pitchFamily="18" charset="0"/>
              </a:rPr>
              <a:t>YOUR </a:t>
            </a:r>
            <a:r>
              <a:rPr lang="en-GB" altLang="en-US" sz="3200" b="1" dirty="0" smtClean="0">
                <a:solidFill>
                  <a:srgbClr val="1C1C1C"/>
                </a:solidFill>
                <a:latin typeface="Castellar" panose="020A0402060406010301" pitchFamily="18" charset="0"/>
              </a:rPr>
              <a:t>Future News</a:t>
            </a:r>
            <a:endParaRPr lang="en-GB" altLang="en-US" sz="3200" b="1" dirty="0">
              <a:solidFill>
                <a:srgbClr val="1C1C1C"/>
              </a:solidFill>
              <a:latin typeface="Castellar" panose="020A0402060406010301" pitchFamily="18" charset="0"/>
            </a:endParaRPr>
          </a:p>
        </p:txBody>
      </p:sp>
      <p:sp>
        <p:nvSpPr>
          <p:cNvPr id="7178" name="Text Box 11"/>
          <p:cNvSpPr txBox="1">
            <a:spLocks noChangeArrowheads="1"/>
          </p:cNvSpPr>
          <p:nvPr/>
        </p:nvSpPr>
        <p:spPr bwMode="auto">
          <a:xfrm>
            <a:off x="1744969" y="1766297"/>
            <a:ext cx="5806461" cy="738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sz="1600" dirty="0" smtClean="0">
                <a:latin typeface="Colonna MT" panose="04020805060202030203" pitchFamily="82" charset="0"/>
              </a:rPr>
              <a:t>“We </a:t>
            </a:r>
            <a:r>
              <a:rPr lang="en-US" sz="1600" dirty="0">
                <a:latin typeface="Colonna MT" panose="04020805060202030203" pitchFamily="82" charset="0"/>
              </a:rPr>
              <a:t>shouldn't just live for today; we should prepare for tomorrow</a:t>
            </a:r>
            <a:r>
              <a:rPr lang="en-US" sz="1600" dirty="0" smtClean="0">
                <a:latin typeface="Colonna MT" panose="04020805060202030203" pitchFamily="82" charset="0"/>
              </a:rPr>
              <a:t>.”</a:t>
            </a:r>
          </a:p>
          <a:p>
            <a:pPr algn="r"/>
            <a:r>
              <a:rPr lang="en-US" sz="1000" dirty="0" smtClean="0">
                <a:latin typeface="Colonna MT" panose="04020805060202030203" pitchFamily="82" charset="0"/>
              </a:rPr>
              <a:t>-Kent Conrad</a:t>
            </a:r>
            <a:r>
              <a:rPr lang="en-US" sz="1600" dirty="0">
                <a:latin typeface="Colonna MT" panose="04020805060202030203" pitchFamily="82" charset="0"/>
              </a:rPr>
              <a:t/>
            </a:r>
            <a:br>
              <a:rPr lang="en-US" sz="1600" dirty="0">
                <a:latin typeface="Colonna MT" panose="04020805060202030203" pitchFamily="82" charset="0"/>
              </a:rPr>
            </a:br>
            <a:endParaRPr lang="en-US" altLang="en-US" sz="1600" b="1" dirty="0">
              <a:solidFill>
                <a:srgbClr val="4C4C4C"/>
              </a:solidFill>
              <a:latin typeface="Colonna MT" panose="04020805060202030203" pitchFamily="82" charset="0"/>
            </a:endParaRPr>
          </a:p>
        </p:txBody>
      </p:sp>
      <p:sp>
        <p:nvSpPr>
          <p:cNvPr id="7179" name="Text Box 12"/>
          <p:cNvSpPr txBox="1">
            <a:spLocks noChangeArrowheads="1"/>
          </p:cNvSpPr>
          <p:nvPr/>
        </p:nvSpPr>
        <p:spPr bwMode="auto">
          <a:xfrm>
            <a:off x="7848364" y="1858630"/>
            <a:ext cx="752129" cy="2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200" b="1" dirty="0" smtClean="0">
                <a:solidFill>
                  <a:srgbClr val="4C4C4C"/>
                </a:solidFill>
              </a:rPr>
              <a:t>Lesson 1</a:t>
            </a:r>
            <a:endParaRPr lang="en-US" altLang="en-US" sz="1200" b="1" dirty="0">
              <a:solidFill>
                <a:srgbClr val="4C4C4C"/>
              </a:solidFill>
            </a:endParaRPr>
          </a:p>
        </p:txBody>
      </p:sp>
      <p:sp>
        <p:nvSpPr>
          <p:cNvPr id="2" name="TextBox 1"/>
          <p:cNvSpPr txBox="1"/>
          <p:nvPr/>
        </p:nvSpPr>
        <p:spPr>
          <a:xfrm>
            <a:off x="503548" y="3015067"/>
            <a:ext cx="8460940" cy="3046988"/>
          </a:xfrm>
          <a:prstGeom prst="rect">
            <a:avLst/>
          </a:prstGeom>
          <a:noFill/>
        </p:spPr>
        <p:txBody>
          <a:bodyPr wrap="square" rtlCol="0">
            <a:spAutoFit/>
          </a:bodyPr>
          <a:lstStyle/>
          <a:p>
            <a:r>
              <a:rPr lang="en-US" dirty="0" smtClean="0"/>
              <a:t>There is </a:t>
            </a:r>
            <a:r>
              <a:rPr lang="en-US" dirty="0"/>
              <a:t>a high correlation between having career plans and </a:t>
            </a:r>
            <a:r>
              <a:rPr lang="en-US" dirty="0" smtClean="0"/>
              <a:t>completing either </a:t>
            </a:r>
            <a:r>
              <a:rPr lang="en-US" dirty="0"/>
              <a:t>high school or college. We also know that career plans </a:t>
            </a:r>
            <a:r>
              <a:rPr lang="en-US" dirty="0" smtClean="0"/>
              <a:t>may change, </a:t>
            </a:r>
            <a:r>
              <a:rPr lang="en-US" dirty="0"/>
              <a:t>but are </a:t>
            </a:r>
            <a:r>
              <a:rPr lang="en-US" dirty="0" smtClean="0"/>
              <a:t>sometimes related </a:t>
            </a:r>
            <a:r>
              <a:rPr lang="en-US" dirty="0"/>
              <a:t>to </a:t>
            </a:r>
            <a:r>
              <a:rPr lang="en-US" dirty="0" smtClean="0"/>
              <a:t>the original plan. </a:t>
            </a:r>
            <a:r>
              <a:rPr lang="en-US" dirty="0"/>
              <a:t>For example, if a student </a:t>
            </a:r>
            <a:r>
              <a:rPr lang="en-US" dirty="0" smtClean="0"/>
              <a:t>takes an </a:t>
            </a:r>
            <a:r>
              <a:rPr lang="en-US" dirty="0"/>
              <a:t>interest inventory </a:t>
            </a:r>
            <a:r>
              <a:rPr lang="en-US" dirty="0" smtClean="0"/>
              <a:t>and expresses </a:t>
            </a:r>
            <a:r>
              <a:rPr lang="en-US" dirty="0"/>
              <a:t>high interest in one cluster of occupations and chooses a college major based on that cluster, there </a:t>
            </a:r>
            <a:r>
              <a:rPr lang="en-US" dirty="0" smtClean="0"/>
              <a:t>is a greater chance that </a:t>
            </a:r>
            <a:r>
              <a:rPr lang="en-US" dirty="0"/>
              <a:t>if that student changes majors, the new one will be within the same general cluster or one that is closely related. </a:t>
            </a:r>
          </a:p>
        </p:txBody>
      </p:sp>
      <p:sp>
        <p:nvSpPr>
          <p:cNvPr id="3" name="Slide Number Placeholder 2"/>
          <p:cNvSpPr>
            <a:spLocks noGrp="1"/>
          </p:cNvSpPr>
          <p:nvPr>
            <p:ph type="sldNum" sz="quarter" idx="12"/>
          </p:nvPr>
        </p:nvSpPr>
        <p:spPr/>
        <p:txBody>
          <a:bodyPr/>
          <a:lstStyle/>
          <a:p>
            <a:pPr>
              <a:defRPr/>
            </a:pPr>
            <a:fld id="{3E71C539-9550-4966-A5F3-2F6D50786557}" type="slidenum">
              <a:rPr lang="en-US" altLang="en-US" smtClean="0"/>
              <a:pPr>
                <a:defRPr/>
              </a:pPr>
              <a:t>4</a:t>
            </a:fld>
            <a:endParaRPr lang="en-US" altLang="en-US" dirty="0"/>
          </a:p>
        </p:txBody>
      </p:sp>
    </p:spTree>
    <p:extLst>
      <p:ext uri="{BB962C8B-B14F-4D97-AF65-F5344CB8AC3E}">
        <p14:creationId xmlns:p14="http://schemas.microsoft.com/office/powerpoint/2010/main" val="4410996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descr="newspap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84138"/>
            <a:ext cx="9393238" cy="702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782115" y="2319534"/>
            <a:ext cx="7851893"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b="1" dirty="0" smtClean="0">
                <a:solidFill>
                  <a:srgbClr val="4C4C4C"/>
                </a:solidFill>
              </a:rPr>
              <a:t>NEISD- High School, College &amp; Career Readiness Lessons</a:t>
            </a:r>
            <a:endParaRPr lang="en-US" altLang="en-US" b="1" dirty="0"/>
          </a:p>
        </p:txBody>
      </p:sp>
      <p:sp>
        <p:nvSpPr>
          <p:cNvPr id="7173"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dirty="0">
              <a:latin typeface="Arial" panose="020B0604020202020204" pitchFamily="34" charset="0"/>
            </a:endParaRPr>
          </a:p>
        </p:txBody>
      </p:sp>
      <p:sp>
        <p:nvSpPr>
          <p:cNvPr id="7177" name="Text Box 10"/>
          <p:cNvSpPr txBox="1">
            <a:spLocks noChangeArrowheads="1"/>
          </p:cNvSpPr>
          <p:nvPr/>
        </p:nvSpPr>
        <p:spPr bwMode="auto">
          <a:xfrm>
            <a:off x="2124848" y="1017683"/>
            <a:ext cx="489589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3200" b="1" dirty="0">
                <a:solidFill>
                  <a:srgbClr val="1C1C1C"/>
                </a:solidFill>
                <a:latin typeface="Castellar" panose="020A0402060406010301" pitchFamily="18" charset="0"/>
              </a:rPr>
              <a:t>YOUR </a:t>
            </a:r>
            <a:r>
              <a:rPr lang="en-GB" altLang="en-US" sz="3200" b="1" dirty="0" smtClean="0">
                <a:solidFill>
                  <a:srgbClr val="1C1C1C"/>
                </a:solidFill>
                <a:latin typeface="Castellar" panose="020A0402060406010301" pitchFamily="18" charset="0"/>
              </a:rPr>
              <a:t>Future News</a:t>
            </a:r>
            <a:endParaRPr lang="en-GB" altLang="en-US" sz="3200" b="1" dirty="0">
              <a:solidFill>
                <a:srgbClr val="1C1C1C"/>
              </a:solidFill>
              <a:latin typeface="Castellar" panose="020A0402060406010301" pitchFamily="18" charset="0"/>
            </a:endParaRPr>
          </a:p>
        </p:txBody>
      </p:sp>
      <p:sp>
        <p:nvSpPr>
          <p:cNvPr id="7178" name="Text Box 11"/>
          <p:cNvSpPr txBox="1">
            <a:spLocks noChangeArrowheads="1"/>
          </p:cNvSpPr>
          <p:nvPr/>
        </p:nvSpPr>
        <p:spPr bwMode="auto">
          <a:xfrm>
            <a:off x="1804830" y="1826002"/>
            <a:ext cx="5806461" cy="738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sz="1600" dirty="0" smtClean="0">
                <a:latin typeface="Colonna MT" panose="04020805060202030203" pitchFamily="82" charset="0"/>
              </a:rPr>
              <a:t>“We </a:t>
            </a:r>
            <a:r>
              <a:rPr lang="en-US" sz="1600" dirty="0">
                <a:latin typeface="Colonna MT" panose="04020805060202030203" pitchFamily="82" charset="0"/>
              </a:rPr>
              <a:t>shouldn't just live for today; we should prepare for tomorrow</a:t>
            </a:r>
            <a:r>
              <a:rPr lang="en-US" sz="1600" dirty="0" smtClean="0">
                <a:latin typeface="Colonna MT" panose="04020805060202030203" pitchFamily="82" charset="0"/>
              </a:rPr>
              <a:t>.”</a:t>
            </a:r>
          </a:p>
          <a:p>
            <a:pPr algn="r"/>
            <a:r>
              <a:rPr lang="en-US" sz="1000" dirty="0" smtClean="0">
                <a:latin typeface="Colonna MT" panose="04020805060202030203" pitchFamily="82" charset="0"/>
              </a:rPr>
              <a:t>-Kent Conrad</a:t>
            </a:r>
            <a:r>
              <a:rPr lang="en-US" sz="1600" dirty="0">
                <a:latin typeface="Colonna MT" panose="04020805060202030203" pitchFamily="82" charset="0"/>
              </a:rPr>
              <a:t/>
            </a:r>
            <a:br>
              <a:rPr lang="en-US" sz="1600" dirty="0">
                <a:latin typeface="Colonna MT" panose="04020805060202030203" pitchFamily="82" charset="0"/>
              </a:rPr>
            </a:br>
            <a:endParaRPr lang="en-US" altLang="en-US" sz="1600" b="1" dirty="0">
              <a:solidFill>
                <a:srgbClr val="4C4C4C"/>
              </a:solidFill>
              <a:latin typeface="Colonna MT" panose="04020805060202030203" pitchFamily="82" charset="0"/>
            </a:endParaRPr>
          </a:p>
        </p:txBody>
      </p:sp>
      <p:sp>
        <p:nvSpPr>
          <p:cNvPr id="7179" name="Text Box 12"/>
          <p:cNvSpPr txBox="1">
            <a:spLocks noChangeArrowheads="1"/>
          </p:cNvSpPr>
          <p:nvPr/>
        </p:nvSpPr>
        <p:spPr bwMode="auto">
          <a:xfrm>
            <a:off x="7783243" y="1851934"/>
            <a:ext cx="752129" cy="2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200" b="1" dirty="0" smtClean="0">
                <a:solidFill>
                  <a:srgbClr val="4C4C4C"/>
                </a:solidFill>
              </a:rPr>
              <a:t>Lesson </a:t>
            </a:r>
            <a:r>
              <a:rPr lang="en-US" altLang="en-US" sz="1200" b="1" dirty="0">
                <a:solidFill>
                  <a:srgbClr val="4C4C4C"/>
                </a:solidFill>
              </a:rPr>
              <a:t>4</a:t>
            </a:r>
          </a:p>
        </p:txBody>
      </p:sp>
      <p:sp>
        <p:nvSpPr>
          <p:cNvPr id="3" name="TextBox 2"/>
          <p:cNvSpPr txBox="1"/>
          <p:nvPr/>
        </p:nvSpPr>
        <p:spPr>
          <a:xfrm>
            <a:off x="665024" y="2623225"/>
            <a:ext cx="7966349" cy="3693319"/>
          </a:xfrm>
          <a:prstGeom prst="rect">
            <a:avLst/>
          </a:prstGeom>
          <a:noFill/>
        </p:spPr>
        <p:txBody>
          <a:bodyPr wrap="square" rtlCol="0">
            <a:spAutoFit/>
          </a:bodyPr>
          <a:lstStyle/>
          <a:p>
            <a:pPr algn="ctr"/>
            <a:r>
              <a:rPr lang="en-US" sz="3600" b="1" dirty="0" smtClean="0">
                <a:latin typeface="Colonna MT" panose="04020805060202030203" pitchFamily="82" charset="0"/>
              </a:rPr>
              <a:t> Trip Itinerary-Conclusion</a:t>
            </a:r>
            <a:endParaRPr lang="en-US" dirty="0">
              <a:latin typeface="Colonna MT" panose="04020805060202030203" pitchFamily="82" charset="0"/>
            </a:endParaRPr>
          </a:p>
          <a:p>
            <a:r>
              <a:rPr lang="en-US" sz="2200" dirty="0"/>
              <a:t>You have completed steps 1, 2, 3 and 4 in your journey toward the future.  You have registered your Kuder® Account, completed 3 career assessments, or maps to help determine what career options might be most appropriate for you, learned about your high school graduation plan, endorsement </a:t>
            </a:r>
            <a:r>
              <a:rPr lang="en-US" sz="2200" dirty="0" smtClean="0"/>
              <a:t>choices, </a:t>
            </a:r>
            <a:r>
              <a:rPr lang="en-US" sz="2200" dirty="0"/>
              <a:t>and finally started planning your high school four-year plan!</a:t>
            </a:r>
          </a:p>
          <a:p>
            <a:r>
              <a:rPr lang="en-US" sz="2200" dirty="0"/>
              <a:t>In the last lesson, you will be looking at what post high school education is needed for the careers you are interested in and what those careers might look like.</a:t>
            </a:r>
          </a:p>
        </p:txBody>
      </p:sp>
      <p:sp>
        <p:nvSpPr>
          <p:cNvPr id="2" name="Slide Number Placeholder 1"/>
          <p:cNvSpPr>
            <a:spLocks noGrp="1"/>
          </p:cNvSpPr>
          <p:nvPr>
            <p:ph type="sldNum" sz="quarter" idx="12"/>
          </p:nvPr>
        </p:nvSpPr>
        <p:spPr/>
        <p:txBody>
          <a:bodyPr/>
          <a:lstStyle/>
          <a:p>
            <a:pPr>
              <a:defRPr/>
            </a:pPr>
            <a:fld id="{3E71C539-9550-4966-A5F3-2F6D50786557}" type="slidenum">
              <a:rPr lang="en-US" altLang="en-US" smtClean="0"/>
              <a:pPr>
                <a:defRPr/>
              </a:pPr>
              <a:t>40</a:t>
            </a:fld>
            <a:endParaRPr lang="en-US" altLang="en-US" dirty="0"/>
          </a:p>
        </p:txBody>
      </p:sp>
    </p:spTree>
    <p:extLst>
      <p:ext uri="{BB962C8B-B14F-4D97-AF65-F5344CB8AC3E}">
        <p14:creationId xmlns:p14="http://schemas.microsoft.com/office/powerpoint/2010/main" val="17712593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descr="newspap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84138"/>
            <a:ext cx="9393238" cy="702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dirty="0">
              <a:latin typeface="Arial" panose="020B0604020202020204" pitchFamily="34" charset="0"/>
            </a:endParaRPr>
          </a:p>
        </p:txBody>
      </p:sp>
      <p:sp>
        <p:nvSpPr>
          <p:cNvPr id="7177" name="Text Box 10"/>
          <p:cNvSpPr txBox="1">
            <a:spLocks noChangeArrowheads="1"/>
          </p:cNvSpPr>
          <p:nvPr/>
        </p:nvSpPr>
        <p:spPr bwMode="auto">
          <a:xfrm>
            <a:off x="2392613" y="1016732"/>
            <a:ext cx="455605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b="1" dirty="0" smtClean="0">
                <a:solidFill>
                  <a:srgbClr val="1C1C1C"/>
                </a:solidFill>
                <a:latin typeface="Castellar" panose="020A0402060406010301" pitchFamily="18" charset="0"/>
              </a:rPr>
              <a:t>Lesson </a:t>
            </a:r>
            <a:r>
              <a:rPr lang="en-GB" altLang="en-US" b="1" dirty="0">
                <a:solidFill>
                  <a:srgbClr val="1C1C1C"/>
                </a:solidFill>
                <a:latin typeface="Castellar" panose="020A0402060406010301" pitchFamily="18" charset="0"/>
              </a:rPr>
              <a:t>4</a:t>
            </a:r>
            <a:r>
              <a:rPr lang="en-GB" altLang="en-US" b="1" dirty="0" smtClean="0">
                <a:solidFill>
                  <a:srgbClr val="1C1C1C"/>
                </a:solidFill>
                <a:latin typeface="Castellar" panose="020A0402060406010301" pitchFamily="18" charset="0"/>
              </a:rPr>
              <a:t> teacher notes</a:t>
            </a:r>
            <a:endParaRPr lang="en-GB" altLang="en-US" b="1" dirty="0">
              <a:solidFill>
                <a:srgbClr val="1C1C1C"/>
              </a:solidFill>
              <a:latin typeface="Castellar" panose="020A0402060406010301" pitchFamily="18" charset="0"/>
            </a:endParaRPr>
          </a:p>
        </p:txBody>
      </p:sp>
      <p:sp>
        <p:nvSpPr>
          <p:cNvPr id="2" name="TextBox 1"/>
          <p:cNvSpPr txBox="1"/>
          <p:nvPr/>
        </p:nvSpPr>
        <p:spPr>
          <a:xfrm>
            <a:off x="395536" y="2384884"/>
            <a:ext cx="8357118" cy="4524315"/>
          </a:xfrm>
          <a:prstGeom prst="rect">
            <a:avLst/>
          </a:prstGeom>
          <a:noFill/>
        </p:spPr>
        <p:txBody>
          <a:bodyPr wrap="square" rtlCol="0">
            <a:spAutoFit/>
          </a:bodyPr>
          <a:lstStyle/>
          <a:p>
            <a:pPr marL="342900" indent="-342900">
              <a:buFont typeface="Arial" panose="020B0604020202020204" pitchFamily="34" charset="0"/>
              <a:buChar char="•"/>
            </a:pPr>
            <a:r>
              <a:rPr lang="en-US" dirty="0" smtClean="0"/>
              <a:t>Ensure you have your students’ one-page summary reports or access to computers so they can look them up.</a:t>
            </a:r>
          </a:p>
          <a:p>
            <a:pPr marL="342900" indent="-342900">
              <a:buFont typeface="Arial" panose="020B0604020202020204" pitchFamily="34" charset="0"/>
              <a:buChar char="•"/>
            </a:pPr>
            <a:r>
              <a:rPr lang="en-US" dirty="0" smtClean="0"/>
              <a:t>Make classroom sets of the NEISD Endorsement and Program of Study Guide.</a:t>
            </a:r>
          </a:p>
          <a:p>
            <a:pPr marL="342900" indent="-342900">
              <a:buFont typeface="Arial" panose="020B0604020202020204" pitchFamily="34" charset="0"/>
              <a:buChar char="•"/>
            </a:pPr>
            <a:r>
              <a:rPr lang="en-US" dirty="0" smtClean="0"/>
              <a:t>Make enough copies for each student to have their own four-year plan.</a:t>
            </a:r>
          </a:p>
          <a:p>
            <a:pPr marL="342900" indent="-342900">
              <a:buFont typeface="Arial" panose="020B0604020202020204" pitchFamily="34" charset="0"/>
              <a:buChar char="•"/>
            </a:pPr>
            <a:r>
              <a:rPr lang="en-US" dirty="0" smtClean="0"/>
              <a:t>Collect each student’s plan and submit them to the lead counselor at the end of the day for use with course selection later.</a:t>
            </a:r>
          </a:p>
          <a:p>
            <a:endParaRPr lang="en-US" dirty="0" smtClean="0"/>
          </a:p>
          <a:p>
            <a:endParaRPr lang="en-US" dirty="0" smtClean="0"/>
          </a:p>
          <a:p>
            <a:endParaRPr lang="en-US" dirty="0"/>
          </a:p>
        </p:txBody>
      </p:sp>
      <p:sp>
        <p:nvSpPr>
          <p:cNvPr id="3" name="Slide Number Placeholder 2"/>
          <p:cNvSpPr>
            <a:spLocks noGrp="1"/>
          </p:cNvSpPr>
          <p:nvPr>
            <p:ph type="sldNum" sz="quarter" idx="12"/>
          </p:nvPr>
        </p:nvSpPr>
        <p:spPr/>
        <p:txBody>
          <a:bodyPr/>
          <a:lstStyle/>
          <a:p>
            <a:pPr>
              <a:defRPr/>
            </a:pPr>
            <a:fld id="{3E71C539-9550-4966-A5F3-2F6D50786557}" type="slidenum">
              <a:rPr lang="en-US" altLang="en-US" smtClean="0"/>
              <a:pPr>
                <a:defRPr/>
              </a:pPr>
              <a:t>41</a:t>
            </a:fld>
            <a:endParaRPr lang="en-US" altLang="en-US" dirty="0"/>
          </a:p>
        </p:txBody>
      </p:sp>
      <p:sp>
        <p:nvSpPr>
          <p:cNvPr id="4" name="Rectangle 3"/>
          <p:cNvSpPr/>
          <p:nvPr/>
        </p:nvSpPr>
        <p:spPr>
          <a:xfrm>
            <a:off x="2015716" y="1809003"/>
            <a:ext cx="4464496" cy="646331"/>
          </a:xfrm>
          <a:prstGeom prst="rect">
            <a:avLst/>
          </a:prstGeom>
        </p:spPr>
        <p:txBody>
          <a:bodyPr wrap="square">
            <a:spAutoFit/>
          </a:bodyPr>
          <a:lstStyle/>
          <a:p>
            <a:r>
              <a:rPr lang="en-US" sz="1200" dirty="0">
                <a:latin typeface="Colonna MT" panose="04020805060202030203" pitchFamily="82" charset="0"/>
              </a:rPr>
              <a:t>“We shouldn't just live for today; we should prepare for tomorrow.”</a:t>
            </a:r>
          </a:p>
          <a:p>
            <a:pPr algn="r"/>
            <a:r>
              <a:rPr lang="en-US" sz="1200" dirty="0">
                <a:latin typeface="Colonna MT" panose="04020805060202030203" pitchFamily="82" charset="0"/>
              </a:rPr>
              <a:t>-Kent Conrad</a:t>
            </a:r>
            <a:br>
              <a:rPr lang="en-US" sz="1200" dirty="0">
                <a:latin typeface="Colonna MT" panose="04020805060202030203" pitchFamily="82" charset="0"/>
              </a:rPr>
            </a:br>
            <a:endParaRPr lang="en-US" altLang="en-US" sz="1200" b="1" dirty="0">
              <a:solidFill>
                <a:srgbClr val="4C4C4C"/>
              </a:solidFill>
              <a:latin typeface="Colonna MT" panose="04020805060202030203" pitchFamily="82" charset="0"/>
            </a:endParaRPr>
          </a:p>
        </p:txBody>
      </p:sp>
    </p:spTree>
    <p:extLst>
      <p:ext uri="{BB962C8B-B14F-4D97-AF65-F5344CB8AC3E}">
        <p14:creationId xmlns:p14="http://schemas.microsoft.com/office/powerpoint/2010/main" val="2263138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descr="newspap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84138"/>
            <a:ext cx="9393238" cy="702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782115" y="2319534"/>
            <a:ext cx="7851893"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b="1" dirty="0" smtClean="0">
                <a:solidFill>
                  <a:srgbClr val="4C4C4C"/>
                </a:solidFill>
              </a:rPr>
              <a:t>NEISD- High School, College &amp; Career Readiness Lessons</a:t>
            </a:r>
            <a:endParaRPr lang="en-US" altLang="en-US" b="1" dirty="0"/>
          </a:p>
        </p:txBody>
      </p:sp>
      <p:sp>
        <p:nvSpPr>
          <p:cNvPr id="7173"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dirty="0">
              <a:latin typeface="Arial" panose="020B0604020202020204" pitchFamily="34" charset="0"/>
            </a:endParaRPr>
          </a:p>
        </p:txBody>
      </p:sp>
      <p:sp>
        <p:nvSpPr>
          <p:cNvPr id="7174" name="Text Box 6"/>
          <p:cNvSpPr txBox="1">
            <a:spLocks noChangeArrowheads="1"/>
          </p:cNvSpPr>
          <p:nvPr/>
        </p:nvSpPr>
        <p:spPr bwMode="auto">
          <a:xfrm>
            <a:off x="359532" y="2971800"/>
            <a:ext cx="3276363" cy="3170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spcBef>
                <a:spcPct val="50000"/>
              </a:spcBef>
            </a:pPr>
            <a:r>
              <a:rPr lang="en-US" altLang="en-US" sz="1600" b="1" u="sng" dirty="0" smtClean="0">
                <a:solidFill>
                  <a:srgbClr val="4C4C4C"/>
                </a:solidFill>
                <a:latin typeface="Colonna MT" panose="04020805060202030203" pitchFamily="82" charset="0"/>
              </a:rPr>
              <a:t>Table of Contents</a:t>
            </a:r>
            <a:endParaRPr lang="en-US" altLang="en-US" sz="1600" b="1" u="sng" dirty="0">
              <a:solidFill>
                <a:srgbClr val="4C4C4C"/>
              </a:solidFill>
              <a:latin typeface="Colonna MT" panose="04020805060202030203" pitchFamily="82" charset="0"/>
            </a:endParaRPr>
          </a:p>
          <a:p>
            <a:pPr>
              <a:spcBef>
                <a:spcPct val="50000"/>
              </a:spcBef>
            </a:pPr>
            <a:r>
              <a:rPr lang="en-US" altLang="en-US" sz="1600" b="1" dirty="0" smtClean="0">
                <a:solidFill>
                  <a:srgbClr val="4C4C4C"/>
                </a:solidFill>
                <a:latin typeface="Colonna MT" panose="04020805060202030203" pitchFamily="82" charset="0"/>
              </a:rPr>
              <a:t>Lesson 1</a:t>
            </a:r>
            <a:r>
              <a:rPr lang="en-US" altLang="en-US" sz="1600" b="1" dirty="0">
                <a:solidFill>
                  <a:srgbClr val="1C1C1C"/>
                </a:solidFill>
                <a:latin typeface="Colonna MT" panose="04020805060202030203" pitchFamily="82" charset="0"/>
              </a:rPr>
              <a:t>:  The Uncharted Journey</a:t>
            </a:r>
          </a:p>
          <a:p>
            <a:pPr>
              <a:spcBef>
                <a:spcPct val="50000"/>
              </a:spcBef>
            </a:pPr>
            <a:r>
              <a:rPr lang="en-US" altLang="en-US" sz="1600" b="1" dirty="0" smtClean="0">
                <a:solidFill>
                  <a:srgbClr val="4C4C4C"/>
                </a:solidFill>
                <a:latin typeface="Colonna MT" panose="04020805060202030203" pitchFamily="82" charset="0"/>
              </a:rPr>
              <a:t>Lesson 2:  </a:t>
            </a:r>
            <a:r>
              <a:rPr lang="en-US" altLang="en-US" sz="1600" b="1" dirty="0" smtClean="0">
                <a:solidFill>
                  <a:srgbClr val="1C1C1C"/>
                </a:solidFill>
                <a:latin typeface="Colonna MT" panose="04020805060202030203" pitchFamily="82" charset="0"/>
              </a:rPr>
              <a:t>Creating Your </a:t>
            </a:r>
            <a:r>
              <a:rPr lang="en-US" altLang="en-US" sz="1600" b="1" dirty="0">
                <a:solidFill>
                  <a:srgbClr val="1C1C1C"/>
                </a:solidFill>
                <a:latin typeface="Colonna MT" panose="04020805060202030203" pitchFamily="82" charset="0"/>
              </a:rPr>
              <a:t>M</a:t>
            </a:r>
            <a:r>
              <a:rPr lang="en-US" altLang="en-US" sz="1600" b="1" dirty="0" smtClean="0">
                <a:solidFill>
                  <a:srgbClr val="1C1C1C"/>
                </a:solidFill>
                <a:latin typeface="Colonna MT" panose="04020805060202030203" pitchFamily="82" charset="0"/>
              </a:rPr>
              <a:t>ap</a:t>
            </a:r>
          </a:p>
          <a:p>
            <a:pPr>
              <a:spcBef>
                <a:spcPct val="50000"/>
              </a:spcBef>
            </a:pPr>
            <a:r>
              <a:rPr lang="en-US" altLang="en-US" sz="1600" b="1" dirty="0" smtClean="0">
                <a:solidFill>
                  <a:srgbClr val="4C4C4C"/>
                </a:solidFill>
                <a:latin typeface="Colonna MT" panose="04020805060202030203" pitchFamily="82" charset="0"/>
              </a:rPr>
              <a:t>Lesson 3:  </a:t>
            </a:r>
            <a:r>
              <a:rPr lang="en-US" altLang="en-US" sz="1600" b="1" dirty="0" smtClean="0">
                <a:solidFill>
                  <a:srgbClr val="1C1C1C"/>
                </a:solidFill>
                <a:latin typeface="Colonna MT" panose="04020805060202030203" pitchFamily="82" charset="0"/>
              </a:rPr>
              <a:t>Your Next </a:t>
            </a:r>
            <a:r>
              <a:rPr lang="en-US" altLang="en-US" sz="1600" b="1" dirty="0">
                <a:solidFill>
                  <a:srgbClr val="1C1C1C"/>
                </a:solidFill>
                <a:latin typeface="Colonna MT" panose="04020805060202030203" pitchFamily="82" charset="0"/>
              </a:rPr>
              <a:t>S</a:t>
            </a:r>
            <a:r>
              <a:rPr lang="en-US" altLang="en-US" sz="1600" b="1" dirty="0" smtClean="0">
                <a:solidFill>
                  <a:srgbClr val="1C1C1C"/>
                </a:solidFill>
                <a:latin typeface="Colonna MT" panose="04020805060202030203" pitchFamily="82" charset="0"/>
              </a:rPr>
              <a:t>top</a:t>
            </a:r>
          </a:p>
          <a:p>
            <a:pPr>
              <a:spcBef>
                <a:spcPct val="50000"/>
              </a:spcBef>
            </a:pPr>
            <a:r>
              <a:rPr lang="en-US" altLang="en-US" sz="1600" b="1" dirty="0" smtClean="0">
                <a:solidFill>
                  <a:srgbClr val="4C4C4C"/>
                </a:solidFill>
                <a:latin typeface="Colonna MT" panose="04020805060202030203" pitchFamily="82" charset="0"/>
              </a:rPr>
              <a:t>Lesson 4:  </a:t>
            </a:r>
            <a:r>
              <a:rPr lang="en-US" altLang="en-US" sz="1600" b="1" dirty="0" smtClean="0">
                <a:latin typeface="Colonna MT" panose="04020805060202030203" pitchFamily="82" charset="0"/>
              </a:rPr>
              <a:t>Trip Itinerary</a:t>
            </a:r>
          </a:p>
          <a:p>
            <a:pPr>
              <a:spcBef>
                <a:spcPct val="50000"/>
              </a:spcBef>
            </a:pPr>
            <a:r>
              <a:rPr lang="en-US" altLang="en-US" sz="1600" b="1" dirty="0" smtClean="0">
                <a:solidFill>
                  <a:srgbClr val="4C4C4C"/>
                </a:solidFill>
                <a:latin typeface="Colonna MT" panose="04020805060202030203" pitchFamily="82" charset="0"/>
              </a:rPr>
              <a:t>Lesson 5:  </a:t>
            </a:r>
            <a:r>
              <a:rPr lang="en-US" altLang="en-US" sz="1600" b="1" dirty="0" smtClean="0">
                <a:solidFill>
                  <a:srgbClr val="FF0000"/>
                </a:solidFill>
                <a:latin typeface="Colonna MT" panose="04020805060202030203" pitchFamily="82" charset="0"/>
              </a:rPr>
              <a:t>Future Stops</a:t>
            </a:r>
          </a:p>
          <a:p>
            <a:pPr>
              <a:spcBef>
                <a:spcPct val="50000"/>
              </a:spcBef>
            </a:pPr>
            <a:r>
              <a:rPr lang="en-US" altLang="en-US" sz="1600" b="1" dirty="0">
                <a:solidFill>
                  <a:srgbClr val="4C4C4C"/>
                </a:solidFill>
                <a:latin typeface="Colonna MT" panose="04020805060202030203" pitchFamily="82" charset="0"/>
              </a:rPr>
              <a:t>Lesson </a:t>
            </a:r>
            <a:r>
              <a:rPr lang="en-US" altLang="en-US" sz="1600" b="1" dirty="0" smtClean="0">
                <a:solidFill>
                  <a:srgbClr val="4C4C4C"/>
                </a:solidFill>
                <a:latin typeface="Colonna MT" panose="04020805060202030203" pitchFamily="82" charset="0"/>
              </a:rPr>
              <a:t>6:  College Costs and College Prep</a:t>
            </a:r>
            <a:endParaRPr lang="en-US" altLang="en-US" sz="1600" b="1" dirty="0">
              <a:solidFill>
                <a:srgbClr val="FF0000"/>
              </a:solidFill>
              <a:latin typeface="Colonna MT" panose="04020805060202030203" pitchFamily="82" charset="0"/>
            </a:endParaRPr>
          </a:p>
          <a:p>
            <a:pPr>
              <a:spcBef>
                <a:spcPct val="50000"/>
              </a:spcBef>
            </a:pPr>
            <a:endParaRPr lang="en-US" altLang="en-US" sz="1600" b="1" dirty="0">
              <a:solidFill>
                <a:srgbClr val="FF0000"/>
              </a:solidFill>
              <a:latin typeface="Colonna MT" panose="04020805060202030203" pitchFamily="82" charset="0"/>
            </a:endParaRPr>
          </a:p>
        </p:txBody>
      </p:sp>
      <p:sp>
        <p:nvSpPr>
          <p:cNvPr id="7175" name="Text Box 7"/>
          <p:cNvSpPr txBox="1">
            <a:spLocks noChangeArrowheads="1"/>
          </p:cNvSpPr>
          <p:nvPr/>
        </p:nvSpPr>
        <p:spPr bwMode="auto">
          <a:xfrm>
            <a:off x="3635895" y="2888940"/>
            <a:ext cx="5095292" cy="3785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just">
              <a:spcBef>
                <a:spcPct val="50000"/>
              </a:spcBef>
            </a:pPr>
            <a:r>
              <a:rPr lang="en-US" sz="1600" dirty="0"/>
              <a:t>Think of your life as a voyage. You have already traveled to many destinations. Right now, the rest of life’s journey is uncharted. </a:t>
            </a:r>
            <a:r>
              <a:rPr lang="en-US" sz="1600" dirty="0" smtClean="0"/>
              <a:t>These lessons will </a:t>
            </a:r>
            <a:r>
              <a:rPr lang="en-US" sz="1600" dirty="0"/>
              <a:t>help you think about the places where you would like to go in the future. What will be the significant events in your life? Who will be on the journey with you? So far, most major life decisions have been decided for you by those who have been entrusted with your care. Increasingly, you will be making the decisions that will shape your life. The kind of work you choose will influence the lifestyle you lead – where you live, what you wear, and what kind of transportation you use. If you want to be the one to decide what the destinations of your future will be, pay attention and participate fully, because it is your future that is being defined.</a:t>
            </a:r>
            <a:endParaRPr lang="en-US" altLang="en-US" sz="1600" dirty="0">
              <a:solidFill>
                <a:srgbClr val="4C4C4C"/>
              </a:solidFill>
            </a:endParaRPr>
          </a:p>
        </p:txBody>
      </p:sp>
      <p:sp>
        <p:nvSpPr>
          <p:cNvPr id="7177" name="Text Box 10"/>
          <p:cNvSpPr txBox="1">
            <a:spLocks noChangeArrowheads="1"/>
          </p:cNvSpPr>
          <p:nvPr/>
        </p:nvSpPr>
        <p:spPr bwMode="auto">
          <a:xfrm>
            <a:off x="2124848" y="1017683"/>
            <a:ext cx="489589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3200" b="1" dirty="0">
                <a:solidFill>
                  <a:srgbClr val="1C1C1C"/>
                </a:solidFill>
                <a:latin typeface="Castellar" panose="020A0402060406010301" pitchFamily="18" charset="0"/>
              </a:rPr>
              <a:t>YOUR </a:t>
            </a:r>
            <a:r>
              <a:rPr lang="en-GB" altLang="en-US" sz="3200" b="1" dirty="0" smtClean="0">
                <a:solidFill>
                  <a:srgbClr val="1C1C1C"/>
                </a:solidFill>
                <a:latin typeface="Castellar" panose="020A0402060406010301" pitchFamily="18" charset="0"/>
              </a:rPr>
              <a:t>Future News</a:t>
            </a:r>
            <a:endParaRPr lang="en-GB" altLang="en-US" sz="3200" b="1" dirty="0">
              <a:solidFill>
                <a:srgbClr val="1C1C1C"/>
              </a:solidFill>
              <a:latin typeface="Castellar" panose="020A0402060406010301" pitchFamily="18" charset="0"/>
            </a:endParaRPr>
          </a:p>
        </p:txBody>
      </p:sp>
      <p:sp>
        <p:nvSpPr>
          <p:cNvPr id="7178" name="Text Box 11"/>
          <p:cNvSpPr txBox="1">
            <a:spLocks noChangeArrowheads="1"/>
          </p:cNvSpPr>
          <p:nvPr/>
        </p:nvSpPr>
        <p:spPr bwMode="auto">
          <a:xfrm>
            <a:off x="1744969" y="1766297"/>
            <a:ext cx="5806461" cy="738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sz="1600" dirty="0" smtClean="0">
                <a:latin typeface="Colonna MT" panose="04020805060202030203" pitchFamily="82" charset="0"/>
              </a:rPr>
              <a:t>“We </a:t>
            </a:r>
            <a:r>
              <a:rPr lang="en-US" sz="1600" dirty="0">
                <a:latin typeface="Colonna MT" panose="04020805060202030203" pitchFamily="82" charset="0"/>
              </a:rPr>
              <a:t>shouldn't just live for today; we should prepare for tomorrow</a:t>
            </a:r>
            <a:r>
              <a:rPr lang="en-US" sz="1600" dirty="0" smtClean="0">
                <a:latin typeface="Colonna MT" panose="04020805060202030203" pitchFamily="82" charset="0"/>
              </a:rPr>
              <a:t>.”</a:t>
            </a:r>
          </a:p>
          <a:p>
            <a:pPr algn="r"/>
            <a:r>
              <a:rPr lang="en-US" sz="1000" dirty="0" smtClean="0">
                <a:latin typeface="Colonna MT" panose="04020805060202030203" pitchFamily="82" charset="0"/>
              </a:rPr>
              <a:t>-Kent Conrad</a:t>
            </a:r>
            <a:r>
              <a:rPr lang="en-US" sz="1600" dirty="0">
                <a:latin typeface="Colonna MT" panose="04020805060202030203" pitchFamily="82" charset="0"/>
              </a:rPr>
              <a:t/>
            </a:r>
            <a:br>
              <a:rPr lang="en-US" sz="1600" dirty="0">
                <a:latin typeface="Colonna MT" panose="04020805060202030203" pitchFamily="82" charset="0"/>
              </a:rPr>
            </a:br>
            <a:endParaRPr lang="en-US" altLang="en-US" sz="1600" b="1" dirty="0">
              <a:solidFill>
                <a:srgbClr val="4C4C4C"/>
              </a:solidFill>
              <a:latin typeface="Colonna MT" panose="04020805060202030203" pitchFamily="82" charset="0"/>
            </a:endParaRPr>
          </a:p>
        </p:txBody>
      </p:sp>
      <p:sp>
        <p:nvSpPr>
          <p:cNvPr id="7179" name="Text Box 12"/>
          <p:cNvSpPr txBox="1">
            <a:spLocks noChangeArrowheads="1"/>
          </p:cNvSpPr>
          <p:nvPr/>
        </p:nvSpPr>
        <p:spPr bwMode="auto">
          <a:xfrm>
            <a:off x="7559675" y="1865313"/>
            <a:ext cx="971741" cy="2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200" b="1" dirty="0">
                <a:solidFill>
                  <a:srgbClr val="4C4C4C"/>
                </a:solidFill>
              </a:rPr>
              <a:t>- Since </a:t>
            </a:r>
            <a:r>
              <a:rPr lang="en-US" altLang="en-US" sz="1200" b="1" dirty="0" smtClean="0">
                <a:solidFill>
                  <a:srgbClr val="4C4C4C"/>
                </a:solidFill>
              </a:rPr>
              <a:t>2015</a:t>
            </a:r>
            <a:endParaRPr lang="en-US" altLang="en-US" sz="1200" b="1" dirty="0">
              <a:solidFill>
                <a:srgbClr val="4C4C4C"/>
              </a:solidFill>
            </a:endParaRPr>
          </a:p>
        </p:txBody>
      </p:sp>
      <p:pic>
        <p:nvPicPr>
          <p:cNvPr id="4" name="Picture 3"/>
          <p:cNvPicPr>
            <a:picLocks noChangeAspect="1"/>
          </p:cNvPicPr>
          <p:nvPr/>
        </p:nvPicPr>
        <p:blipFill>
          <a:blip r:embed="rId4" cstate="print">
            <a:duotone>
              <a:prstClr val="black"/>
              <a:srgbClr val="D9C3A5">
                <a:tint val="50000"/>
                <a:satMod val="180000"/>
              </a:srgbClr>
            </a:duotone>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282189" y="5508779"/>
            <a:ext cx="1559841" cy="1212553"/>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3038" y="3200400"/>
            <a:ext cx="372988" cy="353212"/>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5154" y="3658608"/>
            <a:ext cx="372988" cy="353212"/>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5154" y="3992577"/>
            <a:ext cx="372988" cy="353212"/>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3038" y="4383642"/>
            <a:ext cx="372988" cy="353212"/>
          </a:xfrm>
          <a:prstGeom prst="rect">
            <a:avLst/>
          </a:prstGeom>
        </p:spPr>
      </p:pic>
      <p:sp>
        <p:nvSpPr>
          <p:cNvPr id="3" name="Slide Number Placeholder 2"/>
          <p:cNvSpPr>
            <a:spLocks noGrp="1"/>
          </p:cNvSpPr>
          <p:nvPr>
            <p:ph type="sldNum" sz="quarter" idx="12"/>
          </p:nvPr>
        </p:nvSpPr>
        <p:spPr/>
        <p:txBody>
          <a:bodyPr/>
          <a:lstStyle/>
          <a:p>
            <a:pPr>
              <a:defRPr/>
            </a:pPr>
            <a:fld id="{3E71C539-9550-4966-A5F3-2F6D50786557}" type="slidenum">
              <a:rPr lang="en-US" altLang="en-US" smtClean="0"/>
              <a:pPr>
                <a:defRPr/>
              </a:pPr>
              <a:t>42</a:t>
            </a:fld>
            <a:endParaRPr lang="en-US" altLang="en-US" dirty="0"/>
          </a:p>
        </p:txBody>
      </p:sp>
    </p:spTree>
    <p:extLst>
      <p:ext uri="{BB962C8B-B14F-4D97-AF65-F5344CB8AC3E}">
        <p14:creationId xmlns:p14="http://schemas.microsoft.com/office/powerpoint/2010/main" val="11894226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descr="newspap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84138"/>
            <a:ext cx="9393238" cy="702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782115" y="2319534"/>
            <a:ext cx="7851893"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b="1" dirty="0" smtClean="0">
                <a:solidFill>
                  <a:srgbClr val="4C4C4C"/>
                </a:solidFill>
              </a:rPr>
              <a:t>NEISD- High School, College &amp; Career Readiness Lessons</a:t>
            </a:r>
            <a:endParaRPr lang="en-US" altLang="en-US" b="1" dirty="0"/>
          </a:p>
        </p:txBody>
      </p:sp>
      <p:sp>
        <p:nvSpPr>
          <p:cNvPr id="7173"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dirty="0">
              <a:latin typeface="Arial" panose="020B0604020202020204" pitchFamily="34" charset="0"/>
            </a:endParaRPr>
          </a:p>
        </p:txBody>
      </p:sp>
      <p:sp>
        <p:nvSpPr>
          <p:cNvPr id="7177" name="Text Box 10"/>
          <p:cNvSpPr txBox="1">
            <a:spLocks noChangeArrowheads="1"/>
          </p:cNvSpPr>
          <p:nvPr/>
        </p:nvSpPr>
        <p:spPr bwMode="auto">
          <a:xfrm>
            <a:off x="2124848" y="1017683"/>
            <a:ext cx="489589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3200" b="1" dirty="0">
                <a:solidFill>
                  <a:srgbClr val="1C1C1C"/>
                </a:solidFill>
                <a:latin typeface="Castellar" panose="020A0402060406010301" pitchFamily="18" charset="0"/>
              </a:rPr>
              <a:t>YOUR </a:t>
            </a:r>
            <a:r>
              <a:rPr lang="en-GB" altLang="en-US" sz="3200" b="1" dirty="0" smtClean="0">
                <a:solidFill>
                  <a:srgbClr val="1C1C1C"/>
                </a:solidFill>
                <a:latin typeface="Castellar" panose="020A0402060406010301" pitchFamily="18" charset="0"/>
              </a:rPr>
              <a:t>Future News</a:t>
            </a:r>
            <a:endParaRPr lang="en-GB" altLang="en-US" sz="3200" b="1" dirty="0">
              <a:solidFill>
                <a:srgbClr val="1C1C1C"/>
              </a:solidFill>
              <a:latin typeface="Castellar" panose="020A0402060406010301" pitchFamily="18" charset="0"/>
            </a:endParaRPr>
          </a:p>
        </p:txBody>
      </p:sp>
      <p:sp>
        <p:nvSpPr>
          <p:cNvPr id="7178" name="Text Box 11"/>
          <p:cNvSpPr txBox="1">
            <a:spLocks noChangeArrowheads="1"/>
          </p:cNvSpPr>
          <p:nvPr/>
        </p:nvSpPr>
        <p:spPr bwMode="auto">
          <a:xfrm>
            <a:off x="1744969" y="1766297"/>
            <a:ext cx="5806461" cy="738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sz="1600" dirty="0" smtClean="0">
                <a:latin typeface="Colonna MT" panose="04020805060202030203" pitchFamily="82" charset="0"/>
              </a:rPr>
              <a:t>“We </a:t>
            </a:r>
            <a:r>
              <a:rPr lang="en-US" sz="1600" dirty="0">
                <a:latin typeface="Colonna MT" panose="04020805060202030203" pitchFamily="82" charset="0"/>
              </a:rPr>
              <a:t>shouldn't just live for today; we should prepare for tomorrow</a:t>
            </a:r>
            <a:r>
              <a:rPr lang="en-US" sz="1600" dirty="0" smtClean="0">
                <a:latin typeface="Colonna MT" panose="04020805060202030203" pitchFamily="82" charset="0"/>
              </a:rPr>
              <a:t>.”</a:t>
            </a:r>
          </a:p>
          <a:p>
            <a:pPr algn="r"/>
            <a:r>
              <a:rPr lang="en-US" sz="1000" dirty="0" smtClean="0">
                <a:latin typeface="Colonna MT" panose="04020805060202030203" pitchFamily="82" charset="0"/>
              </a:rPr>
              <a:t>-Kent Conrad</a:t>
            </a:r>
            <a:r>
              <a:rPr lang="en-US" sz="1600" dirty="0">
                <a:latin typeface="Colonna MT" panose="04020805060202030203" pitchFamily="82" charset="0"/>
              </a:rPr>
              <a:t/>
            </a:r>
            <a:br>
              <a:rPr lang="en-US" sz="1600" dirty="0">
                <a:latin typeface="Colonna MT" panose="04020805060202030203" pitchFamily="82" charset="0"/>
              </a:rPr>
            </a:br>
            <a:endParaRPr lang="en-US" altLang="en-US" sz="1600" b="1" dirty="0">
              <a:solidFill>
                <a:srgbClr val="4C4C4C"/>
              </a:solidFill>
              <a:latin typeface="Colonna MT" panose="04020805060202030203" pitchFamily="82" charset="0"/>
            </a:endParaRPr>
          </a:p>
        </p:txBody>
      </p:sp>
      <p:sp>
        <p:nvSpPr>
          <p:cNvPr id="7179" name="Text Box 12"/>
          <p:cNvSpPr txBox="1">
            <a:spLocks noChangeArrowheads="1"/>
          </p:cNvSpPr>
          <p:nvPr/>
        </p:nvSpPr>
        <p:spPr bwMode="auto">
          <a:xfrm>
            <a:off x="7779287" y="1871244"/>
            <a:ext cx="752129" cy="2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200" b="1" dirty="0" smtClean="0">
                <a:solidFill>
                  <a:srgbClr val="4C4C4C"/>
                </a:solidFill>
              </a:rPr>
              <a:t>Lesson 5</a:t>
            </a:r>
            <a:endParaRPr lang="en-US" altLang="en-US" sz="1200" b="1" dirty="0">
              <a:solidFill>
                <a:srgbClr val="4C4C4C"/>
              </a:solidFill>
            </a:endParaRPr>
          </a:p>
        </p:txBody>
      </p:sp>
      <p:sp>
        <p:nvSpPr>
          <p:cNvPr id="2" name="TextBox 1"/>
          <p:cNvSpPr txBox="1"/>
          <p:nvPr/>
        </p:nvSpPr>
        <p:spPr>
          <a:xfrm>
            <a:off x="378328" y="3065360"/>
            <a:ext cx="8388932" cy="3416320"/>
          </a:xfrm>
          <a:prstGeom prst="rect">
            <a:avLst/>
          </a:prstGeom>
          <a:noFill/>
        </p:spPr>
        <p:txBody>
          <a:bodyPr wrap="square" rtlCol="0">
            <a:spAutoFit/>
          </a:bodyPr>
          <a:lstStyle/>
          <a:p>
            <a:r>
              <a:rPr lang="en-US" dirty="0" smtClean="0"/>
              <a:t>We are almost near the end of our journey into your future.  Today you will have the opportunity to log back into </a:t>
            </a:r>
            <a:r>
              <a:rPr lang="en-US" i="1" dirty="0"/>
              <a:t>Kuder® </a:t>
            </a:r>
            <a:r>
              <a:rPr lang="en-US" i="1" dirty="0" smtClean="0"/>
              <a:t> </a:t>
            </a:r>
            <a:r>
              <a:rPr lang="en-US" dirty="0" smtClean="0"/>
              <a:t>(Kuder app. in CTE Folder) and start looking at some of the occupations suggested by your assessment results.  This information is found on the second tab on the left.  As you are researching information and find something you really like, mark it with a star (        ) to save it to your </a:t>
            </a:r>
            <a:r>
              <a:rPr lang="en-US" u="sng" dirty="0" smtClean="0"/>
              <a:t>My Favorites </a:t>
            </a:r>
            <a:r>
              <a:rPr lang="en-US" dirty="0" smtClean="0"/>
              <a:t>located at the left side of your home page.  Also, complete your commitment contract to turn in at the end of class! </a:t>
            </a:r>
            <a:endParaRPr lang="en-US" dirty="0"/>
          </a:p>
        </p:txBody>
      </p:sp>
      <p:sp>
        <p:nvSpPr>
          <p:cNvPr id="4" name="Slide Number Placeholder 3"/>
          <p:cNvSpPr>
            <a:spLocks noGrp="1"/>
          </p:cNvSpPr>
          <p:nvPr>
            <p:ph type="sldNum" sz="quarter" idx="12"/>
          </p:nvPr>
        </p:nvSpPr>
        <p:spPr/>
        <p:txBody>
          <a:bodyPr/>
          <a:lstStyle/>
          <a:p>
            <a:pPr>
              <a:defRPr/>
            </a:pPr>
            <a:fld id="{3E71C539-9550-4966-A5F3-2F6D50786557}" type="slidenum">
              <a:rPr lang="en-US" altLang="en-US" smtClean="0"/>
              <a:pPr>
                <a:defRPr/>
              </a:pPr>
              <a:t>43</a:t>
            </a:fld>
            <a:endParaRPr lang="en-US" altLang="en-US" dirty="0"/>
          </a:p>
        </p:txBody>
      </p:sp>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6317" y="4958725"/>
            <a:ext cx="382027" cy="365636"/>
          </a:xfrm>
          <a:prstGeom prst="rect">
            <a:avLst/>
          </a:prstGeom>
        </p:spPr>
      </p:pic>
    </p:spTree>
    <p:extLst>
      <p:ext uri="{BB962C8B-B14F-4D97-AF65-F5344CB8AC3E}">
        <p14:creationId xmlns:p14="http://schemas.microsoft.com/office/powerpoint/2010/main" val="27920648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B271429-579B-422D-B179-C70D6C577ED6}" type="slidenum">
              <a:rPr lang="en-US" altLang="en-US" smtClean="0"/>
              <a:pPr>
                <a:defRPr/>
              </a:pPr>
              <a:t>44</a:t>
            </a:fld>
            <a:endParaRPr lang="en-US" altLang="en-US" dirty="0"/>
          </a:p>
        </p:txBody>
      </p:sp>
      <p:pic>
        <p:nvPicPr>
          <p:cNvPr id="7" name="Content Placeholder 6"/>
          <p:cNvPicPr>
            <a:picLocks noGrp="1" noChangeAspect="1"/>
          </p:cNvPicPr>
          <p:nvPr>
            <p:ph idx="1"/>
          </p:nvPr>
        </p:nvPicPr>
        <p:blipFill>
          <a:blip r:embed="rId2"/>
          <a:stretch>
            <a:fillRect/>
          </a:stretch>
        </p:blipFill>
        <p:spPr>
          <a:xfrm>
            <a:off x="1799692" y="728700"/>
            <a:ext cx="5616624" cy="5616624"/>
          </a:xfrm>
          <a:prstGeom prst="rect">
            <a:avLst/>
          </a:prstGeom>
        </p:spPr>
      </p:pic>
      <p:sp>
        <p:nvSpPr>
          <p:cNvPr id="8" name="TextBox 7"/>
          <p:cNvSpPr txBox="1"/>
          <p:nvPr/>
        </p:nvSpPr>
        <p:spPr>
          <a:xfrm>
            <a:off x="2483768" y="116632"/>
            <a:ext cx="4608512" cy="461665"/>
          </a:xfrm>
          <a:prstGeom prst="rect">
            <a:avLst/>
          </a:prstGeom>
          <a:noFill/>
        </p:spPr>
        <p:txBody>
          <a:bodyPr wrap="square" rtlCol="0">
            <a:spAutoFit/>
          </a:bodyPr>
          <a:lstStyle/>
          <a:p>
            <a:r>
              <a:rPr lang="en-US" dirty="0" err="1" smtClean="0">
                <a:solidFill>
                  <a:schemeClr val="bg1">
                    <a:lumMod val="50000"/>
                  </a:schemeClr>
                </a:solidFill>
              </a:rPr>
              <a:t>Kuder</a:t>
            </a:r>
            <a:r>
              <a:rPr lang="en-US" dirty="0" smtClean="0">
                <a:solidFill>
                  <a:schemeClr val="bg1">
                    <a:lumMod val="50000"/>
                  </a:schemeClr>
                </a:solidFill>
              </a:rPr>
              <a:t> Career Research Activity</a:t>
            </a:r>
            <a:endParaRPr lang="en-US" dirty="0">
              <a:solidFill>
                <a:schemeClr val="bg1">
                  <a:lumMod val="50000"/>
                </a:schemeClr>
              </a:solidFill>
            </a:endParaRPr>
          </a:p>
        </p:txBody>
      </p:sp>
    </p:spTree>
    <p:extLst>
      <p:ext uri="{BB962C8B-B14F-4D97-AF65-F5344CB8AC3E}">
        <p14:creationId xmlns:p14="http://schemas.microsoft.com/office/powerpoint/2010/main" val="8612567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descr="newspap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84138"/>
            <a:ext cx="9393238" cy="702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dirty="0">
              <a:latin typeface="Arial" panose="020B0604020202020204" pitchFamily="34" charset="0"/>
            </a:endParaRPr>
          </a:p>
        </p:txBody>
      </p:sp>
      <p:sp>
        <p:nvSpPr>
          <p:cNvPr id="7177" name="Text Box 10"/>
          <p:cNvSpPr txBox="1">
            <a:spLocks noChangeArrowheads="1"/>
          </p:cNvSpPr>
          <p:nvPr/>
        </p:nvSpPr>
        <p:spPr bwMode="auto">
          <a:xfrm>
            <a:off x="2392613" y="1016732"/>
            <a:ext cx="455605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b="1" dirty="0" smtClean="0">
                <a:solidFill>
                  <a:srgbClr val="1C1C1C"/>
                </a:solidFill>
                <a:latin typeface="Castellar" panose="020A0402060406010301" pitchFamily="18" charset="0"/>
              </a:rPr>
              <a:t>Lesson 5 teacher notes</a:t>
            </a:r>
            <a:endParaRPr lang="en-GB" altLang="en-US" b="1" dirty="0">
              <a:solidFill>
                <a:srgbClr val="1C1C1C"/>
              </a:solidFill>
              <a:latin typeface="Castellar" panose="020A0402060406010301" pitchFamily="18" charset="0"/>
            </a:endParaRPr>
          </a:p>
        </p:txBody>
      </p:sp>
      <p:sp>
        <p:nvSpPr>
          <p:cNvPr id="2" name="TextBox 1"/>
          <p:cNvSpPr txBox="1"/>
          <p:nvPr/>
        </p:nvSpPr>
        <p:spPr>
          <a:xfrm>
            <a:off x="394235" y="2687567"/>
            <a:ext cx="8357118" cy="3046988"/>
          </a:xfrm>
          <a:prstGeom prst="rect">
            <a:avLst/>
          </a:prstGeom>
          <a:noFill/>
        </p:spPr>
        <p:txBody>
          <a:bodyPr wrap="square" rtlCol="0">
            <a:spAutoFit/>
          </a:bodyPr>
          <a:lstStyle/>
          <a:p>
            <a:pPr marL="342900" indent="-342900">
              <a:buFont typeface="Arial" panose="020B0604020202020204" pitchFamily="34" charset="0"/>
              <a:buChar char="•"/>
            </a:pPr>
            <a:r>
              <a:rPr lang="en-US" dirty="0" smtClean="0"/>
              <a:t>Ensure students have access to computers  </a:t>
            </a:r>
          </a:p>
          <a:p>
            <a:pPr marL="342900" indent="-342900">
              <a:buFont typeface="Arial" panose="020B0604020202020204" pitchFamily="34" charset="0"/>
              <a:buChar char="•"/>
            </a:pPr>
            <a:r>
              <a:rPr lang="en-US" dirty="0" smtClean="0"/>
              <a:t>Make enough copies for each student to have their own career research commitment sheet</a:t>
            </a:r>
          </a:p>
          <a:p>
            <a:pPr marL="342900" indent="-342900">
              <a:buFont typeface="Arial" panose="020B0604020202020204" pitchFamily="34" charset="0"/>
              <a:buChar char="•"/>
            </a:pPr>
            <a:r>
              <a:rPr lang="en-US" dirty="0" smtClean="0"/>
              <a:t>Collect each student’s commitment and follow campus directive on what to do with them.</a:t>
            </a:r>
          </a:p>
          <a:p>
            <a:endParaRPr lang="en-US" dirty="0" smtClean="0"/>
          </a:p>
          <a:p>
            <a:endParaRPr lang="en-US" dirty="0" smtClean="0"/>
          </a:p>
          <a:p>
            <a:endParaRPr lang="en-US" dirty="0"/>
          </a:p>
        </p:txBody>
      </p:sp>
      <p:sp>
        <p:nvSpPr>
          <p:cNvPr id="3" name="Slide Number Placeholder 2"/>
          <p:cNvSpPr>
            <a:spLocks noGrp="1"/>
          </p:cNvSpPr>
          <p:nvPr>
            <p:ph type="sldNum" sz="quarter" idx="12"/>
          </p:nvPr>
        </p:nvSpPr>
        <p:spPr/>
        <p:txBody>
          <a:bodyPr/>
          <a:lstStyle/>
          <a:p>
            <a:pPr>
              <a:defRPr/>
            </a:pPr>
            <a:fld id="{3E71C539-9550-4966-A5F3-2F6D50786557}" type="slidenum">
              <a:rPr lang="en-US" altLang="en-US" smtClean="0"/>
              <a:pPr>
                <a:defRPr/>
              </a:pPr>
              <a:t>45</a:t>
            </a:fld>
            <a:endParaRPr lang="en-US" altLang="en-US" dirty="0"/>
          </a:p>
        </p:txBody>
      </p:sp>
      <p:sp>
        <p:nvSpPr>
          <p:cNvPr id="4" name="Rectangle 3"/>
          <p:cNvSpPr/>
          <p:nvPr/>
        </p:nvSpPr>
        <p:spPr>
          <a:xfrm>
            <a:off x="2384640" y="1776499"/>
            <a:ext cx="4572000" cy="830997"/>
          </a:xfrm>
          <a:prstGeom prst="rect">
            <a:avLst/>
          </a:prstGeom>
        </p:spPr>
        <p:txBody>
          <a:bodyPr>
            <a:spAutoFit/>
          </a:bodyPr>
          <a:lstStyle/>
          <a:p>
            <a:r>
              <a:rPr lang="en-US" sz="1200" dirty="0">
                <a:latin typeface="Colonna MT" panose="04020805060202030203" pitchFamily="82" charset="0"/>
              </a:rPr>
              <a:t>“We shouldn't just live for today; we should prepare for tomorrow.”</a:t>
            </a:r>
          </a:p>
          <a:p>
            <a:pPr algn="r"/>
            <a:r>
              <a:rPr lang="en-US" sz="1200" dirty="0">
                <a:latin typeface="Colonna MT" panose="04020805060202030203" pitchFamily="82" charset="0"/>
              </a:rPr>
              <a:t>-Kent Conrad</a:t>
            </a:r>
            <a:r>
              <a:rPr lang="en-US" dirty="0">
                <a:latin typeface="Colonna MT" panose="04020805060202030203" pitchFamily="82" charset="0"/>
              </a:rPr>
              <a:t/>
            </a:r>
            <a:br>
              <a:rPr lang="en-US" dirty="0">
                <a:latin typeface="Colonna MT" panose="04020805060202030203" pitchFamily="82" charset="0"/>
              </a:rPr>
            </a:br>
            <a:endParaRPr lang="en-US" altLang="en-US" b="1" dirty="0">
              <a:solidFill>
                <a:srgbClr val="4C4C4C"/>
              </a:solidFill>
              <a:latin typeface="Colonna MT" panose="04020805060202030203" pitchFamily="82" charset="0"/>
            </a:endParaRPr>
          </a:p>
        </p:txBody>
      </p:sp>
    </p:spTree>
    <p:extLst>
      <p:ext uri="{BB962C8B-B14F-4D97-AF65-F5344CB8AC3E}">
        <p14:creationId xmlns:p14="http://schemas.microsoft.com/office/powerpoint/2010/main" val="33129923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descr="newspap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84138"/>
            <a:ext cx="9393238" cy="702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782115" y="2319534"/>
            <a:ext cx="7851893"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b="1" dirty="0" smtClean="0">
                <a:solidFill>
                  <a:srgbClr val="4C4C4C"/>
                </a:solidFill>
              </a:rPr>
              <a:t>NEISD- High School, College &amp; Career Readiness Lessons</a:t>
            </a:r>
            <a:endParaRPr lang="en-US" altLang="en-US" b="1" dirty="0"/>
          </a:p>
        </p:txBody>
      </p:sp>
      <p:sp>
        <p:nvSpPr>
          <p:cNvPr id="7173"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dirty="0">
              <a:latin typeface="Arial" panose="020B0604020202020204" pitchFamily="34" charset="0"/>
            </a:endParaRPr>
          </a:p>
        </p:txBody>
      </p:sp>
      <p:sp>
        <p:nvSpPr>
          <p:cNvPr id="7174" name="Text Box 6"/>
          <p:cNvSpPr txBox="1">
            <a:spLocks noChangeArrowheads="1"/>
          </p:cNvSpPr>
          <p:nvPr/>
        </p:nvSpPr>
        <p:spPr bwMode="auto">
          <a:xfrm>
            <a:off x="395536" y="2888940"/>
            <a:ext cx="3240359" cy="2883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spcBef>
                <a:spcPct val="50000"/>
              </a:spcBef>
            </a:pPr>
            <a:r>
              <a:rPr lang="en-US" altLang="en-US" sz="1600" b="1" u="sng" dirty="0" smtClean="0">
                <a:solidFill>
                  <a:srgbClr val="4C4C4C"/>
                </a:solidFill>
                <a:latin typeface="Colonna MT" panose="04020805060202030203" pitchFamily="82" charset="0"/>
              </a:rPr>
              <a:t>Table of Contents</a:t>
            </a:r>
            <a:endParaRPr lang="en-US" altLang="en-US" sz="1600" b="1" u="sng" dirty="0">
              <a:solidFill>
                <a:srgbClr val="4C4C4C"/>
              </a:solidFill>
              <a:latin typeface="Colonna MT" panose="04020805060202030203" pitchFamily="82" charset="0"/>
            </a:endParaRPr>
          </a:p>
          <a:p>
            <a:pPr>
              <a:spcBef>
                <a:spcPct val="50000"/>
              </a:spcBef>
            </a:pPr>
            <a:r>
              <a:rPr lang="en-US" altLang="en-US" sz="1600" b="1" dirty="0" smtClean="0">
                <a:solidFill>
                  <a:srgbClr val="4C4C4C"/>
                </a:solidFill>
                <a:latin typeface="Colonna MT" panose="04020805060202030203" pitchFamily="82" charset="0"/>
              </a:rPr>
              <a:t>Lesson 1:  </a:t>
            </a:r>
            <a:r>
              <a:rPr lang="en-US" altLang="en-US" sz="1600" b="1" dirty="0">
                <a:solidFill>
                  <a:srgbClr val="1C1C1C"/>
                </a:solidFill>
                <a:latin typeface="Colonna MT" panose="04020805060202030203" pitchFamily="82" charset="0"/>
              </a:rPr>
              <a:t>The Uncharted Journey</a:t>
            </a:r>
          </a:p>
          <a:p>
            <a:pPr>
              <a:spcBef>
                <a:spcPct val="50000"/>
              </a:spcBef>
            </a:pPr>
            <a:r>
              <a:rPr lang="en-US" altLang="en-US" sz="1600" b="1" dirty="0" smtClean="0">
                <a:solidFill>
                  <a:srgbClr val="4C4C4C"/>
                </a:solidFill>
                <a:latin typeface="Colonna MT" panose="04020805060202030203" pitchFamily="82" charset="0"/>
              </a:rPr>
              <a:t>Lesson 2:  </a:t>
            </a:r>
            <a:r>
              <a:rPr lang="en-US" altLang="en-US" sz="1600" b="1" dirty="0" smtClean="0">
                <a:solidFill>
                  <a:srgbClr val="1C1C1C"/>
                </a:solidFill>
                <a:latin typeface="Colonna MT" panose="04020805060202030203" pitchFamily="82" charset="0"/>
              </a:rPr>
              <a:t>Creating Your </a:t>
            </a:r>
            <a:r>
              <a:rPr lang="en-US" altLang="en-US" sz="1600" b="1" dirty="0">
                <a:solidFill>
                  <a:srgbClr val="1C1C1C"/>
                </a:solidFill>
                <a:latin typeface="Colonna MT" panose="04020805060202030203" pitchFamily="82" charset="0"/>
              </a:rPr>
              <a:t>M</a:t>
            </a:r>
            <a:r>
              <a:rPr lang="en-US" altLang="en-US" sz="1600" b="1" dirty="0" smtClean="0">
                <a:solidFill>
                  <a:srgbClr val="1C1C1C"/>
                </a:solidFill>
                <a:latin typeface="Colonna MT" panose="04020805060202030203" pitchFamily="82" charset="0"/>
              </a:rPr>
              <a:t>ap</a:t>
            </a:r>
          </a:p>
          <a:p>
            <a:pPr>
              <a:spcBef>
                <a:spcPct val="50000"/>
              </a:spcBef>
            </a:pPr>
            <a:r>
              <a:rPr lang="en-US" altLang="en-US" sz="1600" b="1" dirty="0" smtClean="0">
                <a:solidFill>
                  <a:srgbClr val="4C4C4C"/>
                </a:solidFill>
                <a:latin typeface="Colonna MT" panose="04020805060202030203" pitchFamily="82" charset="0"/>
              </a:rPr>
              <a:t>Lesson 3:  </a:t>
            </a:r>
            <a:r>
              <a:rPr lang="en-US" altLang="en-US" sz="1600" b="1" dirty="0" smtClean="0">
                <a:solidFill>
                  <a:srgbClr val="1C1C1C"/>
                </a:solidFill>
                <a:latin typeface="Colonna MT" panose="04020805060202030203" pitchFamily="82" charset="0"/>
              </a:rPr>
              <a:t>Your Next </a:t>
            </a:r>
            <a:r>
              <a:rPr lang="en-US" altLang="en-US" sz="1600" b="1" dirty="0">
                <a:solidFill>
                  <a:srgbClr val="1C1C1C"/>
                </a:solidFill>
                <a:latin typeface="Colonna MT" panose="04020805060202030203" pitchFamily="82" charset="0"/>
              </a:rPr>
              <a:t>S</a:t>
            </a:r>
            <a:r>
              <a:rPr lang="en-US" altLang="en-US" sz="1600" b="1" dirty="0" smtClean="0">
                <a:solidFill>
                  <a:srgbClr val="1C1C1C"/>
                </a:solidFill>
                <a:latin typeface="Colonna MT" panose="04020805060202030203" pitchFamily="82" charset="0"/>
              </a:rPr>
              <a:t>top</a:t>
            </a:r>
          </a:p>
          <a:p>
            <a:pPr>
              <a:spcBef>
                <a:spcPct val="50000"/>
              </a:spcBef>
            </a:pPr>
            <a:r>
              <a:rPr lang="en-US" altLang="en-US" sz="1600" b="1" dirty="0" smtClean="0">
                <a:solidFill>
                  <a:srgbClr val="4C4C4C"/>
                </a:solidFill>
                <a:latin typeface="Colonna MT" panose="04020805060202030203" pitchFamily="82" charset="0"/>
              </a:rPr>
              <a:t>Lesson 4:  </a:t>
            </a:r>
            <a:r>
              <a:rPr lang="en-US" altLang="en-US" sz="1600" b="1" dirty="0" smtClean="0">
                <a:latin typeface="Colonna MT" panose="04020805060202030203" pitchFamily="82" charset="0"/>
              </a:rPr>
              <a:t>Trip Itinerary</a:t>
            </a:r>
          </a:p>
          <a:p>
            <a:pPr>
              <a:spcBef>
                <a:spcPct val="50000"/>
              </a:spcBef>
            </a:pPr>
            <a:r>
              <a:rPr lang="en-US" altLang="en-US" sz="1600" b="1" dirty="0" smtClean="0">
                <a:solidFill>
                  <a:srgbClr val="4C4C4C"/>
                </a:solidFill>
                <a:latin typeface="Colonna MT" panose="04020805060202030203" pitchFamily="82" charset="0"/>
              </a:rPr>
              <a:t>Lesson 5:  </a:t>
            </a:r>
            <a:r>
              <a:rPr lang="en-US" altLang="en-US" sz="1600" b="1" dirty="0" smtClean="0">
                <a:latin typeface="Colonna MT" panose="04020805060202030203" pitchFamily="82" charset="0"/>
              </a:rPr>
              <a:t>Future Stops</a:t>
            </a:r>
          </a:p>
          <a:p>
            <a:pPr>
              <a:spcBef>
                <a:spcPct val="50000"/>
              </a:spcBef>
            </a:pPr>
            <a:r>
              <a:rPr lang="en-US" altLang="en-US" sz="1600" b="1" dirty="0">
                <a:solidFill>
                  <a:srgbClr val="4C4C4C"/>
                </a:solidFill>
                <a:latin typeface="Colonna MT" panose="04020805060202030203" pitchFamily="82" charset="0"/>
              </a:rPr>
              <a:t>Lesson 6: </a:t>
            </a:r>
            <a:r>
              <a:rPr lang="en-US" altLang="en-US" sz="1600" b="1" dirty="0" smtClean="0">
                <a:solidFill>
                  <a:srgbClr val="FF0000"/>
                </a:solidFill>
                <a:latin typeface="Colonna MT" panose="04020805060202030203" pitchFamily="82" charset="0"/>
              </a:rPr>
              <a:t>College Costs and College Prep</a:t>
            </a:r>
          </a:p>
        </p:txBody>
      </p:sp>
      <p:sp>
        <p:nvSpPr>
          <p:cNvPr id="7175" name="Text Box 7"/>
          <p:cNvSpPr txBox="1">
            <a:spLocks noChangeArrowheads="1"/>
          </p:cNvSpPr>
          <p:nvPr/>
        </p:nvSpPr>
        <p:spPr bwMode="auto">
          <a:xfrm>
            <a:off x="3635895" y="2888940"/>
            <a:ext cx="5095292" cy="3785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just">
              <a:spcBef>
                <a:spcPct val="50000"/>
              </a:spcBef>
            </a:pPr>
            <a:r>
              <a:rPr lang="en-US" sz="1600" dirty="0"/>
              <a:t>Think of your life as a voyage. You have already traveled to many destinations. Right now, the rest of life’s journey is uncharted. </a:t>
            </a:r>
            <a:r>
              <a:rPr lang="en-US" sz="1600" dirty="0" smtClean="0"/>
              <a:t>These lessons will </a:t>
            </a:r>
            <a:r>
              <a:rPr lang="en-US" sz="1600" dirty="0"/>
              <a:t>help you think about the places where you would like to go in the future. What will be the significant events in your life? Who will be on the journey with you? So far, most major life decisions have been decided for you by those who have been entrusted with your care. Increasingly, you will be making the decisions that will shape your life. The kind of work you choose will influence the lifestyle you lead – where you live, what you wear, and what kind of transportation you use. If you want to be the one to decide what the destinations of your future will be, pay attention and participate fully, because it is your future that is being defined.</a:t>
            </a:r>
            <a:endParaRPr lang="en-US" altLang="en-US" sz="1600" dirty="0">
              <a:solidFill>
                <a:srgbClr val="4C4C4C"/>
              </a:solidFill>
            </a:endParaRPr>
          </a:p>
        </p:txBody>
      </p:sp>
      <p:sp>
        <p:nvSpPr>
          <p:cNvPr id="7177" name="Text Box 10"/>
          <p:cNvSpPr txBox="1">
            <a:spLocks noChangeArrowheads="1"/>
          </p:cNvSpPr>
          <p:nvPr/>
        </p:nvSpPr>
        <p:spPr bwMode="auto">
          <a:xfrm>
            <a:off x="2124848" y="1017683"/>
            <a:ext cx="489589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3200" b="1" dirty="0">
                <a:solidFill>
                  <a:srgbClr val="1C1C1C"/>
                </a:solidFill>
                <a:latin typeface="Castellar" panose="020A0402060406010301" pitchFamily="18" charset="0"/>
              </a:rPr>
              <a:t>YOUR </a:t>
            </a:r>
            <a:r>
              <a:rPr lang="en-GB" altLang="en-US" sz="3200" b="1" dirty="0" smtClean="0">
                <a:solidFill>
                  <a:srgbClr val="1C1C1C"/>
                </a:solidFill>
                <a:latin typeface="Castellar" panose="020A0402060406010301" pitchFamily="18" charset="0"/>
              </a:rPr>
              <a:t>Future News</a:t>
            </a:r>
            <a:endParaRPr lang="en-GB" altLang="en-US" sz="3200" b="1" dirty="0">
              <a:solidFill>
                <a:srgbClr val="1C1C1C"/>
              </a:solidFill>
              <a:latin typeface="Castellar" panose="020A0402060406010301" pitchFamily="18" charset="0"/>
            </a:endParaRPr>
          </a:p>
        </p:txBody>
      </p:sp>
      <p:sp>
        <p:nvSpPr>
          <p:cNvPr id="7178" name="Text Box 11"/>
          <p:cNvSpPr txBox="1">
            <a:spLocks noChangeArrowheads="1"/>
          </p:cNvSpPr>
          <p:nvPr/>
        </p:nvSpPr>
        <p:spPr bwMode="auto">
          <a:xfrm>
            <a:off x="1744969" y="1766297"/>
            <a:ext cx="5806461" cy="738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sz="1600" dirty="0" smtClean="0">
                <a:latin typeface="Colonna MT" panose="04020805060202030203" pitchFamily="82" charset="0"/>
              </a:rPr>
              <a:t>“We </a:t>
            </a:r>
            <a:r>
              <a:rPr lang="en-US" sz="1600" dirty="0">
                <a:latin typeface="Colonna MT" panose="04020805060202030203" pitchFamily="82" charset="0"/>
              </a:rPr>
              <a:t>shouldn't just live for today; we should prepare for tomorrow</a:t>
            </a:r>
            <a:r>
              <a:rPr lang="en-US" sz="1600" dirty="0" smtClean="0">
                <a:latin typeface="Colonna MT" panose="04020805060202030203" pitchFamily="82" charset="0"/>
              </a:rPr>
              <a:t>.”</a:t>
            </a:r>
          </a:p>
          <a:p>
            <a:pPr algn="r"/>
            <a:r>
              <a:rPr lang="en-US" sz="1000" dirty="0" smtClean="0">
                <a:latin typeface="Colonna MT" panose="04020805060202030203" pitchFamily="82" charset="0"/>
              </a:rPr>
              <a:t>-Kent Conrad</a:t>
            </a:r>
            <a:r>
              <a:rPr lang="en-US" sz="1600" dirty="0">
                <a:latin typeface="Colonna MT" panose="04020805060202030203" pitchFamily="82" charset="0"/>
              </a:rPr>
              <a:t/>
            </a:r>
            <a:br>
              <a:rPr lang="en-US" sz="1600" dirty="0">
                <a:latin typeface="Colonna MT" panose="04020805060202030203" pitchFamily="82" charset="0"/>
              </a:rPr>
            </a:br>
            <a:endParaRPr lang="en-US" altLang="en-US" sz="1600" b="1" dirty="0">
              <a:solidFill>
                <a:srgbClr val="4C4C4C"/>
              </a:solidFill>
              <a:latin typeface="Colonna MT" panose="04020805060202030203" pitchFamily="82" charset="0"/>
            </a:endParaRPr>
          </a:p>
        </p:txBody>
      </p:sp>
      <p:sp>
        <p:nvSpPr>
          <p:cNvPr id="7179" name="Text Box 12"/>
          <p:cNvSpPr txBox="1">
            <a:spLocks noChangeArrowheads="1"/>
          </p:cNvSpPr>
          <p:nvPr/>
        </p:nvSpPr>
        <p:spPr bwMode="auto">
          <a:xfrm>
            <a:off x="7559675" y="1865313"/>
            <a:ext cx="971741" cy="2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200" b="1" dirty="0">
                <a:solidFill>
                  <a:srgbClr val="4C4C4C"/>
                </a:solidFill>
              </a:rPr>
              <a:t>- Since </a:t>
            </a:r>
            <a:r>
              <a:rPr lang="en-US" altLang="en-US" sz="1200" b="1" dirty="0" smtClean="0">
                <a:solidFill>
                  <a:srgbClr val="4C4C4C"/>
                </a:solidFill>
              </a:rPr>
              <a:t>2015</a:t>
            </a:r>
            <a:endParaRPr lang="en-US" altLang="en-US" sz="1200" b="1" dirty="0">
              <a:solidFill>
                <a:srgbClr val="4C4C4C"/>
              </a:solidFill>
            </a:endParaRPr>
          </a:p>
        </p:txBody>
      </p:sp>
      <p:pic>
        <p:nvPicPr>
          <p:cNvPr id="4" name="Picture 3"/>
          <p:cNvPicPr>
            <a:picLocks noChangeAspect="1"/>
          </p:cNvPicPr>
          <p:nvPr/>
        </p:nvPicPr>
        <p:blipFill>
          <a:blip r:embed="rId4" cstate="print">
            <a:duotone>
              <a:prstClr val="black"/>
              <a:srgbClr val="D9C3A5">
                <a:tint val="50000"/>
                <a:satMod val="180000"/>
              </a:srgbClr>
            </a:duotone>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255912" y="5509047"/>
            <a:ext cx="1737872" cy="1196553"/>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1420" y="3200400"/>
            <a:ext cx="372988" cy="353212"/>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1420" y="3561718"/>
            <a:ext cx="372988" cy="353212"/>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9738" y="3930016"/>
            <a:ext cx="372988" cy="353212"/>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9738" y="4340127"/>
            <a:ext cx="372988" cy="353212"/>
          </a:xfrm>
          <a:prstGeom prst="rect">
            <a:avLst/>
          </a:prstGeom>
        </p:spPr>
      </p:pic>
      <p:sp>
        <p:nvSpPr>
          <p:cNvPr id="3" name="Slide Number Placeholder 2"/>
          <p:cNvSpPr>
            <a:spLocks noGrp="1"/>
          </p:cNvSpPr>
          <p:nvPr>
            <p:ph type="sldNum" sz="quarter" idx="12"/>
          </p:nvPr>
        </p:nvSpPr>
        <p:spPr/>
        <p:txBody>
          <a:bodyPr/>
          <a:lstStyle/>
          <a:p>
            <a:pPr>
              <a:defRPr/>
            </a:pPr>
            <a:fld id="{3E71C539-9550-4966-A5F3-2F6D50786557}" type="slidenum">
              <a:rPr lang="en-US" altLang="en-US" smtClean="0"/>
              <a:pPr>
                <a:defRPr/>
              </a:pPr>
              <a:t>46</a:t>
            </a:fld>
            <a:endParaRPr lang="en-US" altLang="en-US" dirty="0"/>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9738" y="4703135"/>
            <a:ext cx="372988" cy="353212"/>
          </a:xfrm>
          <a:prstGeom prst="rect">
            <a:avLst/>
          </a:prstGeom>
        </p:spPr>
      </p:pic>
    </p:spTree>
    <p:extLst>
      <p:ext uri="{BB962C8B-B14F-4D97-AF65-F5344CB8AC3E}">
        <p14:creationId xmlns:p14="http://schemas.microsoft.com/office/powerpoint/2010/main" val="16551021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descr="newspap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84138"/>
            <a:ext cx="9393238" cy="702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dirty="0">
              <a:latin typeface="Arial" panose="020B0604020202020204" pitchFamily="34" charset="0"/>
            </a:endParaRPr>
          </a:p>
        </p:txBody>
      </p:sp>
      <p:sp>
        <p:nvSpPr>
          <p:cNvPr id="7177" name="Text Box 10"/>
          <p:cNvSpPr txBox="1">
            <a:spLocks noChangeArrowheads="1"/>
          </p:cNvSpPr>
          <p:nvPr/>
        </p:nvSpPr>
        <p:spPr bwMode="auto">
          <a:xfrm>
            <a:off x="2392613" y="1016732"/>
            <a:ext cx="456887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b="1" dirty="0" smtClean="0">
                <a:solidFill>
                  <a:srgbClr val="1C1C1C"/>
                </a:solidFill>
                <a:latin typeface="Castellar" panose="020A0402060406010301" pitchFamily="18" charset="0"/>
              </a:rPr>
              <a:t>Lesson 6 teacher notes</a:t>
            </a:r>
            <a:endParaRPr lang="en-GB" altLang="en-US" b="1" dirty="0">
              <a:solidFill>
                <a:srgbClr val="1C1C1C"/>
              </a:solidFill>
              <a:latin typeface="Castellar" panose="020A0402060406010301" pitchFamily="18" charset="0"/>
            </a:endParaRPr>
          </a:p>
        </p:txBody>
      </p:sp>
      <p:sp>
        <p:nvSpPr>
          <p:cNvPr id="2" name="TextBox 1"/>
          <p:cNvSpPr txBox="1"/>
          <p:nvPr/>
        </p:nvSpPr>
        <p:spPr>
          <a:xfrm>
            <a:off x="266562" y="2305222"/>
            <a:ext cx="8820980" cy="5262979"/>
          </a:xfrm>
          <a:prstGeom prst="rect">
            <a:avLst/>
          </a:prstGeom>
          <a:noFill/>
        </p:spPr>
        <p:txBody>
          <a:bodyPr wrap="square" rtlCol="0">
            <a:spAutoFit/>
          </a:bodyPr>
          <a:lstStyle/>
          <a:p>
            <a:r>
              <a:rPr lang="en-US" dirty="0"/>
              <a:t>We are at the last stop of our journey into your future. Continuing education beyond high school can be expensive, but a student’s choices can have a significant impact on that cost.  Students will examine the differences in cost between two-year and four-year educational institutions and between private and public schools.  Some students may choose to minimize costs by living at home and attending community college before they transfer to a four-year college to complete their education.  Others may opt to move away from home to attend schools they believe will most effectively allow them to attain their career goals.</a:t>
            </a:r>
          </a:p>
          <a:p>
            <a:r>
              <a:rPr lang="en-US" dirty="0"/>
              <a:t>It is never too early to have students practice working with a budget that has limited resources and excess wants.</a:t>
            </a:r>
          </a:p>
          <a:p>
            <a:endParaRPr lang="en-US" dirty="0" smtClean="0"/>
          </a:p>
          <a:p>
            <a:endParaRPr lang="en-US" dirty="0"/>
          </a:p>
        </p:txBody>
      </p:sp>
      <p:sp>
        <p:nvSpPr>
          <p:cNvPr id="3" name="Slide Number Placeholder 2"/>
          <p:cNvSpPr>
            <a:spLocks noGrp="1"/>
          </p:cNvSpPr>
          <p:nvPr>
            <p:ph type="sldNum" sz="quarter" idx="12"/>
          </p:nvPr>
        </p:nvSpPr>
        <p:spPr/>
        <p:txBody>
          <a:bodyPr/>
          <a:lstStyle/>
          <a:p>
            <a:pPr>
              <a:defRPr/>
            </a:pPr>
            <a:fld id="{3E71C539-9550-4966-A5F3-2F6D50786557}" type="slidenum">
              <a:rPr lang="en-US" altLang="en-US" smtClean="0"/>
              <a:pPr>
                <a:defRPr/>
              </a:pPr>
              <a:t>47</a:t>
            </a:fld>
            <a:endParaRPr lang="en-US" altLang="en-US" dirty="0"/>
          </a:p>
        </p:txBody>
      </p:sp>
      <p:sp>
        <p:nvSpPr>
          <p:cNvPr id="4" name="TextBox 3"/>
          <p:cNvSpPr txBox="1"/>
          <p:nvPr/>
        </p:nvSpPr>
        <p:spPr>
          <a:xfrm>
            <a:off x="3131840" y="1837001"/>
            <a:ext cx="4138113" cy="461665"/>
          </a:xfrm>
          <a:prstGeom prst="rect">
            <a:avLst/>
          </a:prstGeom>
          <a:noFill/>
        </p:spPr>
        <p:txBody>
          <a:bodyPr wrap="square" rtlCol="0">
            <a:spAutoFit/>
          </a:bodyPr>
          <a:lstStyle/>
          <a:p>
            <a:r>
              <a:rPr lang="en-US" b="1" dirty="0">
                <a:solidFill>
                  <a:srgbClr val="1C1C1C"/>
                </a:solidFill>
                <a:latin typeface="Castellar" panose="020A0402060406010301" pitchFamily="18" charset="0"/>
              </a:rPr>
              <a:t>COLLEGE </a:t>
            </a:r>
            <a:r>
              <a:rPr lang="en-US" b="1" dirty="0" smtClean="0">
                <a:solidFill>
                  <a:srgbClr val="1C1C1C"/>
                </a:solidFill>
                <a:latin typeface="Castellar" panose="020A0402060406010301" pitchFamily="18" charset="0"/>
              </a:rPr>
              <a:t>COSTS</a:t>
            </a:r>
            <a:endParaRPr lang="en-US" b="1" dirty="0">
              <a:solidFill>
                <a:srgbClr val="1C1C1C"/>
              </a:solidFill>
              <a:latin typeface="Castellar" panose="020A0402060406010301" pitchFamily="18" charset="0"/>
            </a:endParaRPr>
          </a:p>
        </p:txBody>
      </p:sp>
    </p:spTree>
    <p:extLst>
      <p:ext uri="{BB962C8B-B14F-4D97-AF65-F5344CB8AC3E}">
        <p14:creationId xmlns:p14="http://schemas.microsoft.com/office/powerpoint/2010/main" val="103463934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descr="newspap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67" y="-169863"/>
            <a:ext cx="9393238" cy="702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dirty="0">
              <a:latin typeface="Arial" panose="020B0604020202020204" pitchFamily="34" charset="0"/>
            </a:endParaRPr>
          </a:p>
        </p:txBody>
      </p:sp>
      <p:sp>
        <p:nvSpPr>
          <p:cNvPr id="7177" name="Text Box 10"/>
          <p:cNvSpPr txBox="1">
            <a:spLocks noChangeArrowheads="1"/>
          </p:cNvSpPr>
          <p:nvPr/>
        </p:nvSpPr>
        <p:spPr bwMode="auto">
          <a:xfrm>
            <a:off x="2392613" y="1016732"/>
            <a:ext cx="456887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b="1" dirty="0" smtClean="0">
                <a:solidFill>
                  <a:srgbClr val="1C1C1C"/>
                </a:solidFill>
                <a:latin typeface="Castellar" panose="020A0402060406010301" pitchFamily="18" charset="0"/>
              </a:rPr>
              <a:t>Lesson 6 teacher notes</a:t>
            </a:r>
            <a:endParaRPr lang="en-GB" altLang="en-US" b="1" dirty="0">
              <a:solidFill>
                <a:srgbClr val="1C1C1C"/>
              </a:solidFill>
              <a:latin typeface="Castellar" panose="020A0402060406010301" pitchFamily="18" charset="0"/>
            </a:endParaRPr>
          </a:p>
        </p:txBody>
      </p:sp>
      <p:sp>
        <p:nvSpPr>
          <p:cNvPr id="2" name="TextBox 1"/>
          <p:cNvSpPr txBox="1"/>
          <p:nvPr/>
        </p:nvSpPr>
        <p:spPr>
          <a:xfrm>
            <a:off x="336358" y="2096852"/>
            <a:ext cx="8928484" cy="5632311"/>
          </a:xfrm>
          <a:prstGeom prst="rect">
            <a:avLst/>
          </a:prstGeom>
          <a:noFill/>
        </p:spPr>
        <p:txBody>
          <a:bodyPr wrap="square" rtlCol="0">
            <a:spAutoFit/>
          </a:bodyPr>
          <a:lstStyle/>
          <a:p>
            <a:pPr marL="342900" indent="-342900">
              <a:buFont typeface="Arial" panose="020B0604020202020204" pitchFamily="34" charset="0"/>
              <a:buChar char="•"/>
            </a:pPr>
            <a:r>
              <a:rPr lang="en-US" dirty="0" smtClean="0"/>
              <a:t>Ensure students have access to the internet.  </a:t>
            </a:r>
          </a:p>
          <a:p>
            <a:pPr marL="342900" indent="-342900">
              <a:buFont typeface="Arial" panose="020B0604020202020204" pitchFamily="34" charset="0"/>
              <a:buChar char="•"/>
            </a:pPr>
            <a:r>
              <a:rPr lang="en-US" dirty="0" smtClean="0"/>
              <a:t>Make sure every student has a Navigate Exploring College and Careers Handbook pages 17-21.  (sent to your campus Fall 2018)</a:t>
            </a:r>
          </a:p>
          <a:p>
            <a:pPr marL="342900" indent="-342900">
              <a:buFont typeface="Arial" panose="020B0604020202020204" pitchFamily="34" charset="0"/>
              <a:buChar char="•"/>
            </a:pPr>
            <a:r>
              <a:rPr lang="en-US" dirty="0" smtClean="0"/>
              <a:t>Each student will research the four types of college costs.</a:t>
            </a:r>
          </a:p>
          <a:p>
            <a:pPr marL="342900" indent="-342900">
              <a:buFont typeface="Arial" panose="020B0604020202020204" pitchFamily="34" charset="0"/>
              <a:buChar char="•"/>
            </a:pPr>
            <a:r>
              <a:rPr lang="en-US" dirty="0" smtClean="0"/>
              <a:t>Complete form “What expenses should I expect when I go to college?”</a:t>
            </a:r>
          </a:p>
          <a:p>
            <a:pPr marL="342900" indent="-342900">
              <a:buFont typeface="Arial" panose="020B0604020202020204" pitchFamily="34" charset="0"/>
              <a:buChar char="•"/>
            </a:pPr>
            <a:r>
              <a:rPr lang="en-US" dirty="0" smtClean="0"/>
              <a:t>Complete form “College Life on a Budget”</a:t>
            </a:r>
          </a:p>
          <a:p>
            <a:pPr marL="342900" indent="-342900">
              <a:buFont typeface="Arial" panose="020B0604020202020204" pitchFamily="34" charset="0"/>
              <a:buChar char="•"/>
            </a:pPr>
            <a:r>
              <a:rPr lang="en-US" dirty="0" smtClean="0"/>
              <a:t>Tell students to research the cost of attending each school that they identified at </a:t>
            </a:r>
            <a:r>
              <a:rPr lang="en-US" dirty="0" smtClean="0">
                <a:hlinkClick r:id="rId4"/>
              </a:rPr>
              <a:t>https://bigfuture.collegeboard.org</a:t>
            </a:r>
            <a:r>
              <a:rPr lang="en-US" dirty="0" smtClean="0"/>
              <a:t>  Cost information can be found by clicking “Paying” on the left side of the school profile.</a:t>
            </a:r>
          </a:p>
          <a:p>
            <a:pPr marL="342900" indent="-342900">
              <a:buFont typeface="Arial" panose="020B0604020202020204" pitchFamily="34" charset="0"/>
              <a:buChar char="•"/>
            </a:pPr>
            <a:r>
              <a:rPr lang="en-US" i="1" u="sng" dirty="0" smtClean="0"/>
              <a:t>NOTE</a:t>
            </a:r>
            <a:r>
              <a:rPr lang="en-US" dirty="0" smtClean="0"/>
              <a:t>-  1. Could be completed at home… 2. Great extension lessons if campus chooses.</a:t>
            </a:r>
          </a:p>
          <a:p>
            <a:endParaRPr lang="en-US" dirty="0" smtClean="0"/>
          </a:p>
          <a:p>
            <a:endParaRPr lang="en-US" dirty="0" smtClean="0"/>
          </a:p>
          <a:p>
            <a:endParaRPr lang="en-US" dirty="0"/>
          </a:p>
        </p:txBody>
      </p:sp>
      <p:sp>
        <p:nvSpPr>
          <p:cNvPr id="3" name="Slide Number Placeholder 2"/>
          <p:cNvSpPr>
            <a:spLocks noGrp="1"/>
          </p:cNvSpPr>
          <p:nvPr>
            <p:ph type="sldNum" sz="quarter" idx="12"/>
          </p:nvPr>
        </p:nvSpPr>
        <p:spPr/>
        <p:txBody>
          <a:bodyPr/>
          <a:lstStyle/>
          <a:p>
            <a:pPr>
              <a:defRPr/>
            </a:pPr>
            <a:fld id="{3E71C539-9550-4966-A5F3-2F6D50786557}" type="slidenum">
              <a:rPr lang="en-US" altLang="en-US" smtClean="0"/>
              <a:pPr>
                <a:defRPr/>
              </a:pPr>
              <a:t>48</a:t>
            </a:fld>
            <a:endParaRPr lang="en-US" altLang="en-US" dirty="0"/>
          </a:p>
        </p:txBody>
      </p:sp>
      <p:sp>
        <p:nvSpPr>
          <p:cNvPr id="4" name="TextBox 3"/>
          <p:cNvSpPr txBox="1"/>
          <p:nvPr/>
        </p:nvSpPr>
        <p:spPr>
          <a:xfrm>
            <a:off x="3131840" y="1731267"/>
            <a:ext cx="4138113" cy="461665"/>
          </a:xfrm>
          <a:prstGeom prst="rect">
            <a:avLst/>
          </a:prstGeom>
          <a:noFill/>
        </p:spPr>
        <p:txBody>
          <a:bodyPr wrap="square" rtlCol="0">
            <a:spAutoFit/>
          </a:bodyPr>
          <a:lstStyle/>
          <a:p>
            <a:r>
              <a:rPr lang="en-US" b="1" dirty="0">
                <a:solidFill>
                  <a:srgbClr val="1C1C1C"/>
                </a:solidFill>
                <a:latin typeface="Castellar" panose="020A0402060406010301" pitchFamily="18" charset="0"/>
              </a:rPr>
              <a:t>COLLEGE </a:t>
            </a:r>
            <a:r>
              <a:rPr lang="en-US" b="1" dirty="0" smtClean="0">
                <a:solidFill>
                  <a:srgbClr val="1C1C1C"/>
                </a:solidFill>
                <a:latin typeface="Castellar" panose="020A0402060406010301" pitchFamily="18" charset="0"/>
              </a:rPr>
              <a:t>COSTS</a:t>
            </a:r>
            <a:endParaRPr lang="en-US" b="1" dirty="0">
              <a:solidFill>
                <a:srgbClr val="1C1C1C"/>
              </a:solidFill>
              <a:latin typeface="Castellar" panose="020A0402060406010301" pitchFamily="18" charset="0"/>
            </a:endParaRPr>
          </a:p>
        </p:txBody>
      </p:sp>
    </p:spTree>
    <p:extLst>
      <p:ext uri="{BB962C8B-B14F-4D97-AF65-F5344CB8AC3E}">
        <p14:creationId xmlns:p14="http://schemas.microsoft.com/office/powerpoint/2010/main" val="4103781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descr="newspap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84138"/>
            <a:ext cx="9393238" cy="702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722252" y="2274128"/>
            <a:ext cx="7851893"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b="1" dirty="0" smtClean="0">
                <a:solidFill>
                  <a:srgbClr val="4C4C4C"/>
                </a:solidFill>
              </a:rPr>
              <a:t>NEISD- High School, College &amp; Career Readiness Lessons</a:t>
            </a:r>
            <a:endParaRPr lang="en-US" altLang="en-US" b="1" dirty="0"/>
          </a:p>
        </p:txBody>
      </p:sp>
      <p:sp>
        <p:nvSpPr>
          <p:cNvPr id="7173"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dirty="0">
              <a:latin typeface="Arial" panose="020B0604020202020204" pitchFamily="34" charset="0"/>
            </a:endParaRPr>
          </a:p>
        </p:txBody>
      </p:sp>
      <p:sp>
        <p:nvSpPr>
          <p:cNvPr id="7177" name="Text Box 10"/>
          <p:cNvSpPr txBox="1">
            <a:spLocks noChangeArrowheads="1"/>
          </p:cNvSpPr>
          <p:nvPr/>
        </p:nvSpPr>
        <p:spPr bwMode="auto">
          <a:xfrm>
            <a:off x="2124848" y="1017683"/>
            <a:ext cx="489589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3200" b="1" dirty="0">
                <a:solidFill>
                  <a:srgbClr val="1C1C1C"/>
                </a:solidFill>
                <a:latin typeface="Castellar" panose="020A0402060406010301" pitchFamily="18" charset="0"/>
              </a:rPr>
              <a:t>YOUR </a:t>
            </a:r>
            <a:r>
              <a:rPr lang="en-GB" altLang="en-US" sz="3200" b="1" dirty="0" smtClean="0">
                <a:solidFill>
                  <a:srgbClr val="1C1C1C"/>
                </a:solidFill>
                <a:latin typeface="Castellar" panose="020A0402060406010301" pitchFamily="18" charset="0"/>
              </a:rPr>
              <a:t>Future News</a:t>
            </a:r>
            <a:endParaRPr lang="en-GB" altLang="en-US" sz="3200" b="1" dirty="0">
              <a:solidFill>
                <a:srgbClr val="1C1C1C"/>
              </a:solidFill>
              <a:latin typeface="Castellar" panose="020A0402060406010301" pitchFamily="18" charset="0"/>
            </a:endParaRPr>
          </a:p>
        </p:txBody>
      </p:sp>
      <p:sp>
        <p:nvSpPr>
          <p:cNvPr id="7178" name="Text Box 11"/>
          <p:cNvSpPr txBox="1">
            <a:spLocks noChangeArrowheads="1"/>
          </p:cNvSpPr>
          <p:nvPr/>
        </p:nvSpPr>
        <p:spPr bwMode="auto">
          <a:xfrm>
            <a:off x="1744969" y="1766297"/>
            <a:ext cx="5806461" cy="738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sz="1600" dirty="0" smtClean="0">
                <a:latin typeface="Colonna MT" panose="04020805060202030203" pitchFamily="82" charset="0"/>
              </a:rPr>
              <a:t>“We </a:t>
            </a:r>
            <a:r>
              <a:rPr lang="en-US" sz="1600" dirty="0">
                <a:latin typeface="Colonna MT" panose="04020805060202030203" pitchFamily="82" charset="0"/>
              </a:rPr>
              <a:t>shouldn't just live for today; we should prepare for tomorrow</a:t>
            </a:r>
            <a:r>
              <a:rPr lang="en-US" sz="1600" dirty="0" smtClean="0">
                <a:latin typeface="Colonna MT" panose="04020805060202030203" pitchFamily="82" charset="0"/>
              </a:rPr>
              <a:t>.”</a:t>
            </a:r>
          </a:p>
          <a:p>
            <a:pPr algn="r"/>
            <a:r>
              <a:rPr lang="en-US" sz="1000" dirty="0" smtClean="0">
                <a:latin typeface="Colonna MT" panose="04020805060202030203" pitchFamily="82" charset="0"/>
              </a:rPr>
              <a:t>-Kent Conrad</a:t>
            </a:r>
            <a:r>
              <a:rPr lang="en-US" sz="1600" dirty="0">
                <a:latin typeface="Colonna MT" panose="04020805060202030203" pitchFamily="82" charset="0"/>
              </a:rPr>
              <a:t/>
            </a:r>
            <a:br>
              <a:rPr lang="en-US" sz="1600" dirty="0">
                <a:latin typeface="Colonna MT" panose="04020805060202030203" pitchFamily="82" charset="0"/>
              </a:rPr>
            </a:br>
            <a:endParaRPr lang="en-US" altLang="en-US" sz="1600" b="1" dirty="0">
              <a:solidFill>
                <a:srgbClr val="4C4C4C"/>
              </a:solidFill>
              <a:latin typeface="Colonna MT" panose="04020805060202030203" pitchFamily="82" charset="0"/>
            </a:endParaRPr>
          </a:p>
        </p:txBody>
      </p:sp>
      <p:sp>
        <p:nvSpPr>
          <p:cNvPr id="7179" name="Text Box 12"/>
          <p:cNvSpPr txBox="1">
            <a:spLocks noChangeArrowheads="1"/>
          </p:cNvSpPr>
          <p:nvPr/>
        </p:nvSpPr>
        <p:spPr bwMode="auto">
          <a:xfrm>
            <a:off x="7783243" y="1851934"/>
            <a:ext cx="752129" cy="2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200" b="1" dirty="0" smtClean="0">
                <a:solidFill>
                  <a:srgbClr val="4C4C4C"/>
                </a:solidFill>
              </a:rPr>
              <a:t>Lesson 5</a:t>
            </a:r>
            <a:endParaRPr lang="en-US" altLang="en-US" sz="1200" b="1" dirty="0">
              <a:solidFill>
                <a:srgbClr val="4C4C4C"/>
              </a:solidFill>
            </a:endParaRPr>
          </a:p>
        </p:txBody>
      </p:sp>
      <p:sp>
        <p:nvSpPr>
          <p:cNvPr id="3" name="TextBox 2"/>
          <p:cNvSpPr txBox="1"/>
          <p:nvPr/>
        </p:nvSpPr>
        <p:spPr>
          <a:xfrm>
            <a:off x="273712" y="2693402"/>
            <a:ext cx="8748972" cy="4154984"/>
          </a:xfrm>
          <a:prstGeom prst="rect">
            <a:avLst/>
          </a:prstGeom>
          <a:noFill/>
        </p:spPr>
        <p:txBody>
          <a:bodyPr wrap="square" rtlCol="0">
            <a:spAutoFit/>
          </a:bodyPr>
          <a:lstStyle/>
          <a:p>
            <a:pPr algn="ctr"/>
            <a:r>
              <a:rPr lang="en-US" b="1" dirty="0" smtClean="0">
                <a:latin typeface="Castellar" panose="020A0402060406010301" pitchFamily="18" charset="0"/>
                <a:cs typeface="Times New Roman" panose="02020603050405020304" pitchFamily="18" charset="0"/>
              </a:rPr>
              <a:t>College Costs</a:t>
            </a:r>
            <a:endParaRPr lang="en-US" b="1" dirty="0">
              <a:latin typeface="Castellar" panose="020A0402060406010301" pitchFamily="18" charset="0"/>
              <a:cs typeface="Times New Roman" panose="02020603050405020304" pitchFamily="18" charset="0"/>
            </a:endParaRPr>
          </a:p>
          <a:p>
            <a:r>
              <a:rPr lang="en-US" sz="2000" dirty="0" smtClean="0">
                <a:cs typeface="Times" panose="02020603050405020304" pitchFamily="18" charset="0"/>
              </a:rPr>
              <a:t>You have completed steps 1, 2, 3, 4, 5, and 6 in your journey toward the future. </a:t>
            </a:r>
          </a:p>
          <a:p>
            <a:endParaRPr lang="en-US" sz="2000" dirty="0">
              <a:cs typeface="Times" panose="02020603050405020304" pitchFamily="18" charset="0"/>
            </a:endParaRPr>
          </a:p>
          <a:p>
            <a:r>
              <a:rPr lang="en-US" sz="2000" dirty="0" smtClean="0">
                <a:cs typeface="Times" panose="02020603050405020304" pitchFamily="18" charset="0"/>
              </a:rPr>
              <a:t>1. </a:t>
            </a:r>
            <a:r>
              <a:rPr lang="en-US" sz="2000" dirty="0">
                <a:cs typeface="Times" panose="02020603050405020304" pitchFamily="18" charset="0"/>
              </a:rPr>
              <a:t>R</a:t>
            </a:r>
            <a:r>
              <a:rPr lang="en-US" sz="2000" dirty="0" smtClean="0">
                <a:cs typeface="Times" panose="02020603050405020304" pitchFamily="18" charset="0"/>
              </a:rPr>
              <a:t>egistered your </a:t>
            </a:r>
            <a:r>
              <a:rPr lang="en-US" sz="2000" i="1" dirty="0">
                <a:cs typeface="Times" panose="02020603050405020304" pitchFamily="18" charset="0"/>
              </a:rPr>
              <a:t>Kuder®</a:t>
            </a:r>
            <a:r>
              <a:rPr lang="en-US" sz="2000" dirty="0" smtClean="0">
                <a:cs typeface="Times" panose="02020603050405020304" pitchFamily="18" charset="0"/>
              </a:rPr>
              <a:t> Account</a:t>
            </a:r>
          </a:p>
          <a:p>
            <a:r>
              <a:rPr lang="en-US" sz="2000" dirty="0" smtClean="0">
                <a:cs typeface="Times" panose="02020603050405020304" pitchFamily="18" charset="0"/>
              </a:rPr>
              <a:t>2. Completed 2 career assessments</a:t>
            </a:r>
          </a:p>
          <a:p>
            <a:r>
              <a:rPr lang="en-US" sz="2000" dirty="0" smtClean="0">
                <a:cs typeface="Times" panose="02020603050405020304" pitchFamily="18" charset="0"/>
              </a:rPr>
              <a:t>3. Learned about your high school graduation program and endorsement choices  </a:t>
            </a:r>
          </a:p>
          <a:p>
            <a:r>
              <a:rPr lang="en-US" sz="2000" dirty="0" smtClean="0">
                <a:cs typeface="Times" panose="02020603050405020304" pitchFamily="18" charset="0"/>
              </a:rPr>
              <a:t>4. Started planning your high school four-year plan</a:t>
            </a:r>
          </a:p>
          <a:p>
            <a:r>
              <a:rPr lang="en-US" sz="2000" dirty="0" smtClean="0">
                <a:cs typeface="Times" panose="02020603050405020304" pitchFamily="18" charset="0"/>
              </a:rPr>
              <a:t>5. Looked at what post-high school education is needed for the careers you are interested in, what you need to be college ready, and what those careers might look like.</a:t>
            </a:r>
          </a:p>
          <a:p>
            <a:r>
              <a:rPr lang="en-US" sz="2000" dirty="0" smtClean="0">
                <a:cs typeface="Times" panose="02020603050405020304" pitchFamily="18" charset="0"/>
              </a:rPr>
              <a:t>6.  Determined college costs for different types of colleges and worked on a budget for college life.</a:t>
            </a:r>
            <a:endParaRPr lang="en-US" sz="2000" dirty="0">
              <a:cs typeface="Times" panose="02020603050405020304" pitchFamily="18" charset="0"/>
            </a:endParaRPr>
          </a:p>
          <a:p>
            <a:pPr algn="ctr"/>
            <a:r>
              <a:rPr lang="en-US" sz="2000" dirty="0" smtClean="0">
                <a:cs typeface="Times" panose="02020603050405020304" pitchFamily="18" charset="0"/>
              </a:rPr>
              <a:t>GREAT JOB &amp; WAY TO GO!</a:t>
            </a:r>
            <a:endParaRPr lang="en-US" sz="2000" dirty="0">
              <a:cs typeface="Times" panose="02020603050405020304" pitchFamily="18" charset="0"/>
            </a:endParaRPr>
          </a:p>
        </p:txBody>
      </p:sp>
      <p:sp>
        <p:nvSpPr>
          <p:cNvPr id="2" name="Slide Number Placeholder 1"/>
          <p:cNvSpPr>
            <a:spLocks noGrp="1"/>
          </p:cNvSpPr>
          <p:nvPr>
            <p:ph type="sldNum" sz="quarter" idx="12"/>
          </p:nvPr>
        </p:nvSpPr>
        <p:spPr/>
        <p:txBody>
          <a:bodyPr/>
          <a:lstStyle/>
          <a:p>
            <a:pPr>
              <a:defRPr/>
            </a:pPr>
            <a:fld id="{3E71C539-9550-4966-A5F3-2F6D50786557}" type="slidenum">
              <a:rPr lang="en-US" altLang="en-US" smtClean="0"/>
              <a:pPr>
                <a:defRPr/>
              </a:pPr>
              <a:t>49</a:t>
            </a:fld>
            <a:endParaRPr lang="en-US" altLang="en-US" dirty="0"/>
          </a:p>
        </p:txBody>
      </p:sp>
    </p:spTree>
    <p:extLst>
      <p:ext uri="{BB962C8B-B14F-4D97-AF65-F5344CB8AC3E}">
        <p14:creationId xmlns:p14="http://schemas.microsoft.com/office/powerpoint/2010/main" val="20101530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descr="newspap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84138"/>
            <a:ext cx="9393238" cy="702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782115" y="2319534"/>
            <a:ext cx="7851893"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b="1" dirty="0" smtClean="0">
                <a:solidFill>
                  <a:srgbClr val="4C4C4C"/>
                </a:solidFill>
              </a:rPr>
              <a:t>NEISD- High School, College &amp; Career Readiness Lessons</a:t>
            </a:r>
            <a:endParaRPr lang="en-US" altLang="en-US" b="1" dirty="0"/>
          </a:p>
        </p:txBody>
      </p:sp>
      <p:sp>
        <p:nvSpPr>
          <p:cNvPr id="7173"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dirty="0">
              <a:latin typeface="Arial" panose="020B0604020202020204" pitchFamily="34" charset="0"/>
            </a:endParaRPr>
          </a:p>
        </p:txBody>
      </p:sp>
      <p:sp>
        <p:nvSpPr>
          <p:cNvPr id="7177" name="Text Box 10"/>
          <p:cNvSpPr txBox="1">
            <a:spLocks noChangeArrowheads="1"/>
          </p:cNvSpPr>
          <p:nvPr/>
        </p:nvSpPr>
        <p:spPr bwMode="auto">
          <a:xfrm>
            <a:off x="2124848" y="1017683"/>
            <a:ext cx="489589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3200" b="1" dirty="0">
                <a:solidFill>
                  <a:srgbClr val="1C1C1C"/>
                </a:solidFill>
                <a:latin typeface="Castellar" panose="020A0402060406010301" pitchFamily="18" charset="0"/>
              </a:rPr>
              <a:t>YOUR </a:t>
            </a:r>
            <a:r>
              <a:rPr lang="en-GB" altLang="en-US" sz="3200" b="1" dirty="0" smtClean="0">
                <a:solidFill>
                  <a:srgbClr val="1C1C1C"/>
                </a:solidFill>
                <a:latin typeface="Castellar" panose="020A0402060406010301" pitchFamily="18" charset="0"/>
              </a:rPr>
              <a:t>Future News</a:t>
            </a:r>
            <a:endParaRPr lang="en-GB" altLang="en-US" sz="3200" b="1" dirty="0">
              <a:solidFill>
                <a:srgbClr val="1C1C1C"/>
              </a:solidFill>
              <a:latin typeface="Castellar" panose="020A0402060406010301" pitchFamily="18" charset="0"/>
            </a:endParaRPr>
          </a:p>
        </p:txBody>
      </p:sp>
      <p:sp>
        <p:nvSpPr>
          <p:cNvPr id="7178" name="Text Box 11"/>
          <p:cNvSpPr txBox="1">
            <a:spLocks noChangeArrowheads="1"/>
          </p:cNvSpPr>
          <p:nvPr/>
        </p:nvSpPr>
        <p:spPr bwMode="auto">
          <a:xfrm>
            <a:off x="1744969" y="1766297"/>
            <a:ext cx="5806461" cy="738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sz="1600" dirty="0" smtClean="0">
                <a:latin typeface="Colonna MT" panose="04020805060202030203" pitchFamily="82" charset="0"/>
              </a:rPr>
              <a:t>“We </a:t>
            </a:r>
            <a:r>
              <a:rPr lang="en-US" sz="1600" dirty="0">
                <a:latin typeface="Colonna MT" panose="04020805060202030203" pitchFamily="82" charset="0"/>
              </a:rPr>
              <a:t>shouldn't just live for today; we should prepare for tomorrow</a:t>
            </a:r>
            <a:r>
              <a:rPr lang="en-US" sz="1600" dirty="0" smtClean="0">
                <a:latin typeface="Colonna MT" panose="04020805060202030203" pitchFamily="82" charset="0"/>
              </a:rPr>
              <a:t>.”</a:t>
            </a:r>
          </a:p>
          <a:p>
            <a:pPr algn="r"/>
            <a:r>
              <a:rPr lang="en-US" sz="1000" dirty="0" smtClean="0">
                <a:latin typeface="Colonna MT" panose="04020805060202030203" pitchFamily="82" charset="0"/>
              </a:rPr>
              <a:t>-Kent Conrad</a:t>
            </a:r>
            <a:r>
              <a:rPr lang="en-US" sz="1600" dirty="0">
                <a:latin typeface="Colonna MT" panose="04020805060202030203" pitchFamily="82" charset="0"/>
              </a:rPr>
              <a:t/>
            </a:r>
            <a:br>
              <a:rPr lang="en-US" sz="1600" dirty="0">
                <a:latin typeface="Colonna MT" panose="04020805060202030203" pitchFamily="82" charset="0"/>
              </a:rPr>
            </a:br>
            <a:endParaRPr lang="en-US" altLang="en-US" sz="1600" b="1" dirty="0">
              <a:solidFill>
                <a:srgbClr val="4C4C4C"/>
              </a:solidFill>
              <a:latin typeface="Colonna MT" panose="04020805060202030203" pitchFamily="82" charset="0"/>
            </a:endParaRPr>
          </a:p>
        </p:txBody>
      </p:sp>
      <p:sp>
        <p:nvSpPr>
          <p:cNvPr id="7179" name="Text Box 12"/>
          <p:cNvSpPr txBox="1">
            <a:spLocks noChangeArrowheads="1"/>
          </p:cNvSpPr>
          <p:nvPr/>
        </p:nvSpPr>
        <p:spPr bwMode="auto">
          <a:xfrm>
            <a:off x="7779287" y="1863361"/>
            <a:ext cx="752129" cy="2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200" b="1" dirty="0" smtClean="0">
                <a:solidFill>
                  <a:srgbClr val="4C4C4C"/>
                </a:solidFill>
              </a:rPr>
              <a:t>Lesson 1</a:t>
            </a:r>
            <a:endParaRPr lang="en-US" altLang="en-US" sz="1200" b="1" dirty="0">
              <a:solidFill>
                <a:srgbClr val="4C4C4C"/>
              </a:solidFill>
            </a:endParaRPr>
          </a:p>
        </p:txBody>
      </p:sp>
      <p:sp>
        <p:nvSpPr>
          <p:cNvPr id="2" name="TextBox 1"/>
          <p:cNvSpPr txBox="1"/>
          <p:nvPr/>
        </p:nvSpPr>
        <p:spPr>
          <a:xfrm>
            <a:off x="683568" y="2971800"/>
            <a:ext cx="7992888" cy="3416320"/>
          </a:xfrm>
          <a:prstGeom prst="rect">
            <a:avLst/>
          </a:prstGeom>
          <a:noFill/>
        </p:spPr>
        <p:txBody>
          <a:bodyPr wrap="square" rtlCol="0">
            <a:spAutoFit/>
          </a:bodyPr>
          <a:lstStyle/>
          <a:p>
            <a:r>
              <a:rPr lang="en-US" dirty="0" smtClean="0"/>
              <a:t>In addition, </a:t>
            </a:r>
            <a:r>
              <a:rPr lang="en-US" dirty="0"/>
              <a:t>it is difficult for persons of all ages, but especially </a:t>
            </a:r>
            <a:r>
              <a:rPr lang="en-US" dirty="0" smtClean="0"/>
              <a:t>difficult for middle and </a:t>
            </a:r>
            <a:r>
              <a:rPr lang="en-US" dirty="0"/>
              <a:t>high school students, to plan for and move from Point A to Point Z. It is much easier to plan to move to Point A</a:t>
            </a:r>
            <a:r>
              <a:rPr lang="en-US" dirty="0" smtClean="0"/>
              <a:t> to B, </a:t>
            </a:r>
            <a:r>
              <a:rPr lang="en-US" dirty="0"/>
              <a:t>then </a:t>
            </a:r>
            <a:r>
              <a:rPr lang="en-US" dirty="0" smtClean="0"/>
              <a:t>B to C, or from step 1 to 2, etc. </a:t>
            </a:r>
          </a:p>
          <a:p>
            <a:r>
              <a:rPr lang="en-US" dirty="0" smtClean="0"/>
              <a:t>In </a:t>
            </a:r>
            <a:r>
              <a:rPr lang="en-US" dirty="0"/>
              <a:t>other words, we </a:t>
            </a:r>
            <a:r>
              <a:rPr lang="en-US" dirty="0" smtClean="0"/>
              <a:t>are </a:t>
            </a:r>
            <a:r>
              <a:rPr lang="en-US" dirty="0"/>
              <a:t>most comfortable moving </a:t>
            </a:r>
            <a:r>
              <a:rPr lang="en-US" dirty="0" smtClean="0"/>
              <a:t>a small step at </a:t>
            </a:r>
            <a:r>
              <a:rPr lang="en-US" dirty="0"/>
              <a:t>a time toward a </a:t>
            </a:r>
            <a:r>
              <a:rPr lang="en-US" dirty="0" smtClean="0"/>
              <a:t>long-term </a:t>
            </a:r>
            <a:r>
              <a:rPr lang="en-US" dirty="0"/>
              <a:t>goal. </a:t>
            </a:r>
            <a:r>
              <a:rPr lang="en-US" dirty="0" smtClean="0"/>
              <a:t>For this reason, </a:t>
            </a:r>
            <a:r>
              <a:rPr lang="en-US" dirty="0"/>
              <a:t>it is highly </a:t>
            </a:r>
            <a:r>
              <a:rPr lang="en-US" dirty="0" smtClean="0"/>
              <a:t>recommended </a:t>
            </a:r>
            <a:r>
              <a:rPr lang="en-US" dirty="0"/>
              <a:t>a student </a:t>
            </a:r>
            <a:r>
              <a:rPr lang="en-US" dirty="0" smtClean="0"/>
              <a:t>create a </a:t>
            </a:r>
            <a:r>
              <a:rPr lang="en-US" dirty="0"/>
              <a:t>tentative plan so that specific short-term goals </a:t>
            </a:r>
            <a:r>
              <a:rPr lang="en-US" dirty="0" smtClean="0"/>
              <a:t>may be </a:t>
            </a:r>
            <a:r>
              <a:rPr lang="en-US" dirty="0"/>
              <a:t>set, even though that plan and those goals may </a:t>
            </a:r>
            <a:r>
              <a:rPr lang="en-US" dirty="0" smtClean="0"/>
              <a:t>evolve with </a:t>
            </a:r>
            <a:r>
              <a:rPr lang="en-US" dirty="0"/>
              <a:t>time and experience.</a:t>
            </a:r>
          </a:p>
        </p:txBody>
      </p:sp>
      <p:sp>
        <p:nvSpPr>
          <p:cNvPr id="3" name="Slide Number Placeholder 2"/>
          <p:cNvSpPr>
            <a:spLocks noGrp="1"/>
          </p:cNvSpPr>
          <p:nvPr>
            <p:ph type="sldNum" sz="quarter" idx="12"/>
          </p:nvPr>
        </p:nvSpPr>
        <p:spPr/>
        <p:txBody>
          <a:bodyPr/>
          <a:lstStyle/>
          <a:p>
            <a:pPr>
              <a:defRPr/>
            </a:pPr>
            <a:fld id="{3E71C539-9550-4966-A5F3-2F6D50786557}" type="slidenum">
              <a:rPr lang="en-US" altLang="en-US" smtClean="0"/>
              <a:pPr>
                <a:defRPr/>
              </a:pPr>
              <a:t>5</a:t>
            </a:fld>
            <a:endParaRPr lang="en-US" altLang="en-US" dirty="0"/>
          </a:p>
        </p:txBody>
      </p:sp>
    </p:spTree>
    <p:extLst>
      <p:ext uri="{BB962C8B-B14F-4D97-AF65-F5344CB8AC3E}">
        <p14:creationId xmlns:p14="http://schemas.microsoft.com/office/powerpoint/2010/main" val="5637049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descr="newspap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67" y="-169863"/>
            <a:ext cx="9393238" cy="702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dirty="0">
              <a:latin typeface="Arial" panose="020B0604020202020204" pitchFamily="34" charset="0"/>
            </a:endParaRPr>
          </a:p>
        </p:txBody>
      </p:sp>
      <p:sp>
        <p:nvSpPr>
          <p:cNvPr id="7177" name="Text Box 10"/>
          <p:cNvSpPr txBox="1">
            <a:spLocks noChangeArrowheads="1"/>
          </p:cNvSpPr>
          <p:nvPr/>
        </p:nvSpPr>
        <p:spPr bwMode="auto">
          <a:xfrm>
            <a:off x="2392613" y="1016732"/>
            <a:ext cx="456887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b="1" dirty="0" smtClean="0">
                <a:solidFill>
                  <a:srgbClr val="1C1C1C"/>
                </a:solidFill>
                <a:latin typeface="Castellar" panose="020A0402060406010301" pitchFamily="18" charset="0"/>
              </a:rPr>
              <a:t>Lesson 6 teacher notes</a:t>
            </a:r>
            <a:endParaRPr lang="en-GB" altLang="en-US" b="1" dirty="0">
              <a:solidFill>
                <a:srgbClr val="1C1C1C"/>
              </a:solidFill>
              <a:latin typeface="Castellar" panose="020A0402060406010301" pitchFamily="18" charset="0"/>
            </a:endParaRPr>
          </a:p>
        </p:txBody>
      </p:sp>
      <p:sp>
        <p:nvSpPr>
          <p:cNvPr id="2" name="TextBox 1"/>
          <p:cNvSpPr txBox="1"/>
          <p:nvPr/>
        </p:nvSpPr>
        <p:spPr>
          <a:xfrm>
            <a:off x="336358" y="2096852"/>
            <a:ext cx="8928484" cy="5262979"/>
          </a:xfrm>
          <a:prstGeom prst="rect">
            <a:avLst/>
          </a:prstGeom>
          <a:noFill/>
        </p:spPr>
        <p:txBody>
          <a:bodyPr wrap="square" rtlCol="0">
            <a:spAutoFit/>
          </a:bodyPr>
          <a:lstStyle/>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Ensure students have access to the internet.  </a:t>
            </a:r>
          </a:p>
          <a:p>
            <a:pPr marL="342900" indent="-342900">
              <a:buFont typeface="Arial" panose="020B0604020202020204" pitchFamily="34" charset="0"/>
              <a:buChar char="•"/>
            </a:pPr>
            <a:r>
              <a:rPr lang="en-US" dirty="0" smtClean="0"/>
              <a:t>Make sure every student has created a student account at College Board.                   (Go to </a:t>
            </a:r>
            <a:r>
              <a:rPr lang="en-US" dirty="0" smtClean="0">
                <a:hlinkClick r:id="rId4"/>
              </a:rPr>
              <a:t>https://www.collegeboard.org</a:t>
            </a:r>
            <a:r>
              <a:rPr lang="en-US" dirty="0"/>
              <a:t> or </a:t>
            </a:r>
            <a:r>
              <a:rPr lang="en-US" dirty="0">
                <a:hlinkClick r:id="rId5"/>
              </a:rPr>
              <a:t>https://</a:t>
            </a:r>
            <a:r>
              <a:rPr lang="en-US" dirty="0" smtClean="0">
                <a:hlinkClick r:id="rId5"/>
              </a:rPr>
              <a:t>pages.collegeboard.org/account-help</a:t>
            </a:r>
            <a:r>
              <a:rPr lang="en-US" dirty="0" smtClean="0"/>
              <a:t>) to create the account.</a:t>
            </a:r>
          </a:p>
          <a:p>
            <a:pPr marL="342900" indent="-342900">
              <a:buFont typeface="Arial" panose="020B0604020202020204" pitchFamily="34" charset="0"/>
              <a:buChar char="•"/>
            </a:pPr>
            <a:r>
              <a:rPr lang="en-US" dirty="0" smtClean="0"/>
              <a:t>Tell students that once they create an account, they can use it throughout their high school years to utilize personalized practice (through Khan Academy) for the PSAT/NMSQT and SAT.  </a:t>
            </a:r>
          </a:p>
          <a:p>
            <a:pPr marL="342900" indent="-342900">
              <a:buFont typeface="Arial" panose="020B0604020202020204" pitchFamily="34" charset="0"/>
              <a:buChar char="•"/>
            </a:pPr>
            <a:r>
              <a:rPr lang="en-US" dirty="0" smtClean="0"/>
              <a:t>The PSAT is the Preliminary SAT which provides practice for the SAT and serves as a qualifying test for scholarships.  The SAT is one of the college entrance exams necessary to attend college.</a:t>
            </a:r>
          </a:p>
          <a:p>
            <a:endParaRPr lang="en-US" dirty="0" smtClean="0"/>
          </a:p>
          <a:p>
            <a:endParaRPr lang="en-US" dirty="0" smtClean="0"/>
          </a:p>
          <a:p>
            <a:endParaRPr lang="en-US" dirty="0"/>
          </a:p>
        </p:txBody>
      </p:sp>
      <p:sp>
        <p:nvSpPr>
          <p:cNvPr id="3" name="Slide Number Placeholder 2"/>
          <p:cNvSpPr>
            <a:spLocks noGrp="1"/>
          </p:cNvSpPr>
          <p:nvPr>
            <p:ph type="sldNum" sz="quarter" idx="12"/>
          </p:nvPr>
        </p:nvSpPr>
        <p:spPr/>
        <p:txBody>
          <a:bodyPr/>
          <a:lstStyle/>
          <a:p>
            <a:pPr>
              <a:defRPr/>
            </a:pPr>
            <a:fld id="{3E71C539-9550-4966-A5F3-2F6D50786557}" type="slidenum">
              <a:rPr lang="en-US" altLang="en-US" smtClean="0"/>
              <a:pPr>
                <a:defRPr/>
              </a:pPr>
              <a:t>50</a:t>
            </a:fld>
            <a:endParaRPr lang="en-US" altLang="en-US" dirty="0"/>
          </a:p>
        </p:txBody>
      </p:sp>
      <p:sp>
        <p:nvSpPr>
          <p:cNvPr id="4" name="TextBox 3"/>
          <p:cNvSpPr txBox="1"/>
          <p:nvPr/>
        </p:nvSpPr>
        <p:spPr>
          <a:xfrm>
            <a:off x="3131840" y="1731267"/>
            <a:ext cx="4138113" cy="461665"/>
          </a:xfrm>
          <a:prstGeom prst="rect">
            <a:avLst/>
          </a:prstGeom>
          <a:noFill/>
        </p:spPr>
        <p:txBody>
          <a:bodyPr wrap="square" rtlCol="0">
            <a:spAutoFit/>
          </a:bodyPr>
          <a:lstStyle/>
          <a:p>
            <a:r>
              <a:rPr lang="en-US" b="1" dirty="0">
                <a:solidFill>
                  <a:srgbClr val="1C1C1C"/>
                </a:solidFill>
                <a:latin typeface="Castellar" panose="020A0402060406010301" pitchFamily="18" charset="0"/>
              </a:rPr>
              <a:t>COLLEGE </a:t>
            </a:r>
            <a:r>
              <a:rPr lang="en-US" b="1" dirty="0" smtClean="0">
                <a:solidFill>
                  <a:srgbClr val="1C1C1C"/>
                </a:solidFill>
                <a:latin typeface="Castellar" panose="020A0402060406010301" pitchFamily="18" charset="0"/>
              </a:rPr>
              <a:t>Prep</a:t>
            </a:r>
            <a:endParaRPr lang="en-US" b="1" dirty="0">
              <a:solidFill>
                <a:srgbClr val="1C1C1C"/>
              </a:solidFill>
              <a:latin typeface="Castellar" panose="020A0402060406010301" pitchFamily="18" charset="0"/>
            </a:endParaRP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51642" y="3235796"/>
            <a:ext cx="1081941" cy="386408"/>
          </a:xfrm>
          <a:prstGeom prst="rect">
            <a:avLst/>
          </a:prstGeom>
        </p:spPr>
      </p:pic>
    </p:spTree>
    <p:extLst>
      <p:ext uri="{BB962C8B-B14F-4D97-AF65-F5344CB8AC3E}">
        <p14:creationId xmlns:p14="http://schemas.microsoft.com/office/powerpoint/2010/main" val="6773486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descr="newspap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 y="-160077"/>
            <a:ext cx="9393238" cy="702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dirty="0">
              <a:latin typeface="Arial" panose="020B0604020202020204" pitchFamily="34" charset="0"/>
            </a:endParaRPr>
          </a:p>
        </p:txBody>
      </p:sp>
      <p:sp>
        <p:nvSpPr>
          <p:cNvPr id="7177" name="Text Box 10"/>
          <p:cNvSpPr txBox="1">
            <a:spLocks noChangeArrowheads="1"/>
          </p:cNvSpPr>
          <p:nvPr/>
        </p:nvSpPr>
        <p:spPr bwMode="auto">
          <a:xfrm>
            <a:off x="2392613" y="1016732"/>
            <a:ext cx="456887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b="1" dirty="0" smtClean="0">
                <a:solidFill>
                  <a:srgbClr val="1C1C1C"/>
                </a:solidFill>
                <a:latin typeface="Castellar" panose="020A0402060406010301" pitchFamily="18" charset="0"/>
              </a:rPr>
              <a:t>Lesson 6 teacher notes</a:t>
            </a:r>
            <a:endParaRPr lang="en-GB" altLang="en-US" b="1" dirty="0">
              <a:solidFill>
                <a:srgbClr val="1C1C1C"/>
              </a:solidFill>
              <a:latin typeface="Castellar" panose="020A0402060406010301" pitchFamily="18" charset="0"/>
            </a:endParaRPr>
          </a:p>
        </p:txBody>
      </p:sp>
      <p:sp>
        <p:nvSpPr>
          <p:cNvPr id="2" name="TextBox 1"/>
          <p:cNvSpPr txBox="1"/>
          <p:nvPr/>
        </p:nvSpPr>
        <p:spPr>
          <a:xfrm>
            <a:off x="287524" y="2664992"/>
            <a:ext cx="9105713" cy="1200329"/>
          </a:xfrm>
          <a:prstGeom prst="rect">
            <a:avLst/>
          </a:prstGeom>
          <a:noFill/>
        </p:spPr>
        <p:txBody>
          <a:bodyPr wrap="square" rtlCol="0">
            <a:spAutoFit/>
          </a:bodyPr>
          <a:lstStyle/>
          <a:p>
            <a:r>
              <a:rPr lang="en-US" dirty="0" smtClean="0"/>
              <a:t> </a:t>
            </a:r>
          </a:p>
          <a:p>
            <a:endParaRPr lang="en-US" dirty="0" smtClean="0"/>
          </a:p>
          <a:p>
            <a:endParaRPr lang="en-US" dirty="0"/>
          </a:p>
        </p:txBody>
      </p:sp>
      <p:sp>
        <p:nvSpPr>
          <p:cNvPr id="3" name="Slide Number Placeholder 2"/>
          <p:cNvSpPr>
            <a:spLocks noGrp="1"/>
          </p:cNvSpPr>
          <p:nvPr>
            <p:ph type="sldNum" sz="quarter" idx="12"/>
          </p:nvPr>
        </p:nvSpPr>
        <p:spPr/>
        <p:txBody>
          <a:bodyPr/>
          <a:lstStyle/>
          <a:p>
            <a:pPr>
              <a:defRPr/>
            </a:pPr>
            <a:fld id="{3E71C539-9550-4966-A5F3-2F6D50786557}" type="slidenum">
              <a:rPr lang="en-US" altLang="en-US" smtClean="0"/>
              <a:pPr>
                <a:defRPr/>
              </a:pPr>
              <a:t>51</a:t>
            </a:fld>
            <a:endParaRPr lang="en-US" altLang="en-US" dirty="0"/>
          </a:p>
        </p:txBody>
      </p:sp>
      <p:sp>
        <p:nvSpPr>
          <p:cNvPr id="4" name="TextBox 3"/>
          <p:cNvSpPr txBox="1"/>
          <p:nvPr/>
        </p:nvSpPr>
        <p:spPr>
          <a:xfrm>
            <a:off x="3131840" y="1731267"/>
            <a:ext cx="4138113" cy="461665"/>
          </a:xfrm>
          <a:prstGeom prst="rect">
            <a:avLst/>
          </a:prstGeom>
          <a:noFill/>
        </p:spPr>
        <p:txBody>
          <a:bodyPr wrap="square" rtlCol="0">
            <a:spAutoFit/>
          </a:bodyPr>
          <a:lstStyle/>
          <a:p>
            <a:r>
              <a:rPr lang="en-US" b="1" dirty="0">
                <a:solidFill>
                  <a:srgbClr val="1C1C1C"/>
                </a:solidFill>
                <a:latin typeface="Castellar" panose="020A0402060406010301" pitchFamily="18" charset="0"/>
              </a:rPr>
              <a:t>COLLEGE </a:t>
            </a:r>
            <a:r>
              <a:rPr lang="en-US" b="1" dirty="0" smtClean="0">
                <a:solidFill>
                  <a:srgbClr val="1C1C1C"/>
                </a:solidFill>
                <a:latin typeface="Castellar" panose="020A0402060406010301" pitchFamily="18" charset="0"/>
              </a:rPr>
              <a:t>Prep</a:t>
            </a:r>
            <a:endParaRPr lang="en-US" b="1" dirty="0">
              <a:solidFill>
                <a:srgbClr val="1C1C1C"/>
              </a:solidFill>
              <a:latin typeface="Castellar" panose="020A0402060406010301" pitchFamily="18" charset="0"/>
            </a:endParaRPr>
          </a:p>
        </p:txBody>
      </p:sp>
      <p:sp>
        <p:nvSpPr>
          <p:cNvPr id="5" name="Rectangle 4"/>
          <p:cNvSpPr/>
          <p:nvPr/>
        </p:nvSpPr>
        <p:spPr>
          <a:xfrm>
            <a:off x="395536" y="2090172"/>
            <a:ext cx="8496944" cy="3847207"/>
          </a:xfrm>
          <a:prstGeom prst="rect">
            <a:avLst/>
          </a:prstGeom>
        </p:spPr>
        <p:txBody>
          <a:bodyPr wrap="square">
            <a:spAutoFit/>
          </a:bodyPr>
          <a:lstStyle/>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Khan </a:t>
            </a:r>
            <a:r>
              <a:rPr lang="en-US" dirty="0"/>
              <a:t>Academy has partnered with College Board to provide quality practice and explanation videos for </a:t>
            </a:r>
            <a:r>
              <a:rPr lang="en-US" dirty="0" smtClean="0"/>
              <a:t>the PSAT/SAT. </a:t>
            </a:r>
          </a:p>
          <a:p>
            <a:pPr marL="342900" indent="-342900">
              <a:buFont typeface="Arial" panose="020B0604020202020204" pitchFamily="34" charset="0"/>
              <a:buChar char="•"/>
            </a:pPr>
            <a:endParaRPr lang="en-US" sz="2000" dirty="0">
              <a:hlinkClick r:id="rId4"/>
            </a:endParaRPr>
          </a:p>
          <a:p>
            <a:pPr marL="342900" indent="-342900">
              <a:buFont typeface="Arial" panose="020B0604020202020204" pitchFamily="34" charset="0"/>
              <a:buChar char="•"/>
            </a:pPr>
            <a:r>
              <a:rPr lang="en-US" sz="2000" dirty="0" smtClean="0">
                <a:hlinkClick r:id="rId4"/>
              </a:rPr>
              <a:t>https</a:t>
            </a:r>
            <a:r>
              <a:rPr lang="en-US" sz="2000" dirty="0">
                <a:hlinkClick r:id="rId4"/>
              </a:rPr>
              <a:t>://</a:t>
            </a:r>
            <a:r>
              <a:rPr lang="en-US" sz="2000" dirty="0" smtClean="0">
                <a:hlinkClick r:id="rId4"/>
              </a:rPr>
              <a:t>collegereadiness.collegeboard.org/sat/practice/khan-academy</a:t>
            </a:r>
            <a:r>
              <a:rPr lang="en-US" sz="2000" dirty="0" smtClean="0"/>
              <a:t> </a:t>
            </a:r>
          </a:p>
          <a:p>
            <a:pPr marL="342900" indent="-342900">
              <a:buFont typeface="Arial" panose="020B0604020202020204" pitchFamily="34" charset="0"/>
              <a:buChar char="•"/>
            </a:pPr>
            <a:r>
              <a:rPr lang="en-US" sz="2000" dirty="0" smtClean="0"/>
              <a:t>For college planning resources including preparation for the PSAT, SAT, ACT, TSI, or AP exams, students should visit the College &amp; Career Readiness – College Planning site at </a:t>
            </a:r>
            <a:r>
              <a:rPr lang="en-US" sz="2000" dirty="0" smtClean="0">
                <a:hlinkClick r:id="rId5"/>
              </a:rPr>
              <a:t>https</a:t>
            </a:r>
            <a:r>
              <a:rPr lang="en-US" sz="2000" dirty="0">
                <a:hlinkClick r:id="rId5"/>
              </a:rPr>
              <a:t>://</a:t>
            </a:r>
            <a:r>
              <a:rPr lang="en-US" sz="2000" dirty="0" smtClean="0">
                <a:hlinkClick r:id="rId5"/>
              </a:rPr>
              <a:t>www.neisd.net/Page/782</a:t>
            </a:r>
            <a:r>
              <a:rPr lang="en-US" sz="2000" dirty="0"/>
              <a:t>.</a:t>
            </a:r>
          </a:p>
          <a:p>
            <a:endParaRPr lang="en-US" dirty="0"/>
          </a:p>
          <a:p>
            <a:endParaRPr lang="en-US" dirty="0"/>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7584" y="3588361"/>
            <a:ext cx="1752600" cy="371475"/>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07450" y="5187440"/>
            <a:ext cx="1918295" cy="1502950"/>
          </a:xfrm>
          <a:prstGeom prst="rect">
            <a:avLst/>
          </a:prstGeom>
        </p:spPr>
      </p:pic>
    </p:spTree>
    <p:extLst>
      <p:ext uri="{BB962C8B-B14F-4D97-AF65-F5344CB8AC3E}">
        <p14:creationId xmlns:p14="http://schemas.microsoft.com/office/powerpoint/2010/main" val="10945552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descr="newspap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226371"/>
            <a:ext cx="9393238" cy="702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782115" y="2319534"/>
            <a:ext cx="7851893"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b="1" dirty="0" smtClean="0">
                <a:solidFill>
                  <a:srgbClr val="4C4C4C"/>
                </a:solidFill>
              </a:rPr>
              <a:t>NEISD- High School, College &amp; Career Readiness Lessons</a:t>
            </a:r>
            <a:endParaRPr lang="en-US" altLang="en-US" b="1" dirty="0"/>
          </a:p>
        </p:txBody>
      </p:sp>
      <p:sp>
        <p:nvSpPr>
          <p:cNvPr id="7173"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dirty="0">
              <a:latin typeface="Arial" panose="020B0604020202020204" pitchFamily="34" charset="0"/>
            </a:endParaRPr>
          </a:p>
        </p:txBody>
      </p:sp>
      <p:sp>
        <p:nvSpPr>
          <p:cNvPr id="7174" name="Text Box 6"/>
          <p:cNvSpPr txBox="1">
            <a:spLocks noChangeArrowheads="1"/>
          </p:cNvSpPr>
          <p:nvPr/>
        </p:nvSpPr>
        <p:spPr bwMode="auto">
          <a:xfrm>
            <a:off x="1019593" y="2971800"/>
            <a:ext cx="4450858" cy="3736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b="1" dirty="0" smtClean="0">
                <a:latin typeface="Colonna MT" panose="04020805060202030203" pitchFamily="82" charset="0"/>
              </a:rPr>
              <a:t>Lesson 1:  The Uncharted </a:t>
            </a:r>
            <a:r>
              <a:rPr lang="en-US" altLang="en-US" b="1" dirty="0">
                <a:latin typeface="Colonna MT" panose="04020805060202030203" pitchFamily="82" charset="0"/>
              </a:rPr>
              <a:t>J</a:t>
            </a:r>
            <a:r>
              <a:rPr lang="en-US" altLang="en-US" b="1" dirty="0" smtClean="0">
                <a:latin typeface="Colonna MT" panose="04020805060202030203" pitchFamily="82" charset="0"/>
              </a:rPr>
              <a:t>ourney</a:t>
            </a:r>
          </a:p>
          <a:p>
            <a:pPr>
              <a:spcBef>
                <a:spcPct val="50000"/>
              </a:spcBef>
            </a:pPr>
            <a:r>
              <a:rPr lang="en-US" altLang="en-US" b="1" dirty="0" smtClean="0">
                <a:latin typeface="Colonna MT" panose="04020805060202030203" pitchFamily="82" charset="0"/>
              </a:rPr>
              <a:t>Lesson 2:  Creating Your </a:t>
            </a:r>
            <a:r>
              <a:rPr lang="en-US" altLang="en-US" b="1" dirty="0">
                <a:latin typeface="Colonna MT" panose="04020805060202030203" pitchFamily="82" charset="0"/>
              </a:rPr>
              <a:t>M</a:t>
            </a:r>
            <a:r>
              <a:rPr lang="en-US" altLang="en-US" b="1" dirty="0" smtClean="0">
                <a:latin typeface="Colonna MT" panose="04020805060202030203" pitchFamily="82" charset="0"/>
              </a:rPr>
              <a:t>ap</a:t>
            </a:r>
          </a:p>
          <a:p>
            <a:pPr>
              <a:spcBef>
                <a:spcPct val="50000"/>
              </a:spcBef>
            </a:pPr>
            <a:r>
              <a:rPr lang="en-US" altLang="en-US" b="1" dirty="0" smtClean="0">
                <a:latin typeface="Colonna MT" panose="04020805060202030203" pitchFamily="82" charset="0"/>
              </a:rPr>
              <a:t>Lesson 3:  Your Next </a:t>
            </a:r>
            <a:r>
              <a:rPr lang="en-US" altLang="en-US" b="1" dirty="0">
                <a:latin typeface="Colonna MT" panose="04020805060202030203" pitchFamily="82" charset="0"/>
              </a:rPr>
              <a:t>S</a:t>
            </a:r>
            <a:r>
              <a:rPr lang="en-US" altLang="en-US" b="1" dirty="0" smtClean="0">
                <a:latin typeface="Colonna MT" panose="04020805060202030203" pitchFamily="82" charset="0"/>
              </a:rPr>
              <a:t>top</a:t>
            </a:r>
          </a:p>
          <a:p>
            <a:pPr>
              <a:spcBef>
                <a:spcPct val="50000"/>
              </a:spcBef>
            </a:pPr>
            <a:r>
              <a:rPr lang="en-US" altLang="en-US" b="1" dirty="0" smtClean="0">
                <a:latin typeface="Colonna MT" panose="04020805060202030203" pitchFamily="82" charset="0"/>
              </a:rPr>
              <a:t>Lesson 4:  Trip Itinerary</a:t>
            </a:r>
          </a:p>
          <a:p>
            <a:pPr>
              <a:spcBef>
                <a:spcPct val="50000"/>
              </a:spcBef>
            </a:pPr>
            <a:r>
              <a:rPr lang="en-US" altLang="en-US" b="1" dirty="0" smtClean="0">
                <a:latin typeface="Colonna MT" panose="04020805060202030203" pitchFamily="82" charset="0"/>
              </a:rPr>
              <a:t>Lesson 5:  Future Stops</a:t>
            </a:r>
          </a:p>
          <a:p>
            <a:pPr marL="1254125" indent="-1254125">
              <a:spcBef>
                <a:spcPct val="50000"/>
              </a:spcBef>
            </a:pPr>
            <a:r>
              <a:rPr lang="en-US" altLang="en-US" b="1" dirty="0" smtClean="0">
                <a:latin typeface="Colonna MT" panose="04020805060202030203" pitchFamily="82" charset="0"/>
              </a:rPr>
              <a:t>Lesson 6:  College Costs and         College Prep</a:t>
            </a:r>
            <a:endParaRPr lang="en-US" altLang="en-US" b="1" dirty="0">
              <a:latin typeface="Colonna MT" panose="04020805060202030203" pitchFamily="82" charset="0"/>
            </a:endParaRPr>
          </a:p>
        </p:txBody>
      </p:sp>
      <p:sp>
        <p:nvSpPr>
          <p:cNvPr id="7177" name="Text Box 10"/>
          <p:cNvSpPr txBox="1">
            <a:spLocks noChangeArrowheads="1"/>
          </p:cNvSpPr>
          <p:nvPr/>
        </p:nvSpPr>
        <p:spPr bwMode="auto">
          <a:xfrm>
            <a:off x="2124848" y="1017683"/>
            <a:ext cx="489589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3200" b="1" dirty="0">
                <a:solidFill>
                  <a:srgbClr val="1C1C1C"/>
                </a:solidFill>
                <a:latin typeface="Castellar" panose="020A0402060406010301" pitchFamily="18" charset="0"/>
              </a:rPr>
              <a:t>YOUR </a:t>
            </a:r>
            <a:r>
              <a:rPr lang="en-GB" altLang="en-US" sz="3200" b="1" dirty="0" smtClean="0">
                <a:solidFill>
                  <a:srgbClr val="1C1C1C"/>
                </a:solidFill>
                <a:latin typeface="Castellar" panose="020A0402060406010301" pitchFamily="18" charset="0"/>
              </a:rPr>
              <a:t>Future News</a:t>
            </a:r>
            <a:endParaRPr lang="en-GB" altLang="en-US" sz="3200" b="1" dirty="0">
              <a:solidFill>
                <a:srgbClr val="1C1C1C"/>
              </a:solidFill>
              <a:latin typeface="Castellar" panose="020A0402060406010301" pitchFamily="18" charset="0"/>
            </a:endParaRPr>
          </a:p>
        </p:txBody>
      </p:sp>
      <p:sp>
        <p:nvSpPr>
          <p:cNvPr id="7178" name="Text Box 11"/>
          <p:cNvSpPr txBox="1">
            <a:spLocks noChangeArrowheads="1"/>
          </p:cNvSpPr>
          <p:nvPr/>
        </p:nvSpPr>
        <p:spPr bwMode="auto">
          <a:xfrm>
            <a:off x="1744969" y="1766297"/>
            <a:ext cx="5806461" cy="738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sz="1600" dirty="0" smtClean="0">
                <a:latin typeface="Colonna MT" panose="04020805060202030203" pitchFamily="82" charset="0"/>
              </a:rPr>
              <a:t>“We </a:t>
            </a:r>
            <a:r>
              <a:rPr lang="en-US" sz="1600" dirty="0">
                <a:latin typeface="Colonna MT" panose="04020805060202030203" pitchFamily="82" charset="0"/>
              </a:rPr>
              <a:t>shouldn't just live for today; we should prepare for tomorrow</a:t>
            </a:r>
            <a:r>
              <a:rPr lang="en-US" sz="1600" dirty="0" smtClean="0">
                <a:latin typeface="Colonna MT" panose="04020805060202030203" pitchFamily="82" charset="0"/>
              </a:rPr>
              <a:t>.”</a:t>
            </a:r>
          </a:p>
          <a:p>
            <a:pPr algn="r"/>
            <a:r>
              <a:rPr lang="en-US" sz="1000" dirty="0" smtClean="0">
                <a:latin typeface="Colonna MT" panose="04020805060202030203" pitchFamily="82" charset="0"/>
              </a:rPr>
              <a:t>-Kent Conrad</a:t>
            </a:r>
            <a:r>
              <a:rPr lang="en-US" sz="1600" dirty="0">
                <a:latin typeface="Colonna MT" panose="04020805060202030203" pitchFamily="82" charset="0"/>
              </a:rPr>
              <a:t/>
            </a:r>
            <a:br>
              <a:rPr lang="en-US" sz="1600" dirty="0">
                <a:latin typeface="Colonna MT" panose="04020805060202030203" pitchFamily="82" charset="0"/>
              </a:rPr>
            </a:br>
            <a:endParaRPr lang="en-US" altLang="en-US" sz="1600" b="1" dirty="0">
              <a:solidFill>
                <a:srgbClr val="4C4C4C"/>
              </a:solidFill>
              <a:latin typeface="Colonna MT" panose="04020805060202030203" pitchFamily="82" charset="0"/>
            </a:endParaRPr>
          </a:p>
        </p:txBody>
      </p:sp>
      <p:sp>
        <p:nvSpPr>
          <p:cNvPr id="7179" name="Text Box 12"/>
          <p:cNvSpPr txBox="1">
            <a:spLocks noChangeArrowheads="1"/>
          </p:cNvSpPr>
          <p:nvPr/>
        </p:nvSpPr>
        <p:spPr bwMode="auto">
          <a:xfrm>
            <a:off x="7559675" y="1865313"/>
            <a:ext cx="971741" cy="2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200" b="1" dirty="0">
                <a:solidFill>
                  <a:srgbClr val="4C4C4C"/>
                </a:solidFill>
              </a:rPr>
              <a:t>- Since </a:t>
            </a:r>
            <a:r>
              <a:rPr lang="en-US" altLang="en-US" sz="1200" b="1" dirty="0" smtClean="0">
                <a:solidFill>
                  <a:srgbClr val="4C4C4C"/>
                </a:solidFill>
              </a:rPr>
              <a:t>2015</a:t>
            </a:r>
            <a:endParaRPr lang="en-US" altLang="en-US" sz="1200" b="1" dirty="0">
              <a:solidFill>
                <a:srgbClr val="4C4C4C"/>
              </a:solidFill>
            </a:endParaRPr>
          </a:p>
        </p:txBody>
      </p:sp>
      <p:pic>
        <p:nvPicPr>
          <p:cNvPr id="4" name="Picture 3"/>
          <p:cNvPicPr>
            <a:picLocks noChangeAspect="1"/>
          </p:cNvPicPr>
          <p:nvPr/>
        </p:nvPicPr>
        <p:blipFill>
          <a:blip r:embed="rId4" cstate="print">
            <a:duotone>
              <a:prstClr val="black"/>
              <a:srgbClr val="D9C3A5">
                <a:tint val="50000"/>
                <a:satMod val="180000"/>
              </a:srgbClr>
            </a:duotone>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801894" y="3658608"/>
            <a:ext cx="2437691" cy="2437691"/>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6992" y="5085934"/>
            <a:ext cx="372988" cy="353212"/>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7378" y="3497084"/>
            <a:ext cx="372988" cy="353212"/>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7378" y="3994107"/>
            <a:ext cx="372988" cy="353212"/>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3626" y="4545923"/>
            <a:ext cx="372988" cy="353212"/>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7378" y="2884818"/>
            <a:ext cx="372988" cy="353212"/>
          </a:xfrm>
          <a:prstGeom prst="rect">
            <a:avLst/>
          </a:prstGeom>
        </p:spPr>
      </p:pic>
      <p:sp>
        <p:nvSpPr>
          <p:cNvPr id="3" name="Slide Number Placeholder 2"/>
          <p:cNvSpPr>
            <a:spLocks noGrp="1"/>
          </p:cNvSpPr>
          <p:nvPr>
            <p:ph type="sldNum" sz="quarter" idx="12"/>
          </p:nvPr>
        </p:nvSpPr>
        <p:spPr/>
        <p:txBody>
          <a:bodyPr/>
          <a:lstStyle/>
          <a:p>
            <a:pPr>
              <a:defRPr/>
            </a:pPr>
            <a:fld id="{3E71C539-9550-4966-A5F3-2F6D50786557}" type="slidenum">
              <a:rPr lang="en-US" altLang="en-US" smtClean="0"/>
              <a:pPr>
                <a:defRPr/>
              </a:pPr>
              <a:t>52</a:t>
            </a:fld>
            <a:endParaRPr lang="en-US" altLang="en-US" dirty="0"/>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8150" y="5656346"/>
            <a:ext cx="372988" cy="353212"/>
          </a:xfrm>
          <a:prstGeom prst="rect">
            <a:avLst/>
          </a:prstGeom>
        </p:spPr>
      </p:pic>
    </p:spTree>
    <p:extLst>
      <p:ext uri="{BB962C8B-B14F-4D97-AF65-F5344CB8AC3E}">
        <p14:creationId xmlns:p14="http://schemas.microsoft.com/office/powerpoint/2010/main" val="3660038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descr="newspap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84138"/>
            <a:ext cx="9393238" cy="702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782115" y="2319534"/>
            <a:ext cx="7924029"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b="1" dirty="0" smtClean="0">
                <a:solidFill>
                  <a:srgbClr val="4C4C4C"/>
                </a:solidFill>
              </a:rPr>
              <a:t>NEISD- High School, College &amp; Career Readiness Lessons</a:t>
            </a:r>
            <a:endParaRPr lang="en-US" altLang="en-US" b="1" dirty="0"/>
          </a:p>
        </p:txBody>
      </p:sp>
      <p:sp>
        <p:nvSpPr>
          <p:cNvPr id="7173"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dirty="0">
              <a:latin typeface="Arial" panose="020B0604020202020204" pitchFamily="34" charset="0"/>
            </a:endParaRPr>
          </a:p>
        </p:txBody>
      </p:sp>
      <p:sp>
        <p:nvSpPr>
          <p:cNvPr id="7177" name="Text Box 10"/>
          <p:cNvSpPr txBox="1">
            <a:spLocks noChangeArrowheads="1"/>
          </p:cNvSpPr>
          <p:nvPr/>
        </p:nvSpPr>
        <p:spPr bwMode="auto">
          <a:xfrm>
            <a:off x="2124848" y="1017683"/>
            <a:ext cx="489589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3200" b="1" dirty="0">
                <a:solidFill>
                  <a:srgbClr val="1C1C1C"/>
                </a:solidFill>
                <a:latin typeface="Castellar" panose="020A0402060406010301" pitchFamily="18" charset="0"/>
              </a:rPr>
              <a:t>YOUR </a:t>
            </a:r>
            <a:r>
              <a:rPr lang="en-GB" altLang="en-US" sz="3200" b="1" dirty="0" smtClean="0">
                <a:solidFill>
                  <a:srgbClr val="1C1C1C"/>
                </a:solidFill>
                <a:latin typeface="Castellar" panose="020A0402060406010301" pitchFamily="18" charset="0"/>
              </a:rPr>
              <a:t>Future News</a:t>
            </a:r>
            <a:endParaRPr lang="en-GB" altLang="en-US" sz="3200" b="1" dirty="0">
              <a:solidFill>
                <a:srgbClr val="1C1C1C"/>
              </a:solidFill>
              <a:latin typeface="Castellar" panose="020A0402060406010301" pitchFamily="18" charset="0"/>
            </a:endParaRPr>
          </a:p>
        </p:txBody>
      </p:sp>
      <p:sp>
        <p:nvSpPr>
          <p:cNvPr id="7178" name="Text Box 11"/>
          <p:cNvSpPr txBox="1">
            <a:spLocks noChangeArrowheads="1"/>
          </p:cNvSpPr>
          <p:nvPr/>
        </p:nvSpPr>
        <p:spPr bwMode="auto">
          <a:xfrm>
            <a:off x="1744969" y="1766297"/>
            <a:ext cx="5806461" cy="738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sz="1600" dirty="0" smtClean="0">
                <a:latin typeface="Colonna MT" panose="04020805060202030203" pitchFamily="82" charset="0"/>
              </a:rPr>
              <a:t>“We </a:t>
            </a:r>
            <a:r>
              <a:rPr lang="en-US" sz="1600" dirty="0">
                <a:latin typeface="Colonna MT" panose="04020805060202030203" pitchFamily="82" charset="0"/>
              </a:rPr>
              <a:t>shouldn't just live for today; we should prepare for tomorrow</a:t>
            </a:r>
            <a:r>
              <a:rPr lang="en-US" sz="1600" dirty="0" smtClean="0">
                <a:latin typeface="Colonna MT" panose="04020805060202030203" pitchFamily="82" charset="0"/>
              </a:rPr>
              <a:t>.”</a:t>
            </a:r>
          </a:p>
          <a:p>
            <a:pPr algn="r"/>
            <a:r>
              <a:rPr lang="en-US" sz="1000" dirty="0" smtClean="0">
                <a:latin typeface="Colonna MT" panose="04020805060202030203" pitchFamily="82" charset="0"/>
              </a:rPr>
              <a:t>-Kent Conrad</a:t>
            </a:r>
            <a:r>
              <a:rPr lang="en-US" sz="1600" dirty="0">
                <a:latin typeface="Colonna MT" panose="04020805060202030203" pitchFamily="82" charset="0"/>
              </a:rPr>
              <a:t/>
            </a:r>
            <a:br>
              <a:rPr lang="en-US" sz="1600" dirty="0">
                <a:latin typeface="Colonna MT" panose="04020805060202030203" pitchFamily="82" charset="0"/>
              </a:rPr>
            </a:br>
            <a:endParaRPr lang="en-US" altLang="en-US" sz="1600" b="1" dirty="0">
              <a:solidFill>
                <a:srgbClr val="4C4C4C"/>
              </a:solidFill>
              <a:latin typeface="Colonna MT" panose="04020805060202030203" pitchFamily="82" charset="0"/>
            </a:endParaRPr>
          </a:p>
        </p:txBody>
      </p:sp>
      <p:sp>
        <p:nvSpPr>
          <p:cNvPr id="7179" name="Text Box 12"/>
          <p:cNvSpPr txBox="1">
            <a:spLocks noChangeArrowheads="1"/>
          </p:cNvSpPr>
          <p:nvPr/>
        </p:nvSpPr>
        <p:spPr bwMode="auto">
          <a:xfrm>
            <a:off x="7779287" y="1863361"/>
            <a:ext cx="752129" cy="2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200" b="1" dirty="0" smtClean="0">
                <a:solidFill>
                  <a:srgbClr val="4C4C4C"/>
                </a:solidFill>
              </a:rPr>
              <a:t>Lesson 1</a:t>
            </a:r>
            <a:endParaRPr lang="en-US" altLang="en-US" sz="1200" b="1" dirty="0">
              <a:solidFill>
                <a:srgbClr val="4C4C4C"/>
              </a:solidFill>
            </a:endParaRPr>
          </a:p>
        </p:txBody>
      </p:sp>
      <p:sp>
        <p:nvSpPr>
          <p:cNvPr id="2" name="TextBox 1"/>
          <p:cNvSpPr txBox="1"/>
          <p:nvPr/>
        </p:nvSpPr>
        <p:spPr>
          <a:xfrm>
            <a:off x="782115" y="2878328"/>
            <a:ext cx="7992888" cy="4339650"/>
          </a:xfrm>
          <a:prstGeom prst="rect">
            <a:avLst/>
          </a:prstGeom>
          <a:noFill/>
        </p:spPr>
        <p:txBody>
          <a:bodyPr wrap="square" rtlCol="0">
            <a:spAutoFit/>
          </a:bodyPr>
          <a:lstStyle/>
          <a:p>
            <a:r>
              <a:rPr lang="en-US" sz="3600" dirty="0" smtClean="0"/>
              <a:t>What is </a:t>
            </a:r>
            <a:r>
              <a:rPr lang="en-US" sz="3600" i="1" dirty="0"/>
              <a:t>Kuder® </a:t>
            </a:r>
            <a:r>
              <a:rPr lang="en-US" sz="3600" dirty="0" smtClean="0"/>
              <a:t>?</a:t>
            </a:r>
            <a:endParaRPr lang="en-US" dirty="0" smtClean="0"/>
          </a:p>
          <a:p>
            <a:r>
              <a:rPr lang="en-US" i="1" dirty="0"/>
              <a:t>Kuder®</a:t>
            </a:r>
            <a:r>
              <a:rPr lang="en-US" dirty="0" smtClean="0"/>
              <a:t> is a  career planning program that provides evidence-based career assessment, educational planning, and guidance resources for students.  The goals of the program include guiding </a:t>
            </a:r>
            <a:r>
              <a:rPr lang="en-US" dirty="0"/>
              <a:t>students and parents through successful eighth-grade and post-high school </a:t>
            </a:r>
            <a:r>
              <a:rPr lang="en-US" dirty="0" smtClean="0"/>
              <a:t>transitions, increasing completion and </a:t>
            </a:r>
            <a:r>
              <a:rPr lang="en-US" dirty="0"/>
              <a:t>graduation </a:t>
            </a:r>
            <a:r>
              <a:rPr lang="en-US" dirty="0" smtClean="0"/>
              <a:t>rates, and providing </a:t>
            </a:r>
            <a:r>
              <a:rPr lang="en-US" dirty="0"/>
              <a:t>career planning, guidance, and </a:t>
            </a:r>
            <a:r>
              <a:rPr lang="en-US" dirty="0" smtClean="0"/>
              <a:t>developing </a:t>
            </a:r>
            <a:r>
              <a:rPr lang="en-US" dirty="0"/>
              <a:t>resources to last a lifetime</a:t>
            </a:r>
            <a:r>
              <a:rPr lang="en-US" dirty="0" smtClean="0"/>
              <a:t>.</a:t>
            </a:r>
          </a:p>
          <a:p>
            <a:r>
              <a:rPr lang="en-US" b="1" dirty="0" smtClean="0"/>
              <a:t>Once you register as a user, your account is good </a:t>
            </a:r>
            <a:r>
              <a:rPr lang="en-US" b="1" dirty="0" smtClean="0">
                <a:solidFill>
                  <a:srgbClr val="FF0000"/>
                </a:solidFill>
              </a:rPr>
              <a:t>forever</a:t>
            </a:r>
            <a:r>
              <a:rPr lang="en-US" b="1" dirty="0" smtClean="0"/>
              <a:t>!</a:t>
            </a:r>
            <a:endParaRPr lang="en-US" b="1" dirty="0"/>
          </a:p>
          <a:p>
            <a:endParaRPr lang="en-US" dirty="0" smtClean="0"/>
          </a:p>
          <a:p>
            <a:endParaRPr lang="en-US" dirty="0"/>
          </a:p>
        </p:txBody>
      </p:sp>
      <p:sp>
        <p:nvSpPr>
          <p:cNvPr id="3" name="Slide Number Placeholder 2"/>
          <p:cNvSpPr>
            <a:spLocks noGrp="1"/>
          </p:cNvSpPr>
          <p:nvPr>
            <p:ph type="sldNum" sz="quarter" idx="12"/>
          </p:nvPr>
        </p:nvSpPr>
        <p:spPr/>
        <p:txBody>
          <a:bodyPr/>
          <a:lstStyle/>
          <a:p>
            <a:pPr>
              <a:defRPr/>
            </a:pPr>
            <a:fld id="{3E71C539-9550-4966-A5F3-2F6D50786557}" type="slidenum">
              <a:rPr lang="en-US" altLang="en-US" smtClean="0"/>
              <a:pPr>
                <a:defRPr/>
              </a:pPr>
              <a:t>6</a:t>
            </a:fld>
            <a:endParaRPr lang="en-US" altLang="en-US" dirty="0"/>
          </a:p>
        </p:txBody>
      </p:sp>
    </p:spTree>
    <p:extLst>
      <p:ext uri="{BB962C8B-B14F-4D97-AF65-F5344CB8AC3E}">
        <p14:creationId xmlns:p14="http://schemas.microsoft.com/office/powerpoint/2010/main" val="29554375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descr="newspap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84138"/>
            <a:ext cx="9393238" cy="702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782115" y="2319534"/>
            <a:ext cx="7851893"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b="1" dirty="0" smtClean="0">
                <a:solidFill>
                  <a:srgbClr val="4C4C4C"/>
                </a:solidFill>
              </a:rPr>
              <a:t>NEISD- High School, College &amp; Career Readiness Lessons</a:t>
            </a:r>
            <a:endParaRPr lang="en-US" altLang="en-US" b="1" dirty="0"/>
          </a:p>
        </p:txBody>
      </p:sp>
      <p:sp>
        <p:nvSpPr>
          <p:cNvPr id="7173"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dirty="0">
              <a:latin typeface="Arial" panose="020B0604020202020204" pitchFamily="34" charset="0"/>
            </a:endParaRPr>
          </a:p>
        </p:txBody>
      </p:sp>
      <p:sp>
        <p:nvSpPr>
          <p:cNvPr id="7177" name="Text Box 10"/>
          <p:cNvSpPr txBox="1">
            <a:spLocks noChangeArrowheads="1"/>
          </p:cNvSpPr>
          <p:nvPr/>
        </p:nvSpPr>
        <p:spPr bwMode="auto">
          <a:xfrm>
            <a:off x="2124848" y="1017683"/>
            <a:ext cx="489589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3200" b="1" dirty="0">
                <a:solidFill>
                  <a:srgbClr val="1C1C1C"/>
                </a:solidFill>
                <a:latin typeface="Castellar" panose="020A0402060406010301" pitchFamily="18" charset="0"/>
              </a:rPr>
              <a:t>YOUR </a:t>
            </a:r>
            <a:r>
              <a:rPr lang="en-GB" altLang="en-US" sz="3200" b="1" dirty="0" smtClean="0">
                <a:solidFill>
                  <a:srgbClr val="1C1C1C"/>
                </a:solidFill>
                <a:latin typeface="Castellar" panose="020A0402060406010301" pitchFamily="18" charset="0"/>
              </a:rPr>
              <a:t>Future News</a:t>
            </a:r>
            <a:endParaRPr lang="en-GB" altLang="en-US" sz="3200" b="1" dirty="0">
              <a:solidFill>
                <a:srgbClr val="1C1C1C"/>
              </a:solidFill>
              <a:latin typeface="Castellar" panose="020A0402060406010301" pitchFamily="18" charset="0"/>
            </a:endParaRPr>
          </a:p>
        </p:txBody>
      </p:sp>
      <p:sp>
        <p:nvSpPr>
          <p:cNvPr id="7178" name="Text Box 11"/>
          <p:cNvSpPr txBox="1">
            <a:spLocks noChangeArrowheads="1"/>
          </p:cNvSpPr>
          <p:nvPr/>
        </p:nvSpPr>
        <p:spPr bwMode="auto">
          <a:xfrm>
            <a:off x="1744969" y="1766297"/>
            <a:ext cx="5806461" cy="738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sz="1600" dirty="0" smtClean="0">
                <a:latin typeface="Colonna MT" panose="04020805060202030203" pitchFamily="82" charset="0"/>
              </a:rPr>
              <a:t>“We </a:t>
            </a:r>
            <a:r>
              <a:rPr lang="en-US" sz="1600" dirty="0">
                <a:latin typeface="Colonna MT" panose="04020805060202030203" pitchFamily="82" charset="0"/>
              </a:rPr>
              <a:t>shouldn't just live for today; we should prepare for tomorrow</a:t>
            </a:r>
            <a:r>
              <a:rPr lang="en-US" sz="1600" dirty="0" smtClean="0">
                <a:latin typeface="Colonna MT" panose="04020805060202030203" pitchFamily="82" charset="0"/>
              </a:rPr>
              <a:t>.”</a:t>
            </a:r>
          </a:p>
          <a:p>
            <a:pPr algn="r"/>
            <a:r>
              <a:rPr lang="en-US" sz="1000" dirty="0" smtClean="0">
                <a:latin typeface="Colonna MT" panose="04020805060202030203" pitchFamily="82" charset="0"/>
              </a:rPr>
              <a:t>-Kent Conrad</a:t>
            </a:r>
            <a:r>
              <a:rPr lang="en-US" sz="1600" dirty="0">
                <a:latin typeface="Colonna MT" panose="04020805060202030203" pitchFamily="82" charset="0"/>
              </a:rPr>
              <a:t/>
            </a:r>
            <a:br>
              <a:rPr lang="en-US" sz="1600" dirty="0">
                <a:latin typeface="Colonna MT" panose="04020805060202030203" pitchFamily="82" charset="0"/>
              </a:rPr>
            </a:br>
            <a:endParaRPr lang="en-US" altLang="en-US" sz="1600" b="1" dirty="0">
              <a:solidFill>
                <a:srgbClr val="4C4C4C"/>
              </a:solidFill>
              <a:latin typeface="Colonna MT" panose="04020805060202030203" pitchFamily="82" charset="0"/>
            </a:endParaRPr>
          </a:p>
        </p:txBody>
      </p:sp>
      <p:sp>
        <p:nvSpPr>
          <p:cNvPr id="7179" name="Text Box 12"/>
          <p:cNvSpPr txBox="1">
            <a:spLocks noChangeArrowheads="1"/>
          </p:cNvSpPr>
          <p:nvPr/>
        </p:nvSpPr>
        <p:spPr bwMode="auto">
          <a:xfrm>
            <a:off x="7762155" y="1873458"/>
            <a:ext cx="752129" cy="2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200" b="1" dirty="0" smtClean="0">
                <a:solidFill>
                  <a:srgbClr val="4C4C4C"/>
                </a:solidFill>
              </a:rPr>
              <a:t>Lesson 1</a:t>
            </a:r>
            <a:endParaRPr lang="en-US" altLang="en-US" sz="1200" b="1" dirty="0">
              <a:solidFill>
                <a:srgbClr val="4C4C4C"/>
              </a:solidFill>
            </a:endParaRPr>
          </a:p>
        </p:txBody>
      </p:sp>
      <p:sp>
        <p:nvSpPr>
          <p:cNvPr id="2" name="TextBox 1"/>
          <p:cNvSpPr txBox="1"/>
          <p:nvPr/>
        </p:nvSpPr>
        <p:spPr>
          <a:xfrm>
            <a:off x="786527" y="2784214"/>
            <a:ext cx="7749301" cy="3416320"/>
          </a:xfrm>
          <a:prstGeom prst="rect">
            <a:avLst/>
          </a:prstGeom>
          <a:noFill/>
        </p:spPr>
        <p:txBody>
          <a:bodyPr wrap="square" rtlCol="0">
            <a:spAutoFit/>
          </a:bodyPr>
          <a:lstStyle/>
          <a:p>
            <a:pPr algn="ctr"/>
            <a:r>
              <a:rPr lang="en-US" dirty="0" smtClean="0"/>
              <a:t>Register your </a:t>
            </a:r>
            <a:r>
              <a:rPr lang="en-US" i="1" dirty="0"/>
              <a:t>Kuder® </a:t>
            </a:r>
            <a:r>
              <a:rPr lang="en-US" dirty="0" smtClean="0"/>
              <a:t>Future Planning Account</a:t>
            </a:r>
          </a:p>
          <a:p>
            <a:pPr marL="342900" lvl="0" indent="-342900">
              <a:buFont typeface="+mj-lt"/>
              <a:buAutoNum type="arabicPeriod"/>
            </a:pPr>
            <a:r>
              <a:rPr lang="en-US" sz="1800" dirty="0"/>
              <a:t>Go to </a:t>
            </a:r>
            <a:r>
              <a:rPr lang="en-US" sz="1800" dirty="0" smtClean="0">
                <a:hlinkClick r:id="rId4"/>
              </a:rPr>
              <a:t>www.neisd.net</a:t>
            </a:r>
            <a:endParaRPr lang="en-US" sz="1800" dirty="0" smtClean="0"/>
          </a:p>
          <a:p>
            <a:pPr marL="342900" lvl="0" indent="-342900">
              <a:buFont typeface="+mj-lt"/>
              <a:buAutoNum type="arabicPeriod"/>
            </a:pPr>
            <a:r>
              <a:rPr lang="en-US" sz="1800" dirty="0" smtClean="0"/>
              <a:t>Log into Launchpad </a:t>
            </a:r>
          </a:p>
          <a:p>
            <a:pPr marL="342900" lvl="0" indent="-342900">
              <a:buFont typeface="+mj-lt"/>
              <a:buAutoNum type="arabicPeriod"/>
            </a:pPr>
            <a:r>
              <a:rPr lang="en-US" sz="1800" dirty="0" smtClean="0"/>
              <a:t>Click on the KUDER App in the CTE Folder</a:t>
            </a:r>
            <a:endParaRPr lang="en-US" sz="1800" dirty="0"/>
          </a:p>
          <a:p>
            <a:pPr marL="342900" lvl="0" indent="-342900">
              <a:buFont typeface="+mj-lt"/>
              <a:buAutoNum type="arabicPeriod"/>
            </a:pPr>
            <a:r>
              <a:rPr lang="en-US" sz="1800" dirty="0" smtClean="0"/>
              <a:t>If you have had an account in the past three years, your should automatically be directed to your account.  If you are new to Kuder, you will be asked a few registration questions.</a:t>
            </a:r>
          </a:p>
          <a:p>
            <a:pPr lvl="0"/>
            <a:r>
              <a:rPr lang="en-US" sz="1800" dirty="0" smtClean="0"/>
              <a:t>*Note: A few students had data lost in the migration, if that was you create a new account… sorry!</a:t>
            </a:r>
            <a:endParaRPr lang="en-US" sz="1800" dirty="0"/>
          </a:p>
          <a:p>
            <a:pPr lvl="0"/>
            <a:endParaRPr lang="en-US" dirty="0" smtClean="0"/>
          </a:p>
          <a:p>
            <a:endParaRPr lang="en-US" dirty="0"/>
          </a:p>
        </p:txBody>
      </p:sp>
      <p:sp>
        <p:nvSpPr>
          <p:cNvPr id="3" name="Slide Number Placeholder 2"/>
          <p:cNvSpPr>
            <a:spLocks noGrp="1"/>
          </p:cNvSpPr>
          <p:nvPr>
            <p:ph type="sldNum" sz="quarter" idx="12"/>
          </p:nvPr>
        </p:nvSpPr>
        <p:spPr/>
        <p:txBody>
          <a:bodyPr/>
          <a:lstStyle/>
          <a:p>
            <a:pPr>
              <a:defRPr/>
            </a:pPr>
            <a:fld id="{3E71C539-9550-4966-A5F3-2F6D50786557}" type="slidenum">
              <a:rPr lang="en-US" altLang="en-US" smtClean="0"/>
              <a:pPr>
                <a:defRPr/>
              </a:pPr>
              <a:t>7</a:t>
            </a:fld>
            <a:endParaRPr lang="en-US" altLang="en-US" dirty="0"/>
          </a:p>
        </p:txBody>
      </p:sp>
    </p:spTree>
    <p:extLst>
      <p:ext uri="{BB962C8B-B14F-4D97-AF65-F5344CB8AC3E}">
        <p14:creationId xmlns:p14="http://schemas.microsoft.com/office/powerpoint/2010/main" val="33271130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descr="newspap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84138"/>
            <a:ext cx="9393238" cy="702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782115" y="2319534"/>
            <a:ext cx="7851893"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b="1" dirty="0" smtClean="0">
                <a:solidFill>
                  <a:srgbClr val="4C4C4C"/>
                </a:solidFill>
              </a:rPr>
              <a:t>NEISD- High School, College &amp; Career Readiness Lessons</a:t>
            </a:r>
            <a:endParaRPr lang="en-US" altLang="en-US" b="1" dirty="0"/>
          </a:p>
        </p:txBody>
      </p:sp>
      <p:sp>
        <p:nvSpPr>
          <p:cNvPr id="7173"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dirty="0">
              <a:latin typeface="Arial" panose="020B0604020202020204" pitchFamily="34" charset="0"/>
            </a:endParaRPr>
          </a:p>
        </p:txBody>
      </p:sp>
      <p:sp>
        <p:nvSpPr>
          <p:cNvPr id="7177" name="Text Box 10"/>
          <p:cNvSpPr txBox="1">
            <a:spLocks noChangeArrowheads="1"/>
          </p:cNvSpPr>
          <p:nvPr/>
        </p:nvSpPr>
        <p:spPr bwMode="auto">
          <a:xfrm>
            <a:off x="2124848" y="1017683"/>
            <a:ext cx="489589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3200" b="1" dirty="0">
                <a:solidFill>
                  <a:srgbClr val="1C1C1C"/>
                </a:solidFill>
                <a:latin typeface="Castellar" panose="020A0402060406010301" pitchFamily="18" charset="0"/>
              </a:rPr>
              <a:t>YOUR </a:t>
            </a:r>
            <a:r>
              <a:rPr lang="en-GB" altLang="en-US" sz="3200" b="1" dirty="0" smtClean="0">
                <a:solidFill>
                  <a:srgbClr val="1C1C1C"/>
                </a:solidFill>
                <a:latin typeface="Castellar" panose="020A0402060406010301" pitchFamily="18" charset="0"/>
              </a:rPr>
              <a:t>Future News</a:t>
            </a:r>
            <a:endParaRPr lang="en-GB" altLang="en-US" sz="3200" b="1" dirty="0">
              <a:solidFill>
                <a:srgbClr val="1C1C1C"/>
              </a:solidFill>
              <a:latin typeface="Castellar" panose="020A0402060406010301" pitchFamily="18" charset="0"/>
            </a:endParaRPr>
          </a:p>
        </p:txBody>
      </p:sp>
      <p:sp>
        <p:nvSpPr>
          <p:cNvPr id="7178" name="Text Box 11"/>
          <p:cNvSpPr txBox="1">
            <a:spLocks noChangeArrowheads="1"/>
          </p:cNvSpPr>
          <p:nvPr/>
        </p:nvSpPr>
        <p:spPr bwMode="auto">
          <a:xfrm>
            <a:off x="1744969" y="1766297"/>
            <a:ext cx="5806461" cy="738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sz="1600" dirty="0" smtClean="0">
                <a:latin typeface="Colonna MT" panose="04020805060202030203" pitchFamily="82" charset="0"/>
              </a:rPr>
              <a:t>“We </a:t>
            </a:r>
            <a:r>
              <a:rPr lang="en-US" sz="1600" dirty="0">
                <a:latin typeface="Colonna MT" panose="04020805060202030203" pitchFamily="82" charset="0"/>
              </a:rPr>
              <a:t>shouldn't just live for today; we should prepare for tomorrow</a:t>
            </a:r>
            <a:r>
              <a:rPr lang="en-US" sz="1600" dirty="0" smtClean="0">
                <a:latin typeface="Colonna MT" panose="04020805060202030203" pitchFamily="82" charset="0"/>
              </a:rPr>
              <a:t>.”</a:t>
            </a:r>
          </a:p>
          <a:p>
            <a:pPr algn="r"/>
            <a:r>
              <a:rPr lang="en-US" sz="1000" dirty="0" smtClean="0">
                <a:latin typeface="Colonna MT" panose="04020805060202030203" pitchFamily="82" charset="0"/>
              </a:rPr>
              <a:t>-Kent Conrad</a:t>
            </a:r>
            <a:r>
              <a:rPr lang="en-US" sz="1600" dirty="0">
                <a:latin typeface="Colonna MT" panose="04020805060202030203" pitchFamily="82" charset="0"/>
              </a:rPr>
              <a:t/>
            </a:r>
            <a:br>
              <a:rPr lang="en-US" sz="1600" dirty="0">
                <a:latin typeface="Colonna MT" panose="04020805060202030203" pitchFamily="82" charset="0"/>
              </a:rPr>
            </a:br>
            <a:endParaRPr lang="en-US" altLang="en-US" sz="1600" b="1" dirty="0">
              <a:solidFill>
                <a:srgbClr val="4C4C4C"/>
              </a:solidFill>
              <a:latin typeface="Colonna MT" panose="04020805060202030203" pitchFamily="82" charset="0"/>
            </a:endParaRPr>
          </a:p>
        </p:txBody>
      </p:sp>
      <p:sp>
        <p:nvSpPr>
          <p:cNvPr id="7179" name="Text Box 12"/>
          <p:cNvSpPr txBox="1">
            <a:spLocks noChangeArrowheads="1"/>
          </p:cNvSpPr>
          <p:nvPr/>
        </p:nvSpPr>
        <p:spPr bwMode="auto">
          <a:xfrm>
            <a:off x="7762155" y="1873458"/>
            <a:ext cx="752129" cy="2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200" b="1" dirty="0" smtClean="0">
                <a:solidFill>
                  <a:srgbClr val="4C4C4C"/>
                </a:solidFill>
              </a:rPr>
              <a:t>Lesson 1</a:t>
            </a:r>
            <a:endParaRPr lang="en-US" altLang="en-US" sz="1200" b="1" dirty="0">
              <a:solidFill>
                <a:srgbClr val="4C4C4C"/>
              </a:solidFill>
            </a:endParaRPr>
          </a:p>
        </p:txBody>
      </p:sp>
      <p:sp>
        <p:nvSpPr>
          <p:cNvPr id="2" name="TextBox 1"/>
          <p:cNvSpPr txBox="1"/>
          <p:nvPr/>
        </p:nvSpPr>
        <p:spPr>
          <a:xfrm>
            <a:off x="786527" y="2784214"/>
            <a:ext cx="7749301" cy="830997"/>
          </a:xfrm>
          <a:prstGeom prst="rect">
            <a:avLst/>
          </a:prstGeom>
          <a:noFill/>
        </p:spPr>
        <p:txBody>
          <a:bodyPr wrap="square" rtlCol="0">
            <a:spAutoFit/>
          </a:bodyPr>
          <a:lstStyle/>
          <a:p>
            <a:pPr algn="ctr"/>
            <a:r>
              <a:rPr lang="en-US" i="1" dirty="0" smtClean="0"/>
              <a:t>Kuder® </a:t>
            </a:r>
            <a:r>
              <a:rPr lang="en-US" dirty="0" smtClean="0"/>
              <a:t>Middle School:  7</a:t>
            </a:r>
            <a:r>
              <a:rPr lang="en-US" baseline="30000" dirty="0" smtClean="0"/>
              <a:t>th</a:t>
            </a:r>
            <a:r>
              <a:rPr lang="en-US" dirty="0" smtClean="0"/>
              <a:t>-8</a:t>
            </a:r>
            <a:r>
              <a:rPr lang="en-US" baseline="30000" dirty="0" smtClean="0"/>
              <a:t>th</a:t>
            </a:r>
            <a:r>
              <a:rPr lang="en-US" dirty="0" smtClean="0"/>
              <a:t> Grade Site Map</a:t>
            </a:r>
          </a:p>
          <a:p>
            <a:endParaRPr lang="en-US" dirty="0"/>
          </a:p>
        </p:txBody>
      </p:sp>
      <p:sp>
        <p:nvSpPr>
          <p:cNvPr id="3" name="Slide Number Placeholder 2"/>
          <p:cNvSpPr>
            <a:spLocks noGrp="1"/>
          </p:cNvSpPr>
          <p:nvPr>
            <p:ph type="sldNum" sz="quarter" idx="12"/>
          </p:nvPr>
        </p:nvSpPr>
        <p:spPr/>
        <p:txBody>
          <a:bodyPr/>
          <a:lstStyle/>
          <a:p>
            <a:pPr>
              <a:defRPr/>
            </a:pPr>
            <a:fld id="{3E71C539-9550-4966-A5F3-2F6D50786557}" type="slidenum">
              <a:rPr lang="en-US" altLang="en-US" smtClean="0"/>
              <a:pPr>
                <a:defRPr/>
              </a:pPr>
              <a:t>8</a:t>
            </a:fld>
            <a:endParaRPr lang="en-US" altLang="en-US" dirty="0"/>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4970" y="3286124"/>
            <a:ext cx="5923374" cy="3245017"/>
          </a:xfrm>
          <a:prstGeom prst="rect">
            <a:avLst/>
          </a:prstGeom>
        </p:spPr>
      </p:pic>
    </p:spTree>
    <p:extLst>
      <p:ext uri="{BB962C8B-B14F-4D97-AF65-F5344CB8AC3E}">
        <p14:creationId xmlns:p14="http://schemas.microsoft.com/office/powerpoint/2010/main" val="3717881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descr="newspap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84138"/>
            <a:ext cx="9393238" cy="702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772179" y="2259073"/>
            <a:ext cx="7851893"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b="1" dirty="0" smtClean="0">
                <a:solidFill>
                  <a:srgbClr val="4C4C4C"/>
                </a:solidFill>
              </a:rPr>
              <a:t>NEISD- High School, College &amp; Career Readiness Lessons</a:t>
            </a:r>
            <a:endParaRPr lang="en-US" altLang="en-US" b="1" dirty="0"/>
          </a:p>
        </p:txBody>
      </p:sp>
      <p:sp>
        <p:nvSpPr>
          <p:cNvPr id="7173"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dirty="0">
              <a:latin typeface="Arial" panose="020B0604020202020204" pitchFamily="34" charset="0"/>
            </a:endParaRPr>
          </a:p>
        </p:txBody>
      </p:sp>
      <p:sp>
        <p:nvSpPr>
          <p:cNvPr id="7177" name="Text Box 10"/>
          <p:cNvSpPr txBox="1">
            <a:spLocks noChangeArrowheads="1"/>
          </p:cNvSpPr>
          <p:nvPr/>
        </p:nvSpPr>
        <p:spPr bwMode="auto">
          <a:xfrm>
            <a:off x="2124848" y="1017683"/>
            <a:ext cx="489589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3200" b="1" dirty="0">
                <a:solidFill>
                  <a:srgbClr val="1C1C1C"/>
                </a:solidFill>
                <a:latin typeface="Castellar" panose="020A0402060406010301" pitchFamily="18" charset="0"/>
              </a:rPr>
              <a:t>YOUR </a:t>
            </a:r>
            <a:r>
              <a:rPr lang="en-GB" altLang="en-US" sz="3200" b="1" dirty="0" smtClean="0">
                <a:solidFill>
                  <a:srgbClr val="1C1C1C"/>
                </a:solidFill>
                <a:latin typeface="Castellar" panose="020A0402060406010301" pitchFamily="18" charset="0"/>
              </a:rPr>
              <a:t>Future News</a:t>
            </a:r>
            <a:endParaRPr lang="en-GB" altLang="en-US" sz="3200" b="1" dirty="0">
              <a:solidFill>
                <a:srgbClr val="1C1C1C"/>
              </a:solidFill>
              <a:latin typeface="Castellar" panose="020A0402060406010301" pitchFamily="18" charset="0"/>
            </a:endParaRPr>
          </a:p>
        </p:txBody>
      </p:sp>
      <p:sp>
        <p:nvSpPr>
          <p:cNvPr id="7178" name="Text Box 11"/>
          <p:cNvSpPr txBox="1">
            <a:spLocks noChangeArrowheads="1"/>
          </p:cNvSpPr>
          <p:nvPr/>
        </p:nvSpPr>
        <p:spPr bwMode="auto">
          <a:xfrm>
            <a:off x="1699239" y="1792266"/>
            <a:ext cx="5806461" cy="738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sz="1600" dirty="0" smtClean="0">
                <a:latin typeface="Colonna MT" panose="04020805060202030203" pitchFamily="82" charset="0"/>
              </a:rPr>
              <a:t>“We </a:t>
            </a:r>
            <a:r>
              <a:rPr lang="en-US" sz="1600" dirty="0">
                <a:latin typeface="Colonna MT" panose="04020805060202030203" pitchFamily="82" charset="0"/>
              </a:rPr>
              <a:t>shouldn't just live for today; we should prepare for tomorrow</a:t>
            </a:r>
            <a:r>
              <a:rPr lang="en-US" sz="1600" dirty="0" smtClean="0">
                <a:latin typeface="Colonna MT" panose="04020805060202030203" pitchFamily="82" charset="0"/>
              </a:rPr>
              <a:t>.”</a:t>
            </a:r>
          </a:p>
          <a:p>
            <a:pPr algn="r"/>
            <a:r>
              <a:rPr lang="en-US" sz="1000" dirty="0" smtClean="0">
                <a:latin typeface="Colonna MT" panose="04020805060202030203" pitchFamily="82" charset="0"/>
              </a:rPr>
              <a:t>-Kent Conrad</a:t>
            </a:r>
            <a:r>
              <a:rPr lang="en-US" sz="1600" dirty="0">
                <a:latin typeface="Colonna MT" panose="04020805060202030203" pitchFamily="82" charset="0"/>
              </a:rPr>
              <a:t/>
            </a:r>
            <a:br>
              <a:rPr lang="en-US" sz="1600" dirty="0">
                <a:latin typeface="Colonna MT" panose="04020805060202030203" pitchFamily="82" charset="0"/>
              </a:rPr>
            </a:br>
            <a:endParaRPr lang="en-US" altLang="en-US" sz="1600" b="1" dirty="0">
              <a:solidFill>
                <a:srgbClr val="4C4C4C"/>
              </a:solidFill>
              <a:latin typeface="Colonna MT" panose="04020805060202030203" pitchFamily="82" charset="0"/>
            </a:endParaRPr>
          </a:p>
        </p:txBody>
      </p:sp>
      <p:sp>
        <p:nvSpPr>
          <p:cNvPr id="7179" name="Text Box 12"/>
          <p:cNvSpPr txBox="1">
            <a:spLocks noChangeArrowheads="1"/>
          </p:cNvSpPr>
          <p:nvPr/>
        </p:nvSpPr>
        <p:spPr bwMode="auto">
          <a:xfrm>
            <a:off x="7783243" y="1851934"/>
            <a:ext cx="752129" cy="2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200" b="1" dirty="0" smtClean="0">
                <a:solidFill>
                  <a:srgbClr val="4C4C4C"/>
                </a:solidFill>
              </a:rPr>
              <a:t>Lesson 1</a:t>
            </a:r>
            <a:endParaRPr lang="en-US" altLang="en-US" sz="1200" b="1" dirty="0">
              <a:solidFill>
                <a:srgbClr val="4C4C4C"/>
              </a:solidFill>
            </a:endParaRPr>
          </a:p>
        </p:txBody>
      </p:sp>
      <p:sp>
        <p:nvSpPr>
          <p:cNvPr id="3" name="TextBox 2"/>
          <p:cNvSpPr txBox="1"/>
          <p:nvPr/>
        </p:nvSpPr>
        <p:spPr>
          <a:xfrm>
            <a:off x="714950" y="2621837"/>
            <a:ext cx="7966349" cy="3970318"/>
          </a:xfrm>
          <a:prstGeom prst="rect">
            <a:avLst/>
          </a:prstGeom>
          <a:noFill/>
        </p:spPr>
        <p:txBody>
          <a:bodyPr wrap="square" rtlCol="0">
            <a:spAutoFit/>
          </a:bodyPr>
          <a:lstStyle/>
          <a:p>
            <a:pPr algn="ctr"/>
            <a:r>
              <a:rPr lang="en-US" sz="3600" b="1" dirty="0" smtClean="0">
                <a:latin typeface="Colonna MT" panose="04020805060202030203" pitchFamily="82" charset="0"/>
              </a:rPr>
              <a:t>The Uncharted Journey -Conclusion</a:t>
            </a:r>
          </a:p>
          <a:p>
            <a:r>
              <a:rPr lang="en-US" dirty="0" smtClean="0"/>
              <a:t>You </a:t>
            </a:r>
            <a:r>
              <a:rPr lang="en-US" dirty="0"/>
              <a:t>have completed step 1 in your journey toward the future.  In the next lesson you will complete </a:t>
            </a:r>
            <a:r>
              <a:rPr lang="en-US" dirty="0" smtClean="0"/>
              <a:t>2 </a:t>
            </a:r>
            <a:r>
              <a:rPr lang="en-US" dirty="0"/>
              <a:t>career assessments, or maps to help determine what career options might be most appropriate for you.</a:t>
            </a:r>
          </a:p>
          <a:p>
            <a:r>
              <a:rPr lang="en-US" dirty="0"/>
              <a:t>You will then begin working on your high school graduation plan, and endorsement choices.</a:t>
            </a:r>
          </a:p>
          <a:p>
            <a:r>
              <a:rPr lang="en-US" dirty="0"/>
              <a:t>Finally, you will be looking at what post high school education is needed for the careers you are interested in, and what those careers might look like.</a:t>
            </a:r>
          </a:p>
        </p:txBody>
      </p:sp>
      <p:sp>
        <p:nvSpPr>
          <p:cNvPr id="2" name="Slide Number Placeholder 1"/>
          <p:cNvSpPr>
            <a:spLocks noGrp="1"/>
          </p:cNvSpPr>
          <p:nvPr>
            <p:ph type="sldNum" sz="quarter" idx="12"/>
          </p:nvPr>
        </p:nvSpPr>
        <p:spPr/>
        <p:txBody>
          <a:bodyPr/>
          <a:lstStyle/>
          <a:p>
            <a:pPr>
              <a:defRPr/>
            </a:pPr>
            <a:fld id="{3E71C539-9550-4966-A5F3-2F6D50786557}" type="slidenum">
              <a:rPr lang="en-US" altLang="en-US" smtClean="0"/>
              <a:pPr>
                <a:defRPr/>
              </a:pPr>
              <a:t>9</a:t>
            </a:fld>
            <a:endParaRPr lang="en-US" altLang="en-US" dirty="0"/>
          </a:p>
        </p:txBody>
      </p:sp>
    </p:spTree>
    <p:extLst>
      <p:ext uri="{BB962C8B-B14F-4D97-AF65-F5344CB8AC3E}">
        <p14:creationId xmlns:p14="http://schemas.microsoft.com/office/powerpoint/2010/main" val="3370661826"/>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54609</TotalTime>
  <Words>5934</Words>
  <Application>Microsoft Office PowerPoint</Application>
  <PresentationFormat>On-screen Show (4:3)</PresentationFormat>
  <Paragraphs>569</Paragraphs>
  <Slides>52</Slides>
  <Notes>48</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MS PGothic</vt:lpstr>
      <vt:lpstr>Arial</vt:lpstr>
      <vt:lpstr>Castellar</vt:lpstr>
      <vt:lpstr>Colonna MT</vt:lpstr>
      <vt:lpstr>Times</vt:lpstr>
      <vt:lpstr>Times New Roman</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Notes page to copy for students</vt:lpstr>
      <vt:lpstr>Notes page for teacher resource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Presentation Magazine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Editable Newspapers Template</dc:title>
  <dc:creator>Presentation Magazine</dc:creator>
  <cp:lastModifiedBy>Losoya, Alfredo</cp:lastModifiedBy>
  <cp:revision>213</cp:revision>
  <cp:lastPrinted>2018-11-26T18:35:58Z</cp:lastPrinted>
  <dcterms:created xsi:type="dcterms:W3CDTF">2007-10-10T08:29:48Z</dcterms:created>
  <dcterms:modified xsi:type="dcterms:W3CDTF">2019-08-01T17:27:01Z</dcterms:modified>
</cp:coreProperties>
</file>