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embeddedFontLst>
    <p:embeddedFont>
      <p:font typeface="Mali"/>
      <p:regular r:id="rId22"/>
      <p:bold r:id="rId23"/>
      <p:italic r:id="rId24"/>
      <p:boldItalic r:id="rId25"/>
    </p:embeddedFont>
    <p:embeddedFont>
      <p:font typeface="Life Savers"/>
      <p:regular r:id="rId26"/>
      <p:bold r:id="rId27"/>
    </p:embeddedFont>
    <p:embeddedFont>
      <p:font typeface="Barriecito"/>
      <p:regular r:id="rId28"/>
    </p:embeddedFont>
    <p:embeddedFont>
      <p:font typeface="Barrio"/>
      <p:regular r:id="rId29"/>
    </p:embeddedFont>
    <p:embeddedFont>
      <p:font typeface="McLaren"/>
      <p:regular r:id="rId30"/>
    </p:embeddedFont>
    <p:embeddedFont>
      <p:font typeface="Love Ya Like A Sister"/>
      <p:regular r:id="rId31"/>
    </p:embeddedFont>
    <p:embeddedFont>
      <p:font typeface="Special Elite"/>
      <p:regular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Mali-regular.fntdata"/><Relationship Id="rId21" Type="http://schemas.openxmlformats.org/officeDocument/2006/relationships/slide" Target="slides/slide16.xml"/><Relationship Id="rId24" Type="http://schemas.openxmlformats.org/officeDocument/2006/relationships/font" Target="fonts/Mali-italic.fntdata"/><Relationship Id="rId23" Type="http://schemas.openxmlformats.org/officeDocument/2006/relationships/font" Target="fonts/Mali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ifeSavers-regular.fntdata"/><Relationship Id="rId25" Type="http://schemas.openxmlformats.org/officeDocument/2006/relationships/font" Target="fonts/Mali-boldItalic.fntdata"/><Relationship Id="rId28" Type="http://schemas.openxmlformats.org/officeDocument/2006/relationships/font" Target="fonts/Barriecito-regular.fntdata"/><Relationship Id="rId27" Type="http://schemas.openxmlformats.org/officeDocument/2006/relationships/font" Target="fonts/LifeSaver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Barri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oveYaLikeASister-regular.fntdata"/><Relationship Id="rId30" Type="http://schemas.openxmlformats.org/officeDocument/2006/relationships/font" Target="fonts/McLaren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SpecialElite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e97ac9a0fe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e97ac9a0f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3e97ac9a0fe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e97ac9a0fe_0_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e97ac9a0f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g3e97ac9a0fe_0_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6ec31beffa_0_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6ec31beff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g26ec31beffa_0_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6ec31beffa_0_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6ec31beffa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26ec31beffa_0_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f70064ed2c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f70064ed2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242cf2797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242cf2797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e7fb5dd35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e7fb5dd35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13951efa2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13951efa2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e0d5af6210_0_2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e0d5af6210_0_2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e0d5af6210_0_2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e0d5af6210_0_2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13951efa20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13951efa20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205b60d524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205b60d524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skills on the left are developed when your child gets to practice the skills on the right during their time in tk. 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1d6afd8e58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1d6afd8e58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41a6adc67b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41a6adc67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13951efa20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113951efa20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pencil - Light paper">
  <p:cSld name="BLANK_1_1">
    <p:bg>
      <p:bgPr>
        <a:solidFill>
          <a:schemeClr val="accent5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/>
          <p:nvPr>
            <p:ph idx="12" type="sldNum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70000" lnSpcReduction="20000"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/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/>
        </p:txBody>
      </p:sp>
      <p:sp>
        <p:nvSpPr>
          <p:cNvPr id="55" name="Google Shape;55;p14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14"/>
          <p:cNvSpPr txBox="1"/>
          <p:nvPr>
            <p:ph idx="1" type="body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14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10000"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Bullet Points">
  <p:cSld name="TITLE_AND_BODY_1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61;p15"/>
          <p:cNvGrpSpPr/>
          <p:nvPr/>
        </p:nvGrpSpPr>
        <p:grpSpPr>
          <a:xfrm>
            <a:off x="-119100" y="-16593"/>
            <a:ext cx="9382200" cy="5250878"/>
            <a:chOff x="-119100" y="-64178"/>
            <a:chExt cx="9382200" cy="5250878"/>
          </a:xfrm>
        </p:grpSpPr>
        <p:grpSp>
          <p:nvGrpSpPr>
            <p:cNvPr id="62" name="Google Shape;62;p15"/>
            <p:cNvGrpSpPr/>
            <p:nvPr/>
          </p:nvGrpSpPr>
          <p:grpSpPr>
            <a:xfrm>
              <a:off x="-119100" y="-57269"/>
              <a:ext cx="9382200" cy="5243970"/>
              <a:chOff x="-83362" y="-66754"/>
              <a:chExt cx="9382200" cy="5243970"/>
            </a:xfrm>
          </p:grpSpPr>
          <p:cxnSp>
            <p:nvCxnSpPr>
              <p:cNvPr id="63" name="Google Shape;63;p15"/>
              <p:cNvCxnSpPr/>
              <p:nvPr/>
            </p:nvCxnSpPr>
            <p:spPr>
              <a:xfrm>
                <a:off x="-83362" y="-66754"/>
                <a:ext cx="93822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6DFF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4" name="Google Shape;64;p15"/>
              <p:cNvCxnSpPr/>
              <p:nvPr/>
            </p:nvCxnSpPr>
            <p:spPr>
              <a:xfrm>
                <a:off x="-83362" y="371435"/>
                <a:ext cx="93822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6DFF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5" name="Google Shape;65;p15"/>
              <p:cNvCxnSpPr/>
              <p:nvPr/>
            </p:nvCxnSpPr>
            <p:spPr>
              <a:xfrm>
                <a:off x="-83362" y="809625"/>
                <a:ext cx="93822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6DFF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6" name="Google Shape;66;p15"/>
              <p:cNvCxnSpPr/>
              <p:nvPr/>
            </p:nvCxnSpPr>
            <p:spPr>
              <a:xfrm>
                <a:off x="-83362" y="1247815"/>
                <a:ext cx="93822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6DFF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7" name="Google Shape;67;p15"/>
              <p:cNvCxnSpPr/>
              <p:nvPr/>
            </p:nvCxnSpPr>
            <p:spPr>
              <a:xfrm>
                <a:off x="-83362" y="1686004"/>
                <a:ext cx="93822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6DFF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8" name="Google Shape;68;p15"/>
              <p:cNvCxnSpPr/>
              <p:nvPr/>
            </p:nvCxnSpPr>
            <p:spPr>
              <a:xfrm>
                <a:off x="-83362" y="2124194"/>
                <a:ext cx="93822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6DFF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9" name="Google Shape;69;p15"/>
              <p:cNvCxnSpPr/>
              <p:nvPr/>
            </p:nvCxnSpPr>
            <p:spPr>
              <a:xfrm>
                <a:off x="-83362" y="2562384"/>
                <a:ext cx="93822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6DFF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0" name="Google Shape;70;p15"/>
              <p:cNvCxnSpPr/>
              <p:nvPr/>
            </p:nvCxnSpPr>
            <p:spPr>
              <a:xfrm>
                <a:off x="-83362" y="3000574"/>
                <a:ext cx="93822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6DFF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1" name="Google Shape;71;p15"/>
              <p:cNvCxnSpPr/>
              <p:nvPr/>
            </p:nvCxnSpPr>
            <p:spPr>
              <a:xfrm>
                <a:off x="-83362" y="3438763"/>
                <a:ext cx="93822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6DFF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2" name="Google Shape;72;p15"/>
              <p:cNvCxnSpPr/>
              <p:nvPr/>
            </p:nvCxnSpPr>
            <p:spPr>
              <a:xfrm>
                <a:off x="-83362" y="3876953"/>
                <a:ext cx="93822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6DFF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3" name="Google Shape;73;p15"/>
              <p:cNvCxnSpPr/>
              <p:nvPr/>
            </p:nvCxnSpPr>
            <p:spPr>
              <a:xfrm>
                <a:off x="-83362" y="4315143"/>
                <a:ext cx="93822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6DFF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4" name="Google Shape;74;p15"/>
              <p:cNvCxnSpPr/>
              <p:nvPr/>
            </p:nvCxnSpPr>
            <p:spPr>
              <a:xfrm>
                <a:off x="-83362" y="4753333"/>
                <a:ext cx="93822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6DFF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5" name="Google Shape;75;p15"/>
              <p:cNvCxnSpPr/>
              <p:nvPr/>
            </p:nvCxnSpPr>
            <p:spPr>
              <a:xfrm>
                <a:off x="-83362" y="5177215"/>
                <a:ext cx="93822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6DFF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76" name="Google Shape;76;p15"/>
            <p:cNvGrpSpPr/>
            <p:nvPr/>
          </p:nvGrpSpPr>
          <p:grpSpPr>
            <a:xfrm>
              <a:off x="212142" y="-64178"/>
              <a:ext cx="8809975" cy="5214627"/>
              <a:chOff x="299872" y="-35537"/>
              <a:chExt cx="8809975" cy="5214627"/>
            </a:xfrm>
          </p:grpSpPr>
          <p:grpSp>
            <p:nvGrpSpPr>
              <p:cNvPr id="77" name="Google Shape;77;p15"/>
              <p:cNvGrpSpPr/>
              <p:nvPr/>
            </p:nvGrpSpPr>
            <p:grpSpPr>
              <a:xfrm rot="5400000">
                <a:off x="1669520" y="-1405185"/>
                <a:ext cx="5214627" cy="7953923"/>
                <a:chOff x="-83362" y="-2664949"/>
                <a:chExt cx="9382200" cy="7433573"/>
              </a:xfrm>
            </p:grpSpPr>
            <p:cxnSp>
              <p:nvCxnSpPr>
                <p:cNvPr id="78" name="Google Shape;78;p15"/>
                <p:cNvCxnSpPr/>
                <p:nvPr/>
              </p:nvCxnSpPr>
              <p:spPr>
                <a:xfrm>
                  <a:off x="-83362" y="-2664949"/>
                  <a:ext cx="9382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6DFF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79" name="Google Shape;79;p15"/>
                <p:cNvCxnSpPr/>
                <p:nvPr/>
              </p:nvCxnSpPr>
              <p:spPr>
                <a:xfrm>
                  <a:off x="-83362" y="-2251973"/>
                  <a:ext cx="9382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6DFF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80" name="Google Shape;80;p15"/>
                <p:cNvCxnSpPr/>
                <p:nvPr/>
              </p:nvCxnSpPr>
              <p:spPr>
                <a:xfrm>
                  <a:off x="-83362" y="-1838997"/>
                  <a:ext cx="9382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6DFF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81" name="Google Shape;81;p15"/>
                <p:cNvCxnSpPr/>
                <p:nvPr/>
              </p:nvCxnSpPr>
              <p:spPr>
                <a:xfrm>
                  <a:off x="-83362" y="-1426020"/>
                  <a:ext cx="9382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6DFF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82" name="Google Shape;82;p15"/>
                <p:cNvCxnSpPr/>
                <p:nvPr/>
              </p:nvCxnSpPr>
              <p:spPr>
                <a:xfrm>
                  <a:off x="-83362" y="-1013044"/>
                  <a:ext cx="9382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6DFF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83" name="Google Shape;83;p15"/>
                <p:cNvCxnSpPr/>
                <p:nvPr/>
              </p:nvCxnSpPr>
              <p:spPr>
                <a:xfrm>
                  <a:off x="-83362" y="-600068"/>
                  <a:ext cx="9382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6DFF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84" name="Google Shape;84;p15"/>
                <p:cNvCxnSpPr/>
                <p:nvPr/>
              </p:nvCxnSpPr>
              <p:spPr>
                <a:xfrm>
                  <a:off x="-83362" y="-187092"/>
                  <a:ext cx="9382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6DFF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85" name="Google Shape;85;p15"/>
                <p:cNvCxnSpPr/>
                <p:nvPr/>
              </p:nvCxnSpPr>
              <p:spPr>
                <a:xfrm>
                  <a:off x="-83362" y="225885"/>
                  <a:ext cx="9382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6DFF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86" name="Google Shape;86;p15"/>
                <p:cNvCxnSpPr/>
                <p:nvPr/>
              </p:nvCxnSpPr>
              <p:spPr>
                <a:xfrm>
                  <a:off x="-83362" y="638861"/>
                  <a:ext cx="9382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6DFF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87" name="Google Shape;87;p15"/>
                <p:cNvCxnSpPr/>
                <p:nvPr/>
              </p:nvCxnSpPr>
              <p:spPr>
                <a:xfrm>
                  <a:off x="-83362" y="1051837"/>
                  <a:ext cx="9382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6DFF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88" name="Google Shape;88;p15"/>
                <p:cNvCxnSpPr/>
                <p:nvPr/>
              </p:nvCxnSpPr>
              <p:spPr>
                <a:xfrm>
                  <a:off x="-83362" y="1464813"/>
                  <a:ext cx="9382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6DFF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89" name="Google Shape;89;p15"/>
                <p:cNvCxnSpPr/>
                <p:nvPr/>
              </p:nvCxnSpPr>
              <p:spPr>
                <a:xfrm>
                  <a:off x="-83362" y="1877790"/>
                  <a:ext cx="9382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6DFF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90" name="Google Shape;90;p15"/>
                <p:cNvCxnSpPr/>
                <p:nvPr/>
              </p:nvCxnSpPr>
              <p:spPr>
                <a:xfrm>
                  <a:off x="-83362" y="2290766"/>
                  <a:ext cx="9382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6DFF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91" name="Google Shape;91;p15"/>
                <p:cNvCxnSpPr/>
                <p:nvPr/>
              </p:nvCxnSpPr>
              <p:spPr>
                <a:xfrm>
                  <a:off x="-83362" y="2703742"/>
                  <a:ext cx="9382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6DFF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92" name="Google Shape;92;p15"/>
                <p:cNvCxnSpPr/>
                <p:nvPr/>
              </p:nvCxnSpPr>
              <p:spPr>
                <a:xfrm>
                  <a:off x="-83362" y="3116719"/>
                  <a:ext cx="9382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6DFF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93" name="Google Shape;93;p15"/>
                <p:cNvCxnSpPr/>
                <p:nvPr/>
              </p:nvCxnSpPr>
              <p:spPr>
                <a:xfrm>
                  <a:off x="-83362" y="3529695"/>
                  <a:ext cx="9382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6DFF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94" name="Google Shape;94;p15"/>
                <p:cNvCxnSpPr/>
                <p:nvPr/>
              </p:nvCxnSpPr>
              <p:spPr>
                <a:xfrm>
                  <a:off x="-83362" y="3942671"/>
                  <a:ext cx="9382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6DFF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95" name="Google Shape;95;p15"/>
                <p:cNvCxnSpPr/>
                <p:nvPr/>
              </p:nvCxnSpPr>
              <p:spPr>
                <a:xfrm>
                  <a:off x="-83362" y="4355647"/>
                  <a:ext cx="9382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6DFF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96" name="Google Shape;96;p15"/>
                <p:cNvCxnSpPr/>
                <p:nvPr/>
              </p:nvCxnSpPr>
              <p:spPr>
                <a:xfrm>
                  <a:off x="-83362" y="4768624"/>
                  <a:ext cx="9382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6DFF6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97" name="Google Shape;97;p15"/>
              <p:cNvCxnSpPr/>
              <p:nvPr/>
            </p:nvCxnSpPr>
            <p:spPr>
              <a:xfrm rot="5400000">
                <a:off x="6502547" y="2571763"/>
                <a:ext cx="52146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6DFF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8" name="Google Shape;98;p15"/>
              <p:cNvCxnSpPr/>
              <p:nvPr/>
            </p:nvCxnSpPr>
            <p:spPr>
              <a:xfrm rot="5400000">
                <a:off x="6060662" y="2571763"/>
                <a:ext cx="52146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6DFF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99" name="Google Shape;99;p15"/>
          <p:cNvSpPr txBox="1"/>
          <p:nvPr>
            <p:ph type="title"/>
          </p:nvPr>
        </p:nvSpPr>
        <p:spPr>
          <a:xfrm>
            <a:off x="819829" y="378006"/>
            <a:ext cx="50493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0" name="Google Shape;100;p15"/>
          <p:cNvSpPr txBox="1"/>
          <p:nvPr>
            <p:ph idx="1" type="body"/>
          </p:nvPr>
        </p:nvSpPr>
        <p:spPr>
          <a:xfrm>
            <a:off x="819825" y="896725"/>
            <a:ext cx="7700100" cy="355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indent="-311150" lvl="1" marL="91440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2pPr>
            <a:lvl3pPr indent="-311150" lvl="2" marL="137160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3pPr>
            <a:lvl4pPr indent="-311150" lvl="3" marL="182880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4pPr>
            <a:lvl5pPr indent="-311150" lvl="4" marL="228600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5pPr>
            <a:lvl6pPr indent="-311150" lvl="5" marL="274320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6pPr>
            <a:lvl7pPr indent="-311150" lvl="6" marL="320040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7pPr>
            <a:lvl8pPr indent="-311150" lvl="7" marL="365760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8pPr>
            <a:lvl9pPr indent="-311150" lvl="8" marL="411480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9pPr>
          </a:lstStyle>
          <a:p/>
        </p:txBody>
      </p:sp>
      <p:grpSp>
        <p:nvGrpSpPr>
          <p:cNvPr id="101" name="Google Shape;101;p15"/>
          <p:cNvGrpSpPr/>
          <p:nvPr/>
        </p:nvGrpSpPr>
        <p:grpSpPr>
          <a:xfrm>
            <a:off x="8468175" y="178565"/>
            <a:ext cx="340786" cy="570834"/>
            <a:chOff x="2002900" y="3914700"/>
            <a:chExt cx="259350" cy="434425"/>
          </a:xfrm>
        </p:grpSpPr>
        <p:sp>
          <p:nvSpPr>
            <p:cNvPr id="102" name="Google Shape;102;p15"/>
            <p:cNvSpPr/>
            <p:nvPr/>
          </p:nvSpPr>
          <p:spPr>
            <a:xfrm>
              <a:off x="2002900" y="3925825"/>
              <a:ext cx="243750" cy="423300"/>
            </a:xfrm>
            <a:custGeom>
              <a:rect b="b" l="l" r="r" t="t"/>
              <a:pathLst>
                <a:path extrusionOk="0" h="16932" w="9750">
                  <a:moveTo>
                    <a:pt x="2974" y="0"/>
                  </a:moveTo>
                  <a:cubicBezTo>
                    <a:pt x="2638" y="0"/>
                    <a:pt x="2300" y="57"/>
                    <a:pt x="1982" y="173"/>
                  </a:cubicBezTo>
                  <a:cubicBezTo>
                    <a:pt x="1348" y="395"/>
                    <a:pt x="800" y="856"/>
                    <a:pt x="466" y="1436"/>
                  </a:cubicBezTo>
                  <a:cubicBezTo>
                    <a:pt x="382" y="1579"/>
                    <a:pt x="316" y="1732"/>
                    <a:pt x="252" y="1883"/>
                  </a:cubicBezTo>
                  <a:cubicBezTo>
                    <a:pt x="205" y="2038"/>
                    <a:pt x="140" y="2197"/>
                    <a:pt x="113" y="2349"/>
                  </a:cubicBezTo>
                  <a:cubicBezTo>
                    <a:pt x="40" y="2656"/>
                    <a:pt x="12" y="2968"/>
                    <a:pt x="8" y="3273"/>
                  </a:cubicBezTo>
                  <a:cubicBezTo>
                    <a:pt x="1" y="4506"/>
                    <a:pt x="393" y="5597"/>
                    <a:pt x="681" y="6626"/>
                  </a:cubicBezTo>
                  <a:cubicBezTo>
                    <a:pt x="1267" y="8739"/>
                    <a:pt x="1974" y="10866"/>
                    <a:pt x="3021" y="12850"/>
                  </a:cubicBezTo>
                  <a:cubicBezTo>
                    <a:pt x="3548" y="13823"/>
                    <a:pt x="4106" y="14827"/>
                    <a:pt x="4976" y="15666"/>
                  </a:cubicBezTo>
                  <a:cubicBezTo>
                    <a:pt x="5197" y="15876"/>
                    <a:pt x="5437" y="16065"/>
                    <a:pt x="5690" y="16233"/>
                  </a:cubicBezTo>
                  <a:cubicBezTo>
                    <a:pt x="5949" y="16399"/>
                    <a:pt x="6224" y="16537"/>
                    <a:pt x="6510" y="16648"/>
                  </a:cubicBezTo>
                  <a:cubicBezTo>
                    <a:pt x="6791" y="16755"/>
                    <a:pt x="7081" y="16848"/>
                    <a:pt x="7402" y="16897"/>
                  </a:cubicBezTo>
                  <a:cubicBezTo>
                    <a:pt x="7536" y="16916"/>
                    <a:pt x="7677" y="16931"/>
                    <a:pt x="7824" y="16931"/>
                  </a:cubicBezTo>
                  <a:cubicBezTo>
                    <a:pt x="8027" y="16931"/>
                    <a:pt x="8243" y="16903"/>
                    <a:pt x="8468" y="16817"/>
                  </a:cubicBezTo>
                  <a:cubicBezTo>
                    <a:pt x="8659" y="16743"/>
                    <a:pt x="8852" y="16619"/>
                    <a:pt x="8990" y="16454"/>
                  </a:cubicBezTo>
                  <a:cubicBezTo>
                    <a:pt x="9072" y="16367"/>
                    <a:pt x="9105" y="16305"/>
                    <a:pt x="9154" y="16233"/>
                  </a:cubicBezTo>
                  <a:cubicBezTo>
                    <a:pt x="9202" y="16165"/>
                    <a:pt x="9245" y="16094"/>
                    <a:pt x="9282" y="16018"/>
                  </a:cubicBezTo>
                  <a:cubicBezTo>
                    <a:pt x="9434" y="15732"/>
                    <a:pt x="9538" y="15421"/>
                    <a:pt x="9589" y="15101"/>
                  </a:cubicBezTo>
                  <a:cubicBezTo>
                    <a:pt x="9695" y="14477"/>
                    <a:pt x="9644" y="13874"/>
                    <a:pt x="9540" y="13301"/>
                  </a:cubicBezTo>
                  <a:cubicBezTo>
                    <a:pt x="9435" y="12734"/>
                    <a:pt x="9251" y="12171"/>
                    <a:pt x="9071" y="11661"/>
                  </a:cubicBezTo>
                  <a:cubicBezTo>
                    <a:pt x="8889" y="11142"/>
                    <a:pt x="8700" y="10622"/>
                    <a:pt x="8492" y="10106"/>
                  </a:cubicBezTo>
                  <a:cubicBezTo>
                    <a:pt x="8074" y="9070"/>
                    <a:pt x="7607" y="8071"/>
                    <a:pt x="6960" y="7100"/>
                  </a:cubicBezTo>
                  <a:cubicBezTo>
                    <a:pt x="6782" y="6850"/>
                    <a:pt x="6578" y="6621"/>
                    <a:pt x="6348" y="6419"/>
                  </a:cubicBezTo>
                  <a:cubicBezTo>
                    <a:pt x="6109" y="6216"/>
                    <a:pt x="5826" y="6024"/>
                    <a:pt x="5463" y="5935"/>
                  </a:cubicBezTo>
                  <a:cubicBezTo>
                    <a:pt x="5365" y="5907"/>
                    <a:pt x="5261" y="5894"/>
                    <a:pt x="5156" y="5894"/>
                  </a:cubicBezTo>
                  <a:cubicBezTo>
                    <a:pt x="4873" y="5894"/>
                    <a:pt x="4580" y="5988"/>
                    <a:pt x="4367" y="6139"/>
                  </a:cubicBezTo>
                  <a:cubicBezTo>
                    <a:pt x="4082" y="6338"/>
                    <a:pt x="3870" y="6571"/>
                    <a:pt x="3694" y="6847"/>
                  </a:cubicBezTo>
                  <a:cubicBezTo>
                    <a:pt x="3348" y="7402"/>
                    <a:pt x="3249" y="8044"/>
                    <a:pt x="3271" y="8634"/>
                  </a:cubicBezTo>
                  <a:cubicBezTo>
                    <a:pt x="3296" y="9228"/>
                    <a:pt x="3423" y="9798"/>
                    <a:pt x="3612" y="10338"/>
                  </a:cubicBezTo>
                  <a:cubicBezTo>
                    <a:pt x="3800" y="10877"/>
                    <a:pt x="4044" y="11396"/>
                    <a:pt x="4340" y="11883"/>
                  </a:cubicBezTo>
                  <a:cubicBezTo>
                    <a:pt x="4637" y="12369"/>
                    <a:pt x="4980" y="12831"/>
                    <a:pt x="5426" y="13230"/>
                  </a:cubicBezTo>
                  <a:cubicBezTo>
                    <a:pt x="5485" y="13284"/>
                    <a:pt x="5559" y="13311"/>
                    <a:pt x="5633" y="13311"/>
                  </a:cubicBezTo>
                  <a:cubicBezTo>
                    <a:pt x="5717" y="13311"/>
                    <a:pt x="5801" y="13277"/>
                    <a:pt x="5862" y="13209"/>
                  </a:cubicBezTo>
                  <a:cubicBezTo>
                    <a:pt x="5977" y="13084"/>
                    <a:pt x="5968" y="12889"/>
                    <a:pt x="5842" y="12774"/>
                  </a:cubicBezTo>
                  <a:lnTo>
                    <a:pt x="5837" y="12769"/>
                  </a:lnTo>
                  <a:cubicBezTo>
                    <a:pt x="5474" y="12430"/>
                    <a:pt x="5165" y="11999"/>
                    <a:pt x="4906" y="11548"/>
                  </a:cubicBezTo>
                  <a:cubicBezTo>
                    <a:pt x="4645" y="11095"/>
                    <a:pt x="4433" y="10616"/>
                    <a:pt x="4273" y="10119"/>
                  </a:cubicBezTo>
                  <a:cubicBezTo>
                    <a:pt x="4114" y="9624"/>
                    <a:pt x="4016" y="9114"/>
                    <a:pt x="4008" y="8616"/>
                  </a:cubicBezTo>
                  <a:cubicBezTo>
                    <a:pt x="4001" y="8120"/>
                    <a:pt x="4102" y="7638"/>
                    <a:pt x="4349" y="7266"/>
                  </a:cubicBezTo>
                  <a:cubicBezTo>
                    <a:pt x="4469" y="7084"/>
                    <a:pt x="4624" y="6927"/>
                    <a:pt x="4805" y="6806"/>
                  </a:cubicBezTo>
                  <a:cubicBezTo>
                    <a:pt x="4913" y="6740"/>
                    <a:pt x="5013" y="6705"/>
                    <a:pt x="5119" y="6705"/>
                  </a:cubicBezTo>
                  <a:cubicBezTo>
                    <a:pt x="5167" y="6705"/>
                    <a:pt x="5217" y="6712"/>
                    <a:pt x="5269" y="6727"/>
                  </a:cubicBezTo>
                  <a:cubicBezTo>
                    <a:pt x="5616" y="6820"/>
                    <a:pt x="5990" y="7193"/>
                    <a:pt x="6261" y="7592"/>
                  </a:cubicBezTo>
                  <a:cubicBezTo>
                    <a:pt x="6531" y="8003"/>
                    <a:pt x="6796" y="8493"/>
                    <a:pt x="7023" y="8964"/>
                  </a:cubicBezTo>
                  <a:cubicBezTo>
                    <a:pt x="7254" y="9443"/>
                    <a:pt x="7462" y="9935"/>
                    <a:pt x="7656" y="10436"/>
                  </a:cubicBezTo>
                  <a:cubicBezTo>
                    <a:pt x="7849" y="10935"/>
                    <a:pt x="8027" y="11445"/>
                    <a:pt x="8197" y="11959"/>
                  </a:cubicBezTo>
                  <a:cubicBezTo>
                    <a:pt x="8375" y="12481"/>
                    <a:pt x="8523" y="12962"/>
                    <a:pt x="8610" y="13470"/>
                  </a:cubicBezTo>
                  <a:cubicBezTo>
                    <a:pt x="8696" y="13970"/>
                    <a:pt x="8724" y="14474"/>
                    <a:pt x="8638" y="14929"/>
                  </a:cubicBezTo>
                  <a:cubicBezTo>
                    <a:pt x="8601" y="15149"/>
                    <a:pt x="8527" y="15360"/>
                    <a:pt x="8420" y="15556"/>
                  </a:cubicBezTo>
                  <a:cubicBezTo>
                    <a:pt x="8397" y="15604"/>
                    <a:pt x="8370" y="15649"/>
                    <a:pt x="8337" y="15691"/>
                  </a:cubicBezTo>
                  <a:cubicBezTo>
                    <a:pt x="8309" y="15732"/>
                    <a:pt x="8275" y="15790"/>
                    <a:pt x="8257" y="15798"/>
                  </a:cubicBezTo>
                  <a:cubicBezTo>
                    <a:pt x="8221" y="15844"/>
                    <a:pt x="8174" y="15869"/>
                    <a:pt x="8112" y="15895"/>
                  </a:cubicBezTo>
                  <a:cubicBezTo>
                    <a:pt x="8043" y="15922"/>
                    <a:pt x="7948" y="15935"/>
                    <a:pt x="7840" y="15935"/>
                  </a:cubicBezTo>
                  <a:cubicBezTo>
                    <a:pt x="7754" y="15935"/>
                    <a:pt x="7660" y="15927"/>
                    <a:pt x="7563" y="15910"/>
                  </a:cubicBezTo>
                  <a:cubicBezTo>
                    <a:pt x="7344" y="15875"/>
                    <a:pt x="7112" y="15797"/>
                    <a:pt x="6884" y="15708"/>
                  </a:cubicBezTo>
                  <a:cubicBezTo>
                    <a:pt x="6662" y="15618"/>
                    <a:pt x="6449" y="15509"/>
                    <a:pt x="6247" y="15380"/>
                  </a:cubicBezTo>
                  <a:cubicBezTo>
                    <a:pt x="6046" y="15245"/>
                    <a:pt x="5857" y="15093"/>
                    <a:pt x="5683" y="14927"/>
                  </a:cubicBezTo>
                  <a:cubicBezTo>
                    <a:pt x="4972" y="14241"/>
                    <a:pt x="4442" y="13310"/>
                    <a:pt x="3940" y="12368"/>
                  </a:cubicBezTo>
                  <a:cubicBezTo>
                    <a:pt x="2953" y="10477"/>
                    <a:pt x="2278" y="8431"/>
                    <a:pt x="1708" y="6337"/>
                  </a:cubicBezTo>
                  <a:cubicBezTo>
                    <a:pt x="1408" y="5272"/>
                    <a:pt x="1073" y="4259"/>
                    <a:pt x="1090" y="3290"/>
                  </a:cubicBezTo>
                  <a:cubicBezTo>
                    <a:pt x="1097" y="2810"/>
                    <a:pt x="1192" y="2344"/>
                    <a:pt x="1408" y="1983"/>
                  </a:cubicBezTo>
                  <a:cubicBezTo>
                    <a:pt x="1515" y="1802"/>
                    <a:pt x="1650" y="1639"/>
                    <a:pt x="1809" y="1499"/>
                  </a:cubicBezTo>
                  <a:cubicBezTo>
                    <a:pt x="1973" y="1371"/>
                    <a:pt x="2148" y="1249"/>
                    <a:pt x="2350" y="1183"/>
                  </a:cubicBezTo>
                  <a:cubicBezTo>
                    <a:pt x="2557" y="1104"/>
                    <a:pt x="2780" y="1065"/>
                    <a:pt x="3005" y="1065"/>
                  </a:cubicBezTo>
                  <a:cubicBezTo>
                    <a:pt x="3208" y="1065"/>
                    <a:pt x="3413" y="1097"/>
                    <a:pt x="3607" y="1160"/>
                  </a:cubicBezTo>
                  <a:cubicBezTo>
                    <a:pt x="3814" y="1226"/>
                    <a:pt x="4010" y="1328"/>
                    <a:pt x="4191" y="1455"/>
                  </a:cubicBezTo>
                  <a:cubicBezTo>
                    <a:pt x="4379" y="1587"/>
                    <a:pt x="4561" y="1753"/>
                    <a:pt x="4729" y="1929"/>
                  </a:cubicBezTo>
                  <a:cubicBezTo>
                    <a:pt x="5403" y="2652"/>
                    <a:pt x="5889" y="3604"/>
                    <a:pt x="6407" y="4566"/>
                  </a:cubicBezTo>
                  <a:cubicBezTo>
                    <a:pt x="7426" y="6486"/>
                    <a:pt x="8393" y="8422"/>
                    <a:pt x="9117" y="10455"/>
                  </a:cubicBezTo>
                  <a:cubicBezTo>
                    <a:pt x="9161" y="10582"/>
                    <a:pt x="9280" y="10662"/>
                    <a:pt x="9408" y="10662"/>
                  </a:cubicBezTo>
                  <a:cubicBezTo>
                    <a:pt x="9438" y="10662"/>
                    <a:pt x="9469" y="10657"/>
                    <a:pt x="9499" y="10648"/>
                  </a:cubicBezTo>
                  <a:cubicBezTo>
                    <a:pt x="9658" y="10599"/>
                    <a:pt x="9750" y="10432"/>
                    <a:pt x="9706" y="10273"/>
                  </a:cubicBezTo>
                  <a:cubicBezTo>
                    <a:pt x="9132" y="8130"/>
                    <a:pt x="8227" y="6099"/>
                    <a:pt x="7259" y="4131"/>
                  </a:cubicBezTo>
                  <a:cubicBezTo>
                    <a:pt x="6782" y="3156"/>
                    <a:pt x="6302" y="2115"/>
                    <a:pt x="5487" y="1222"/>
                  </a:cubicBezTo>
                  <a:cubicBezTo>
                    <a:pt x="5280" y="1002"/>
                    <a:pt x="5060" y="794"/>
                    <a:pt x="4804" y="608"/>
                  </a:cubicBezTo>
                  <a:cubicBezTo>
                    <a:pt x="4541" y="418"/>
                    <a:pt x="4250" y="261"/>
                    <a:pt x="3937" y="158"/>
                  </a:cubicBezTo>
                  <a:cubicBezTo>
                    <a:pt x="3629" y="54"/>
                    <a:pt x="3302" y="0"/>
                    <a:pt x="2974" y="0"/>
                  </a:cubicBezTo>
                  <a:close/>
                </a:path>
              </a:pathLst>
            </a:custGeom>
            <a:solidFill>
              <a:schemeClr val="dk1">
                <a:alpha val="67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5"/>
            <p:cNvSpPr/>
            <p:nvPr/>
          </p:nvSpPr>
          <p:spPr>
            <a:xfrm>
              <a:off x="2018350" y="3914700"/>
              <a:ext cx="243900" cy="423300"/>
            </a:xfrm>
            <a:custGeom>
              <a:rect b="b" l="l" r="r" t="t"/>
              <a:pathLst>
                <a:path extrusionOk="0" h="16932" w="9756">
                  <a:moveTo>
                    <a:pt x="2974" y="0"/>
                  </a:moveTo>
                  <a:cubicBezTo>
                    <a:pt x="2637" y="0"/>
                    <a:pt x="2300" y="57"/>
                    <a:pt x="1981" y="173"/>
                  </a:cubicBezTo>
                  <a:cubicBezTo>
                    <a:pt x="1347" y="395"/>
                    <a:pt x="798" y="856"/>
                    <a:pt x="465" y="1436"/>
                  </a:cubicBezTo>
                  <a:cubicBezTo>
                    <a:pt x="381" y="1579"/>
                    <a:pt x="315" y="1732"/>
                    <a:pt x="251" y="1883"/>
                  </a:cubicBezTo>
                  <a:cubicBezTo>
                    <a:pt x="205" y="2038"/>
                    <a:pt x="139" y="2197"/>
                    <a:pt x="113" y="2349"/>
                  </a:cubicBezTo>
                  <a:cubicBezTo>
                    <a:pt x="40" y="2656"/>
                    <a:pt x="11" y="2968"/>
                    <a:pt x="7" y="3273"/>
                  </a:cubicBezTo>
                  <a:cubicBezTo>
                    <a:pt x="0" y="4506"/>
                    <a:pt x="393" y="5597"/>
                    <a:pt x="680" y="6626"/>
                  </a:cubicBezTo>
                  <a:cubicBezTo>
                    <a:pt x="1266" y="8739"/>
                    <a:pt x="1974" y="10866"/>
                    <a:pt x="3021" y="12850"/>
                  </a:cubicBezTo>
                  <a:cubicBezTo>
                    <a:pt x="3548" y="13823"/>
                    <a:pt x="4106" y="14828"/>
                    <a:pt x="4975" y="15666"/>
                  </a:cubicBezTo>
                  <a:cubicBezTo>
                    <a:pt x="5197" y="15876"/>
                    <a:pt x="5435" y="16065"/>
                    <a:pt x="5690" y="16234"/>
                  </a:cubicBezTo>
                  <a:cubicBezTo>
                    <a:pt x="5949" y="16399"/>
                    <a:pt x="6223" y="16537"/>
                    <a:pt x="6510" y="16648"/>
                  </a:cubicBezTo>
                  <a:cubicBezTo>
                    <a:pt x="6791" y="16755"/>
                    <a:pt x="7081" y="16849"/>
                    <a:pt x="7402" y="16897"/>
                  </a:cubicBezTo>
                  <a:cubicBezTo>
                    <a:pt x="7535" y="16916"/>
                    <a:pt x="7676" y="16931"/>
                    <a:pt x="7824" y="16931"/>
                  </a:cubicBezTo>
                  <a:cubicBezTo>
                    <a:pt x="8027" y="16931"/>
                    <a:pt x="8242" y="16903"/>
                    <a:pt x="8468" y="16817"/>
                  </a:cubicBezTo>
                  <a:cubicBezTo>
                    <a:pt x="8658" y="16743"/>
                    <a:pt x="8852" y="16619"/>
                    <a:pt x="8990" y="16454"/>
                  </a:cubicBezTo>
                  <a:cubicBezTo>
                    <a:pt x="9072" y="16368"/>
                    <a:pt x="9104" y="16305"/>
                    <a:pt x="9154" y="16234"/>
                  </a:cubicBezTo>
                  <a:cubicBezTo>
                    <a:pt x="9202" y="16165"/>
                    <a:pt x="9244" y="16094"/>
                    <a:pt x="9281" y="16018"/>
                  </a:cubicBezTo>
                  <a:cubicBezTo>
                    <a:pt x="9433" y="15732"/>
                    <a:pt x="9537" y="15421"/>
                    <a:pt x="9588" y="15101"/>
                  </a:cubicBezTo>
                  <a:cubicBezTo>
                    <a:pt x="9695" y="14478"/>
                    <a:pt x="9643" y="13875"/>
                    <a:pt x="9539" y="13302"/>
                  </a:cubicBezTo>
                  <a:cubicBezTo>
                    <a:pt x="9434" y="12734"/>
                    <a:pt x="9251" y="12171"/>
                    <a:pt x="9070" y="11662"/>
                  </a:cubicBezTo>
                  <a:cubicBezTo>
                    <a:pt x="8889" y="11142"/>
                    <a:pt x="8700" y="10622"/>
                    <a:pt x="8492" y="10106"/>
                  </a:cubicBezTo>
                  <a:cubicBezTo>
                    <a:pt x="8072" y="9070"/>
                    <a:pt x="7606" y="8071"/>
                    <a:pt x="6959" y="7100"/>
                  </a:cubicBezTo>
                  <a:cubicBezTo>
                    <a:pt x="6782" y="6850"/>
                    <a:pt x="6578" y="6621"/>
                    <a:pt x="6348" y="6419"/>
                  </a:cubicBezTo>
                  <a:cubicBezTo>
                    <a:pt x="6109" y="6216"/>
                    <a:pt x="5825" y="6025"/>
                    <a:pt x="5463" y="5935"/>
                  </a:cubicBezTo>
                  <a:cubicBezTo>
                    <a:pt x="5365" y="5907"/>
                    <a:pt x="5261" y="5894"/>
                    <a:pt x="5156" y="5894"/>
                  </a:cubicBezTo>
                  <a:cubicBezTo>
                    <a:pt x="4873" y="5894"/>
                    <a:pt x="4580" y="5988"/>
                    <a:pt x="4367" y="6140"/>
                  </a:cubicBezTo>
                  <a:cubicBezTo>
                    <a:pt x="4082" y="6338"/>
                    <a:pt x="3870" y="6571"/>
                    <a:pt x="3694" y="6849"/>
                  </a:cubicBezTo>
                  <a:cubicBezTo>
                    <a:pt x="3348" y="7402"/>
                    <a:pt x="3249" y="8044"/>
                    <a:pt x="3270" y="8634"/>
                  </a:cubicBezTo>
                  <a:cubicBezTo>
                    <a:pt x="3296" y="9228"/>
                    <a:pt x="3422" y="9798"/>
                    <a:pt x="3612" y="10338"/>
                  </a:cubicBezTo>
                  <a:cubicBezTo>
                    <a:pt x="3800" y="10877"/>
                    <a:pt x="4043" y="11396"/>
                    <a:pt x="4340" y="11883"/>
                  </a:cubicBezTo>
                  <a:cubicBezTo>
                    <a:pt x="4637" y="12369"/>
                    <a:pt x="4979" y="12831"/>
                    <a:pt x="5425" y="13230"/>
                  </a:cubicBezTo>
                  <a:cubicBezTo>
                    <a:pt x="5483" y="13278"/>
                    <a:pt x="5553" y="13301"/>
                    <a:pt x="5623" y="13301"/>
                  </a:cubicBezTo>
                  <a:cubicBezTo>
                    <a:pt x="5707" y="13301"/>
                    <a:pt x="5791" y="13267"/>
                    <a:pt x="5852" y="13201"/>
                  </a:cubicBezTo>
                  <a:cubicBezTo>
                    <a:pt x="5962" y="13079"/>
                    <a:pt x="5958" y="12891"/>
                    <a:pt x="5841" y="12774"/>
                  </a:cubicBezTo>
                  <a:lnTo>
                    <a:pt x="5835" y="12769"/>
                  </a:lnTo>
                  <a:cubicBezTo>
                    <a:pt x="5473" y="12431"/>
                    <a:pt x="5165" y="11999"/>
                    <a:pt x="4905" y="11549"/>
                  </a:cubicBezTo>
                  <a:cubicBezTo>
                    <a:pt x="4644" y="11096"/>
                    <a:pt x="4433" y="10616"/>
                    <a:pt x="4272" y="10119"/>
                  </a:cubicBezTo>
                  <a:cubicBezTo>
                    <a:pt x="4112" y="9626"/>
                    <a:pt x="4015" y="9114"/>
                    <a:pt x="4006" y="8616"/>
                  </a:cubicBezTo>
                  <a:cubicBezTo>
                    <a:pt x="4000" y="8121"/>
                    <a:pt x="4101" y="7638"/>
                    <a:pt x="4348" y="7266"/>
                  </a:cubicBezTo>
                  <a:cubicBezTo>
                    <a:pt x="4468" y="7085"/>
                    <a:pt x="4623" y="6927"/>
                    <a:pt x="4804" y="6806"/>
                  </a:cubicBezTo>
                  <a:cubicBezTo>
                    <a:pt x="4912" y="6741"/>
                    <a:pt x="5011" y="6705"/>
                    <a:pt x="5117" y="6705"/>
                  </a:cubicBezTo>
                  <a:cubicBezTo>
                    <a:pt x="5165" y="6705"/>
                    <a:pt x="5216" y="6713"/>
                    <a:pt x="5269" y="6728"/>
                  </a:cubicBezTo>
                  <a:cubicBezTo>
                    <a:pt x="5614" y="6820"/>
                    <a:pt x="5989" y="7194"/>
                    <a:pt x="6261" y="7593"/>
                  </a:cubicBezTo>
                  <a:cubicBezTo>
                    <a:pt x="6531" y="8003"/>
                    <a:pt x="6795" y="8493"/>
                    <a:pt x="7023" y="8964"/>
                  </a:cubicBezTo>
                  <a:cubicBezTo>
                    <a:pt x="7253" y="9443"/>
                    <a:pt x="7461" y="9936"/>
                    <a:pt x="7655" y="10436"/>
                  </a:cubicBezTo>
                  <a:cubicBezTo>
                    <a:pt x="7848" y="10936"/>
                    <a:pt x="8026" y="11445"/>
                    <a:pt x="8197" y="11959"/>
                  </a:cubicBezTo>
                  <a:cubicBezTo>
                    <a:pt x="8374" y="12481"/>
                    <a:pt x="8522" y="12963"/>
                    <a:pt x="8609" y="13471"/>
                  </a:cubicBezTo>
                  <a:cubicBezTo>
                    <a:pt x="8695" y="13970"/>
                    <a:pt x="8724" y="14474"/>
                    <a:pt x="8636" y="14929"/>
                  </a:cubicBezTo>
                  <a:cubicBezTo>
                    <a:pt x="8600" y="15149"/>
                    <a:pt x="8527" y="15361"/>
                    <a:pt x="8420" y="15556"/>
                  </a:cubicBezTo>
                  <a:cubicBezTo>
                    <a:pt x="8397" y="15604"/>
                    <a:pt x="8369" y="15650"/>
                    <a:pt x="8337" y="15692"/>
                  </a:cubicBezTo>
                  <a:cubicBezTo>
                    <a:pt x="8308" y="15733"/>
                    <a:pt x="8273" y="15790"/>
                    <a:pt x="8257" y="15799"/>
                  </a:cubicBezTo>
                  <a:cubicBezTo>
                    <a:pt x="8221" y="15845"/>
                    <a:pt x="8174" y="15869"/>
                    <a:pt x="8112" y="15895"/>
                  </a:cubicBezTo>
                  <a:cubicBezTo>
                    <a:pt x="8043" y="15922"/>
                    <a:pt x="7949" y="15936"/>
                    <a:pt x="7842" y="15936"/>
                  </a:cubicBezTo>
                  <a:cubicBezTo>
                    <a:pt x="7755" y="15936"/>
                    <a:pt x="7659" y="15927"/>
                    <a:pt x="7562" y="15910"/>
                  </a:cubicBezTo>
                  <a:cubicBezTo>
                    <a:pt x="7343" y="15875"/>
                    <a:pt x="7110" y="15798"/>
                    <a:pt x="6884" y="15708"/>
                  </a:cubicBezTo>
                  <a:cubicBezTo>
                    <a:pt x="6661" y="15618"/>
                    <a:pt x="6448" y="15509"/>
                    <a:pt x="6245" y="15380"/>
                  </a:cubicBezTo>
                  <a:cubicBezTo>
                    <a:pt x="6045" y="15245"/>
                    <a:pt x="5856" y="15093"/>
                    <a:pt x="5681" y="14927"/>
                  </a:cubicBezTo>
                  <a:cubicBezTo>
                    <a:pt x="4971" y="14242"/>
                    <a:pt x="4440" y="13310"/>
                    <a:pt x="3940" y="12368"/>
                  </a:cubicBezTo>
                  <a:cubicBezTo>
                    <a:pt x="2952" y="10477"/>
                    <a:pt x="2277" y="8431"/>
                    <a:pt x="1707" y="6337"/>
                  </a:cubicBezTo>
                  <a:cubicBezTo>
                    <a:pt x="1407" y="5272"/>
                    <a:pt x="1073" y="4259"/>
                    <a:pt x="1089" y="3290"/>
                  </a:cubicBezTo>
                  <a:cubicBezTo>
                    <a:pt x="1097" y="2810"/>
                    <a:pt x="1191" y="2344"/>
                    <a:pt x="1406" y="1983"/>
                  </a:cubicBezTo>
                  <a:cubicBezTo>
                    <a:pt x="1515" y="1802"/>
                    <a:pt x="1649" y="1639"/>
                    <a:pt x="1808" y="1499"/>
                  </a:cubicBezTo>
                  <a:cubicBezTo>
                    <a:pt x="1972" y="1371"/>
                    <a:pt x="2147" y="1249"/>
                    <a:pt x="2349" y="1183"/>
                  </a:cubicBezTo>
                  <a:cubicBezTo>
                    <a:pt x="2555" y="1104"/>
                    <a:pt x="2779" y="1065"/>
                    <a:pt x="3003" y="1065"/>
                  </a:cubicBezTo>
                  <a:cubicBezTo>
                    <a:pt x="3207" y="1065"/>
                    <a:pt x="3411" y="1097"/>
                    <a:pt x="3606" y="1160"/>
                  </a:cubicBezTo>
                  <a:cubicBezTo>
                    <a:pt x="3814" y="1226"/>
                    <a:pt x="4010" y="1329"/>
                    <a:pt x="4191" y="1455"/>
                  </a:cubicBezTo>
                  <a:cubicBezTo>
                    <a:pt x="4378" y="1587"/>
                    <a:pt x="4561" y="1753"/>
                    <a:pt x="4729" y="1929"/>
                  </a:cubicBezTo>
                  <a:cubicBezTo>
                    <a:pt x="5401" y="2652"/>
                    <a:pt x="5889" y="3604"/>
                    <a:pt x="6407" y="4566"/>
                  </a:cubicBezTo>
                  <a:cubicBezTo>
                    <a:pt x="7426" y="6486"/>
                    <a:pt x="8393" y="8422"/>
                    <a:pt x="9115" y="10455"/>
                  </a:cubicBezTo>
                  <a:cubicBezTo>
                    <a:pt x="9156" y="10588"/>
                    <a:pt x="9278" y="10673"/>
                    <a:pt x="9410" y="10673"/>
                  </a:cubicBezTo>
                  <a:cubicBezTo>
                    <a:pt x="9440" y="10673"/>
                    <a:pt x="9471" y="10668"/>
                    <a:pt x="9501" y="10659"/>
                  </a:cubicBezTo>
                  <a:cubicBezTo>
                    <a:pt x="9664" y="10608"/>
                    <a:pt x="9756" y="10436"/>
                    <a:pt x="9706" y="10273"/>
                  </a:cubicBezTo>
                  <a:cubicBezTo>
                    <a:pt x="9132" y="8130"/>
                    <a:pt x="8226" y="6099"/>
                    <a:pt x="7259" y="4131"/>
                  </a:cubicBezTo>
                  <a:cubicBezTo>
                    <a:pt x="6782" y="3157"/>
                    <a:pt x="6302" y="2115"/>
                    <a:pt x="5487" y="1222"/>
                  </a:cubicBezTo>
                  <a:cubicBezTo>
                    <a:pt x="5280" y="1002"/>
                    <a:pt x="5060" y="794"/>
                    <a:pt x="4803" y="608"/>
                  </a:cubicBezTo>
                  <a:cubicBezTo>
                    <a:pt x="4540" y="418"/>
                    <a:pt x="4250" y="261"/>
                    <a:pt x="3936" y="158"/>
                  </a:cubicBezTo>
                  <a:cubicBezTo>
                    <a:pt x="3629" y="54"/>
                    <a:pt x="3302" y="0"/>
                    <a:pt x="29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4" name="Google Shape;104;p15"/>
          <p:cNvGrpSpPr/>
          <p:nvPr/>
        </p:nvGrpSpPr>
        <p:grpSpPr>
          <a:xfrm>
            <a:off x="8612639" y="862156"/>
            <a:ext cx="354386" cy="578521"/>
            <a:chOff x="2254100" y="3662800"/>
            <a:chExt cx="269700" cy="440275"/>
          </a:xfrm>
        </p:grpSpPr>
        <p:sp>
          <p:nvSpPr>
            <p:cNvPr id="105" name="Google Shape;105;p15"/>
            <p:cNvSpPr/>
            <p:nvPr/>
          </p:nvSpPr>
          <p:spPr>
            <a:xfrm>
              <a:off x="2254100" y="3676075"/>
              <a:ext cx="250775" cy="427000"/>
            </a:xfrm>
            <a:custGeom>
              <a:rect b="b" l="l" r="r" t="t"/>
              <a:pathLst>
                <a:path extrusionOk="0" h="17080" w="10031">
                  <a:moveTo>
                    <a:pt x="7007" y="1"/>
                  </a:moveTo>
                  <a:cubicBezTo>
                    <a:pt x="6694" y="1"/>
                    <a:pt x="6381" y="51"/>
                    <a:pt x="6087" y="151"/>
                  </a:cubicBezTo>
                  <a:cubicBezTo>
                    <a:pt x="5929" y="204"/>
                    <a:pt x="5778" y="276"/>
                    <a:pt x="5631" y="347"/>
                  </a:cubicBezTo>
                  <a:cubicBezTo>
                    <a:pt x="5493" y="434"/>
                    <a:pt x="5340" y="509"/>
                    <a:pt x="5220" y="607"/>
                  </a:cubicBezTo>
                  <a:cubicBezTo>
                    <a:pt x="4962" y="790"/>
                    <a:pt x="4735" y="1006"/>
                    <a:pt x="4531" y="1233"/>
                  </a:cubicBezTo>
                  <a:cubicBezTo>
                    <a:pt x="3714" y="2154"/>
                    <a:pt x="3290" y="3235"/>
                    <a:pt x="2828" y="4198"/>
                  </a:cubicBezTo>
                  <a:cubicBezTo>
                    <a:pt x="1876" y="6173"/>
                    <a:pt x="1006" y="8240"/>
                    <a:pt x="488" y="10422"/>
                  </a:cubicBezTo>
                  <a:cubicBezTo>
                    <a:pt x="243" y="11501"/>
                    <a:pt x="0" y="12624"/>
                    <a:pt x="102" y="13829"/>
                  </a:cubicBezTo>
                  <a:cubicBezTo>
                    <a:pt x="131" y="14132"/>
                    <a:pt x="186" y="14432"/>
                    <a:pt x="266" y="14726"/>
                  </a:cubicBezTo>
                  <a:cubicBezTo>
                    <a:pt x="352" y="15020"/>
                    <a:pt x="468" y="15306"/>
                    <a:pt x="610" y="15578"/>
                  </a:cubicBezTo>
                  <a:cubicBezTo>
                    <a:pt x="751" y="15844"/>
                    <a:pt x="908" y="16105"/>
                    <a:pt x="1116" y="16354"/>
                  </a:cubicBezTo>
                  <a:cubicBezTo>
                    <a:pt x="1325" y="16598"/>
                    <a:pt x="1581" y="16851"/>
                    <a:pt x="1972" y="16996"/>
                  </a:cubicBezTo>
                  <a:cubicBezTo>
                    <a:pt x="2114" y="17047"/>
                    <a:pt x="2276" y="17079"/>
                    <a:pt x="2436" y="17079"/>
                  </a:cubicBezTo>
                  <a:cubicBezTo>
                    <a:pt x="2493" y="17079"/>
                    <a:pt x="2548" y="17076"/>
                    <a:pt x="2603" y="17067"/>
                  </a:cubicBezTo>
                  <a:cubicBezTo>
                    <a:pt x="2722" y="17055"/>
                    <a:pt x="2788" y="17030"/>
                    <a:pt x="2872" y="17009"/>
                  </a:cubicBezTo>
                  <a:cubicBezTo>
                    <a:pt x="2953" y="16989"/>
                    <a:pt x="3033" y="16963"/>
                    <a:pt x="3109" y="16930"/>
                  </a:cubicBezTo>
                  <a:cubicBezTo>
                    <a:pt x="3413" y="16816"/>
                    <a:pt x="3695" y="16651"/>
                    <a:pt x="3945" y="16443"/>
                  </a:cubicBezTo>
                  <a:cubicBezTo>
                    <a:pt x="4436" y="16045"/>
                    <a:pt x="4794" y="15557"/>
                    <a:pt x="5094" y="15058"/>
                  </a:cubicBezTo>
                  <a:cubicBezTo>
                    <a:pt x="5390" y="14561"/>
                    <a:pt x="5623" y="14017"/>
                    <a:pt x="5822" y="13515"/>
                  </a:cubicBezTo>
                  <a:cubicBezTo>
                    <a:pt x="6029" y="13004"/>
                    <a:pt x="6229" y="12488"/>
                    <a:pt x="6412" y="11964"/>
                  </a:cubicBezTo>
                  <a:cubicBezTo>
                    <a:pt x="6780" y="10907"/>
                    <a:pt x="7088" y="9848"/>
                    <a:pt x="7240" y="8692"/>
                  </a:cubicBezTo>
                  <a:cubicBezTo>
                    <a:pt x="7272" y="8388"/>
                    <a:pt x="7268" y="8081"/>
                    <a:pt x="7229" y="7777"/>
                  </a:cubicBezTo>
                  <a:cubicBezTo>
                    <a:pt x="7183" y="7467"/>
                    <a:pt x="7096" y="7137"/>
                    <a:pt x="6882" y="6829"/>
                  </a:cubicBezTo>
                  <a:cubicBezTo>
                    <a:pt x="6678" y="6515"/>
                    <a:pt x="6279" y="6297"/>
                    <a:pt x="5923" y="6262"/>
                  </a:cubicBezTo>
                  <a:cubicBezTo>
                    <a:pt x="5830" y="6251"/>
                    <a:pt x="5739" y="6246"/>
                    <a:pt x="5650" y="6246"/>
                  </a:cubicBezTo>
                  <a:cubicBezTo>
                    <a:pt x="5409" y="6246"/>
                    <a:pt x="5179" y="6284"/>
                    <a:pt x="4949" y="6352"/>
                  </a:cubicBezTo>
                  <a:cubicBezTo>
                    <a:pt x="4324" y="6540"/>
                    <a:pt x="3827" y="6957"/>
                    <a:pt x="3454" y="7414"/>
                  </a:cubicBezTo>
                  <a:cubicBezTo>
                    <a:pt x="3081" y="7879"/>
                    <a:pt x="2801" y="8392"/>
                    <a:pt x="2587" y="8922"/>
                  </a:cubicBezTo>
                  <a:cubicBezTo>
                    <a:pt x="2374" y="9451"/>
                    <a:pt x="2216" y="10002"/>
                    <a:pt x="2118" y="10564"/>
                  </a:cubicBezTo>
                  <a:cubicBezTo>
                    <a:pt x="2021" y="11125"/>
                    <a:pt x="1974" y="11698"/>
                    <a:pt x="2047" y="12292"/>
                  </a:cubicBezTo>
                  <a:cubicBezTo>
                    <a:pt x="2066" y="12448"/>
                    <a:pt x="2199" y="12563"/>
                    <a:pt x="2353" y="12563"/>
                  </a:cubicBezTo>
                  <a:cubicBezTo>
                    <a:pt x="2364" y="12563"/>
                    <a:pt x="2375" y="12563"/>
                    <a:pt x="2387" y="12562"/>
                  </a:cubicBezTo>
                  <a:cubicBezTo>
                    <a:pt x="2555" y="12543"/>
                    <a:pt x="2678" y="12392"/>
                    <a:pt x="2660" y="12224"/>
                  </a:cubicBezTo>
                  <a:lnTo>
                    <a:pt x="2659" y="12216"/>
                  </a:lnTo>
                  <a:cubicBezTo>
                    <a:pt x="2610" y="11723"/>
                    <a:pt x="2661" y="11195"/>
                    <a:pt x="2764" y="10684"/>
                  </a:cubicBezTo>
                  <a:cubicBezTo>
                    <a:pt x="2866" y="10173"/>
                    <a:pt x="3022" y="9672"/>
                    <a:pt x="3230" y="9193"/>
                  </a:cubicBezTo>
                  <a:cubicBezTo>
                    <a:pt x="3435" y="8715"/>
                    <a:pt x="3699" y="8267"/>
                    <a:pt x="4019" y="7888"/>
                  </a:cubicBezTo>
                  <a:cubicBezTo>
                    <a:pt x="4342" y="7511"/>
                    <a:pt x="4736" y="7214"/>
                    <a:pt x="5166" y="7097"/>
                  </a:cubicBezTo>
                  <a:cubicBezTo>
                    <a:pt x="5309" y="7058"/>
                    <a:pt x="5457" y="7038"/>
                    <a:pt x="5604" y="7038"/>
                  </a:cubicBezTo>
                  <a:cubicBezTo>
                    <a:pt x="5674" y="7038"/>
                    <a:pt x="5744" y="7043"/>
                    <a:pt x="5813" y="7051"/>
                  </a:cubicBezTo>
                  <a:cubicBezTo>
                    <a:pt x="5994" y="7083"/>
                    <a:pt x="6119" y="7151"/>
                    <a:pt x="6213" y="7298"/>
                  </a:cubicBezTo>
                  <a:cubicBezTo>
                    <a:pt x="6413" y="7596"/>
                    <a:pt x="6450" y="8124"/>
                    <a:pt x="6389" y="8603"/>
                  </a:cubicBezTo>
                  <a:cubicBezTo>
                    <a:pt x="6323" y="9090"/>
                    <a:pt x="6198" y="9632"/>
                    <a:pt x="6059" y="10137"/>
                  </a:cubicBezTo>
                  <a:cubicBezTo>
                    <a:pt x="5917" y="10648"/>
                    <a:pt x="5750" y="11157"/>
                    <a:pt x="5565" y="11660"/>
                  </a:cubicBezTo>
                  <a:cubicBezTo>
                    <a:pt x="5381" y="12164"/>
                    <a:pt x="5179" y="12664"/>
                    <a:pt x="4969" y="13163"/>
                  </a:cubicBezTo>
                  <a:cubicBezTo>
                    <a:pt x="4758" y="13672"/>
                    <a:pt x="4553" y="14133"/>
                    <a:pt x="4284" y="14572"/>
                  </a:cubicBezTo>
                  <a:cubicBezTo>
                    <a:pt x="4018" y="15003"/>
                    <a:pt x="3708" y="15402"/>
                    <a:pt x="3342" y="15686"/>
                  </a:cubicBezTo>
                  <a:cubicBezTo>
                    <a:pt x="3171" y="15827"/>
                    <a:pt x="2975" y="15939"/>
                    <a:pt x="2766" y="16014"/>
                  </a:cubicBezTo>
                  <a:cubicBezTo>
                    <a:pt x="2717" y="16035"/>
                    <a:pt x="2667" y="16051"/>
                    <a:pt x="2614" y="16062"/>
                  </a:cubicBezTo>
                  <a:cubicBezTo>
                    <a:pt x="2569" y="16073"/>
                    <a:pt x="2512" y="16091"/>
                    <a:pt x="2488" y="16091"/>
                  </a:cubicBezTo>
                  <a:cubicBezTo>
                    <a:pt x="2486" y="16091"/>
                    <a:pt x="2484" y="16091"/>
                    <a:pt x="2483" y="16091"/>
                  </a:cubicBezTo>
                  <a:cubicBezTo>
                    <a:pt x="2469" y="16093"/>
                    <a:pt x="2456" y="16094"/>
                    <a:pt x="2443" y="16094"/>
                  </a:cubicBezTo>
                  <a:cubicBezTo>
                    <a:pt x="2401" y="16094"/>
                    <a:pt x="2359" y="16083"/>
                    <a:pt x="2311" y="16067"/>
                  </a:cubicBezTo>
                  <a:cubicBezTo>
                    <a:pt x="2185" y="16022"/>
                    <a:pt x="2026" y="15888"/>
                    <a:pt x="1887" y="15716"/>
                  </a:cubicBezTo>
                  <a:cubicBezTo>
                    <a:pt x="1746" y="15545"/>
                    <a:pt x="1621" y="15334"/>
                    <a:pt x="1510" y="15117"/>
                  </a:cubicBezTo>
                  <a:cubicBezTo>
                    <a:pt x="1403" y="14902"/>
                    <a:pt x="1314" y="14679"/>
                    <a:pt x="1246" y="14450"/>
                  </a:cubicBezTo>
                  <a:cubicBezTo>
                    <a:pt x="1184" y="14217"/>
                    <a:pt x="1143" y="13977"/>
                    <a:pt x="1121" y="13737"/>
                  </a:cubicBezTo>
                  <a:cubicBezTo>
                    <a:pt x="1038" y="12754"/>
                    <a:pt x="1252" y="11703"/>
                    <a:pt x="1497" y="10664"/>
                  </a:cubicBezTo>
                  <a:cubicBezTo>
                    <a:pt x="2000" y="8592"/>
                    <a:pt x="2841" y="6609"/>
                    <a:pt x="3792" y="4657"/>
                  </a:cubicBezTo>
                  <a:cubicBezTo>
                    <a:pt x="4267" y="3659"/>
                    <a:pt x="4683" y="2676"/>
                    <a:pt x="5334" y="1958"/>
                  </a:cubicBezTo>
                  <a:cubicBezTo>
                    <a:pt x="5657" y="1602"/>
                    <a:pt x="6035" y="1314"/>
                    <a:pt x="6434" y="1185"/>
                  </a:cubicBezTo>
                  <a:cubicBezTo>
                    <a:pt x="6634" y="1119"/>
                    <a:pt x="6844" y="1085"/>
                    <a:pt x="7054" y="1085"/>
                  </a:cubicBezTo>
                  <a:cubicBezTo>
                    <a:pt x="7262" y="1097"/>
                    <a:pt x="7474" y="1119"/>
                    <a:pt x="7670" y="1203"/>
                  </a:cubicBezTo>
                  <a:cubicBezTo>
                    <a:pt x="8065" y="1350"/>
                    <a:pt x="8410" y="1644"/>
                    <a:pt x="8631" y="2016"/>
                  </a:cubicBezTo>
                  <a:cubicBezTo>
                    <a:pt x="8744" y="2200"/>
                    <a:pt x="8823" y="2407"/>
                    <a:pt x="8877" y="2622"/>
                  </a:cubicBezTo>
                  <a:cubicBezTo>
                    <a:pt x="8931" y="2845"/>
                    <a:pt x="8959" y="3090"/>
                    <a:pt x="8970" y="3333"/>
                  </a:cubicBezTo>
                  <a:cubicBezTo>
                    <a:pt x="8999" y="4320"/>
                    <a:pt x="8738" y="5358"/>
                    <a:pt x="8494" y="6423"/>
                  </a:cubicBezTo>
                  <a:cubicBezTo>
                    <a:pt x="7995" y="8537"/>
                    <a:pt x="7447" y="10631"/>
                    <a:pt x="6651" y="12637"/>
                  </a:cubicBezTo>
                  <a:lnTo>
                    <a:pt x="6650" y="12636"/>
                  </a:lnTo>
                  <a:lnTo>
                    <a:pt x="6650" y="12636"/>
                  </a:lnTo>
                  <a:cubicBezTo>
                    <a:pt x="6588" y="12790"/>
                    <a:pt x="6661" y="12965"/>
                    <a:pt x="6811" y="13032"/>
                  </a:cubicBezTo>
                  <a:cubicBezTo>
                    <a:pt x="6852" y="13050"/>
                    <a:pt x="6895" y="13059"/>
                    <a:pt x="6937" y="13059"/>
                  </a:cubicBezTo>
                  <a:cubicBezTo>
                    <a:pt x="7051" y="13059"/>
                    <a:pt x="7160" y="12995"/>
                    <a:pt x="7214" y="12887"/>
                  </a:cubicBezTo>
                  <a:cubicBezTo>
                    <a:pt x="8193" y="10896"/>
                    <a:pt x="8851" y="8772"/>
                    <a:pt x="9421" y="6656"/>
                  </a:cubicBezTo>
                  <a:cubicBezTo>
                    <a:pt x="9704" y="5608"/>
                    <a:pt x="10030" y="4508"/>
                    <a:pt x="10004" y="3300"/>
                  </a:cubicBezTo>
                  <a:cubicBezTo>
                    <a:pt x="9994" y="2997"/>
                    <a:pt x="9964" y="2697"/>
                    <a:pt x="9894" y="2387"/>
                  </a:cubicBezTo>
                  <a:cubicBezTo>
                    <a:pt x="9821" y="2071"/>
                    <a:pt x="9706" y="1762"/>
                    <a:pt x="9539" y="1478"/>
                  </a:cubicBezTo>
                  <a:cubicBezTo>
                    <a:pt x="9210" y="909"/>
                    <a:pt x="8683" y="442"/>
                    <a:pt x="8058" y="201"/>
                  </a:cubicBezTo>
                  <a:cubicBezTo>
                    <a:pt x="7726" y="67"/>
                    <a:pt x="7366" y="1"/>
                    <a:pt x="7007" y="1"/>
                  </a:cubicBezTo>
                  <a:close/>
                </a:path>
              </a:pathLst>
            </a:custGeom>
            <a:solidFill>
              <a:schemeClr val="dk1">
                <a:alpha val="67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5"/>
            <p:cNvSpPr/>
            <p:nvPr/>
          </p:nvSpPr>
          <p:spPr>
            <a:xfrm>
              <a:off x="2273050" y="3662800"/>
              <a:ext cx="250750" cy="427000"/>
            </a:xfrm>
            <a:custGeom>
              <a:rect b="b" l="l" r="r" t="t"/>
              <a:pathLst>
                <a:path extrusionOk="0" h="17080" w="10030">
                  <a:moveTo>
                    <a:pt x="7007" y="0"/>
                  </a:moveTo>
                  <a:cubicBezTo>
                    <a:pt x="6694" y="0"/>
                    <a:pt x="6381" y="51"/>
                    <a:pt x="6087" y="151"/>
                  </a:cubicBezTo>
                  <a:cubicBezTo>
                    <a:pt x="5929" y="204"/>
                    <a:pt x="5779" y="276"/>
                    <a:pt x="5630" y="347"/>
                  </a:cubicBezTo>
                  <a:cubicBezTo>
                    <a:pt x="5494" y="433"/>
                    <a:pt x="5339" y="510"/>
                    <a:pt x="5219" y="607"/>
                  </a:cubicBezTo>
                  <a:cubicBezTo>
                    <a:pt x="4962" y="790"/>
                    <a:pt x="4736" y="1006"/>
                    <a:pt x="4530" y="1232"/>
                  </a:cubicBezTo>
                  <a:cubicBezTo>
                    <a:pt x="3715" y="2155"/>
                    <a:pt x="3290" y="3234"/>
                    <a:pt x="2828" y="4197"/>
                  </a:cubicBezTo>
                  <a:cubicBezTo>
                    <a:pt x="1877" y="6173"/>
                    <a:pt x="1007" y="8239"/>
                    <a:pt x="487" y="10422"/>
                  </a:cubicBezTo>
                  <a:cubicBezTo>
                    <a:pt x="244" y="11501"/>
                    <a:pt x="1" y="12625"/>
                    <a:pt x="103" y="13828"/>
                  </a:cubicBezTo>
                  <a:cubicBezTo>
                    <a:pt x="131" y="14131"/>
                    <a:pt x="186" y="14432"/>
                    <a:pt x="265" y="14726"/>
                  </a:cubicBezTo>
                  <a:cubicBezTo>
                    <a:pt x="352" y="15020"/>
                    <a:pt x="468" y="15305"/>
                    <a:pt x="610" y="15578"/>
                  </a:cubicBezTo>
                  <a:cubicBezTo>
                    <a:pt x="751" y="15843"/>
                    <a:pt x="907" y="16105"/>
                    <a:pt x="1116" y="16354"/>
                  </a:cubicBezTo>
                  <a:cubicBezTo>
                    <a:pt x="1325" y="16598"/>
                    <a:pt x="1581" y="16850"/>
                    <a:pt x="1972" y="16996"/>
                  </a:cubicBezTo>
                  <a:cubicBezTo>
                    <a:pt x="2114" y="17047"/>
                    <a:pt x="2275" y="17079"/>
                    <a:pt x="2436" y="17079"/>
                  </a:cubicBezTo>
                  <a:cubicBezTo>
                    <a:pt x="2492" y="17079"/>
                    <a:pt x="2548" y="17075"/>
                    <a:pt x="2603" y="17067"/>
                  </a:cubicBezTo>
                  <a:cubicBezTo>
                    <a:pt x="2721" y="17056"/>
                    <a:pt x="2788" y="17030"/>
                    <a:pt x="2872" y="17009"/>
                  </a:cubicBezTo>
                  <a:cubicBezTo>
                    <a:pt x="2953" y="16989"/>
                    <a:pt x="3033" y="16963"/>
                    <a:pt x="3109" y="16931"/>
                  </a:cubicBezTo>
                  <a:cubicBezTo>
                    <a:pt x="3413" y="16815"/>
                    <a:pt x="3695" y="16650"/>
                    <a:pt x="3944" y="16442"/>
                  </a:cubicBezTo>
                  <a:cubicBezTo>
                    <a:pt x="4435" y="16044"/>
                    <a:pt x="4794" y="15557"/>
                    <a:pt x="5093" y="15057"/>
                  </a:cubicBezTo>
                  <a:cubicBezTo>
                    <a:pt x="5390" y="14561"/>
                    <a:pt x="5623" y="14016"/>
                    <a:pt x="5822" y="13515"/>
                  </a:cubicBezTo>
                  <a:cubicBezTo>
                    <a:pt x="6028" y="13004"/>
                    <a:pt x="6228" y="12488"/>
                    <a:pt x="6412" y="11963"/>
                  </a:cubicBezTo>
                  <a:cubicBezTo>
                    <a:pt x="6779" y="10907"/>
                    <a:pt x="7088" y="9848"/>
                    <a:pt x="7240" y="8692"/>
                  </a:cubicBezTo>
                  <a:cubicBezTo>
                    <a:pt x="7271" y="8388"/>
                    <a:pt x="7268" y="8081"/>
                    <a:pt x="7229" y="7777"/>
                  </a:cubicBezTo>
                  <a:cubicBezTo>
                    <a:pt x="7183" y="7466"/>
                    <a:pt x="7095" y="7136"/>
                    <a:pt x="6882" y="6829"/>
                  </a:cubicBezTo>
                  <a:cubicBezTo>
                    <a:pt x="6678" y="6514"/>
                    <a:pt x="6279" y="6298"/>
                    <a:pt x="5922" y="6262"/>
                  </a:cubicBezTo>
                  <a:cubicBezTo>
                    <a:pt x="5830" y="6251"/>
                    <a:pt x="5739" y="6246"/>
                    <a:pt x="5651" y="6246"/>
                  </a:cubicBezTo>
                  <a:cubicBezTo>
                    <a:pt x="5409" y="6246"/>
                    <a:pt x="5179" y="6283"/>
                    <a:pt x="4949" y="6351"/>
                  </a:cubicBezTo>
                  <a:cubicBezTo>
                    <a:pt x="4324" y="6540"/>
                    <a:pt x="3826" y="6957"/>
                    <a:pt x="3454" y="7415"/>
                  </a:cubicBezTo>
                  <a:cubicBezTo>
                    <a:pt x="3081" y="7879"/>
                    <a:pt x="2801" y="8391"/>
                    <a:pt x="2587" y="8922"/>
                  </a:cubicBezTo>
                  <a:cubicBezTo>
                    <a:pt x="2373" y="9451"/>
                    <a:pt x="2216" y="10002"/>
                    <a:pt x="2117" y="10564"/>
                  </a:cubicBezTo>
                  <a:cubicBezTo>
                    <a:pt x="2020" y="11125"/>
                    <a:pt x="1973" y="11699"/>
                    <a:pt x="2046" y="12292"/>
                  </a:cubicBezTo>
                  <a:cubicBezTo>
                    <a:pt x="2066" y="12448"/>
                    <a:pt x="2198" y="12563"/>
                    <a:pt x="2352" y="12563"/>
                  </a:cubicBezTo>
                  <a:cubicBezTo>
                    <a:pt x="2363" y="12563"/>
                    <a:pt x="2375" y="12562"/>
                    <a:pt x="2386" y="12561"/>
                  </a:cubicBezTo>
                  <a:cubicBezTo>
                    <a:pt x="2555" y="12543"/>
                    <a:pt x="2676" y="12392"/>
                    <a:pt x="2660" y="12223"/>
                  </a:cubicBezTo>
                  <a:lnTo>
                    <a:pt x="2660" y="12216"/>
                  </a:lnTo>
                  <a:cubicBezTo>
                    <a:pt x="2611" y="11724"/>
                    <a:pt x="2662" y="11196"/>
                    <a:pt x="2764" y="10685"/>
                  </a:cubicBezTo>
                  <a:cubicBezTo>
                    <a:pt x="2866" y="10172"/>
                    <a:pt x="3023" y="9673"/>
                    <a:pt x="3230" y="9193"/>
                  </a:cubicBezTo>
                  <a:cubicBezTo>
                    <a:pt x="3435" y="8716"/>
                    <a:pt x="3698" y="8268"/>
                    <a:pt x="4020" y="7887"/>
                  </a:cubicBezTo>
                  <a:cubicBezTo>
                    <a:pt x="4341" y="7510"/>
                    <a:pt x="4736" y="7214"/>
                    <a:pt x="5167" y="7098"/>
                  </a:cubicBezTo>
                  <a:cubicBezTo>
                    <a:pt x="5308" y="7058"/>
                    <a:pt x="5455" y="7038"/>
                    <a:pt x="5601" y="7038"/>
                  </a:cubicBezTo>
                  <a:cubicBezTo>
                    <a:pt x="5672" y="7038"/>
                    <a:pt x="5743" y="7043"/>
                    <a:pt x="5813" y="7052"/>
                  </a:cubicBezTo>
                  <a:cubicBezTo>
                    <a:pt x="5994" y="7084"/>
                    <a:pt x="6119" y="7150"/>
                    <a:pt x="6214" y="7299"/>
                  </a:cubicBezTo>
                  <a:cubicBezTo>
                    <a:pt x="6413" y="7597"/>
                    <a:pt x="6449" y="8125"/>
                    <a:pt x="6390" y="8602"/>
                  </a:cubicBezTo>
                  <a:cubicBezTo>
                    <a:pt x="6322" y="9090"/>
                    <a:pt x="6199" y="9632"/>
                    <a:pt x="6059" y="10137"/>
                  </a:cubicBezTo>
                  <a:cubicBezTo>
                    <a:pt x="5918" y="10649"/>
                    <a:pt x="5749" y="11156"/>
                    <a:pt x="5566" y="11660"/>
                  </a:cubicBezTo>
                  <a:cubicBezTo>
                    <a:pt x="5381" y="12164"/>
                    <a:pt x="5180" y="12664"/>
                    <a:pt x="4970" y="13164"/>
                  </a:cubicBezTo>
                  <a:cubicBezTo>
                    <a:pt x="4759" y="13673"/>
                    <a:pt x="4552" y="14132"/>
                    <a:pt x="4284" y="14572"/>
                  </a:cubicBezTo>
                  <a:cubicBezTo>
                    <a:pt x="4019" y="15004"/>
                    <a:pt x="3707" y="15402"/>
                    <a:pt x="3343" y="15687"/>
                  </a:cubicBezTo>
                  <a:cubicBezTo>
                    <a:pt x="3170" y="15828"/>
                    <a:pt x="2976" y="15938"/>
                    <a:pt x="2767" y="16015"/>
                  </a:cubicBezTo>
                  <a:cubicBezTo>
                    <a:pt x="2718" y="16036"/>
                    <a:pt x="2666" y="16052"/>
                    <a:pt x="2615" y="16062"/>
                  </a:cubicBezTo>
                  <a:cubicBezTo>
                    <a:pt x="2570" y="16073"/>
                    <a:pt x="2514" y="16091"/>
                    <a:pt x="2490" y="16091"/>
                  </a:cubicBezTo>
                  <a:cubicBezTo>
                    <a:pt x="2488" y="16091"/>
                    <a:pt x="2485" y="16091"/>
                    <a:pt x="2484" y="16090"/>
                  </a:cubicBezTo>
                  <a:cubicBezTo>
                    <a:pt x="2469" y="16093"/>
                    <a:pt x="2455" y="16094"/>
                    <a:pt x="2440" y="16094"/>
                  </a:cubicBezTo>
                  <a:cubicBezTo>
                    <a:pt x="2399" y="16094"/>
                    <a:pt x="2358" y="16083"/>
                    <a:pt x="2311" y="16066"/>
                  </a:cubicBezTo>
                  <a:cubicBezTo>
                    <a:pt x="2185" y="16023"/>
                    <a:pt x="2026" y="15889"/>
                    <a:pt x="1888" y="15716"/>
                  </a:cubicBezTo>
                  <a:cubicBezTo>
                    <a:pt x="1746" y="15546"/>
                    <a:pt x="1622" y="15334"/>
                    <a:pt x="1511" y="15117"/>
                  </a:cubicBezTo>
                  <a:cubicBezTo>
                    <a:pt x="1402" y="14903"/>
                    <a:pt x="1314" y="14680"/>
                    <a:pt x="1246" y="14450"/>
                  </a:cubicBezTo>
                  <a:cubicBezTo>
                    <a:pt x="1185" y="14216"/>
                    <a:pt x="1142" y="13978"/>
                    <a:pt x="1120" y="13738"/>
                  </a:cubicBezTo>
                  <a:cubicBezTo>
                    <a:pt x="1037" y="12755"/>
                    <a:pt x="1253" y="11704"/>
                    <a:pt x="1497" y="10664"/>
                  </a:cubicBezTo>
                  <a:cubicBezTo>
                    <a:pt x="1999" y="8593"/>
                    <a:pt x="2840" y="6608"/>
                    <a:pt x="3791" y="4658"/>
                  </a:cubicBezTo>
                  <a:cubicBezTo>
                    <a:pt x="4267" y="3660"/>
                    <a:pt x="4683" y="2677"/>
                    <a:pt x="5334" y="1958"/>
                  </a:cubicBezTo>
                  <a:cubicBezTo>
                    <a:pt x="5657" y="1603"/>
                    <a:pt x="6035" y="1314"/>
                    <a:pt x="6435" y="1185"/>
                  </a:cubicBezTo>
                  <a:cubicBezTo>
                    <a:pt x="6635" y="1120"/>
                    <a:pt x="6844" y="1086"/>
                    <a:pt x="7055" y="1085"/>
                  </a:cubicBezTo>
                  <a:cubicBezTo>
                    <a:pt x="7263" y="1098"/>
                    <a:pt x="7475" y="1120"/>
                    <a:pt x="7670" y="1204"/>
                  </a:cubicBezTo>
                  <a:cubicBezTo>
                    <a:pt x="8065" y="1350"/>
                    <a:pt x="8409" y="1645"/>
                    <a:pt x="8630" y="2015"/>
                  </a:cubicBezTo>
                  <a:cubicBezTo>
                    <a:pt x="8744" y="2201"/>
                    <a:pt x="8824" y="2408"/>
                    <a:pt x="8876" y="2623"/>
                  </a:cubicBezTo>
                  <a:cubicBezTo>
                    <a:pt x="8931" y="2845"/>
                    <a:pt x="8959" y="3090"/>
                    <a:pt x="8969" y="3334"/>
                  </a:cubicBezTo>
                  <a:cubicBezTo>
                    <a:pt x="9000" y="4320"/>
                    <a:pt x="8739" y="5357"/>
                    <a:pt x="8495" y="6422"/>
                  </a:cubicBezTo>
                  <a:cubicBezTo>
                    <a:pt x="7996" y="8537"/>
                    <a:pt x="7447" y="10630"/>
                    <a:pt x="6650" y="12637"/>
                  </a:cubicBezTo>
                  <a:lnTo>
                    <a:pt x="6650" y="12636"/>
                  </a:lnTo>
                  <a:lnTo>
                    <a:pt x="6650" y="12636"/>
                  </a:lnTo>
                  <a:cubicBezTo>
                    <a:pt x="6588" y="12790"/>
                    <a:pt x="6660" y="12965"/>
                    <a:pt x="6811" y="13032"/>
                  </a:cubicBezTo>
                  <a:cubicBezTo>
                    <a:pt x="6852" y="13051"/>
                    <a:pt x="6895" y="13059"/>
                    <a:pt x="6937" y="13059"/>
                  </a:cubicBezTo>
                  <a:cubicBezTo>
                    <a:pt x="7051" y="13059"/>
                    <a:pt x="7160" y="12996"/>
                    <a:pt x="7213" y="12887"/>
                  </a:cubicBezTo>
                  <a:cubicBezTo>
                    <a:pt x="8194" y="10896"/>
                    <a:pt x="8852" y="8772"/>
                    <a:pt x="9421" y="6655"/>
                  </a:cubicBezTo>
                  <a:cubicBezTo>
                    <a:pt x="9704" y="5608"/>
                    <a:pt x="10030" y="4508"/>
                    <a:pt x="10003" y="3300"/>
                  </a:cubicBezTo>
                  <a:cubicBezTo>
                    <a:pt x="9994" y="2997"/>
                    <a:pt x="9965" y="2696"/>
                    <a:pt x="9894" y="2387"/>
                  </a:cubicBezTo>
                  <a:cubicBezTo>
                    <a:pt x="9822" y="2072"/>
                    <a:pt x="9707" y="1762"/>
                    <a:pt x="9539" y="1477"/>
                  </a:cubicBezTo>
                  <a:cubicBezTo>
                    <a:pt x="9210" y="909"/>
                    <a:pt x="8683" y="442"/>
                    <a:pt x="8059" y="201"/>
                  </a:cubicBezTo>
                  <a:cubicBezTo>
                    <a:pt x="7726" y="67"/>
                    <a:pt x="7366" y="0"/>
                    <a:pt x="70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Relationship Id="rId4" Type="http://schemas.openxmlformats.org/officeDocument/2006/relationships/image" Target="../media/image3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9" Type="http://schemas.openxmlformats.org/officeDocument/2006/relationships/image" Target="../media/image21.png"/><Relationship Id="rId5" Type="http://schemas.openxmlformats.org/officeDocument/2006/relationships/image" Target="../media/image23.png"/><Relationship Id="rId6" Type="http://schemas.openxmlformats.org/officeDocument/2006/relationships/image" Target="../media/image28.png"/><Relationship Id="rId7" Type="http://schemas.openxmlformats.org/officeDocument/2006/relationships/image" Target="../media/image27.png"/><Relationship Id="rId8" Type="http://schemas.openxmlformats.org/officeDocument/2006/relationships/image" Target="../media/image2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gves.srvusd.net/" TargetMode="External"/><Relationship Id="rId4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29.png"/><Relationship Id="rId5" Type="http://schemas.openxmlformats.org/officeDocument/2006/relationships/image" Target="../media/image32.jpg"/><Relationship Id="rId6" Type="http://schemas.openxmlformats.org/officeDocument/2006/relationships/image" Target="../media/image3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0.png"/><Relationship Id="rId5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 txBox="1"/>
          <p:nvPr>
            <p:ph type="ctrTitle"/>
          </p:nvPr>
        </p:nvSpPr>
        <p:spPr>
          <a:xfrm>
            <a:off x="311700" y="411475"/>
            <a:ext cx="8520600" cy="948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6000">
              <a:latin typeface="Mali"/>
              <a:ea typeface="Mali"/>
              <a:cs typeface="Mali"/>
              <a:sym typeface="Ma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6000">
              <a:latin typeface="Mali"/>
              <a:ea typeface="Mali"/>
              <a:cs typeface="Mali"/>
              <a:sym typeface="Ma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900">
              <a:solidFill>
                <a:srgbClr val="EF1A70"/>
              </a:solidFill>
              <a:highlight>
                <a:schemeClr val="accent6"/>
              </a:highlight>
              <a:latin typeface="Mali"/>
              <a:ea typeface="Mali"/>
              <a:cs typeface="Mali"/>
              <a:sym typeface="Ma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6000">
                <a:latin typeface="Special Elite"/>
                <a:ea typeface="Special Elite"/>
                <a:cs typeface="Special Elite"/>
                <a:sym typeface="Special Elite"/>
              </a:rPr>
              <a:t>Welcome to TK!</a:t>
            </a:r>
            <a:endParaRPr b="1" sz="6000">
              <a:latin typeface="Special Elite"/>
              <a:ea typeface="Special Elite"/>
              <a:cs typeface="Special Elite"/>
              <a:sym typeface="Special Elite"/>
            </a:endParaRPr>
          </a:p>
        </p:txBody>
      </p:sp>
      <p:sp>
        <p:nvSpPr>
          <p:cNvPr id="112" name="Google Shape;112;p16"/>
          <p:cNvSpPr txBox="1"/>
          <p:nvPr>
            <p:ph idx="1" type="subTitle"/>
          </p:nvPr>
        </p:nvSpPr>
        <p:spPr>
          <a:xfrm>
            <a:off x="1622550" y="1290625"/>
            <a:ext cx="5898900" cy="143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3CA936"/>
                </a:solidFill>
                <a:highlight>
                  <a:schemeClr val="lt1"/>
                </a:highlight>
                <a:latin typeface="Special Elite"/>
                <a:ea typeface="Special Elite"/>
                <a:cs typeface="Special Elite"/>
                <a:sym typeface="Special Elite"/>
              </a:rPr>
              <a:t>Green Valley</a:t>
            </a:r>
            <a:endParaRPr b="1" sz="3000">
              <a:solidFill>
                <a:srgbClr val="3CA936"/>
              </a:solidFill>
              <a:highlight>
                <a:schemeClr val="lt1"/>
              </a:highlight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3CA936"/>
                </a:solidFill>
                <a:highlight>
                  <a:schemeClr val="lt1"/>
                </a:highlight>
                <a:latin typeface="Special Elite"/>
                <a:ea typeface="Special Elite"/>
                <a:cs typeface="Special Elite"/>
                <a:sym typeface="Special Elite"/>
              </a:rPr>
              <a:t>2026-2027</a:t>
            </a:r>
            <a:endParaRPr b="1" sz="3000">
              <a:solidFill>
                <a:srgbClr val="3CA936"/>
              </a:solidFill>
              <a:highlight>
                <a:schemeClr val="lt1"/>
              </a:highlight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3CA936"/>
                </a:solidFill>
                <a:highlight>
                  <a:schemeClr val="lt1"/>
                </a:highlight>
                <a:latin typeface="Special Elite"/>
                <a:ea typeface="Special Elite"/>
                <a:cs typeface="Special Elite"/>
                <a:sym typeface="Special Elite"/>
              </a:rPr>
              <a:t>Mrs. Roy</a:t>
            </a:r>
            <a:endParaRPr b="1" sz="3000">
              <a:solidFill>
                <a:srgbClr val="3CA936"/>
              </a:solidFill>
              <a:highlight>
                <a:schemeClr val="lt1"/>
              </a:highlight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3CA936"/>
                </a:solidFill>
                <a:highlight>
                  <a:schemeClr val="lt1"/>
                </a:highlight>
                <a:latin typeface="Special Elite"/>
                <a:ea typeface="Special Elite"/>
                <a:cs typeface="Special Elite"/>
                <a:sym typeface="Special Elite"/>
              </a:rPr>
              <a:t>Mrs. Boyle</a:t>
            </a:r>
            <a:endParaRPr b="1" sz="3000">
              <a:solidFill>
                <a:srgbClr val="3CA936"/>
              </a:solidFill>
              <a:highlight>
                <a:schemeClr val="lt1"/>
              </a:highlight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3CA936"/>
                </a:solidFill>
                <a:highlight>
                  <a:schemeClr val="lt1"/>
                </a:highlight>
                <a:latin typeface="Special Elite"/>
                <a:ea typeface="Special Elite"/>
                <a:cs typeface="Special Elite"/>
                <a:sym typeface="Special Elite"/>
              </a:rPr>
              <a:t>Mrs. Tan</a:t>
            </a:r>
            <a:endParaRPr b="1" sz="3000">
              <a:solidFill>
                <a:srgbClr val="3CA936"/>
              </a:solidFill>
              <a:highlight>
                <a:schemeClr val="lt1"/>
              </a:highlight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0000"/>
              </a:solidFill>
              <a:highlight>
                <a:schemeClr val="accent6"/>
              </a:highlight>
              <a:latin typeface="Mali"/>
              <a:ea typeface="Mali"/>
              <a:cs typeface="Mali"/>
              <a:sym typeface="Ma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0000"/>
              </a:solidFill>
              <a:highlight>
                <a:schemeClr val="accent6"/>
              </a:highlight>
              <a:latin typeface="Mali"/>
              <a:ea typeface="Mali"/>
              <a:cs typeface="Mali"/>
              <a:sym typeface="Mali"/>
            </a:endParaRPr>
          </a:p>
        </p:txBody>
      </p:sp>
      <p:pic>
        <p:nvPicPr>
          <p:cNvPr id="113" name="Google Shape;113;p16" title="talk only to your group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250" y="2476325"/>
            <a:ext cx="3162598" cy="226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5"/>
          <p:cNvSpPr txBox="1"/>
          <p:nvPr/>
        </p:nvSpPr>
        <p:spPr>
          <a:xfrm>
            <a:off x="0" y="652100"/>
            <a:ext cx="9144000" cy="44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1200"/>
              </a:spcAft>
              <a:buNone/>
            </a:pPr>
            <a:r>
              <a:t/>
            </a:r>
            <a:endParaRPr b="1" sz="1800">
              <a:latin typeface="McLaren"/>
              <a:ea typeface="McLaren"/>
              <a:cs typeface="McLaren"/>
              <a:sym typeface="McLaren"/>
            </a:endParaRPr>
          </a:p>
        </p:txBody>
      </p:sp>
      <p:sp>
        <p:nvSpPr>
          <p:cNvPr id="200" name="Google Shape;200;p25"/>
          <p:cNvSpPr txBox="1"/>
          <p:nvPr/>
        </p:nvSpPr>
        <p:spPr>
          <a:xfrm>
            <a:off x="881500" y="-6"/>
            <a:ext cx="7492800" cy="5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rgbClr val="0000FF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</p:txBody>
      </p:sp>
      <p:sp>
        <p:nvSpPr>
          <p:cNvPr id="201" name="Google Shape;201;p25"/>
          <p:cNvSpPr txBox="1"/>
          <p:nvPr>
            <p:ph type="title"/>
          </p:nvPr>
        </p:nvSpPr>
        <p:spPr>
          <a:xfrm>
            <a:off x="311700" y="216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4400">
                <a:latin typeface="Special Elite"/>
                <a:ea typeface="Special Elite"/>
                <a:cs typeface="Special Elite"/>
                <a:sym typeface="Special Elite"/>
              </a:rPr>
              <a:t> Toilet Learning</a:t>
            </a:r>
            <a:endParaRPr>
              <a:latin typeface="Special Elite"/>
              <a:ea typeface="Special Elite"/>
              <a:cs typeface="Special Elite"/>
              <a:sym typeface="Special Elite"/>
            </a:endParaRPr>
          </a:p>
        </p:txBody>
      </p:sp>
      <p:sp>
        <p:nvSpPr>
          <p:cNvPr id="202" name="Google Shape;202;p25"/>
          <p:cNvSpPr txBox="1"/>
          <p:nvPr>
            <p:ph idx="1" type="body"/>
          </p:nvPr>
        </p:nvSpPr>
        <p:spPr>
          <a:xfrm>
            <a:off x="311700" y="897125"/>
            <a:ext cx="44193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F8080"/>
                </a:solidFill>
                <a:latin typeface="Special Elite"/>
                <a:ea typeface="Special Elite"/>
                <a:cs typeface="Special Elite"/>
                <a:sym typeface="Special Elite"/>
              </a:rPr>
              <a:t>Our shared goal is to set all of our students up for success in being fully independent in their toilet learning.</a:t>
            </a:r>
            <a:endParaRPr i="1" sz="1500" u="sng">
              <a:solidFill>
                <a:srgbClr val="FF8080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A child is completely trained when they can:</a:t>
            </a:r>
            <a:endParaRPr sz="1500" u="sng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Special Elite"/>
              <a:buChar char="●"/>
            </a:pPr>
            <a:r>
              <a:rPr lang="en" sz="15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Recognize that they need to go to the bathroom </a:t>
            </a:r>
            <a:endParaRPr sz="15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Special Elite"/>
              <a:buChar char="●"/>
            </a:pPr>
            <a:r>
              <a:rPr lang="en" sz="15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Is able to wait/hold until getting to the bathroom </a:t>
            </a:r>
            <a:endParaRPr sz="15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Special Elite"/>
              <a:buChar char="●"/>
            </a:pPr>
            <a:r>
              <a:rPr lang="en" sz="15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Does not need to wear pull-ups during the day</a:t>
            </a:r>
            <a:endParaRPr sz="15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Special Elite"/>
              <a:buChar char="●"/>
            </a:pPr>
            <a:r>
              <a:rPr lang="en" sz="15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Does not need an adult to remind or assist in any part of the process </a:t>
            </a:r>
            <a:endParaRPr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</p:txBody>
      </p:sp>
      <p:sp>
        <p:nvSpPr>
          <p:cNvPr id="203" name="Google Shape;203;p25"/>
          <p:cNvSpPr txBox="1"/>
          <p:nvPr>
            <p:ph idx="2" type="body"/>
          </p:nvPr>
        </p:nvSpPr>
        <p:spPr>
          <a:xfrm>
            <a:off x="4880350" y="897125"/>
            <a:ext cx="39519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cLaren"/>
              <a:ea typeface="McLaren"/>
              <a:cs typeface="McLaren"/>
              <a:sym typeface="McLaren"/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McLaren"/>
              <a:ea typeface="McLaren"/>
              <a:cs typeface="McLaren"/>
              <a:sym typeface="McLaren"/>
            </a:endParaRPr>
          </a:p>
        </p:txBody>
      </p:sp>
      <p:pic>
        <p:nvPicPr>
          <p:cNvPr id="204" name="Google Shape;20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0174" y="308400"/>
            <a:ext cx="3272250" cy="42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6"/>
          <p:cNvSpPr txBox="1"/>
          <p:nvPr/>
        </p:nvSpPr>
        <p:spPr>
          <a:xfrm>
            <a:off x="282875" y="1294475"/>
            <a:ext cx="4883400" cy="29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500"/>
              <a:buFont typeface="Special Elite"/>
              <a:buChar char="●"/>
            </a:pPr>
            <a:r>
              <a:rPr lang="en" sz="1500">
                <a:latin typeface="Special Elite"/>
                <a:ea typeface="Special Elite"/>
                <a:cs typeface="Special Elite"/>
                <a:sym typeface="Special Elite"/>
              </a:rPr>
              <a:t>Treat accidents with a casual, matter-of-fact and respectful manner.</a:t>
            </a:r>
            <a:endParaRPr sz="1500"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Special Elite"/>
              <a:buChar char="●"/>
            </a:pPr>
            <a:r>
              <a:rPr lang="en" sz="1500">
                <a:latin typeface="Special Elite"/>
                <a:ea typeface="Special Elite"/>
                <a:cs typeface="Special Elite"/>
                <a:sym typeface="Special Elite"/>
              </a:rPr>
              <a:t> Maintain a positive and reassuring  attitude. </a:t>
            </a:r>
            <a:endParaRPr sz="1500"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Special Elite"/>
              <a:buChar char="●"/>
            </a:pPr>
            <a:r>
              <a:rPr lang="en" sz="1500">
                <a:latin typeface="Special Elite"/>
                <a:ea typeface="Special Elite"/>
                <a:cs typeface="Special Elite"/>
                <a:sym typeface="Special Elite"/>
              </a:rPr>
              <a:t>Ensure clothing is not impeding access.</a:t>
            </a:r>
            <a:endParaRPr sz="1500"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Special Elite"/>
              <a:buChar char="●"/>
            </a:pPr>
            <a:r>
              <a:rPr lang="en" sz="1500">
                <a:latin typeface="Special Elite"/>
                <a:ea typeface="Special Elite"/>
                <a:cs typeface="Special Elite"/>
                <a:sym typeface="Special Elite"/>
              </a:rPr>
              <a:t>Partner with your school team for a plan.</a:t>
            </a:r>
            <a:endParaRPr sz="1500"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Special Elite"/>
              <a:buChar char="●"/>
            </a:pPr>
            <a:r>
              <a:rPr lang="en" sz="1500">
                <a:latin typeface="Special Elite"/>
                <a:ea typeface="Special Elite"/>
                <a:cs typeface="Special Elite"/>
                <a:sym typeface="Special Elite"/>
              </a:rPr>
              <a:t>Send a change of clothes and shoes to school clearly labeled with your child’s first and last name. </a:t>
            </a:r>
            <a:endParaRPr sz="1500"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Special Elite"/>
              <a:buChar char="●"/>
            </a:pPr>
            <a:r>
              <a:rPr lang="en" sz="1500">
                <a:latin typeface="Special Elite"/>
                <a:ea typeface="Special Elite"/>
                <a:cs typeface="Special Elite"/>
                <a:sym typeface="Special Elite"/>
              </a:rPr>
              <a:t>Take note of accidents to identify patterns.</a:t>
            </a:r>
            <a:endParaRPr sz="1500"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Special Elite"/>
              <a:buChar char="●"/>
            </a:pPr>
            <a:r>
              <a:rPr lang="en" sz="1500">
                <a:latin typeface="Special Elite"/>
                <a:ea typeface="Special Elite"/>
                <a:cs typeface="Special Elite"/>
                <a:sym typeface="Special Elite"/>
              </a:rPr>
              <a:t>Provide reminders to use the bathroom.</a:t>
            </a:r>
            <a:endParaRPr sz="1500">
              <a:latin typeface="Special Elite"/>
              <a:ea typeface="Special Elite"/>
              <a:cs typeface="Special Elite"/>
              <a:sym typeface="Special Elite"/>
            </a:endParaRPr>
          </a:p>
        </p:txBody>
      </p:sp>
      <p:pic>
        <p:nvPicPr>
          <p:cNvPr id="211" name="Google Shape;21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33600" y="5427706"/>
            <a:ext cx="1353263" cy="1006894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6"/>
          <p:cNvSpPr txBox="1"/>
          <p:nvPr/>
        </p:nvSpPr>
        <p:spPr>
          <a:xfrm>
            <a:off x="145425" y="194753"/>
            <a:ext cx="8692800" cy="8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Accidents Happen!</a:t>
            </a:r>
            <a:endParaRPr sz="44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</p:txBody>
      </p:sp>
      <p:pic>
        <p:nvPicPr>
          <p:cNvPr id="213" name="Google Shape;21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6275" y="1520263"/>
            <a:ext cx="3627576" cy="2526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7"/>
          <p:cNvSpPr txBox="1"/>
          <p:nvPr/>
        </p:nvSpPr>
        <p:spPr>
          <a:xfrm>
            <a:off x="366575" y="985175"/>
            <a:ext cx="8351100" cy="34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5992B"/>
              </a:buClr>
              <a:buSzPts val="2400"/>
              <a:buFont typeface="Short Stack"/>
              <a:buNone/>
            </a:pPr>
            <a:r>
              <a:rPr lang="en" sz="22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Parent/teacher Fall conferences will be </a:t>
            </a:r>
            <a:endParaRPr sz="22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5992B"/>
              </a:buClr>
              <a:buSzPts val="2400"/>
              <a:buFont typeface="Short Stack"/>
              <a:buNone/>
            </a:pPr>
            <a:r>
              <a:rPr lang="en" sz="22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October 5th - 9th</a:t>
            </a:r>
            <a:endParaRPr sz="22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5992B"/>
              </a:buClr>
              <a:buSzPts val="2400"/>
              <a:buFont typeface="Short Stack"/>
              <a:buNone/>
            </a:pPr>
            <a:r>
              <a:t/>
            </a:r>
            <a:endParaRPr sz="12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5992B"/>
              </a:buClr>
              <a:buSzPts val="2400"/>
              <a:buFont typeface="Short Stack"/>
              <a:buNone/>
            </a:pPr>
            <a:r>
              <a:rPr lang="en" sz="22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Report cards go home twice a year: </a:t>
            </a:r>
            <a:endParaRPr sz="22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5992B"/>
              </a:buClr>
              <a:buSzPts val="2400"/>
              <a:buFont typeface="Short Stack"/>
              <a:buNone/>
            </a:pPr>
            <a:r>
              <a:rPr lang="en" sz="22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January and June</a:t>
            </a:r>
            <a:endParaRPr sz="22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u="sng">
              <a:solidFill>
                <a:srgbClr val="FF8080"/>
              </a:solidFill>
              <a:latin typeface="Special Elite"/>
              <a:ea typeface="Special Elite"/>
              <a:cs typeface="Special Elite"/>
              <a:sym typeface="Special Elite"/>
            </a:endParaRPr>
          </a:p>
        </p:txBody>
      </p:sp>
      <p:sp>
        <p:nvSpPr>
          <p:cNvPr id="220" name="Google Shape;220;p27"/>
          <p:cNvSpPr txBox="1"/>
          <p:nvPr/>
        </p:nvSpPr>
        <p:spPr>
          <a:xfrm>
            <a:off x="366600" y="137475"/>
            <a:ext cx="8351100" cy="7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0000FF"/>
                </a:solidFill>
                <a:latin typeface="Barrio"/>
                <a:ea typeface="Barrio"/>
                <a:cs typeface="Barrio"/>
                <a:sym typeface="Barrio"/>
              </a:rPr>
              <a:t>CONFERENCES</a:t>
            </a:r>
            <a:endParaRPr sz="3600">
              <a:solidFill>
                <a:srgbClr val="0000FF"/>
              </a:solidFill>
              <a:latin typeface="Barrio"/>
              <a:ea typeface="Barrio"/>
              <a:cs typeface="Barrio"/>
              <a:sym typeface="Barrio"/>
            </a:endParaRPr>
          </a:p>
        </p:txBody>
      </p:sp>
      <p:pic>
        <p:nvPicPr>
          <p:cNvPr id="221" name="Google Shape;221;p27" title="Striped Apple_Gree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6205" y="3298556"/>
            <a:ext cx="839575" cy="1004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7" title="Striped Apple_Orang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12464" y="3297325"/>
            <a:ext cx="803248" cy="1006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7" title="Striped Apple_Pink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82393" y="3297325"/>
            <a:ext cx="818515" cy="1006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7" title="Striped Apple_Purple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67602" y="3297325"/>
            <a:ext cx="808796" cy="100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7" title="Striped Apple_R.Blue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43088" y="3297325"/>
            <a:ext cx="839575" cy="100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7" title="Striped Apple_Red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56824" y="3297325"/>
            <a:ext cx="760478" cy="1006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7" title="Striped Apple_Yellow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791454" y="3297325"/>
            <a:ext cx="793166" cy="100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8"/>
          <p:cNvSpPr txBox="1"/>
          <p:nvPr/>
        </p:nvSpPr>
        <p:spPr>
          <a:xfrm>
            <a:off x="881500" y="143876"/>
            <a:ext cx="74928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rgbClr val="7030A0"/>
                </a:solidFill>
                <a:latin typeface="Barrio"/>
                <a:ea typeface="Barrio"/>
                <a:cs typeface="Barrio"/>
                <a:sym typeface="Barrio"/>
              </a:rPr>
              <a:t>COMMUNICATION</a:t>
            </a:r>
            <a:endParaRPr sz="4400">
              <a:solidFill>
                <a:srgbClr val="7030A0"/>
              </a:solidFill>
              <a:latin typeface="Barrio"/>
              <a:ea typeface="Barrio"/>
              <a:cs typeface="Barrio"/>
              <a:sym typeface="Barrio"/>
            </a:endParaRPr>
          </a:p>
        </p:txBody>
      </p:sp>
      <p:sp>
        <p:nvSpPr>
          <p:cNvPr id="234" name="Google Shape;234;p28"/>
          <p:cNvSpPr txBox="1"/>
          <p:nvPr/>
        </p:nvSpPr>
        <p:spPr>
          <a:xfrm>
            <a:off x="803300" y="1294875"/>
            <a:ext cx="7433400" cy="3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730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ecial Elite"/>
              <a:buChar char="💛"/>
            </a:pPr>
            <a:r>
              <a:rPr lang="en" sz="18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We will send home Monday Folders each week. Please empty t</a:t>
            </a:r>
            <a:r>
              <a:rPr lang="en" sz="18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he contents and send it back the following days! </a:t>
            </a:r>
            <a:endParaRPr sz="18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-2730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ecial Elite"/>
              <a:buChar char="💛"/>
            </a:pPr>
            <a:r>
              <a:rPr lang="en" sz="18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Make sure to sign up for the “Colts Connection” for important schoolwide information.</a:t>
            </a:r>
            <a:endParaRPr sz="18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-2730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ecial Elite"/>
              <a:buChar char="💛"/>
            </a:pPr>
            <a:r>
              <a:rPr lang="en" sz="18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We will send out emails or letters to parents to keep you updated for special events and happenings. </a:t>
            </a:r>
            <a:endParaRPr sz="18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-2730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ecial Elite"/>
              <a:buChar char="💛"/>
            </a:pPr>
            <a:r>
              <a:rPr lang="en" sz="1800" u="sng">
                <a:solidFill>
                  <a:schemeClr val="hlink"/>
                </a:solidFill>
                <a:latin typeface="Special Elite"/>
                <a:ea typeface="Special Elite"/>
                <a:cs typeface="Special Elite"/>
                <a:sym typeface="Special Elite"/>
                <a:hlinkClick r:id="rId3"/>
              </a:rPr>
              <a:t>https://gves.srvusd.net/</a:t>
            </a:r>
            <a:r>
              <a:rPr lang="en" sz="18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 for more Green Valley school information.</a:t>
            </a:r>
            <a:endParaRPr sz="18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descr="dji_kidilly_computer_c.png" id="235" name="Google Shape;235;p28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-8206" l="-34971" r="-30455" t="-7374"/>
          <a:stretch/>
        </p:blipFill>
        <p:spPr>
          <a:xfrm rot="576">
            <a:off x="170227" y="68927"/>
            <a:ext cx="1791000" cy="1100100"/>
          </a:xfrm>
          <a:prstGeom prst="rect">
            <a:avLst/>
          </a:prstGeom>
          <a:solidFill>
            <a:srgbClr val="3F3F3F"/>
          </a:solidFill>
          <a:ln cap="flat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127000" sx="102000" rotWithShape="0" algn="ctr" sy="1020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4400">
                <a:solidFill>
                  <a:srgbClr val="7030A0"/>
                </a:solidFill>
                <a:latin typeface="Barrio"/>
                <a:ea typeface="Barrio"/>
                <a:cs typeface="Barrio"/>
                <a:sym typeface="Barrio"/>
              </a:rPr>
              <a:t>Classroom Fund</a:t>
            </a:r>
            <a:endParaRPr/>
          </a:p>
        </p:txBody>
      </p:sp>
      <p:sp>
        <p:nvSpPr>
          <p:cNvPr id="241" name="Google Shape;241;p29"/>
          <p:cNvSpPr txBox="1"/>
          <p:nvPr/>
        </p:nvSpPr>
        <p:spPr>
          <a:xfrm>
            <a:off x="129175" y="1350450"/>
            <a:ext cx="8631300" cy="37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730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ecial Elite"/>
              <a:buChar char="💛"/>
            </a:pPr>
            <a:r>
              <a:rPr lang="en" sz="18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Please consider donating to our TK class!</a:t>
            </a:r>
            <a:endParaRPr sz="18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-2730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ecial Elite"/>
              <a:buChar char="💛"/>
            </a:pPr>
            <a:r>
              <a:rPr lang="en" sz="18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Funds for this will go directly towards your </a:t>
            </a:r>
            <a:r>
              <a:rPr lang="en" sz="18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child's</a:t>
            </a:r>
            <a:r>
              <a:rPr lang="en" sz="18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 learning this year. This is how we fund for any supplies in our classroom! Look around! This is entirely funded by teacher and parent donation to the classroom fund specifically! </a:t>
            </a:r>
            <a:endParaRPr sz="18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-2730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ecial Elite"/>
              <a:buChar char="💛"/>
            </a:pPr>
            <a:r>
              <a:rPr lang="en" sz="18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We are asking for $150 per child. </a:t>
            </a:r>
            <a:endParaRPr sz="18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-2730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ecial Elite"/>
              <a:buChar char="💛"/>
            </a:pPr>
            <a:r>
              <a:rPr lang="en" sz="18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THANK YOU!!</a:t>
            </a:r>
            <a:endParaRPr sz="18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0"/>
          <p:cNvSpPr txBox="1"/>
          <p:nvPr>
            <p:ph type="ctrTitle"/>
          </p:nvPr>
        </p:nvSpPr>
        <p:spPr>
          <a:xfrm>
            <a:off x="311700" y="371675"/>
            <a:ext cx="8520600" cy="983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6000">
              <a:latin typeface="Mali"/>
              <a:ea typeface="Mali"/>
              <a:cs typeface="Mali"/>
              <a:sym typeface="Ma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6000">
              <a:latin typeface="Mali"/>
              <a:ea typeface="Mali"/>
              <a:cs typeface="Mali"/>
              <a:sym typeface="Ma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6000">
              <a:latin typeface="Mali"/>
              <a:ea typeface="Mali"/>
              <a:cs typeface="Mali"/>
              <a:sym typeface="Ma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6000">
                <a:latin typeface="Barrio"/>
                <a:ea typeface="Barrio"/>
                <a:cs typeface="Barrio"/>
                <a:sym typeface="Barrio"/>
              </a:rPr>
              <a:t>QUESTIONS?</a:t>
            </a:r>
            <a:endParaRPr b="1" sz="6000">
              <a:latin typeface="Barrio"/>
              <a:ea typeface="Barrio"/>
              <a:cs typeface="Barrio"/>
              <a:sym typeface="Barrio"/>
            </a:endParaRPr>
          </a:p>
        </p:txBody>
      </p:sp>
      <p:sp>
        <p:nvSpPr>
          <p:cNvPr id="247" name="Google Shape;247;p30"/>
          <p:cNvSpPr txBox="1"/>
          <p:nvPr>
            <p:ph idx="1" type="subTitle"/>
          </p:nvPr>
        </p:nvSpPr>
        <p:spPr>
          <a:xfrm>
            <a:off x="311700" y="1246900"/>
            <a:ext cx="8520600" cy="66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Special Elite"/>
                <a:ea typeface="Special Elite"/>
                <a:cs typeface="Special Elite"/>
                <a:sym typeface="Special Elite"/>
              </a:rPr>
              <a:t>There are no silly questions!</a:t>
            </a:r>
            <a:endParaRPr b="1" sz="2000">
              <a:latin typeface="Special Elite"/>
              <a:ea typeface="Special Elite"/>
              <a:cs typeface="Special Elite"/>
              <a:sym typeface="Special Elite"/>
            </a:endParaRPr>
          </a:p>
        </p:txBody>
      </p:sp>
      <p:pic>
        <p:nvPicPr>
          <p:cNvPr id="248" name="Google Shape;248;p30" title="image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3775" y="1912900"/>
            <a:ext cx="3596450" cy="239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1"/>
          <p:cNvSpPr txBox="1"/>
          <p:nvPr>
            <p:ph type="ctrTitle"/>
          </p:nvPr>
        </p:nvSpPr>
        <p:spPr>
          <a:xfrm>
            <a:off x="311700" y="371675"/>
            <a:ext cx="8520600" cy="983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6000">
              <a:latin typeface="Mali"/>
              <a:ea typeface="Mali"/>
              <a:cs typeface="Mali"/>
              <a:sym typeface="Ma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6000">
              <a:latin typeface="Mali"/>
              <a:ea typeface="Mali"/>
              <a:cs typeface="Mali"/>
              <a:sym typeface="Ma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6000">
              <a:latin typeface="Mali"/>
              <a:ea typeface="Mali"/>
              <a:cs typeface="Mali"/>
              <a:sym typeface="Ma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6000">
                <a:solidFill>
                  <a:srgbClr val="7030A0"/>
                </a:solidFill>
                <a:latin typeface="Barrio"/>
                <a:ea typeface="Barrio"/>
                <a:cs typeface="Barrio"/>
                <a:sym typeface="Barrio"/>
              </a:rPr>
              <a:t>T</a:t>
            </a:r>
            <a:r>
              <a:rPr b="1" lang="en" sz="6000">
                <a:solidFill>
                  <a:srgbClr val="F86BCA"/>
                </a:solidFill>
                <a:latin typeface="Barrio"/>
                <a:ea typeface="Barrio"/>
                <a:cs typeface="Barrio"/>
                <a:sym typeface="Barrio"/>
              </a:rPr>
              <a:t>h</a:t>
            </a:r>
            <a:r>
              <a:rPr b="1" lang="en" sz="6000">
                <a:solidFill>
                  <a:srgbClr val="FFD966"/>
                </a:solidFill>
                <a:latin typeface="Barrio"/>
                <a:ea typeface="Barrio"/>
                <a:cs typeface="Barrio"/>
                <a:sym typeface="Barrio"/>
              </a:rPr>
              <a:t>a</a:t>
            </a:r>
            <a:r>
              <a:rPr b="1" lang="en" sz="6000">
                <a:solidFill>
                  <a:srgbClr val="1EABE9"/>
                </a:solidFill>
                <a:latin typeface="Barrio"/>
                <a:ea typeface="Barrio"/>
                <a:cs typeface="Barrio"/>
                <a:sym typeface="Barrio"/>
              </a:rPr>
              <a:t>n</a:t>
            </a:r>
            <a:r>
              <a:rPr b="1" lang="en" sz="6000">
                <a:solidFill>
                  <a:srgbClr val="3CA936"/>
                </a:solidFill>
                <a:latin typeface="Barrio"/>
                <a:ea typeface="Barrio"/>
                <a:cs typeface="Barrio"/>
                <a:sym typeface="Barrio"/>
              </a:rPr>
              <a:t>k</a:t>
            </a:r>
            <a:r>
              <a:rPr b="1" lang="en" sz="6000">
                <a:latin typeface="Barrio"/>
                <a:ea typeface="Barrio"/>
                <a:cs typeface="Barrio"/>
                <a:sym typeface="Barrio"/>
              </a:rPr>
              <a:t> </a:t>
            </a:r>
            <a:r>
              <a:rPr b="1" lang="en" sz="6000">
                <a:solidFill>
                  <a:srgbClr val="00FFFF"/>
                </a:solidFill>
                <a:latin typeface="Barrio"/>
                <a:ea typeface="Barrio"/>
                <a:cs typeface="Barrio"/>
                <a:sym typeface="Barrio"/>
              </a:rPr>
              <a:t>Y</a:t>
            </a:r>
            <a:r>
              <a:rPr b="1" lang="en" sz="6000">
                <a:solidFill>
                  <a:srgbClr val="FF00FF"/>
                </a:solidFill>
                <a:latin typeface="Barrio"/>
                <a:ea typeface="Barrio"/>
                <a:cs typeface="Barrio"/>
                <a:sym typeface="Barrio"/>
              </a:rPr>
              <a:t>o</a:t>
            </a:r>
            <a:r>
              <a:rPr b="1" lang="en" sz="6000">
                <a:solidFill>
                  <a:srgbClr val="92E26F"/>
                </a:solidFill>
                <a:latin typeface="Barrio"/>
                <a:ea typeface="Barrio"/>
                <a:cs typeface="Barrio"/>
                <a:sym typeface="Barrio"/>
              </a:rPr>
              <a:t>u</a:t>
            </a:r>
            <a:r>
              <a:rPr b="1" lang="en" sz="6000">
                <a:solidFill>
                  <a:schemeClr val="accent5"/>
                </a:solidFill>
                <a:latin typeface="Barrio"/>
                <a:ea typeface="Barrio"/>
                <a:cs typeface="Barrio"/>
                <a:sym typeface="Barrio"/>
              </a:rPr>
              <a:t>!</a:t>
            </a:r>
            <a:endParaRPr b="1" sz="6000">
              <a:solidFill>
                <a:schemeClr val="accent5"/>
              </a:solidFill>
              <a:latin typeface="Barrio"/>
              <a:ea typeface="Barrio"/>
              <a:cs typeface="Barrio"/>
              <a:sym typeface="Barrio"/>
            </a:endParaRPr>
          </a:p>
        </p:txBody>
      </p:sp>
      <p:sp>
        <p:nvSpPr>
          <p:cNvPr id="254" name="Google Shape;254;p31"/>
          <p:cNvSpPr txBox="1"/>
          <p:nvPr>
            <p:ph idx="1" type="subTitle"/>
          </p:nvPr>
        </p:nvSpPr>
        <p:spPr>
          <a:xfrm>
            <a:off x="311700" y="1246900"/>
            <a:ext cx="8520600" cy="66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Special Elite"/>
                <a:ea typeface="Special Elite"/>
                <a:cs typeface="Special Elite"/>
                <a:sym typeface="Special Elite"/>
              </a:rPr>
              <a:t>LOOKING FORWARD TO A GREAT YEAR!</a:t>
            </a:r>
            <a:endParaRPr b="1" sz="2000"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Special Elite"/>
                <a:ea typeface="Special Elite"/>
                <a:cs typeface="Special Elite"/>
                <a:sym typeface="Special Elite"/>
              </a:rPr>
              <a:t>Love, Your TK Team!</a:t>
            </a:r>
            <a:endParaRPr b="1" sz="2000">
              <a:latin typeface="Special Elite"/>
              <a:ea typeface="Special Elite"/>
              <a:cs typeface="Special Elite"/>
              <a:sym typeface="Special Elite"/>
            </a:endParaRPr>
          </a:p>
        </p:txBody>
      </p:sp>
      <p:pic>
        <p:nvPicPr>
          <p:cNvPr id="255" name="Google Shape;255;p31" title="happy-sun2-happy-back-to-school_WhimsyClip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8825" y="1913000"/>
            <a:ext cx="2626327" cy="2925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/>
          <p:nvPr>
            <p:ph idx="4294967295" type="title"/>
          </p:nvPr>
        </p:nvSpPr>
        <p:spPr>
          <a:xfrm>
            <a:off x="311700" y="0"/>
            <a:ext cx="8520600" cy="94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latin typeface="Special Elite"/>
                <a:ea typeface="Special Elite"/>
                <a:cs typeface="Special Elite"/>
                <a:sym typeface="Special Elite"/>
              </a:rPr>
              <a:t>TK Curriculum</a:t>
            </a:r>
            <a:endParaRPr sz="200"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300"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200">
                <a:latin typeface="Special Elite"/>
                <a:ea typeface="Special Elite"/>
                <a:cs typeface="Special Elite"/>
                <a:sym typeface="Special Elite"/>
              </a:rPr>
              <a:t>We align with the California </a:t>
            </a:r>
            <a:r>
              <a:rPr lang="en" sz="1200">
                <a:latin typeface="Special Elite"/>
                <a:ea typeface="Special Elite"/>
                <a:cs typeface="Special Elite"/>
                <a:sym typeface="Special Elite"/>
              </a:rPr>
              <a:t>Transitional</a:t>
            </a:r>
            <a:r>
              <a:rPr lang="en" sz="1200">
                <a:latin typeface="Special Elite"/>
                <a:ea typeface="Special Elite"/>
                <a:cs typeface="Special Elite"/>
                <a:sym typeface="Special Elite"/>
              </a:rPr>
              <a:t> Kindergarten Preschool Foundations (PTKLF)</a:t>
            </a:r>
            <a:endParaRPr sz="1200"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200">
                <a:latin typeface="Special Elite"/>
                <a:ea typeface="Special Elite"/>
                <a:cs typeface="Special Elite"/>
                <a:sym typeface="Special Elite"/>
              </a:rPr>
              <a:t>Handwriting Without Tears, Kimochis and Integrated Perceptual Movement (IPM)</a:t>
            </a:r>
            <a:endParaRPr sz="1200"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200"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020"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020"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120">
              <a:latin typeface="Love Ya Like A Sister"/>
              <a:ea typeface="Love Ya Like A Sister"/>
              <a:cs typeface="Love Ya Like A Sister"/>
              <a:sym typeface="Love Ya Like A Sister"/>
            </a:endParaRPr>
          </a:p>
        </p:txBody>
      </p:sp>
      <p:grpSp>
        <p:nvGrpSpPr>
          <p:cNvPr id="119" name="Google Shape;119;p17"/>
          <p:cNvGrpSpPr/>
          <p:nvPr/>
        </p:nvGrpSpPr>
        <p:grpSpPr>
          <a:xfrm>
            <a:off x="118575" y="1037775"/>
            <a:ext cx="8903194" cy="4025284"/>
            <a:chOff x="-342594" y="112108"/>
            <a:chExt cx="2991765" cy="1539600"/>
          </a:xfrm>
        </p:grpSpPr>
        <p:sp>
          <p:nvSpPr>
            <p:cNvPr id="120" name="Google Shape;120;p17"/>
            <p:cNvSpPr txBox="1"/>
            <p:nvPr/>
          </p:nvSpPr>
          <p:spPr>
            <a:xfrm>
              <a:off x="-342594" y="112108"/>
              <a:ext cx="1442100" cy="1539600"/>
            </a:xfrm>
            <a:prstGeom prst="rect">
              <a:avLst/>
            </a:prstGeom>
            <a:solidFill>
              <a:srgbClr val="FF808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u="sng">
                  <a:solidFill>
                    <a:srgbClr val="000000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Social</a:t>
              </a:r>
              <a:r>
                <a:rPr lang="en" sz="2400" u="sng">
                  <a:latin typeface="Special Elite"/>
                  <a:ea typeface="Special Elite"/>
                  <a:cs typeface="Special Elite"/>
                  <a:sym typeface="Special Elite"/>
                </a:rPr>
                <a:t> </a:t>
              </a:r>
              <a:r>
                <a:rPr lang="en" sz="2400" u="sng">
                  <a:solidFill>
                    <a:srgbClr val="000000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Emotional Readiness</a:t>
              </a:r>
              <a:endParaRPr sz="2400" u="sng">
                <a:solidFill>
                  <a:srgbClr val="000000"/>
                </a:solidFill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-330200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Special Elite"/>
                <a:buChar char="●"/>
              </a:pPr>
              <a:r>
                <a:rPr lang="en" sz="1600">
                  <a:solidFill>
                    <a:schemeClr val="dk1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Self-Regulation Skills </a:t>
              </a:r>
              <a:endParaRPr sz="16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-330200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Special Elite"/>
                <a:buChar char="●"/>
              </a:pPr>
              <a:r>
                <a:rPr lang="en" sz="1600">
                  <a:solidFill>
                    <a:schemeClr val="dk1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Social Understanding And Awareness</a:t>
              </a:r>
              <a:endParaRPr sz="16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-330200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Special Elite"/>
                <a:buChar char="●"/>
              </a:pPr>
              <a:r>
                <a:rPr lang="en" sz="1600">
                  <a:solidFill>
                    <a:schemeClr val="dk1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Teamwork/Cooperation Skills</a:t>
              </a:r>
              <a:endParaRPr sz="16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-330200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Special Elite"/>
                <a:buChar char="●"/>
              </a:pPr>
              <a:r>
                <a:rPr lang="en" sz="1600">
                  <a:solidFill>
                    <a:schemeClr val="dk1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Work Habits </a:t>
              </a:r>
              <a:endParaRPr sz="16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-330200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Special Elite"/>
                <a:buChar char="●"/>
              </a:pPr>
              <a:r>
                <a:rPr lang="en" sz="1600">
                  <a:solidFill>
                    <a:schemeClr val="dk1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Independence Skills</a:t>
              </a:r>
              <a:endParaRPr sz="16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-330200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Special Elite"/>
                <a:buChar char="●"/>
              </a:pPr>
              <a:r>
                <a:rPr lang="en" sz="1600">
                  <a:solidFill>
                    <a:schemeClr val="dk1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Problem Solving Skills</a:t>
              </a:r>
              <a:endParaRPr sz="16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-330200" lvl="0" marL="457200" marR="0" rtl="0" algn="l">
                <a:spcBef>
                  <a:spcPts val="0"/>
                </a:spcBef>
                <a:spcAft>
                  <a:spcPts val="0"/>
                </a:spcAft>
                <a:buSzPts val="1600"/>
                <a:buFont typeface="Special Elite"/>
                <a:buChar char="●"/>
              </a:pPr>
              <a:r>
                <a:rPr lang="en" sz="1600">
                  <a:latin typeface="Special Elite"/>
                  <a:ea typeface="Special Elite"/>
                  <a:cs typeface="Special Elite"/>
                  <a:sym typeface="Special Elite"/>
                </a:rPr>
                <a:t>Approaches To Learning</a:t>
              </a:r>
              <a:endParaRPr sz="1600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45720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1D35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demonstrating curiosity, actively exploring their environment through senses, asking questions, seeking information, showing persistence in tasks, self-regulation, flexibility in problem-solving, and expressing interest in new experiences and people,</a:t>
              </a:r>
              <a:endParaRPr sz="1000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45720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latin typeface="Love Ya Like A Sister"/>
                <a:ea typeface="Love Ya Like A Sister"/>
                <a:cs typeface="Love Ya Like A Sister"/>
                <a:sym typeface="Love Ya Like A Sister"/>
              </a:endParaRPr>
            </a:p>
          </p:txBody>
        </p:sp>
        <p:sp>
          <p:nvSpPr>
            <p:cNvPr id="121" name="Google Shape;121;p17"/>
            <p:cNvSpPr txBox="1"/>
            <p:nvPr/>
          </p:nvSpPr>
          <p:spPr>
            <a:xfrm>
              <a:off x="1130809" y="112109"/>
              <a:ext cx="1518300" cy="821100"/>
            </a:xfrm>
            <a:prstGeom prst="rect">
              <a:avLst/>
            </a:prstGeom>
            <a:solidFill>
              <a:srgbClr val="8FB9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u="sng">
                  <a:solidFill>
                    <a:srgbClr val="000000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Fine</a:t>
              </a:r>
              <a:r>
                <a:rPr lang="en" sz="2400" u="sng">
                  <a:latin typeface="Special Elite"/>
                  <a:ea typeface="Special Elite"/>
                  <a:cs typeface="Special Elite"/>
                  <a:sym typeface="Special Elite"/>
                </a:rPr>
                <a:t>/</a:t>
              </a:r>
              <a:r>
                <a:rPr lang="en" sz="2400" u="sng">
                  <a:solidFill>
                    <a:srgbClr val="000000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Gross Motor Skills</a:t>
              </a:r>
              <a:endParaRPr sz="2400" u="sng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-292100" lvl="0" marL="45720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Special Elite"/>
                <a:buChar char="●"/>
              </a:pPr>
              <a:r>
                <a:rPr lang="en" sz="1000">
                  <a:solidFill>
                    <a:schemeClr val="dk1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Pencil/Crayon/Marker Grip</a:t>
              </a:r>
              <a:endParaRPr sz="10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-292100" lvl="0" marL="45720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Special Elite"/>
                <a:buChar char="●"/>
              </a:pPr>
              <a:r>
                <a:rPr lang="en" sz="1000">
                  <a:solidFill>
                    <a:schemeClr val="dk1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Various Forms Of Art</a:t>
              </a:r>
              <a:endParaRPr sz="10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-292100" lvl="0" marL="45720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Special Elite"/>
                <a:buChar char="●"/>
              </a:pPr>
              <a:r>
                <a:rPr lang="en" sz="1000">
                  <a:solidFill>
                    <a:schemeClr val="dk1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Scissor Skills</a:t>
              </a:r>
              <a:endParaRPr sz="10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-292100" lvl="0" marL="45720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Special Elite"/>
                <a:buChar char="●"/>
              </a:pPr>
              <a:r>
                <a:rPr lang="en" sz="1000">
                  <a:solidFill>
                    <a:schemeClr val="dk1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Playdough</a:t>
              </a:r>
              <a:endParaRPr sz="10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-292100" lvl="0" marL="45720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Special Elite"/>
                <a:buChar char="●"/>
              </a:pPr>
              <a:r>
                <a:rPr lang="en" sz="1000">
                  <a:solidFill>
                    <a:schemeClr val="dk1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Fine motor tools (tweezers, pipettes, chopsticks, etc)</a:t>
              </a:r>
              <a:endParaRPr sz="10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-292100" lvl="0" marL="45720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Special Elite"/>
                <a:buChar char="●"/>
              </a:pPr>
              <a:r>
                <a:rPr lang="en" sz="1000">
                  <a:solidFill>
                    <a:schemeClr val="dk1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Bouncing A Ball</a:t>
              </a:r>
              <a:endParaRPr sz="10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-292100" lvl="0" marL="45720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Special Elite"/>
                <a:buChar char="●"/>
              </a:pPr>
              <a:r>
                <a:rPr lang="en" sz="1000">
                  <a:solidFill>
                    <a:schemeClr val="dk1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Throwing, Catching, Balancing, And Other Pe Activities</a:t>
              </a:r>
              <a:endParaRPr sz="10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latin typeface="Love Ya Like A Sister"/>
                <a:ea typeface="Love Ya Like A Sister"/>
                <a:cs typeface="Love Ya Like A Sister"/>
                <a:sym typeface="Love Ya Like A Sister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latin typeface="McLaren"/>
                <a:ea typeface="McLaren"/>
                <a:cs typeface="McLaren"/>
                <a:sym typeface="McLaren"/>
              </a:endParaRPr>
            </a:p>
          </p:txBody>
        </p:sp>
        <p:sp>
          <p:nvSpPr>
            <p:cNvPr id="122" name="Google Shape;122;p17"/>
            <p:cNvSpPr txBox="1"/>
            <p:nvPr/>
          </p:nvSpPr>
          <p:spPr>
            <a:xfrm>
              <a:off x="2136471" y="966143"/>
              <a:ext cx="512700" cy="659400"/>
            </a:xfrm>
            <a:prstGeom prst="rect">
              <a:avLst/>
            </a:prstGeom>
            <a:solidFill>
              <a:srgbClr val="D888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u="sng">
                  <a:solidFill>
                    <a:srgbClr val="000000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Language Arts</a:t>
              </a:r>
              <a:endParaRPr sz="1300" u="sng">
                <a:solidFill>
                  <a:srgbClr val="000000"/>
                </a:solidFill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 u="sng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pecial Elite"/>
                  <a:ea typeface="Special Elite"/>
                  <a:cs typeface="Special Elite"/>
                  <a:sym typeface="Special Elite"/>
                </a:rPr>
                <a:t>Letters</a:t>
              </a:r>
              <a:endParaRPr sz="800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pecial Elite"/>
                  <a:ea typeface="Special Elite"/>
                  <a:cs typeface="Special Elite"/>
                  <a:sym typeface="Special Elite"/>
                </a:rPr>
                <a:t>Phonics</a:t>
              </a:r>
              <a:endParaRPr sz="800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pecial Elite"/>
                  <a:ea typeface="Special Elite"/>
                  <a:cs typeface="Special Elite"/>
                  <a:sym typeface="Special Elite"/>
                </a:rPr>
                <a:t>Concepts Of Print</a:t>
              </a:r>
              <a:endParaRPr sz="800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pecial Elite"/>
                  <a:ea typeface="Special Elite"/>
                  <a:cs typeface="Special Elite"/>
                  <a:sym typeface="Special Elite"/>
                </a:rPr>
                <a:t>Language Development</a:t>
              </a:r>
              <a:endParaRPr sz="800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pecial Elite"/>
                  <a:ea typeface="Special Elite"/>
                  <a:cs typeface="Special Elite"/>
                  <a:sym typeface="Special Elite"/>
                </a:rPr>
                <a:t>Storytelling</a:t>
              </a:r>
              <a:endParaRPr sz="800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pecial Elite"/>
                  <a:ea typeface="Special Elite"/>
                  <a:cs typeface="Special Elite"/>
                  <a:sym typeface="Special Elite"/>
                </a:rPr>
                <a:t>Read Alouds</a:t>
              </a:r>
              <a:endParaRPr sz="800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pecial Elite"/>
                  <a:ea typeface="Special Elite"/>
                  <a:cs typeface="Special Elite"/>
                  <a:sym typeface="Special Elite"/>
                </a:rPr>
                <a:t>Hands On Learning</a:t>
              </a:r>
              <a:endParaRPr sz="800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300">
                <a:latin typeface="McLaren"/>
                <a:ea typeface="McLaren"/>
                <a:cs typeface="McLaren"/>
                <a:sym typeface="McLaren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00">
                <a:latin typeface="McLaren"/>
                <a:ea typeface="McLaren"/>
                <a:cs typeface="McLaren"/>
                <a:sym typeface="McLaren"/>
              </a:endParaRPr>
            </a:p>
          </p:txBody>
        </p:sp>
        <p:sp>
          <p:nvSpPr>
            <p:cNvPr id="123" name="Google Shape;123;p17"/>
            <p:cNvSpPr txBox="1"/>
            <p:nvPr/>
          </p:nvSpPr>
          <p:spPr>
            <a:xfrm>
              <a:off x="1128075" y="966143"/>
              <a:ext cx="477000" cy="659400"/>
            </a:xfrm>
            <a:prstGeom prst="rect">
              <a:avLst/>
            </a:prstGeom>
            <a:solidFill>
              <a:srgbClr val="FFF319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u="sng">
                  <a:solidFill>
                    <a:srgbClr val="000000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Math</a:t>
              </a:r>
              <a:r>
                <a:rPr lang="en" sz="1300" u="sng">
                  <a:latin typeface="Special Elite"/>
                  <a:ea typeface="Special Elite"/>
                  <a:cs typeface="Special Elite"/>
                  <a:sym typeface="Special Elite"/>
                </a:rPr>
                <a:t> Concepts</a:t>
              </a:r>
              <a:r>
                <a:rPr lang="en" sz="1300">
                  <a:solidFill>
                    <a:srgbClr val="000000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 </a:t>
              </a:r>
              <a:endParaRPr sz="1300">
                <a:solidFill>
                  <a:srgbClr val="000000"/>
                </a:solidFill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pecial Elite"/>
                  <a:ea typeface="Special Elite"/>
                  <a:cs typeface="Special Elite"/>
                  <a:sym typeface="Special Elite"/>
                </a:rPr>
                <a:t>Number Sense</a:t>
              </a:r>
              <a:endParaRPr sz="800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pecial Elite"/>
                  <a:ea typeface="Special Elite"/>
                  <a:cs typeface="Special Elite"/>
                  <a:sym typeface="Special Elite"/>
                </a:rPr>
                <a:t>Counting</a:t>
              </a:r>
              <a:endParaRPr sz="800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pecial Elite"/>
                  <a:ea typeface="Special Elite"/>
                  <a:cs typeface="Special Elite"/>
                  <a:sym typeface="Special Elite"/>
                </a:rPr>
                <a:t>Shapes 2D and 3D </a:t>
              </a:r>
              <a:endParaRPr sz="800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pecial Elite"/>
                  <a:ea typeface="Special Elite"/>
                  <a:cs typeface="Special Elite"/>
                  <a:sym typeface="Special Elite"/>
                </a:rPr>
                <a:t>Patterns</a:t>
              </a:r>
              <a:endParaRPr sz="800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pecial Elite"/>
                  <a:ea typeface="Special Elite"/>
                  <a:cs typeface="Special Elite"/>
                  <a:sym typeface="Special Elite"/>
                </a:rPr>
                <a:t>1:1 Correspondence Hands On Learning</a:t>
              </a:r>
              <a:endParaRPr sz="800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0">
                <a:latin typeface="Special Elite"/>
                <a:ea typeface="Special Elite"/>
                <a:cs typeface="Special Elite"/>
                <a:sym typeface="Special Elite"/>
              </a:endParaRPr>
            </a:p>
          </p:txBody>
        </p:sp>
        <p:sp>
          <p:nvSpPr>
            <p:cNvPr id="124" name="Google Shape;124;p17"/>
            <p:cNvSpPr txBox="1"/>
            <p:nvPr/>
          </p:nvSpPr>
          <p:spPr>
            <a:xfrm>
              <a:off x="1633640" y="966143"/>
              <a:ext cx="477000" cy="659400"/>
            </a:xfrm>
            <a:prstGeom prst="rect">
              <a:avLst/>
            </a:prstGeom>
            <a:solidFill>
              <a:srgbClr val="92E26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u="sng">
                  <a:solidFill>
                    <a:srgbClr val="000000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Science</a:t>
              </a:r>
              <a:r>
                <a:rPr lang="en" sz="1300" u="sng">
                  <a:latin typeface="Special Elite"/>
                  <a:ea typeface="Special Elite"/>
                  <a:cs typeface="Special Elite"/>
                  <a:sym typeface="Special Elite"/>
                </a:rPr>
                <a:t>/</a:t>
              </a:r>
              <a:endParaRPr sz="1300" u="sng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u="sng">
                  <a:solidFill>
                    <a:srgbClr val="000000"/>
                  </a:solidFill>
                  <a:latin typeface="Special Elite"/>
                  <a:ea typeface="Special Elite"/>
                  <a:cs typeface="Special Elite"/>
                  <a:sym typeface="Special Elite"/>
                </a:rPr>
                <a:t>Social Studies </a:t>
              </a:r>
              <a:endParaRPr sz="800" u="sng">
                <a:solidFill>
                  <a:srgbClr val="000000"/>
                </a:solidFill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latin typeface="Special Elite"/>
                <a:ea typeface="Special Elite"/>
                <a:cs typeface="Special Elite"/>
                <a:sym typeface="Special Elit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pecial Elite"/>
                  <a:ea typeface="Special Elite"/>
                  <a:cs typeface="Special Elite"/>
                  <a:sym typeface="Special Elite"/>
                </a:rPr>
                <a:t>Understanding the world around us Community Building Hands On Learning</a:t>
              </a:r>
              <a:endParaRPr sz="800">
                <a:latin typeface="Special Elite"/>
                <a:ea typeface="Special Elite"/>
                <a:cs typeface="Special Elite"/>
                <a:sym typeface="Special Elite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/>
          <p:nvPr/>
        </p:nvSpPr>
        <p:spPr>
          <a:xfrm>
            <a:off x="7220813" y="4497174"/>
            <a:ext cx="1560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800"/>
              <a:t>        Play to Learn Preschool</a:t>
            </a:r>
            <a:endParaRPr i="1" sz="1100"/>
          </a:p>
        </p:txBody>
      </p:sp>
      <p:sp>
        <p:nvSpPr>
          <p:cNvPr id="130" name="Google Shape;130;p18"/>
          <p:cNvSpPr txBox="1"/>
          <p:nvPr/>
        </p:nvSpPr>
        <p:spPr>
          <a:xfrm>
            <a:off x="1417750" y="1851125"/>
            <a:ext cx="3923700" cy="25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ve Ya Like A Sister"/>
              <a:buChar char="●"/>
            </a:pPr>
            <a:r>
              <a:rPr lang="en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Child-Centered</a:t>
            </a:r>
            <a:endParaRPr>
              <a:solidFill>
                <a:schemeClr val="dk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ve Ya Like A Sister"/>
              <a:buChar char="●"/>
            </a:pPr>
            <a:r>
              <a:rPr lang="en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Exploratory</a:t>
            </a:r>
            <a:endParaRPr>
              <a:solidFill>
                <a:schemeClr val="dk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ve Ya Like A Sister"/>
              <a:buChar char="●"/>
            </a:pPr>
            <a:r>
              <a:rPr lang="en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Enhances Social Interaction</a:t>
            </a:r>
            <a:endParaRPr>
              <a:solidFill>
                <a:schemeClr val="dk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ve Ya Like A Sister"/>
              <a:buChar char="●"/>
            </a:pPr>
            <a:r>
              <a:rPr lang="en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Integrates Skills</a:t>
            </a:r>
            <a:endParaRPr>
              <a:solidFill>
                <a:schemeClr val="dk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ve Ya Like A Sister"/>
              <a:buChar char="●"/>
            </a:pPr>
            <a:r>
              <a:rPr lang="en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Critical Thinking</a:t>
            </a:r>
            <a:endParaRPr>
              <a:solidFill>
                <a:schemeClr val="dk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ve Ya Like A Sister"/>
              <a:buChar char="●"/>
            </a:pPr>
            <a:r>
              <a:rPr lang="en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Promotes Social/Emotional Development</a:t>
            </a:r>
            <a:endParaRPr>
              <a:solidFill>
                <a:schemeClr val="dk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Love Ya Like A Sister"/>
              <a:buChar char="●"/>
            </a:pPr>
            <a:r>
              <a:rPr lang="en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Teaches Lifelong Learning Skills</a:t>
            </a:r>
            <a:endParaRPr>
              <a:solidFill>
                <a:schemeClr val="dk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</p:txBody>
      </p:sp>
      <p:sp>
        <p:nvSpPr>
          <p:cNvPr id="131" name="Google Shape;131;p18"/>
          <p:cNvSpPr txBox="1"/>
          <p:nvPr/>
        </p:nvSpPr>
        <p:spPr>
          <a:xfrm>
            <a:off x="496851" y="440075"/>
            <a:ext cx="8284500" cy="5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3CA936"/>
                </a:solidFill>
                <a:latin typeface="Barriecito"/>
                <a:ea typeface="Barriecito"/>
                <a:cs typeface="Barriecito"/>
                <a:sym typeface="Barriecito"/>
              </a:rPr>
              <a:t>Play-Based Learning</a:t>
            </a:r>
            <a:endParaRPr b="1" sz="3200">
              <a:solidFill>
                <a:srgbClr val="3CA936"/>
              </a:solidFill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32" name="Google Shape;132;p18"/>
          <p:cNvSpPr txBox="1"/>
          <p:nvPr/>
        </p:nvSpPr>
        <p:spPr>
          <a:xfrm>
            <a:off x="538269" y="1022949"/>
            <a:ext cx="77556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The classroom is their curriculum. We use play as the primary method to </a:t>
            </a:r>
            <a:endParaRPr>
              <a:solidFill>
                <a:schemeClr val="dk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learn and develop skills. </a:t>
            </a:r>
            <a:endParaRPr sz="1800">
              <a:solidFill>
                <a:schemeClr val="dk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</p:txBody>
      </p:sp>
      <p:pic>
        <p:nvPicPr>
          <p:cNvPr id="133" name="Google Shape;133;p18" title="preschool1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88250" y="2176887"/>
            <a:ext cx="1232576" cy="191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"/>
          <p:cNvSpPr txBox="1"/>
          <p:nvPr/>
        </p:nvSpPr>
        <p:spPr>
          <a:xfrm>
            <a:off x="538922" y="440075"/>
            <a:ext cx="8086200" cy="5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3CA936"/>
                </a:solidFill>
                <a:latin typeface="Barriecito"/>
                <a:ea typeface="Barriecito"/>
                <a:cs typeface="Barriecito"/>
                <a:sym typeface="Barriecito"/>
              </a:rPr>
              <a:t>Play-Based Learning</a:t>
            </a:r>
            <a:endParaRPr b="1" sz="3200">
              <a:solidFill>
                <a:srgbClr val="3CA936"/>
              </a:solidFill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39" name="Google Shape;139;p19"/>
          <p:cNvSpPr txBox="1"/>
          <p:nvPr/>
        </p:nvSpPr>
        <p:spPr>
          <a:xfrm>
            <a:off x="581636" y="996350"/>
            <a:ext cx="7995300" cy="6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>
                <a:solidFill>
                  <a:srgbClr val="595959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What Does It Look Like?</a:t>
            </a:r>
            <a:endParaRPr sz="1800">
              <a:solidFill>
                <a:srgbClr val="000000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</p:txBody>
      </p:sp>
      <p:pic>
        <p:nvPicPr>
          <p:cNvPr id="140" name="Google Shape;14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500" y="1725475"/>
            <a:ext cx="1724242" cy="251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8141" y="1725475"/>
            <a:ext cx="1898104" cy="251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0200" y="1725475"/>
            <a:ext cx="1984462" cy="2517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40686" y="1725475"/>
            <a:ext cx="1984462" cy="251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0"/>
          <p:cNvSpPr txBox="1"/>
          <p:nvPr/>
        </p:nvSpPr>
        <p:spPr>
          <a:xfrm>
            <a:off x="444600" y="0"/>
            <a:ext cx="8514300" cy="37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1EABE9"/>
                </a:solidFill>
                <a:latin typeface="Barrio"/>
                <a:ea typeface="Barrio"/>
                <a:cs typeface="Barrio"/>
                <a:sym typeface="Barrio"/>
              </a:rPr>
              <a:t>What Does Your Child Need?</a:t>
            </a:r>
            <a:endParaRPr sz="2700">
              <a:solidFill>
                <a:srgbClr val="1EABE9"/>
              </a:solidFill>
              <a:latin typeface="Barrio"/>
              <a:ea typeface="Barrio"/>
              <a:cs typeface="Barrio"/>
              <a:sym typeface="Barri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1EABE9"/>
              </a:solidFill>
              <a:latin typeface="Barrio"/>
              <a:ea typeface="Barrio"/>
              <a:cs typeface="Barrio"/>
              <a:sym typeface="Barri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ve Ya Like A Sister"/>
              <a:buChar char="★"/>
            </a:pPr>
            <a:r>
              <a:rPr b="1" lang="en" sz="20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WATER BOTTLE</a:t>
            </a:r>
            <a:r>
              <a:rPr lang="en" sz="20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: Well-sealed, reusable water bottle with a straw or spout </a:t>
            </a:r>
            <a:r>
              <a:rPr lang="en" sz="2000" u="sng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filled with water only</a:t>
            </a:r>
            <a:r>
              <a:rPr lang="en" sz="20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.</a:t>
            </a:r>
            <a:endParaRPr sz="2000">
              <a:solidFill>
                <a:schemeClr val="dk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ve Ya Like A Sister"/>
              <a:buChar char="★"/>
            </a:pPr>
            <a:r>
              <a:rPr b="1" lang="en" sz="20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SNACK:</a:t>
            </a:r>
            <a:r>
              <a:rPr lang="en" sz="20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 Small, healthy, and packed in containers that your child can open independently. </a:t>
            </a:r>
            <a:r>
              <a:rPr b="1" lang="en" sz="2000" u="sng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NO NUts Please!! </a:t>
            </a:r>
            <a:r>
              <a:rPr lang="en" sz="20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(lunch will not be provided by TK). </a:t>
            </a:r>
            <a:endParaRPr sz="2000">
              <a:solidFill>
                <a:schemeClr val="dk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ve Ya Like A Sister"/>
              <a:buChar char="★"/>
            </a:pPr>
            <a:r>
              <a:rPr lang="en" sz="20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A full change of clothes for bathroom accidents or messy play</a:t>
            </a:r>
            <a:endParaRPr sz="2000">
              <a:solidFill>
                <a:schemeClr val="dk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ve Ya Like A Sister"/>
              <a:buChar char="★"/>
            </a:pPr>
            <a:r>
              <a:rPr b="1" lang="en" sz="20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TK TOTE BAG </a:t>
            </a:r>
            <a:endParaRPr sz="2000">
              <a:solidFill>
                <a:schemeClr val="dk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ve Ya Like A Sister"/>
              <a:buChar char="★"/>
            </a:pPr>
            <a:r>
              <a:rPr lang="en" sz="20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Your Child’s name written on </a:t>
            </a:r>
            <a:r>
              <a:rPr b="1" lang="en" sz="20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EVERYTHING!</a:t>
            </a:r>
            <a:endParaRPr b="1" sz="2000">
              <a:solidFill>
                <a:schemeClr val="dk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700" u="sng">
              <a:latin typeface="Special Elite"/>
              <a:ea typeface="Special Elite"/>
              <a:cs typeface="Special Elite"/>
              <a:sym typeface="Special Elite"/>
            </a:endParaRPr>
          </a:p>
        </p:txBody>
      </p:sp>
      <p:pic>
        <p:nvPicPr>
          <p:cNvPr id="149" name="Google Shape;149;p20" title="eating-apple-fds_WhimsyClip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34800" y="3302726"/>
            <a:ext cx="1144201" cy="1660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0" title="boy-holding-backpack_WhimsyClip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47575" y="3302725"/>
            <a:ext cx="761629" cy="166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0" title="girl-excited-about-school_WhimsyClips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24237" y="3302725"/>
            <a:ext cx="695532" cy="16609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 txBox="1"/>
          <p:nvPr/>
        </p:nvSpPr>
        <p:spPr>
          <a:xfrm>
            <a:off x="444600" y="215800"/>
            <a:ext cx="85143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latin typeface="Barrio"/>
                <a:ea typeface="Barrio"/>
                <a:cs typeface="Barrio"/>
                <a:sym typeface="Barrio"/>
              </a:rPr>
              <a:t>Arrival PROCEDURES</a:t>
            </a:r>
            <a:endParaRPr sz="900">
              <a:latin typeface="Barrio"/>
              <a:ea typeface="Barrio"/>
              <a:cs typeface="Barrio"/>
              <a:sym typeface="Barri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Barrio"/>
              <a:ea typeface="Barrio"/>
              <a:cs typeface="Barrio"/>
              <a:sym typeface="Barri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highlight>
                <a:srgbClr val="FFFFFF"/>
              </a:highlight>
              <a:latin typeface="Special Elite"/>
              <a:ea typeface="Special Elite"/>
              <a:cs typeface="Special Elite"/>
              <a:sym typeface="Special Elite"/>
            </a:endParaRPr>
          </a:p>
        </p:txBody>
      </p:sp>
      <p:sp>
        <p:nvSpPr>
          <p:cNvPr id="157" name="Google Shape;157;p21"/>
          <p:cNvSpPr txBox="1"/>
          <p:nvPr/>
        </p:nvSpPr>
        <p:spPr>
          <a:xfrm>
            <a:off x="227800" y="1294875"/>
            <a:ext cx="8608500" cy="4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AM begins at 8:00</a:t>
            </a:r>
            <a:endParaRPr sz="20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PM begins at 11:30</a:t>
            </a:r>
            <a:endParaRPr sz="20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ON WEDNESDAY…ALL TK ATTEND FROM 8 TO 11:30</a:t>
            </a:r>
            <a:endParaRPr b="1" sz="2000" u="sng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i="1" sz="2000" u="sng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 u="sng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AT</a:t>
            </a:r>
            <a:r>
              <a:rPr b="1" i="1" lang="en" sz="2000" u="sng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TENDANCE IS TAKEN IN THE FIRST 10 MINUTES, IF THE GATE IS CLOSED YOU  AND YOUR CHILD HAVE TO GO TO THE OFFICE TO CHECK IN AND GET A TARDY SLIP.</a:t>
            </a:r>
            <a:endParaRPr b="1" i="1" sz="2000" u="sng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</p:txBody>
      </p:sp>
      <p:pic>
        <p:nvPicPr>
          <p:cNvPr id="158" name="Google Shape;158;p21" title="School Bus with Kid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78374" y="897251"/>
            <a:ext cx="846757" cy="87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1" title="School Bus with Kid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2599" y="897251"/>
            <a:ext cx="846757" cy="87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1" title="School Bus with Kid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4149" y="897251"/>
            <a:ext cx="846757" cy="877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2"/>
          <p:cNvSpPr txBox="1"/>
          <p:nvPr>
            <p:ph idx="2" type="body"/>
          </p:nvPr>
        </p:nvSpPr>
        <p:spPr>
          <a:xfrm>
            <a:off x="182750" y="2077775"/>
            <a:ext cx="8692200" cy="22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rgbClr val="CC0000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TK AM – 8:00 AM to 11:30 AM (Mon-Fri)</a:t>
            </a:r>
            <a:endParaRPr b="1" sz="1600">
              <a:solidFill>
                <a:srgbClr val="CC0000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rgbClr val="4A86E8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TK PM – 11:30 AM to 3:00 PM (Mon, Tues, Th, Fri)</a:t>
            </a:r>
            <a:endParaRPr b="1" sz="1600">
              <a:solidFill>
                <a:srgbClr val="4A86E8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4572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rgbClr val="4A86E8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 </a:t>
            </a:r>
            <a:r>
              <a:rPr b="1" lang="en" sz="1600" u="sng">
                <a:solidFill>
                  <a:srgbClr val="4A86E8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8:00 AM-11:30 AM (Wed. ONLY)</a:t>
            </a:r>
            <a:endParaRPr b="1" sz="1600" u="sng">
              <a:solidFill>
                <a:srgbClr val="4A86E8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1C3B"/>
              </a:buClr>
              <a:buSzPts val="2200"/>
              <a:buFont typeface="Short Stack"/>
              <a:buNone/>
            </a:pPr>
            <a:r>
              <a:t/>
            </a:r>
            <a:endParaRPr>
              <a:solidFill>
                <a:schemeClr val="dk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1C3B"/>
              </a:buClr>
              <a:buSzPts val="2200"/>
              <a:buFont typeface="Short Stack"/>
              <a:buNone/>
            </a:pPr>
            <a:r>
              <a:rPr lang="en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Morning Meeting</a:t>
            </a:r>
            <a:endParaRPr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200"/>
              <a:buFont typeface="Short Stack"/>
              <a:buNone/>
            </a:pPr>
            <a:r>
              <a:rPr lang="en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Carpet and Calendar Time</a:t>
            </a:r>
            <a:endParaRPr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200"/>
              <a:buFont typeface="Short Stack"/>
              <a:buNone/>
            </a:pPr>
            <a:r>
              <a:rPr lang="en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Learning and Exploring Centers</a:t>
            </a:r>
            <a:endParaRPr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DC102"/>
              </a:buClr>
              <a:buSzPts val="2200"/>
              <a:buFont typeface="Short Stack"/>
              <a:buNone/>
            </a:pPr>
            <a:r>
              <a:rPr lang="en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Recess/Snack</a:t>
            </a:r>
            <a:endParaRPr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2200"/>
              <a:buFont typeface="Short Stack"/>
              <a:buNone/>
            </a:pPr>
            <a:r>
              <a:rPr lang="en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Story and Music/Movement</a:t>
            </a:r>
            <a:endParaRPr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2200"/>
              <a:buFont typeface="Short Stack"/>
              <a:buNone/>
            </a:pPr>
            <a:r>
              <a:rPr lang="en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Craft or Project</a:t>
            </a:r>
            <a:endParaRPr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200"/>
              <a:buFont typeface="Short Stack"/>
              <a:buNone/>
            </a:pPr>
            <a:r>
              <a:rPr lang="en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Free Choice </a:t>
            </a:r>
            <a:endParaRPr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86BCA"/>
              </a:buClr>
              <a:buSzPts val="2200"/>
              <a:buFont typeface="Short Stack"/>
              <a:buNone/>
            </a:pPr>
            <a:r>
              <a:rPr lang="en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Closing/Dismissal</a:t>
            </a:r>
            <a:endParaRPr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</p:txBody>
      </p:sp>
      <p:sp>
        <p:nvSpPr>
          <p:cNvPr id="166" name="Google Shape;166;p22"/>
          <p:cNvSpPr txBox="1"/>
          <p:nvPr/>
        </p:nvSpPr>
        <p:spPr>
          <a:xfrm>
            <a:off x="401450" y="117725"/>
            <a:ext cx="8254800" cy="11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3F3F3F"/>
                </a:solidFill>
                <a:latin typeface="Barrio"/>
                <a:ea typeface="Barrio"/>
                <a:cs typeface="Barrio"/>
                <a:sym typeface="Barrio"/>
              </a:rPr>
              <a:t>A typical day in tk</a:t>
            </a:r>
            <a:endParaRPr sz="3600">
              <a:solidFill>
                <a:srgbClr val="3F3F3F"/>
              </a:solidFill>
              <a:latin typeface="Barrio"/>
              <a:ea typeface="Barrio"/>
              <a:cs typeface="Barrio"/>
              <a:sym typeface="Barri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50">
              <a:solidFill>
                <a:schemeClr val="dk1"/>
              </a:solidFill>
              <a:highlight>
                <a:srgbClr val="FFFFFF"/>
              </a:highlight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ove Ya Like A Sister"/>
              <a:ea typeface="Love Ya Like A Sister"/>
              <a:cs typeface="Love Ya Like A Sister"/>
              <a:sym typeface="Love Ya Like A Sister"/>
            </a:endParaRPr>
          </a:p>
        </p:txBody>
      </p:sp>
      <p:pic>
        <p:nvPicPr>
          <p:cNvPr id="167" name="Google Shape;16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52286">
            <a:off x="2788448" y="1091616"/>
            <a:ext cx="502920" cy="841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59993">
            <a:off x="188674" y="786741"/>
            <a:ext cx="502920" cy="841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45298">
            <a:off x="1025370" y="961458"/>
            <a:ext cx="603503" cy="841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77422">
            <a:off x="6454560" y="1014244"/>
            <a:ext cx="603504" cy="896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25974" y="1141324"/>
            <a:ext cx="603504" cy="841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74485">
            <a:off x="5560924" y="1100171"/>
            <a:ext cx="502920" cy="841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32463">
            <a:off x="1903656" y="1036542"/>
            <a:ext cx="603504" cy="822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19664">
            <a:off x="7405391" y="938611"/>
            <a:ext cx="603504" cy="88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11226" y="1151013"/>
            <a:ext cx="603504" cy="822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29776">
            <a:off x="8272776" y="767879"/>
            <a:ext cx="502920" cy="841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3"/>
          <p:cNvSpPr txBox="1"/>
          <p:nvPr>
            <p:ph idx="1" type="body"/>
          </p:nvPr>
        </p:nvSpPr>
        <p:spPr>
          <a:xfrm>
            <a:off x="311700" y="876625"/>
            <a:ext cx="8520600" cy="328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Special Elite"/>
                <a:ea typeface="Special Elite"/>
                <a:cs typeface="Special Elite"/>
                <a:sym typeface="Special Elite"/>
              </a:rPr>
              <a:t>AM TK will be dismissed at 11:30 from the K3 door. AM parents enter through the TK gate and wait by the front door (Kids Country and Larsons will know this procedure). </a:t>
            </a:r>
            <a:endParaRPr sz="1600">
              <a:solidFill>
                <a:srgbClr val="000000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Special Elite"/>
                <a:ea typeface="Special Elite"/>
                <a:cs typeface="Special Elite"/>
                <a:sym typeface="Special Elite"/>
              </a:rPr>
              <a:t>PM TK will arrive and line up in the hallway next to the TK yard (there will be a sign). Parents or caregivers will stay with their child until the teacher picks them up. At 3 PM TK will be dismissed at the K3 TK door. </a:t>
            </a:r>
            <a:endParaRPr sz="1600">
              <a:solidFill>
                <a:srgbClr val="000000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>
                <a:solidFill>
                  <a:srgbClr val="000000"/>
                </a:solidFill>
                <a:latin typeface="Special Elite"/>
                <a:ea typeface="Special Elite"/>
                <a:cs typeface="Special Elite"/>
                <a:sym typeface="Special Elite"/>
              </a:rPr>
              <a:t>**Per school rules, please leave the TK yard after you pick up your child and remember the TK playground is closed after dismissal.**</a:t>
            </a:r>
            <a:endParaRPr sz="1600">
              <a:solidFill>
                <a:srgbClr val="000000"/>
              </a:solidFill>
              <a:latin typeface="Special Elite"/>
              <a:ea typeface="Special Elite"/>
              <a:cs typeface="Special Elite"/>
              <a:sym typeface="Special Elite"/>
            </a:endParaRPr>
          </a:p>
        </p:txBody>
      </p:sp>
      <p:sp>
        <p:nvSpPr>
          <p:cNvPr id="182" name="Google Shape;182;p23"/>
          <p:cNvSpPr txBox="1"/>
          <p:nvPr>
            <p:ph type="title"/>
          </p:nvPr>
        </p:nvSpPr>
        <p:spPr>
          <a:xfrm>
            <a:off x="311700" y="277825"/>
            <a:ext cx="8520600" cy="598800"/>
          </a:xfrm>
          <a:prstGeom prst="rect">
            <a:avLst/>
          </a:prstGeom>
          <a:solidFill>
            <a:schemeClr val="lt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600">
                <a:solidFill>
                  <a:srgbClr val="FF7800"/>
                </a:solidFill>
                <a:latin typeface="Barrio"/>
                <a:ea typeface="Barrio"/>
                <a:cs typeface="Barrio"/>
                <a:sym typeface="Barrio"/>
              </a:rPr>
              <a:t>DISMISSAL PROCEDURE</a:t>
            </a:r>
            <a:endParaRPr sz="3600">
              <a:solidFill>
                <a:srgbClr val="FF7800"/>
              </a:solidFill>
              <a:latin typeface="Barrio"/>
              <a:ea typeface="Barrio"/>
              <a:cs typeface="Barrio"/>
              <a:sym typeface="Barrio"/>
            </a:endParaRPr>
          </a:p>
        </p:txBody>
      </p:sp>
      <p:pic>
        <p:nvPicPr>
          <p:cNvPr id="183" name="Google Shape;183;p23" title="girl4-happy-back-to-school_WhimsyClip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2616" y="3530858"/>
            <a:ext cx="1350506" cy="1529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3" title="boy4-happy-back-to-school_WhimsyClip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7800" y="3542594"/>
            <a:ext cx="1332850" cy="1529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3" title="girl1-happy-back-to-school_WhimsyClips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5000" y="3582931"/>
            <a:ext cx="1332849" cy="1519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3" title="boy1-happy-back-to-school_WhimsyClips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12208" y="3569661"/>
            <a:ext cx="1332849" cy="1522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4"/>
          <p:cNvSpPr txBox="1"/>
          <p:nvPr>
            <p:ph type="title"/>
          </p:nvPr>
        </p:nvSpPr>
        <p:spPr>
          <a:xfrm>
            <a:off x="659425" y="107900"/>
            <a:ext cx="7949100" cy="42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2400"/>
              <a:buFont typeface="Noto Sans Symbols"/>
              <a:buChar char="✔"/>
            </a:pPr>
            <a:r>
              <a:rPr b="1" lang="en" sz="2400">
                <a:latin typeface="Life Savers"/>
                <a:ea typeface="Life Savers"/>
                <a:cs typeface="Life Savers"/>
                <a:sym typeface="Life Savers"/>
              </a:rPr>
              <a:t>Call the school attendance line to report your child’s absence from school. </a:t>
            </a:r>
            <a:endParaRPr b="1" sz="2400">
              <a:latin typeface="Life Savers"/>
              <a:ea typeface="Life Savers"/>
              <a:cs typeface="Life Savers"/>
              <a:sym typeface="Life Saver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latin typeface="Life Savers"/>
              <a:ea typeface="Life Savers"/>
              <a:cs typeface="Life Savers"/>
              <a:sym typeface="Life Savers"/>
            </a:endParaRPr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fe Savers"/>
              <a:buChar char="✔"/>
            </a:pPr>
            <a:r>
              <a:rPr b="1" lang="en" sz="2400">
                <a:latin typeface="Life Savers"/>
                <a:ea typeface="Life Savers"/>
                <a:cs typeface="Life Savers"/>
                <a:sym typeface="Life Savers"/>
              </a:rPr>
              <a:t>Please email and let </a:t>
            </a:r>
            <a:r>
              <a:rPr b="1" lang="en" sz="2400" u="sng">
                <a:latin typeface="Life Savers"/>
                <a:ea typeface="Life Savers"/>
                <a:cs typeface="Life Savers"/>
                <a:sym typeface="Life Savers"/>
              </a:rPr>
              <a:t>us</a:t>
            </a:r>
            <a:r>
              <a:rPr b="1" lang="en" sz="2400">
                <a:latin typeface="Life Savers"/>
                <a:ea typeface="Life Savers"/>
                <a:cs typeface="Life Savers"/>
                <a:sym typeface="Life Savers"/>
              </a:rPr>
              <a:t> know if your child will be absent. </a:t>
            </a:r>
            <a:endParaRPr b="1" sz="2400">
              <a:latin typeface="Life Savers"/>
              <a:ea typeface="Life Savers"/>
              <a:cs typeface="Life Savers"/>
              <a:sym typeface="Life Saver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Special Elite"/>
              <a:ea typeface="Special Elite"/>
              <a:cs typeface="Special Elite"/>
              <a:sym typeface="Special Elite"/>
            </a:endParaRPr>
          </a:p>
        </p:txBody>
      </p:sp>
      <p:pic>
        <p:nvPicPr>
          <p:cNvPr id="192" name="Google Shape;192;p24" title="preschool1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5850" y="3428999"/>
            <a:ext cx="2912302" cy="148317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4"/>
          <p:cNvSpPr txBox="1"/>
          <p:nvPr/>
        </p:nvSpPr>
        <p:spPr>
          <a:xfrm>
            <a:off x="563500" y="299750"/>
            <a:ext cx="7769100" cy="8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00FF"/>
                </a:solidFill>
                <a:latin typeface="Barrio"/>
                <a:ea typeface="Barrio"/>
                <a:cs typeface="Barrio"/>
                <a:sym typeface="Barrio"/>
              </a:rPr>
              <a:t>GOING TO BE ABSENT?</a:t>
            </a:r>
            <a:endParaRPr sz="3000">
              <a:solidFill>
                <a:srgbClr val="0000FF"/>
              </a:solidFill>
              <a:latin typeface="Barrio"/>
              <a:ea typeface="Barrio"/>
              <a:cs typeface="Barrio"/>
              <a:sym typeface="Barri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