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952" r:id="rId4"/>
  </p:sldMasterIdLst>
  <p:notesMasterIdLst>
    <p:notesMasterId r:id="rId31"/>
  </p:notesMasterIdLst>
  <p:handoutMasterIdLst>
    <p:handoutMasterId r:id="rId32"/>
  </p:handoutMasterIdLst>
  <p:sldIdLst>
    <p:sldId id="256" r:id="rId5"/>
    <p:sldId id="267" r:id="rId6"/>
    <p:sldId id="298" r:id="rId7"/>
    <p:sldId id="294" r:id="rId8"/>
    <p:sldId id="295" r:id="rId9"/>
    <p:sldId id="296" r:id="rId10"/>
    <p:sldId id="297" r:id="rId11"/>
    <p:sldId id="299" r:id="rId12"/>
    <p:sldId id="300" r:id="rId13"/>
    <p:sldId id="301" r:id="rId14"/>
    <p:sldId id="302" r:id="rId15"/>
    <p:sldId id="303" r:id="rId16"/>
    <p:sldId id="304" r:id="rId17"/>
    <p:sldId id="319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4" r:id="rId26"/>
    <p:sldId id="317" r:id="rId27"/>
    <p:sldId id="313" r:id="rId28"/>
    <p:sldId id="316" r:id="rId29"/>
    <p:sldId id="31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05711A"/>
    <a:srgbClr val="025A30"/>
    <a:srgbClr val="A0C050"/>
    <a:srgbClr val="6BA42C"/>
    <a:srgbClr val="6E8A2E"/>
    <a:srgbClr val="03430F"/>
    <a:srgbClr val="02522C"/>
    <a:srgbClr val="024425"/>
    <a:srgbClr val="214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634B6-A3C5-692A-29DB-C9C33F6FE104}" v="731" dt="2026-09-25T17:06:55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146" autoAdjust="0"/>
    <p:restoredTop sz="86512" autoAdjust="0"/>
  </p:normalViewPr>
  <p:slideViewPr>
    <p:cSldViewPr snapToGrid="0">
      <p:cViewPr varScale="1">
        <p:scale>
          <a:sx n="92" d="100"/>
          <a:sy n="92" d="100"/>
        </p:scale>
        <p:origin x="17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259BEA-82BC-4476-91F2-380E77DBAD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9DE9C3-2AB8-44E5-BCFE-5DD42DFC56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7858F-6309-4F09-BEA0-6CBF97E55806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971B-9BC3-41DB-91DC-F03F5C808D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0720E-F4E2-435B-A885-9194BA3026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8AE00-5498-4F06-8655-F21703489B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2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53C5D-CD12-6D4C-A980-0612968271E2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67F0-0840-1348-BFE4-C6298BBC06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0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466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89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763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765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77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67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11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32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13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433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266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33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87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340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11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527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03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4912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7792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F0-0840-1348-BFE4-C6298BBC069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5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4780235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1EE2-1449-2741-9D08-61623EFC2A0E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25434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7560-49B8-714F-A7F1-D946D3E64C23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56727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17C1C-DA5E-F743-826B-CB70C940D4E6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153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0E4C-E478-1D40-94DF-17D7429B053A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13112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A9061-1D22-724D-9508-7BAEAF287353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88216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5E0F-8980-D24A-B2F9-0C7A13C6A6DE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783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9/25/2026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744415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6917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7062967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6CA-E140-824D-8E8B-5CC5036BDBAE}" type="datetime1">
              <a:rPr lang="en-US" noProof="0" smtClean="0"/>
              <a:pPr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337578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ullets as Icons 5X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B480622-FB8F-493B-9965-971B07D752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4685" y="1748812"/>
            <a:ext cx="2889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C5BC223-8B87-4685-A901-71B07847E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4685" y="2561156"/>
            <a:ext cx="2889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2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AE3DDF2-FC22-4381-9763-408FEF9648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94685" y="3373501"/>
            <a:ext cx="2889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3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170A2BF-28BF-4B27-B92D-B1423601B76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4685" y="4185846"/>
            <a:ext cx="2889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4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DB1D08C-9D26-4EC5-B935-D6A265A2A6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94685" y="4998190"/>
            <a:ext cx="2889000" cy="720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0">
            <a:solidFill>
              <a:schemeClr val="accent6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Text Item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BD2BD-1F35-9841-A6BF-76BE540EE01F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DDAF6ED-5E16-4D29-98B7-FB80DB3AAF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402931" y="1840504"/>
            <a:ext cx="402462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8C305CB7-F303-430E-951A-7FC6F97062A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402931" y="2652849"/>
            <a:ext cx="402462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4D427E5-ED69-4A46-A9B7-F4DC4466F32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02931" y="3465194"/>
            <a:ext cx="402462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3DDA902F-61D6-4F1C-86C6-D1F5584AE8B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02931" y="4277539"/>
            <a:ext cx="402462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D8B6871A-9C69-4437-A5AD-A0400BAF2C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402931" y="5089882"/>
            <a:ext cx="402462" cy="536616"/>
          </a:xfr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100" i="1"/>
            </a:lvl1pPr>
          </a:lstStyle>
          <a:p>
            <a:r>
              <a:rPr lang="en-US" noProof="0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412950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9237C-03C9-D843-906B-96D98C6B2D61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9578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0">
            <a:extLst>
              <a:ext uri="{FF2B5EF4-FFF2-40B4-BE49-F238E27FC236}">
                <a16:creationId xmlns:a16="http://schemas.microsoft.com/office/drawing/2014/main" id="{B8ACAEC3-8D8C-3848-8630-7A0DFF3F6116}"/>
              </a:ext>
            </a:extLst>
          </p:cNvPr>
          <p:cNvSpPr>
            <a:spLocks noChangeAspect="1"/>
          </p:cNvSpPr>
          <p:nvPr userDrawn="1"/>
        </p:nvSpPr>
        <p:spPr>
          <a:xfrm>
            <a:off x="6524357" y="3702940"/>
            <a:ext cx="946404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CC12BEA0-F502-0646-A370-7ECF194608D0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648827" y="3869836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8C6160-632A-B540-A7E5-81F40CEC1FE7}"/>
              </a:ext>
            </a:extLst>
          </p:cNvPr>
          <p:cNvSpPr>
            <a:spLocks noChangeAspect="1"/>
          </p:cNvSpPr>
          <p:nvPr userDrawn="1"/>
        </p:nvSpPr>
        <p:spPr>
          <a:xfrm>
            <a:off x="4715435" y="3706777"/>
            <a:ext cx="946404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B2FEBB6-C1E0-0D47-8CCC-05EE2F75659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839203" y="3873673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215E544-9553-AC42-B5C3-F7AE9AD6D815}"/>
              </a:ext>
            </a:extLst>
          </p:cNvPr>
          <p:cNvSpPr>
            <a:spLocks noChangeAspect="1"/>
          </p:cNvSpPr>
          <p:nvPr userDrawn="1"/>
        </p:nvSpPr>
        <p:spPr>
          <a:xfrm>
            <a:off x="6524357" y="799317"/>
            <a:ext cx="946404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6E934A-C634-DF4D-992A-6E01917693AD}"/>
              </a:ext>
            </a:extLst>
          </p:cNvPr>
          <p:cNvSpPr>
            <a:spLocks noChangeAspect="1"/>
          </p:cNvSpPr>
          <p:nvPr userDrawn="1"/>
        </p:nvSpPr>
        <p:spPr>
          <a:xfrm>
            <a:off x="4716839" y="799317"/>
            <a:ext cx="946404" cy="126187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4F40A-5592-5744-BFD7-61B04D70BFE7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7206" y="235108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25426" y="235108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7206" y="525854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5426" y="525854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8E97E18E-0E31-B542-9578-D6E4DCD8468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40607" y="966213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7602DDF7-46BD-6045-BDB0-45F47B0B6A9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48827" y="965277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1820464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86F73ED6-3B3B-5A45-912C-FCFD7D53593C}"/>
              </a:ext>
            </a:extLst>
          </p:cNvPr>
          <p:cNvSpPr>
            <a:spLocks noChangeAspect="1"/>
          </p:cNvSpPr>
          <p:nvPr userDrawn="1"/>
        </p:nvSpPr>
        <p:spPr>
          <a:xfrm>
            <a:off x="6524357" y="3702940"/>
            <a:ext cx="946404" cy="12618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B5971407-B12A-EE45-895D-769807DFC76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648827" y="3869836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6215321-76D7-AD41-B779-DE347C617DB3}"/>
              </a:ext>
            </a:extLst>
          </p:cNvPr>
          <p:cNvSpPr>
            <a:spLocks noChangeAspect="1"/>
          </p:cNvSpPr>
          <p:nvPr userDrawn="1"/>
        </p:nvSpPr>
        <p:spPr>
          <a:xfrm>
            <a:off x="4716137" y="3706777"/>
            <a:ext cx="946404" cy="1261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61684B2-1403-BD44-80B1-6A5C0D0A3C6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840607" y="3873673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6524357" y="799317"/>
            <a:ext cx="946404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4716137" y="799317"/>
            <a:ext cx="946404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40607" y="966213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48827" y="965277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7206" y="235108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25426" y="235108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7206" y="525854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5426" y="5258548"/>
            <a:ext cx="1744266" cy="7747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325413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Icon Bulle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>
            <a:extLst>
              <a:ext uri="{FF2B5EF4-FFF2-40B4-BE49-F238E27FC236}">
                <a16:creationId xmlns:a16="http://schemas.microsoft.com/office/drawing/2014/main" id="{3B87B079-A5F0-D34B-90BD-17403B51EF47}"/>
              </a:ext>
            </a:extLst>
          </p:cNvPr>
          <p:cNvSpPr>
            <a:spLocks noChangeAspect="1"/>
          </p:cNvSpPr>
          <p:nvPr userDrawn="1"/>
        </p:nvSpPr>
        <p:spPr>
          <a:xfrm>
            <a:off x="6524357" y="2234226"/>
            <a:ext cx="946404" cy="12618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7169BE7-153A-034D-B3C8-A226C22DE09C}"/>
              </a:ext>
            </a:extLst>
          </p:cNvPr>
          <p:cNvSpPr>
            <a:spLocks noChangeAspect="1"/>
          </p:cNvSpPr>
          <p:nvPr userDrawn="1"/>
        </p:nvSpPr>
        <p:spPr>
          <a:xfrm>
            <a:off x="4716137" y="2234226"/>
            <a:ext cx="946404" cy="1261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604C6493-8619-1749-A32C-8C1C4E87533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40607" y="2401122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EE25A905-577F-154D-BA89-4F485EEBC4BD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648827" y="2400186"/>
            <a:ext cx="697464" cy="929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7F711-7020-994E-A797-D04033A0CF12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17206" y="3785997"/>
            <a:ext cx="1744266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25426" y="3785997"/>
            <a:ext cx="1744266" cy="1503455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</p:spTree>
    <p:extLst>
      <p:ext uri="{BB962C8B-B14F-4D97-AF65-F5344CB8AC3E}">
        <p14:creationId xmlns:p14="http://schemas.microsoft.com/office/powerpoint/2010/main" val="2465061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Icon Bulle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F625DE42-6A2A-D745-B1F8-2AF2793533BE}"/>
              </a:ext>
            </a:extLst>
          </p:cNvPr>
          <p:cNvSpPr>
            <a:spLocks noChangeAspect="1"/>
          </p:cNvSpPr>
          <p:nvPr userDrawn="1"/>
        </p:nvSpPr>
        <p:spPr>
          <a:xfrm>
            <a:off x="6303451" y="3981395"/>
            <a:ext cx="781811" cy="104241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A87D37E3-62A9-1F44-8520-EBED16BF1C0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01325" y="4123125"/>
            <a:ext cx="586063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5F8797D-AFBD-534A-AC82-DE2B7BAECE83}"/>
              </a:ext>
            </a:extLst>
          </p:cNvPr>
          <p:cNvSpPr>
            <a:spLocks noChangeAspect="1"/>
          </p:cNvSpPr>
          <p:nvPr userDrawn="1"/>
        </p:nvSpPr>
        <p:spPr>
          <a:xfrm>
            <a:off x="6303451" y="1932282"/>
            <a:ext cx="781811" cy="1042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30" name="Picture Placeholder 9">
            <a:extLst>
              <a:ext uri="{FF2B5EF4-FFF2-40B4-BE49-F238E27FC236}">
                <a16:creationId xmlns:a16="http://schemas.microsoft.com/office/drawing/2014/main" id="{EFE809D2-16A3-B143-BC10-FEC397E62C6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401325" y="2074012"/>
            <a:ext cx="586063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9677FD5-9A91-4866-B075-6DDE16433AC7}"/>
              </a:ext>
            </a:extLst>
          </p:cNvPr>
          <p:cNvGrpSpPr/>
          <p:nvPr userDrawn="1"/>
        </p:nvGrpSpPr>
        <p:grpSpPr>
          <a:xfrm>
            <a:off x="12227" y="0"/>
            <a:ext cx="9144000" cy="6858000"/>
            <a:chOff x="16303" y="6430358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236937" y="6430358"/>
              <a:ext cx="507801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 r="-14009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3144589" y="8256436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2233481" y="9232079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16303" y="6431945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287088"/>
            <a:ext cx="2579161" cy="2283824"/>
          </a:xfrm>
        </p:spPr>
        <p:txBody>
          <a:bodyPr anchor="ctr"/>
          <a:lstStyle>
            <a:lvl1pPr algn="l">
              <a:defRPr sz="23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69370-372E-0846-B090-5E6EF97A3B62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DD13A9-A8EA-4B1C-AE31-FE189E0E8B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2252" y="1840992"/>
            <a:ext cx="1571285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2BAC124-81DA-4B8B-86CD-75C69A4D0D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9650" y="1840992"/>
            <a:ext cx="1571285" cy="1225056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B493D355-B592-4395-8255-D1D4FB1CF1A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2252" y="3891529"/>
            <a:ext cx="1571285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D0A496BB-AA13-44AE-AFA6-30D4ED5099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39650" y="3891529"/>
            <a:ext cx="1571285" cy="1222144"/>
          </a:xfrm>
        </p:spPr>
        <p:txBody>
          <a:bodyPr anchor="ctr">
            <a:noAutofit/>
          </a:bodyPr>
          <a:lstStyle>
            <a:lvl1pPr marL="0" indent="0" algn="l">
              <a:buNone/>
              <a:defRPr sz="1200"/>
            </a:lvl1pPr>
          </a:lstStyle>
          <a:p>
            <a:pPr lvl="0"/>
            <a:r>
              <a:rPr lang="en-US" noProof="0"/>
              <a:t>Edit bullet description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963115-25B3-494B-9A13-AC92EFE94C09}"/>
              </a:ext>
            </a:extLst>
          </p:cNvPr>
          <p:cNvSpPr>
            <a:spLocks noChangeAspect="1"/>
          </p:cNvSpPr>
          <p:nvPr userDrawn="1"/>
        </p:nvSpPr>
        <p:spPr>
          <a:xfrm>
            <a:off x="3803247" y="1932282"/>
            <a:ext cx="781811" cy="1042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3C759269-D6E6-2B41-8BEE-8B5AFB809B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901121" y="2074012"/>
            <a:ext cx="586063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E569D5-DC38-7C46-95CD-ACFBFBF591A2}"/>
              </a:ext>
            </a:extLst>
          </p:cNvPr>
          <p:cNvSpPr>
            <a:spLocks noChangeAspect="1"/>
          </p:cNvSpPr>
          <p:nvPr userDrawn="1"/>
        </p:nvSpPr>
        <p:spPr>
          <a:xfrm>
            <a:off x="3803247" y="3981395"/>
            <a:ext cx="781811" cy="104241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noProof="0" dirty="0"/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E8396DFD-D667-2648-9BE4-6237690F799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901121" y="4123125"/>
            <a:ext cx="586063" cy="758952"/>
          </a:xfrm>
          <a:prstGeom prst="ellipse">
            <a:avLst/>
          </a:prstGeom>
          <a:noFill/>
          <a:effectLst/>
        </p:spPr>
        <p:txBody>
          <a:bodyPr anchor="ctr">
            <a:normAutofit/>
          </a:bodyPr>
          <a:lstStyle>
            <a:lvl1pPr marL="0" indent="0" algn="ctr">
              <a:buNone/>
              <a:defRPr sz="1200" i="1"/>
            </a:lvl1pPr>
          </a:lstStyle>
          <a:p>
            <a:r>
              <a:rPr lang="en-US" noProof="0" dirty="0"/>
              <a:t>Select Icon</a:t>
            </a:r>
          </a:p>
        </p:txBody>
      </p:sp>
    </p:spTree>
    <p:extLst>
      <p:ext uri="{BB962C8B-B14F-4D97-AF65-F5344CB8AC3E}">
        <p14:creationId xmlns:p14="http://schemas.microsoft.com/office/powerpoint/2010/main" val="29299010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2"/>
            <a:ext cx="9144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693332"/>
            <a:ext cx="2895195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15A5A73-8E13-4E38-8362-0A09BA944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4146" y="478881"/>
            <a:ext cx="4187006" cy="5908526"/>
          </a:xfrm>
          <a:custGeom>
            <a:avLst/>
            <a:gdLst>
              <a:gd name="connsiteX0" fmla="*/ 10816 w 5582675"/>
              <a:gd name="connsiteY0" fmla="*/ 0 h 5908526"/>
              <a:gd name="connsiteX1" fmla="*/ 5582675 w 5582675"/>
              <a:gd name="connsiteY1" fmla="*/ 0 h 5908526"/>
              <a:gd name="connsiteX2" fmla="*/ 5582675 w 5582675"/>
              <a:gd name="connsiteY2" fmla="*/ 5908526 h 5908526"/>
              <a:gd name="connsiteX3" fmla="*/ 0 w 5582675"/>
              <a:gd name="connsiteY3" fmla="*/ 5908526 h 5908526"/>
              <a:gd name="connsiteX4" fmla="*/ 30693 w 5582675"/>
              <a:gd name="connsiteY4" fmla="*/ 5722836 h 5908526"/>
              <a:gd name="connsiteX5" fmla="*/ 223682 w 5582675"/>
              <a:gd name="connsiteY5" fmla="*/ 2921544 h 5908526"/>
              <a:gd name="connsiteX6" fmla="*/ 30693 w 5582675"/>
              <a:gd name="connsiteY6" fmla="*/ 120253 h 5908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2675" h="5908526">
                <a:moveTo>
                  <a:pt x="10816" y="0"/>
                </a:moveTo>
                <a:lnTo>
                  <a:pt x="5582675" y="0"/>
                </a:lnTo>
                <a:lnTo>
                  <a:pt x="5582675" y="5908526"/>
                </a:lnTo>
                <a:lnTo>
                  <a:pt x="0" y="5908526"/>
                </a:lnTo>
                <a:lnTo>
                  <a:pt x="30693" y="5722836"/>
                </a:lnTo>
                <a:cubicBezTo>
                  <a:pt x="153771" y="4890115"/>
                  <a:pt x="223682" y="3935837"/>
                  <a:pt x="223682" y="2921544"/>
                </a:cubicBezTo>
                <a:cubicBezTo>
                  <a:pt x="223682" y="1907252"/>
                  <a:pt x="153771" y="952973"/>
                  <a:pt x="30693" y="120253"/>
                </a:cubicBezTo>
                <a:close/>
              </a:path>
            </a:pathLst>
          </a:custGeom>
          <a:effectLst/>
        </p:spPr>
        <p:txBody>
          <a:bodyPr wrap="square" anchor="ctr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3431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2"/>
            <a:ext cx="9144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50BDD93-02DA-4B21-9556-FA8B9894F9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44146" y="478881"/>
            <a:ext cx="4187006" cy="5900239"/>
          </a:xfrm>
          <a:custGeom>
            <a:avLst/>
            <a:gdLst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0 w 5582675"/>
              <a:gd name="connsiteY4" fmla="*/ 0 h 5900239"/>
              <a:gd name="connsiteX0" fmla="*/ 3501 w 5586176"/>
              <a:gd name="connsiteY0" fmla="*/ 0 h 5900239"/>
              <a:gd name="connsiteX1" fmla="*/ 5586176 w 5586176"/>
              <a:gd name="connsiteY1" fmla="*/ 0 h 5900239"/>
              <a:gd name="connsiteX2" fmla="*/ 5586176 w 5586176"/>
              <a:gd name="connsiteY2" fmla="*/ 5900239 h 5900239"/>
              <a:gd name="connsiteX3" fmla="*/ 3501 w 5586176"/>
              <a:gd name="connsiteY3" fmla="*/ 5900239 h 5900239"/>
              <a:gd name="connsiteX4" fmla="*/ 0 w 5586176"/>
              <a:gd name="connsiteY4" fmla="*/ 3615600 h 5900239"/>
              <a:gd name="connsiteX5" fmla="*/ 3501 w 5586176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0 w 5582675"/>
              <a:gd name="connsiteY5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117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62539 w 5582675"/>
              <a:gd name="connsiteY5" fmla="*/ 23740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220019 w 5582675"/>
              <a:gd name="connsiteY4" fmla="*/ 3442880 h 5900239"/>
              <a:gd name="connsiteX5" fmla="*/ 47299 w 5582675"/>
              <a:gd name="connsiteY5" fmla="*/ 247560 h 5900239"/>
              <a:gd name="connsiteX6" fmla="*/ 0 w 5582675"/>
              <a:gd name="connsiteY6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1173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52379 w 5582675"/>
              <a:gd name="connsiteY4" fmla="*/ 5647600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  <a:gd name="connsiteX0" fmla="*/ 0 w 5582675"/>
              <a:gd name="connsiteY0" fmla="*/ 0 h 5900239"/>
              <a:gd name="connsiteX1" fmla="*/ 5582675 w 5582675"/>
              <a:gd name="connsiteY1" fmla="*/ 0 h 5900239"/>
              <a:gd name="connsiteX2" fmla="*/ 5582675 w 5582675"/>
              <a:gd name="connsiteY2" fmla="*/ 5900239 h 5900239"/>
              <a:gd name="connsiteX3" fmla="*/ 0 w 5582675"/>
              <a:gd name="connsiteY3" fmla="*/ 5900239 h 5900239"/>
              <a:gd name="connsiteX4" fmla="*/ 42854 w 5582675"/>
              <a:gd name="connsiteY4" fmla="*/ 5653315 h 5900239"/>
              <a:gd name="connsiteX5" fmla="*/ 220019 w 5582675"/>
              <a:gd name="connsiteY5" fmla="*/ 3442880 h 5900239"/>
              <a:gd name="connsiteX6" fmla="*/ 47299 w 5582675"/>
              <a:gd name="connsiteY6" fmla="*/ 247560 h 5900239"/>
              <a:gd name="connsiteX7" fmla="*/ 0 w 5582675"/>
              <a:gd name="connsiteY7" fmla="*/ 0 h 5900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82675" h="5900239">
                <a:moveTo>
                  <a:pt x="0" y="0"/>
                </a:moveTo>
                <a:lnTo>
                  <a:pt x="5582675" y="0"/>
                </a:lnTo>
                <a:lnTo>
                  <a:pt x="5582675" y="5900239"/>
                </a:lnTo>
                <a:lnTo>
                  <a:pt x="0" y="5900239"/>
                </a:lnTo>
                <a:cubicBezTo>
                  <a:pt x="14285" y="5817931"/>
                  <a:pt x="34284" y="5741338"/>
                  <a:pt x="42854" y="5653315"/>
                </a:cubicBezTo>
                <a:cubicBezTo>
                  <a:pt x="145724" y="4908883"/>
                  <a:pt x="181919" y="4332092"/>
                  <a:pt x="220019" y="3442880"/>
                </a:cubicBezTo>
                <a:cubicBezTo>
                  <a:pt x="221712" y="2333747"/>
                  <a:pt x="182766" y="1285573"/>
                  <a:pt x="47299" y="247560"/>
                </a:cubicBez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693332"/>
            <a:ext cx="2895195" cy="1735668"/>
          </a:xfrm>
        </p:spPr>
        <p:txBody>
          <a:bodyPr anchor="b">
            <a:normAutofit/>
          </a:bodyPr>
          <a:lstStyle>
            <a:lvl1pPr algn="l">
              <a:defRPr sz="2300" b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657600"/>
            <a:ext cx="2894409" cy="13716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A5200-74F0-9445-8847-A53AA9C11C7B}" type="datetime1">
              <a:rPr lang="en-US" noProof="0" smtClean="0"/>
              <a:t>9/25/2026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73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CA6CA-E140-824D-8E8B-5CC5036BDBAE}" type="datetime1">
              <a:rPr lang="en-US" noProof="0" smtClean="0"/>
              <a:pPr/>
              <a:t>9/25/2026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96B15-8338-45D5-A943-561235072D66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951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859" r:id="rId13"/>
    <p:sldLayoutId id="2147483861" r:id="rId14"/>
    <p:sldLayoutId id="2147483862" r:id="rId15"/>
    <p:sldLayoutId id="2147483864" r:id="rId16"/>
    <p:sldLayoutId id="2147483863" r:id="rId17"/>
    <p:sldLayoutId id="2147483858" r:id="rId18"/>
    <p:sldLayoutId id="2147483865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refundselection.co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shastacollege.edu/S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29B41E-FC51-4047-9C2D-7FA6782DA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4016" y="3478137"/>
            <a:ext cx="3479320" cy="103432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2027-2028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E989F-747B-4007-9C7A-A35E8B662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4479" y="4512460"/>
            <a:ext cx="2986756" cy="112634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 by Shasta College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Aid Office for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Shasta-Tehama-Trinity County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en-US" sz="1400" cap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Schools</a:t>
            </a:r>
          </a:p>
        </p:txBody>
      </p:sp>
    </p:spTree>
    <p:extLst>
      <p:ext uri="{BB962C8B-B14F-4D97-AF65-F5344CB8AC3E}">
        <p14:creationId xmlns:p14="http://schemas.microsoft.com/office/powerpoint/2010/main" val="30670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2B5742-D468-45B7-9156-641CD4D80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47242" y="1945457"/>
            <a:ext cx="5139558" cy="720000"/>
          </a:xfrm>
          <a:solidFill>
            <a:srgbClr val="03430F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Financial Aid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D3AC9-532C-45CE-A886-41FE54A32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47242" y="2757801"/>
            <a:ext cx="5139558" cy="720000"/>
          </a:xfrm>
          <a:solidFill>
            <a:srgbClr val="6BA42C"/>
          </a:solidFill>
          <a:ln>
            <a:noFill/>
          </a:ln>
        </p:spPr>
        <p:txBody>
          <a:bodyPr>
            <a:normAutofit fontScale="92500"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Financial Aid Applications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033E00-5119-4205-BD29-9D1A753BE3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47242" y="3570146"/>
            <a:ext cx="5139558" cy="720000"/>
          </a:xfrm>
          <a:solidFill>
            <a:srgbClr val="05711A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Completing Applications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C0A6450-4901-4648-A1D8-F9E19429FA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47242" y="4382491"/>
            <a:ext cx="5139558" cy="720000"/>
          </a:xfrm>
          <a:solidFill>
            <a:srgbClr val="A0C05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Processing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6A07C8-F3A3-4A79-ADA4-D3DF410E68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47242" y="5194835"/>
            <a:ext cx="5139558" cy="720000"/>
          </a:xfrm>
          <a:solidFill>
            <a:srgbClr val="025A3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to Get Help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88723-F88E-4F02-B1A9-D1224233B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31589"/>
            <a:ext cx="2579161" cy="228382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025A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goal is to help you understand…</a:t>
            </a:r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Financial Aid Process</a:t>
            </a:r>
          </a:p>
        </p:txBody>
      </p:sp>
    </p:spTree>
    <p:extLst>
      <p:ext uri="{BB962C8B-B14F-4D97-AF65-F5344CB8AC3E}">
        <p14:creationId xmlns:p14="http://schemas.microsoft.com/office/powerpoint/2010/main" val="94487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Financial Aid</a:t>
            </a:r>
          </a:p>
        </p:txBody>
      </p:sp>
    </p:spTree>
    <p:extLst>
      <p:ext uri="{BB962C8B-B14F-4D97-AF65-F5344CB8AC3E}">
        <p14:creationId xmlns:p14="http://schemas.microsoft.com/office/powerpoint/2010/main" val="249527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4</a:t>
            </a:fld>
            <a:endParaRPr lang="en-US" noProof="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1861526"/>
            <a:ext cx="7615084" cy="3818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Grants are funds that help pay for college costs. Grants generally do not have to be repaid (unless you drop courses).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Pell Grant (up to $7,395/year)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Supplemental Educational Opportunities Grant</a:t>
            </a: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 Grant A/B/C ($1,094 - $12,570)</a:t>
            </a: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Success Completion Grant ($2,596 – $10,500/year)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Chafee (current/former foster youth)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College Promise Grant (tuition waiver)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71450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free (for students who do not demonstrate financial need)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58" y="235389"/>
            <a:ext cx="1381828" cy="1381828"/>
          </a:xfrm>
          <a:prstGeom prst="ellipse">
            <a:avLst/>
          </a:prstGeom>
          <a:ln w="63500" cap="rnd">
            <a:solidFill>
              <a:srgbClr val="025A3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83114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5</a:t>
            </a:fld>
            <a:endParaRPr lang="en-US" noProof="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Scholarships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027495"/>
            <a:ext cx="818409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Scholarships provide money to help pay for college costs. Scholarships do not have to be repaid.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 comes from private donors (individuals, companies, organizations).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 is based on various criteria: (financial need, GPA, activities, background, career goals, geographical location, etc.)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process varies by scholarship, and often require: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application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Essay(s) about student’s background, experiences, goals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Letter(s) of recommendation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Copies of academic transcripts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58" y="235389"/>
            <a:ext cx="1381828" cy="1381828"/>
          </a:xfrm>
          <a:prstGeom prst="ellipse">
            <a:avLst/>
          </a:prstGeom>
          <a:ln w="63500" cap="rnd">
            <a:solidFill>
              <a:srgbClr val="025A3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1626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6</a:t>
            </a:fld>
            <a:endParaRPr lang="en-US" noProof="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158752"/>
            <a:ext cx="7853560" cy="3334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Money to help pay for college costs. </a:t>
            </a:r>
          </a:p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repaid, accrues interest.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Direct Loans (paid to student)</a:t>
            </a:r>
          </a:p>
          <a:p>
            <a:pPr lvl="0">
              <a:lnSpc>
                <a:spcPct val="200000"/>
              </a:lnSpc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Repayment: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Subsidized – Government pays interest while you are enrolled in college. Payments start 6 months after you have stopped attending.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Unsubsidized – Interest accrues immediately. Payments start 6 months after you have stopped attending.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58" y="235389"/>
            <a:ext cx="1381828" cy="1381828"/>
          </a:xfrm>
          <a:prstGeom prst="ellipse">
            <a:avLst/>
          </a:prstGeom>
          <a:ln w="63500" cap="rnd">
            <a:solidFill>
              <a:srgbClr val="025A3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4423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Federal Work Study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055904"/>
            <a:ext cx="8184097" cy="353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 to work (usually on campus) &amp; earn money to help pay for college costs. </a:t>
            </a:r>
          </a:p>
          <a:p>
            <a:endParaRPr lang="en-US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 is based on financial need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Diverse opportunities: 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ositions in campus offices, tutoring, food services, libraries, academic departments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 Development: Gain valuable job skills and enhance your resume.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Networking: Develop relationships with college staff and faculty.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Earn While You Learn: Income is earned through work; no repayment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58" y="235389"/>
            <a:ext cx="1381828" cy="1381828"/>
          </a:xfrm>
          <a:prstGeom prst="ellipse">
            <a:avLst/>
          </a:prstGeom>
          <a:ln w="63500" cap="rnd">
            <a:solidFill>
              <a:srgbClr val="025A3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7381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274638"/>
            <a:ext cx="8294038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Aid Applications</a:t>
            </a:r>
          </a:p>
        </p:txBody>
      </p:sp>
    </p:spTree>
    <p:extLst>
      <p:ext uri="{BB962C8B-B14F-4D97-AF65-F5344CB8AC3E}">
        <p14:creationId xmlns:p14="http://schemas.microsoft.com/office/powerpoint/2010/main" val="21579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9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FAFSA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6097"/>
            <a:ext cx="81840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</a:t>
            </a:r>
            <a:br>
              <a:rPr lang="en-US" sz="3600" b="1" dirty="0">
                <a:solidFill>
                  <a:srgbClr val="025A3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0571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https://studentaid.gov </a:t>
            </a:r>
          </a:p>
          <a:p>
            <a:pPr>
              <a:lnSpc>
                <a:spcPct val="150000"/>
              </a:lnSpc>
            </a:pP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732324"/>
            <a:ext cx="419817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Application for: 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Pell Grant 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Supplemental Educational Opportunity Grant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 Grant A/B/C 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Success Completion Grant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Federal Work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5372" y="3346104"/>
            <a:ext cx="427997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800" dirty="0"/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Chafee (current/former foster youth)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College Promise Grant (tuition waiver)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/ 2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year free (for students who do not demonstrate financial need)</a:t>
            </a:r>
          </a:p>
          <a:p>
            <a:pPr marL="171450" lvl="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Federal Direct Loans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96" y="417718"/>
            <a:ext cx="3095689" cy="722327"/>
          </a:xfrm>
          <a:prstGeom prst="rect">
            <a:avLst/>
          </a:prstGeom>
          <a:ln w="28575">
            <a:solidFill>
              <a:srgbClr val="025A30"/>
            </a:solidFill>
          </a:ln>
        </p:spPr>
      </p:pic>
    </p:spTree>
    <p:extLst>
      <p:ext uri="{BB962C8B-B14F-4D97-AF65-F5344CB8AC3E}">
        <p14:creationId xmlns:p14="http://schemas.microsoft.com/office/powerpoint/2010/main" val="2447652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10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904309"/>
            <a:ext cx="818409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ZA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Dream Act Application</a:t>
            </a:r>
          </a:p>
          <a:p>
            <a:pPr lvl="0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(if you are not eligible to submit FAFSA) </a:t>
            </a:r>
            <a:b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0571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https://dream.csac.ca.gov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br>
              <a:rPr lang="en-US" sz="2400" dirty="0">
                <a:solidFill>
                  <a:prstClr val="black"/>
                </a:solidFill>
              </a:rPr>
            </a:b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038925"/>
            <a:ext cx="840718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Application for: 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 Grant A/B/C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Success Completion Grant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Chafee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(current/former foster youth)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College Promise Grant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(tuition waiver)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2</a:t>
            </a:r>
            <a:r>
              <a:rPr lang="en-US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year free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(for students who do not qualify for other sources of funding).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97" y="417718"/>
            <a:ext cx="3095687" cy="722327"/>
          </a:xfrm>
          <a:prstGeom prst="rect">
            <a:avLst/>
          </a:prstGeom>
          <a:ln w="28575">
            <a:solidFill>
              <a:srgbClr val="025A30"/>
            </a:solidFill>
          </a:ln>
        </p:spPr>
      </p:pic>
    </p:spTree>
    <p:extLst>
      <p:ext uri="{BB962C8B-B14F-4D97-AF65-F5344CB8AC3E}">
        <p14:creationId xmlns:p14="http://schemas.microsoft.com/office/powerpoint/2010/main" val="341106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11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CCPG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26097"/>
            <a:ext cx="81840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 College Promise Grant Application</a:t>
            </a:r>
            <a:b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0571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www.shastacollege.edu/fa_ccpg</a:t>
            </a:r>
            <a:r>
              <a:rPr lang="en-US" sz="2400" b="1" dirty="0">
                <a:solidFill>
                  <a:srgbClr val="0571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	</a:t>
            </a:r>
            <a:br>
              <a:rPr lang="en-US" sz="2400" dirty="0">
                <a:solidFill>
                  <a:prstClr val="black"/>
                </a:solidFill>
              </a:rPr>
            </a:b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901237"/>
            <a:ext cx="8407184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Application for: 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 Fee Waiver</a:t>
            </a:r>
          </a:p>
          <a:p>
            <a:pPr>
              <a:spcBef>
                <a:spcPts val="600"/>
              </a:spcBef>
            </a:pP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(Apply through FAFSA or State Application)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ways to qualify: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 (self certifying, under perjury)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 (determined by FAFSA)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recipient (SSI, CalWORKs, general assistance)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Homelessness (may require additional proof)</a:t>
            </a:r>
          </a:p>
          <a:p>
            <a:pPr lvl="0"/>
            <a:endParaRPr lang="en-US" sz="10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97" y="417718"/>
            <a:ext cx="3095687" cy="722326"/>
          </a:xfrm>
          <a:prstGeom prst="rect">
            <a:avLst/>
          </a:prstGeom>
          <a:ln w="28575">
            <a:solidFill>
              <a:srgbClr val="025A30"/>
            </a:solidFill>
          </a:ln>
        </p:spPr>
      </p:pic>
    </p:spTree>
    <p:extLst>
      <p:ext uri="{BB962C8B-B14F-4D97-AF65-F5344CB8AC3E}">
        <p14:creationId xmlns:p14="http://schemas.microsoft.com/office/powerpoint/2010/main" val="1725093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12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YEARS FREE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197" y="1961388"/>
            <a:ext cx="840718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 fee waiver for students who do not qualify for other financial aid and have not yet received a degree.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	</a:t>
            </a:r>
            <a:br>
              <a:rPr lang="en-US" sz="2400" dirty="0">
                <a:solidFill>
                  <a:prstClr val="black"/>
                </a:solidFill>
              </a:rPr>
            </a:b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7" y="2751097"/>
            <a:ext cx="840718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How to apply: 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the FAFSA or CADAA application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New Student Online Orientation 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an education plan with a counselor </a:t>
            </a:r>
          </a:p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not eligible for CCPG and will attend 12 or more units (or reduced course load confirmed by PACE Office), submit the Shasta College Promise Program application</a:t>
            </a:r>
          </a:p>
          <a:p>
            <a:pPr lvl="0">
              <a:spcAft>
                <a:spcPts val="600"/>
              </a:spcAft>
            </a:pPr>
            <a:endParaRPr lang="en-US" sz="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b="1" dirty="0">
                <a:solidFill>
                  <a:srgbClr val="0571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https://www.shastacollege.edu/cost-financial-aid/promise-program/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699" y="417718"/>
            <a:ext cx="3095682" cy="722326"/>
          </a:xfrm>
          <a:prstGeom prst="rect">
            <a:avLst/>
          </a:prstGeom>
          <a:ln w="28575">
            <a:solidFill>
              <a:srgbClr val="025A30"/>
            </a:solidFill>
          </a:ln>
        </p:spPr>
      </p:pic>
    </p:spTree>
    <p:extLst>
      <p:ext uri="{BB962C8B-B14F-4D97-AF65-F5344CB8AC3E}">
        <p14:creationId xmlns:p14="http://schemas.microsoft.com/office/powerpoint/2010/main" val="176364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41431"/>
            <a:ext cx="8244942" cy="1413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Completing Applications for the 2027-2028 School Year</a:t>
            </a:r>
          </a:p>
        </p:txBody>
      </p:sp>
    </p:spTree>
    <p:extLst>
      <p:ext uri="{BB962C8B-B14F-4D97-AF65-F5344CB8AC3E}">
        <p14:creationId xmlns:p14="http://schemas.microsoft.com/office/powerpoint/2010/main" val="2128799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14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Student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22546"/>
            <a:ext cx="8383424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 an independent student, you will need: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Your (and spouse’s) 2025 tax returns, W-2’s, &amp; other records of earned or untaxed income. 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 must consent to linking your IRS data to your FAFSA or you will not be eligible for federal aid.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FSA ID (for FAFSA only)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Individual Taxpayer Identification Number (for CADAA only)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List of Colleges you are applying to.</a:t>
            </a:r>
          </a:p>
          <a:p>
            <a:pPr marL="800100" lvl="1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Shasta College School ID is 001289</a:t>
            </a:r>
          </a:p>
        </p:txBody>
      </p:sp>
    </p:spTree>
    <p:extLst>
      <p:ext uri="{BB962C8B-B14F-4D97-AF65-F5344CB8AC3E}">
        <p14:creationId xmlns:p14="http://schemas.microsoft.com/office/powerpoint/2010/main" val="233722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15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Student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943888"/>
            <a:ext cx="769121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 a dependent student, you will need: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Parent(s) and student 2025 tax returns, W-2’s, &amp; other records of earned or untaxed income.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You must consent to linking your IRS data to your FAFSA or you will not be eligible for federal aid.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Parent &amp; student FSA ID (for FAFSA only)</a:t>
            </a:r>
          </a:p>
          <a:p>
            <a:pPr marL="342900" indent="-342900">
              <a:lnSpc>
                <a:spcPts val="24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Parent and/or student Individual Taxpayer Identification Number (for CADAA only)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List of Colleges you are applying to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Shasta College School ID is 001289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015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16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Avoiding Common Mistakes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3063" y="1794550"/>
            <a:ext cx="769121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Check that you are not making the following mistakes in your application: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Applying for the wrong application year, both the 2027-28 FAFSA/CADAA is released and active as well as the 2026-27 FAFSA/CADAA.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2027-28 applies to Summer 2027, Fall 2027, Spring 2028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2026-27 applies to Summer 2026, Fall 2026, Spring 2027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Name, date of birth, and/or SSN discrepancies (this will prevent your application from being processed)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Wrong school listed on application</a:t>
            </a:r>
          </a:p>
        </p:txBody>
      </p:sp>
    </p:spTree>
    <p:extLst>
      <p:ext uri="{BB962C8B-B14F-4D97-AF65-F5344CB8AC3E}">
        <p14:creationId xmlns:p14="http://schemas.microsoft.com/office/powerpoint/2010/main" val="3258672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41431"/>
            <a:ext cx="8244942" cy="1413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Deadlines</a:t>
            </a:r>
          </a:p>
        </p:txBody>
      </p:sp>
    </p:spTree>
    <p:extLst>
      <p:ext uri="{BB962C8B-B14F-4D97-AF65-F5344CB8AC3E}">
        <p14:creationId xmlns:p14="http://schemas.microsoft.com/office/powerpoint/2010/main" val="2683299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18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Miss Your Deadlines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110021"/>
            <a:ext cx="8205019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buClr>
                <a:srgbClr val="ACD433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Each year FAFSA &amp; CADAA become available on</a:t>
            </a:r>
          </a:p>
          <a:p>
            <a:pPr lvl="0">
              <a:lnSpc>
                <a:spcPts val="3600"/>
              </a:lnSpc>
              <a:buClr>
                <a:srgbClr val="ACD433"/>
              </a:buClr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October 1</a:t>
            </a:r>
            <a:r>
              <a:rPr lang="en-US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of previous year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buClr>
                <a:srgbClr val="ACD433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deadline for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the 2027-2028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year 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April 2nd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*, 2027,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be considered for state grants. If you miss this deadline, you should still apply to be considered for other grants.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priority deadline for California Community Colleges is September 2nd*</a:t>
            </a:r>
            <a:br>
              <a:rPr lang="en-US" sz="24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ACD433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Scholarships/loans have different deadlines.</a:t>
            </a:r>
          </a:p>
          <a:p>
            <a:pPr lvl="0">
              <a:buClr>
                <a:srgbClr val="ACD433"/>
              </a:buClr>
            </a:pP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ACD433"/>
              </a:buClr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Visit your schools financial aid page for their specific deadlines.</a:t>
            </a:r>
          </a:p>
        </p:txBody>
      </p:sp>
    </p:spTree>
    <p:extLst>
      <p:ext uri="{BB962C8B-B14F-4D97-AF65-F5344CB8AC3E}">
        <p14:creationId xmlns:p14="http://schemas.microsoft.com/office/powerpoint/2010/main" val="245984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457200" y="41431"/>
            <a:ext cx="8244942" cy="1413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2115126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20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Your Application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05615"/>
            <a:ext cx="76912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FAFSA or CADAA</a:t>
            </a:r>
          </a:p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College will e-mail you when they have received your application (this may take 2-3 weeks)</a:t>
            </a:r>
          </a:p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You will be automatically awarded, or be asked to submit verification documents</a:t>
            </a:r>
          </a:p>
        </p:txBody>
      </p:sp>
    </p:spTree>
    <p:extLst>
      <p:ext uri="{BB962C8B-B14F-4D97-AF65-F5344CB8AC3E}">
        <p14:creationId xmlns:p14="http://schemas.microsoft.com/office/powerpoint/2010/main" val="41402356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21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Verification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297497"/>
            <a:ext cx="71803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must consistently check their Shasta College inbox &amp; portal</a:t>
            </a:r>
          </a:p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any requested documents/information</a:t>
            </a:r>
          </a:p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Submit appeals if needed</a:t>
            </a:r>
          </a:p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 1-2 weeks for processing</a:t>
            </a:r>
          </a:p>
        </p:txBody>
      </p:sp>
    </p:spTree>
    <p:extLst>
      <p:ext uri="{BB962C8B-B14F-4D97-AF65-F5344CB8AC3E}">
        <p14:creationId xmlns:p14="http://schemas.microsoft.com/office/powerpoint/2010/main" val="1661408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22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/>
                <a:cs typeface="Arial"/>
              </a:rPr>
              <a:t>Review Your Financial Aid Offer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6194" y="2303901"/>
            <a:ext cx="6693540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The financial aid office has now reviewed all necessary information to determine your eligibility for state and federal grants.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Visit the Shasta College Portal to view  your Financial Aid Offer. </a:t>
            </a:r>
          </a:p>
        </p:txBody>
      </p:sp>
    </p:spTree>
    <p:extLst>
      <p:ext uri="{BB962C8B-B14F-4D97-AF65-F5344CB8AC3E}">
        <p14:creationId xmlns:p14="http://schemas.microsoft.com/office/powerpoint/2010/main" val="13583831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23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Set-Up Bank Mobile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07683"/>
            <a:ext cx="7890387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lvl="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If you are eligible for grants/loans you must complete this step to receive your funds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Verify your e-mail, mailing address, and phone number are up to date with Shasta College. </a:t>
            </a: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Visit </a:t>
            </a: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www.refundselection.com</a:t>
            </a: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prstClr val="black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71450" indent="-1714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Arial"/>
                <a:cs typeface="Arial"/>
              </a:rPr>
              <a:t>Choose direct deposit or have a debit card mailed to you</a:t>
            </a:r>
            <a:endParaRPr lang="en-US">
              <a:solidFill>
                <a:prstClr val="black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43251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24</a:t>
            </a:fld>
            <a:endParaRPr lang="en-US" noProof="0" dirty="0"/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if I Need More Help?</a:t>
            </a:r>
          </a:p>
        </p:txBody>
      </p:sp>
    </p:spTree>
    <p:extLst>
      <p:ext uri="{BB962C8B-B14F-4D97-AF65-F5344CB8AC3E}">
        <p14:creationId xmlns:p14="http://schemas.microsoft.com/office/powerpoint/2010/main" val="1384494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25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Get Help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809939"/>
            <a:ext cx="8436820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Shasta College has staff ready to help you: </a:t>
            </a:r>
            <a:br>
              <a:rPr lang="en-US" sz="2400" b="1" dirty="0">
                <a:latin typeface="Arial"/>
                <a:cs typeface="Arial"/>
              </a:rPr>
            </a:br>
            <a:r>
              <a:rPr lang="en-US" sz="2400" b="1" dirty="0">
                <a:latin typeface="Arial"/>
                <a:cs typeface="Arial"/>
              </a:rPr>
              <a:t>phone number (530) 242-7650  financialaid@shastacollege.edu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Online applications have “help” features that explain the question (e.g., direct you to specific lines on tax returns, &amp; more)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High School Counselors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Cash for College Workshops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TRIO Advisors</a:t>
            </a:r>
          </a:p>
        </p:txBody>
      </p:sp>
    </p:spTree>
    <p:extLst>
      <p:ext uri="{BB962C8B-B14F-4D97-AF65-F5344CB8AC3E}">
        <p14:creationId xmlns:p14="http://schemas.microsoft.com/office/powerpoint/2010/main" val="322448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6B15-8338-45D5-A943-561235072D66}" type="slidenum">
              <a:rPr lang="en-US" noProof="0" smtClean="0"/>
              <a:t>26</a:t>
            </a:fld>
            <a:endParaRPr lang="en-US" noProof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457200" y="274638"/>
            <a:ext cx="85344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3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000"/>
              </a:lnSpc>
            </a:pP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Options for Help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86938"/>
            <a:ext cx="84368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College OPTIONS, a college access center in Redding, provides free assistance to students applying to college and for financial aid: call 530-244-4022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Shasta College students can get one-on-one assistance via phone or Zoom from our Student Success Center staff </a:t>
            </a:r>
            <a:r>
              <a:rPr lang="en-US" sz="2000" b="1" dirty="0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www.shastacollege.edu/SSC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Tehama, Trinity and Intermountain students can visit our extended education location for support. Call 530-242-7750 option 4 to contact your nearest Shasta College Campus.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518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0D0EAE-52CD-493E-A174-3A7CD0E9C7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83CA34-C6E2-49BA-ACFF-78ADEC0C28FA}">
  <ds:schemaRefs>
    <ds:schemaRef ds:uri="71af3243-3dd4-4a8d-8c0d-dd76da1f02a5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16c05727-aa75-4e4a-9b5f-8a80a1165891"/>
  </ds:schemaRefs>
</ds:datastoreItem>
</file>

<file path=customXml/itemProps3.xml><?xml version="1.0" encoding="utf-8"?>
<ds:datastoreItem xmlns:ds="http://schemas.openxmlformats.org/officeDocument/2006/customXml" ds:itemID="{CCB9AE35-8A31-4380-94A6-86E5DFCDD1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1421</Words>
  <Application>Microsoft Office PowerPoint</Application>
  <PresentationFormat>On-screen Show (4:3)</PresentationFormat>
  <Paragraphs>208</Paragraphs>
  <Slides>26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2027-2028</vt:lpstr>
      <vt:lpstr>The goal is to help you understand…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220</cp:revision>
  <dcterms:created xsi:type="dcterms:W3CDTF">2022-02-17T20:51:45Z</dcterms:created>
  <dcterms:modified xsi:type="dcterms:W3CDTF">2026-09-25T17:07:12Z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