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27B705-E786-4264-8941-21AACA2E8783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0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EE7BB-351E-41F9-BEB4-84D46EAD2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49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7EE7BB-351E-41F9-BEB4-84D46EAD2A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0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E6EEE53-DA6B-4A4B-BE51-D3EFBD316FA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7A7C35D-4272-4786-A8A4-533281BD08F8}" type="datetimeFigureOut">
              <a:rPr lang="en-US" smtClean="0"/>
              <a:t>9/12/2022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file:///\\skye\Business\Marianna\District%20Business%20Advisor\Districts\Winship-Robbins\2021-22\21-22%20W-R%20Unaudited%20Actuals\21-22%20W-R%20UA%20District%20Data.xlsx!Revenue!R2C1:R7C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file:///\\skye\Business\Marianna\District%20Business%20Advisor\Districts\Winship-Robbins\2021-22\21-22%20W-R%20Unaudited%20Actuals\21-22%20W-R%20UA%20District%20Data.xlsx!Revenue!%5b21-22%20W-R%20UA%20District%20Data.xlsx%5dRevenue%20Chart%20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emf"/><Relationship Id="rId4" Type="http://schemas.openxmlformats.org/officeDocument/2006/relationships/oleObject" Target="file:///\\skye\Business\Marianna\District%20Business%20Advisor\Districts\Winship-Robbins\2021-22\21-22%20W-R%20Unaudited%20Actuals\21-22%20W-R%20UA%20District%20Data.xlsx!Expenditure!R2C1:R10C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file:///\\skye\Business\Marianna\District%20Business%20Advisor\Districts\Winship-Robbins\2021-22\21-22%20W-R%20Unaudited%20Actuals\21-22%20W-R%20UA%20District%20Data.xlsx!Expenditure!%5b21-22%20W-R%20UA%20District%20Data.xlsx%5dExpenditure%20Chart%20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8.emf"/><Relationship Id="rId5" Type="http://schemas.openxmlformats.org/officeDocument/2006/relationships/oleObject" Target="file:///\\skye\Business\Marianna\District%20Business%20Advisor\Districts\Winship-Robbins\2021-22\21-22%20W-R%20Unaudited%20Actuals\21-22%20W-R%20UA%20District%20Data.xlsx!GF%20Summary!R2C1:R11C4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543800" cy="2286000"/>
          </a:xfrm>
        </p:spPr>
        <p:txBody>
          <a:bodyPr/>
          <a:lstStyle/>
          <a:p>
            <a:r>
              <a:rPr lang="en-US" dirty="0" err="1" smtClean="0"/>
              <a:t>Winship</a:t>
            </a:r>
            <a:r>
              <a:rPr lang="en-US" dirty="0" smtClean="0"/>
              <a:t>-Robbins Elementary 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29200"/>
            <a:ext cx="6461760" cy="914400"/>
          </a:xfrm>
        </p:spPr>
        <p:txBody>
          <a:bodyPr/>
          <a:lstStyle/>
          <a:p>
            <a:r>
              <a:rPr lang="en-US" b="1" dirty="0" smtClean="0"/>
              <a:t>2021-22 Unaudited Actuals</a:t>
            </a:r>
            <a:endParaRPr 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09600"/>
            <a:ext cx="1676400" cy="161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2021-22 Unaudited </a:t>
            </a:r>
            <a:r>
              <a:rPr lang="en-US" dirty="0"/>
              <a:t>Actuals</a:t>
            </a:r>
          </a:p>
        </p:txBody>
      </p:sp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5376115"/>
              </p:ext>
            </p:extLst>
          </p:nvPr>
        </p:nvGraphicFramePr>
        <p:xfrm>
          <a:off x="534824" y="2286000"/>
          <a:ext cx="6606473" cy="2094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" name="Worksheet" r:id="rId4" imgW="3695636" imgH="1171490" progId="Excel.Sheet.12">
                  <p:link updateAutomatic="1"/>
                </p:oleObj>
              </mc:Choice>
              <mc:Fallback>
                <p:oleObj name="Worksheet" r:id="rId4" imgW="3695636" imgH="117149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4824" y="2286000"/>
                        <a:ext cx="6606473" cy="2094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83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2021-22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22975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707419"/>
              </p:ext>
            </p:extLst>
          </p:nvPr>
        </p:nvGraphicFramePr>
        <p:xfrm>
          <a:off x="842963" y="1755775"/>
          <a:ext cx="6677025" cy="354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" name="Worksheet" r:id="rId4" imgW="6677041" imgH="3543257" progId="Excel.Sheet.12">
                  <p:link updateAutomatic="1"/>
                </p:oleObj>
              </mc:Choice>
              <mc:Fallback>
                <p:oleObj name="Worksheet" r:id="rId4" imgW="6677041" imgH="354325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2963" y="1755775"/>
                        <a:ext cx="6677025" cy="3543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84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Expenditures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2021-22 Unaudited </a:t>
            </a:r>
            <a:r>
              <a:rPr lang="en-US" dirty="0"/>
              <a:t>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24" y="5732640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690633"/>
              </p:ext>
            </p:extLst>
          </p:nvPr>
        </p:nvGraphicFramePr>
        <p:xfrm>
          <a:off x="838200" y="1676400"/>
          <a:ext cx="6324600" cy="329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3" name="Worksheet" r:id="rId4" imgW="3343323" imgH="1743032" progId="Excel.Sheet.12">
                  <p:link updateAutomatic="1"/>
                </p:oleObj>
              </mc:Choice>
              <mc:Fallback>
                <p:oleObj name="Worksheet" r:id="rId4" imgW="3343323" imgH="17430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38200" y="1676400"/>
                        <a:ext cx="6324600" cy="329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15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Expenditures</a:t>
            </a:r>
            <a:br>
              <a:rPr lang="en-US" dirty="0" smtClean="0"/>
            </a:br>
            <a:r>
              <a:rPr lang="en-US" dirty="0" smtClean="0"/>
              <a:t>2021-22 </a:t>
            </a:r>
            <a:r>
              <a:rPr lang="en-US" dirty="0"/>
              <a:t>Unaudited Actuals</a:t>
            </a:r>
          </a:p>
        </p:txBody>
      </p:sp>
      <p:pic>
        <p:nvPicPr>
          <p:cNvPr id="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6035852"/>
            <a:ext cx="2895600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236234"/>
              </p:ext>
            </p:extLst>
          </p:nvPr>
        </p:nvGraphicFramePr>
        <p:xfrm>
          <a:off x="614363" y="1681163"/>
          <a:ext cx="7153275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8" name="Worksheet" r:id="rId4" imgW="7305595" imgH="4095608" progId="Excel.Sheet.12">
                  <p:link updateAutomatic="1"/>
                </p:oleObj>
              </mc:Choice>
              <mc:Fallback>
                <p:oleObj name="Worksheet" r:id="rId4" imgW="7305595" imgH="409560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14363" y="1681163"/>
                        <a:ext cx="7153275" cy="401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86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Fund </a:t>
            </a:r>
            <a:r>
              <a:rPr lang="en-US" dirty="0" smtClean="0"/>
              <a:t>Summary Comparison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533400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lvl="0" indent="-228600">
              <a:buFont typeface="+mj-lt"/>
              <a:buAutoNum type="arabicPeriod"/>
            </a:pPr>
            <a:r>
              <a:rPr lang="en-US" sz="1100" dirty="0"/>
              <a:t>Revenue decrease of $18,344.91 as a net result of REAP and Interest </a:t>
            </a:r>
            <a:r>
              <a:rPr lang="en-US" sz="1100" dirty="0" smtClean="0"/>
              <a:t>revenue decreasing and deferring </a:t>
            </a:r>
            <a:r>
              <a:rPr lang="en-US" sz="1100" dirty="0"/>
              <a:t>one-time revenue for </a:t>
            </a:r>
            <a:r>
              <a:rPr lang="en-US" sz="1100" dirty="0" smtClean="0"/>
              <a:t>Educator </a:t>
            </a:r>
            <a:r>
              <a:rPr lang="en-US" sz="1100" dirty="0"/>
              <a:t>Effectiveness Block Grant and In-Person Instruction </a:t>
            </a:r>
            <a:r>
              <a:rPr lang="en-US" sz="1100" dirty="0" smtClean="0"/>
              <a:t>Grant, while revenue </a:t>
            </a:r>
            <a:r>
              <a:rPr lang="en-US" sz="1100" dirty="0"/>
              <a:t>for Special Education, Cafeteria, and Lottery increased</a:t>
            </a:r>
            <a:r>
              <a:rPr lang="en-US" sz="1100" dirty="0" smtClean="0"/>
              <a:t>.</a:t>
            </a:r>
          </a:p>
          <a:p>
            <a:pPr marL="228600" lvl="0" indent="-228600">
              <a:buFont typeface="+mj-lt"/>
              <a:buAutoNum type="arabicPeriod"/>
            </a:pPr>
            <a:r>
              <a:rPr lang="en-US" sz="1100" dirty="0" smtClean="0"/>
              <a:t>Expenditure decrease of </a:t>
            </a:r>
            <a:r>
              <a:rPr lang="en-US" sz="1100" dirty="0"/>
              <a:t>$148,274.55 </a:t>
            </a:r>
            <a:r>
              <a:rPr lang="en-US" sz="1100" dirty="0" smtClean="0"/>
              <a:t>was a result of </a:t>
            </a:r>
            <a:r>
              <a:rPr lang="en-US" sz="1100" dirty="0"/>
              <a:t>a reduction in REAP related supplies, operating costs</a:t>
            </a:r>
            <a:r>
              <a:rPr lang="en-US" sz="1100" dirty="0" smtClean="0"/>
              <a:t>, which </a:t>
            </a:r>
            <a:r>
              <a:rPr lang="en-US" sz="1100" dirty="0"/>
              <a:t>included Electricity and Gas, Travel and </a:t>
            </a:r>
            <a:r>
              <a:rPr lang="en-US" sz="1100" dirty="0" smtClean="0"/>
              <a:t>Conference, External Audit Services </a:t>
            </a:r>
            <a:r>
              <a:rPr lang="en-US" sz="1100" dirty="0"/>
              <a:t>and other miscellaneous Services Operating </a:t>
            </a:r>
            <a:r>
              <a:rPr lang="en-US" sz="1100" dirty="0" smtClean="0"/>
              <a:t>expenditures. In addition, capital </a:t>
            </a:r>
            <a:r>
              <a:rPr lang="en-US" sz="1100" dirty="0"/>
              <a:t>projects </a:t>
            </a:r>
            <a:r>
              <a:rPr lang="en-US" sz="1100" dirty="0" smtClean="0"/>
              <a:t>expenditures were less than anticipated due to </a:t>
            </a:r>
            <a:r>
              <a:rPr lang="en-US" sz="1100" dirty="0"/>
              <a:t>not fully </a:t>
            </a:r>
            <a:r>
              <a:rPr lang="en-US" sz="1100" dirty="0" smtClean="0"/>
              <a:t>completing the portable project </a:t>
            </a:r>
            <a:r>
              <a:rPr lang="en-US" sz="1100" dirty="0"/>
              <a:t>in the 21-22 fiscal year.</a:t>
            </a:r>
            <a:endParaRPr lang="en-US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381000"/>
            <a:ext cx="952500" cy="91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0152477"/>
              </p:ext>
            </p:extLst>
          </p:nvPr>
        </p:nvGraphicFramePr>
        <p:xfrm>
          <a:off x="609600" y="1600200"/>
          <a:ext cx="6324600" cy="3315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4" name="Worksheet" r:id="rId5" imgW="4924313" imgH="2581346" progId="Excel.Sheet.12">
                  <p:link updateAutomatic="1"/>
                </p:oleObj>
              </mc:Choice>
              <mc:Fallback>
                <p:oleObj name="Worksheet" r:id="rId5" imgW="4924313" imgH="258134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9600" y="1600200"/>
                        <a:ext cx="6324600" cy="3315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281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3">
      <a:dk1>
        <a:srgbClr val="2F2B20"/>
      </a:dk1>
      <a:lt1>
        <a:srgbClr val="FFFFFF"/>
      </a:lt1>
      <a:dk2>
        <a:srgbClr val="002060"/>
      </a:dk2>
      <a:lt2>
        <a:srgbClr val="DFDCB7"/>
      </a:lt2>
      <a:accent1>
        <a:srgbClr val="000E2A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1337</TotalTime>
  <Words>118</Words>
  <Application>Microsoft Office PowerPoint</Application>
  <PresentationFormat>On-screen Show (4:3)</PresentationFormat>
  <Paragraphs>10</Paragraphs>
  <Slides>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Links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</vt:lpstr>
      <vt:lpstr>Adjacency</vt:lpstr>
      <vt:lpstr>file:///\\skye\Business\Marianna\District%20Business%20Advisor\Districts\Winship-Robbins\2021-22\21-22%20W-R%20Unaudited%20Actuals\21-22%20W-R%20UA%20District%20Data.xlsx!Revenue!R2C1:R7C2</vt:lpstr>
      <vt:lpstr>file:///\\skye\Business\Marianna\District%20Business%20Advisor\Districts\Winship-Robbins\2021-22\21-22%20W-R%20Unaudited%20Actuals\21-22%20W-R%20UA%20District%20Data.xlsx!Revenue!%5b21-22%20W-R%20UA%20District%20Data.xlsx%5dRevenue%20Chart%202</vt:lpstr>
      <vt:lpstr>file:///\\skye\Business\Marianna\District%20Business%20Advisor\Districts\Winship-Robbins\2021-22\21-22%20W-R%20Unaudited%20Actuals\21-22%20W-R%20UA%20District%20Data.xlsx!Expenditure!R2C1:R10C2</vt:lpstr>
      <vt:lpstr>file:///\\skye\Business\Marianna\District%20Business%20Advisor\Districts\Winship-Robbins\2021-22\21-22%20W-R%20Unaudited%20Actuals\21-22%20W-R%20UA%20District%20Data.xlsx!Expenditure!%5b21-22%20W-R%20UA%20District%20Data.xlsx%5dExpenditure%20Chart%201</vt:lpstr>
      <vt:lpstr>file:///\\skye\Business\Marianna\District%20Business%20Advisor\Districts\Winship-Robbins\2021-22\21-22%20W-R%20Unaudited%20Actuals\21-22%20W-R%20UA%20District%20Data.xlsx!GF%20Summary!R2C1:R11C4</vt:lpstr>
      <vt:lpstr>Winship-Robbins Elementary  </vt:lpstr>
      <vt:lpstr>Revenues  2021-22 Unaudited Actuals</vt:lpstr>
      <vt:lpstr>Revenues  2021-22 Unaudited Actuals</vt:lpstr>
      <vt:lpstr>Expenditures  2021-22 Unaudited Actuals</vt:lpstr>
      <vt:lpstr>Expenditures 2021-22 Unaudited Actuals</vt:lpstr>
      <vt:lpstr>General Fund Summary Comparison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Browns Elementary</dc:title>
  <dc:creator>Jennifer Stahlheber</dc:creator>
  <cp:lastModifiedBy>Cynthia Ramirez</cp:lastModifiedBy>
  <cp:revision>96</cp:revision>
  <cp:lastPrinted>2022-09-12T15:01:28Z</cp:lastPrinted>
  <dcterms:created xsi:type="dcterms:W3CDTF">2014-08-20T21:33:49Z</dcterms:created>
  <dcterms:modified xsi:type="dcterms:W3CDTF">2022-09-12T23:42:26Z</dcterms:modified>
</cp:coreProperties>
</file>