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6413" cy="9083675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61">
          <p15:clr>
            <a:srgbClr val="000000"/>
          </p15:clr>
        </p15:guide>
        <p15:guide id="2" pos="2160">
          <p15:clr>
            <a:srgbClr val="000000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61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050" tIns="45525" rIns="91050" bIns="455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050" tIns="45525" rIns="91050" bIns="455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57287" y="681037"/>
            <a:ext cx="4541837" cy="34067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4314825"/>
            <a:ext cx="5027612" cy="4087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050" tIns="45525" rIns="91050" bIns="4552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29650"/>
            <a:ext cx="2971800" cy="45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050" tIns="45525" rIns="91050" bIns="455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2" y="8629650"/>
            <a:ext cx="2971800" cy="45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050" tIns="45525" rIns="91050" bIns="455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:notes"/>
          <p:cNvSpPr txBox="1"/>
          <p:nvPr/>
        </p:nvSpPr>
        <p:spPr>
          <a:xfrm>
            <a:off x="3884612" y="8629650"/>
            <a:ext cx="2971800" cy="45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050" tIns="45525" rIns="91050" bIns="455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fld>
            <a:endParaRPr/>
          </a:p>
        </p:txBody>
      </p:sp>
      <p:sp>
        <p:nvSpPr>
          <p:cNvPr id="93" name="Google Shape;9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7288" y="681038"/>
            <a:ext cx="4541837" cy="34067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4" name="Google Shape;94;p1:notes"/>
          <p:cNvSpPr txBox="1">
            <a:spLocks noGrp="1"/>
          </p:cNvSpPr>
          <p:nvPr>
            <p:ph type="body" idx="1"/>
          </p:nvPr>
        </p:nvSpPr>
        <p:spPr>
          <a:xfrm>
            <a:off x="914400" y="4314825"/>
            <a:ext cx="5027612" cy="4087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050" tIns="45525" rIns="91050" bIns="455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/>
          <p:nvPr/>
        </p:nvSpPr>
        <p:spPr>
          <a:xfrm>
            <a:off x="3884612" y="8629650"/>
            <a:ext cx="2971800" cy="45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050" tIns="45525" rIns="91050" bIns="455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fld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7287" y="681037"/>
            <a:ext cx="4541837" cy="34067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0" name="Google Shape;100;p2:notes"/>
          <p:cNvSpPr txBox="1">
            <a:spLocks noGrp="1"/>
          </p:cNvSpPr>
          <p:nvPr>
            <p:ph type="body" idx="1"/>
          </p:nvPr>
        </p:nvSpPr>
        <p:spPr>
          <a:xfrm>
            <a:off x="914400" y="4314825"/>
            <a:ext cx="5027612" cy="4087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050" tIns="45525" rIns="91050" bIns="455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 txBox="1"/>
          <p:nvPr/>
        </p:nvSpPr>
        <p:spPr>
          <a:xfrm>
            <a:off x="3884612" y="8629650"/>
            <a:ext cx="2971800" cy="45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050" tIns="45525" rIns="91050" bIns="455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fld>
            <a:endParaRPr/>
          </a:p>
        </p:txBody>
      </p:sp>
      <p:sp>
        <p:nvSpPr>
          <p:cNvPr id="121" name="Google Shape;12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7287" y="681037"/>
            <a:ext cx="4541837" cy="34067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2" name="Google Shape;122;p3:notes"/>
          <p:cNvSpPr txBox="1">
            <a:spLocks noGrp="1"/>
          </p:cNvSpPr>
          <p:nvPr>
            <p:ph type="body" idx="1"/>
          </p:nvPr>
        </p:nvSpPr>
        <p:spPr>
          <a:xfrm>
            <a:off x="914400" y="4314825"/>
            <a:ext cx="5027612" cy="4087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050" tIns="45525" rIns="91050" bIns="455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4:notes"/>
          <p:cNvSpPr txBox="1"/>
          <p:nvPr/>
        </p:nvSpPr>
        <p:spPr>
          <a:xfrm>
            <a:off x="3884612" y="8629650"/>
            <a:ext cx="2971800" cy="45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050" tIns="45525" rIns="91050" bIns="455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</a:t>
            </a:fld>
            <a:endParaRPr/>
          </a:p>
        </p:txBody>
      </p:sp>
      <p:sp>
        <p:nvSpPr>
          <p:cNvPr id="128" name="Google Shape;12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7287" y="681037"/>
            <a:ext cx="4541837" cy="34067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9" name="Google Shape;129;p4:notes"/>
          <p:cNvSpPr txBox="1">
            <a:spLocks noGrp="1"/>
          </p:cNvSpPr>
          <p:nvPr>
            <p:ph type="body" idx="1"/>
          </p:nvPr>
        </p:nvSpPr>
        <p:spPr>
          <a:xfrm>
            <a:off x="914400" y="4314825"/>
            <a:ext cx="5027612" cy="4087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050" tIns="45525" rIns="91050" bIns="455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5:notes"/>
          <p:cNvSpPr txBox="1"/>
          <p:nvPr/>
        </p:nvSpPr>
        <p:spPr>
          <a:xfrm>
            <a:off x="3884612" y="8629650"/>
            <a:ext cx="2971800" cy="45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050" tIns="45525" rIns="91050" bIns="455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</a:t>
            </a:fld>
            <a:endParaRPr/>
          </a:p>
        </p:txBody>
      </p:sp>
      <p:sp>
        <p:nvSpPr>
          <p:cNvPr id="135" name="Google Shape;13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7287" y="681037"/>
            <a:ext cx="4541837" cy="34067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6" name="Google Shape;136;p5:notes"/>
          <p:cNvSpPr txBox="1">
            <a:spLocks noGrp="1"/>
          </p:cNvSpPr>
          <p:nvPr>
            <p:ph type="body" idx="1"/>
          </p:nvPr>
        </p:nvSpPr>
        <p:spPr>
          <a:xfrm>
            <a:off x="914400" y="4314825"/>
            <a:ext cx="5027612" cy="4087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050" tIns="45525" rIns="91050" bIns="455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:notes"/>
          <p:cNvSpPr txBox="1"/>
          <p:nvPr/>
        </p:nvSpPr>
        <p:spPr>
          <a:xfrm>
            <a:off x="3884612" y="8629650"/>
            <a:ext cx="2971800" cy="45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050" tIns="45525" rIns="91050" bIns="455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</a:t>
            </a:fld>
            <a:endParaRPr/>
          </a:p>
        </p:txBody>
      </p:sp>
      <p:sp>
        <p:nvSpPr>
          <p:cNvPr id="142" name="Google Shape;14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7287" y="681037"/>
            <a:ext cx="4541837" cy="34067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3" name="Google Shape;143;p6:notes"/>
          <p:cNvSpPr txBox="1">
            <a:spLocks noGrp="1"/>
          </p:cNvSpPr>
          <p:nvPr>
            <p:ph type="body" idx="1"/>
          </p:nvPr>
        </p:nvSpPr>
        <p:spPr>
          <a:xfrm>
            <a:off x="914400" y="4314825"/>
            <a:ext cx="5027612" cy="4087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050" tIns="45525" rIns="91050" bIns="455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7:notes"/>
          <p:cNvSpPr txBox="1">
            <a:spLocks noGrp="1"/>
          </p:cNvSpPr>
          <p:nvPr>
            <p:ph type="body" idx="1"/>
          </p:nvPr>
        </p:nvSpPr>
        <p:spPr>
          <a:xfrm>
            <a:off x="914400" y="4314825"/>
            <a:ext cx="5027612" cy="4087812"/>
          </a:xfrm>
          <a:prstGeom prst="rect">
            <a:avLst/>
          </a:prstGeom>
        </p:spPr>
        <p:txBody>
          <a:bodyPr spcFirstLastPara="1" wrap="square" lIns="91050" tIns="45525" rIns="91050" bIns="455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7287" y="681037"/>
            <a:ext cx="4541837" cy="34067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8:notes"/>
          <p:cNvSpPr txBox="1"/>
          <p:nvPr/>
        </p:nvSpPr>
        <p:spPr>
          <a:xfrm>
            <a:off x="3884612" y="8629650"/>
            <a:ext cx="2971800" cy="45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050" tIns="45525" rIns="91050" bIns="455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</a:t>
            </a:fld>
            <a:endParaRPr/>
          </a:p>
        </p:txBody>
      </p:sp>
      <p:sp>
        <p:nvSpPr>
          <p:cNvPr id="155" name="Google Shape;15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7287" y="681037"/>
            <a:ext cx="4541837" cy="34067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6" name="Google Shape;156;p8:notes"/>
          <p:cNvSpPr txBox="1">
            <a:spLocks noGrp="1"/>
          </p:cNvSpPr>
          <p:nvPr>
            <p:ph type="body" idx="1"/>
          </p:nvPr>
        </p:nvSpPr>
        <p:spPr>
          <a:xfrm>
            <a:off x="914400" y="4314825"/>
            <a:ext cx="5027612" cy="4087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050" tIns="45525" rIns="91050" bIns="455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9:notes"/>
          <p:cNvSpPr txBox="1"/>
          <p:nvPr/>
        </p:nvSpPr>
        <p:spPr>
          <a:xfrm>
            <a:off x="3884612" y="8629650"/>
            <a:ext cx="2971800" cy="45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050" tIns="45525" rIns="91050" bIns="455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</a:t>
            </a:fld>
            <a:endParaRPr/>
          </a:p>
        </p:txBody>
      </p:sp>
      <p:sp>
        <p:nvSpPr>
          <p:cNvPr id="162" name="Google Shape;16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7287" y="681037"/>
            <a:ext cx="4541837" cy="34067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3" name="Google Shape;163;p9:notes"/>
          <p:cNvSpPr txBox="1">
            <a:spLocks noGrp="1"/>
          </p:cNvSpPr>
          <p:nvPr>
            <p:ph type="body" idx="1"/>
          </p:nvPr>
        </p:nvSpPr>
        <p:spPr>
          <a:xfrm>
            <a:off x="914400" y="4314825"/>
            <a:ext cx="5027612" cy="4087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050" tIns="45525" rIns="91050" bIns="455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body" idx="2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lip Art and Text" type="clipArtAndTx">
  <p:cSld name="CLIPART_AND_TEX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>
            <a:spLocks noGrp="1"/>
          </p:cNvSpPr>
          <p:nvPr>
            <p:ph type="clipArt" idx="2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 txBox="1">
            <a:spLocks noGrp="1"/>
          </p:cNvSpPr>
          <p:nvPr>
            <p:ph type="title"/>
          </p:nvPr>
        </p:nvSpPr>
        <p:spPr>
          <a:xfrm rot="5400000">
            <a:off x="4743450" y="2381250"/>
            <a:ext cx="5486400" cy="19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body" idx="1"/>
          </p:nvPr>
        </p:nvSpPr>
        <p:spPr>
          <a:xfrm rot="5400000">
            <a:off x="781050" y="514350"/>
            <a:ext cx="5486400" cy="56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1"/>
          </p:nvPr>
        </p:nvSpPr>
        <p:spPr>
          <a:xfrm rot="5400000">
            <a:off x="2514600" y="152400"/>
            <a:ext cx="4114800" cy="77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7" name="Google Shape;47;p7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8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5FFE0"/>
            </a:gs>
            <a:gs pos="13999">
              <a:srgbClr val="85FFE0"/>
            </a:gs>
            <a:gs pos="66999">
              <a:srgbClr val="00B0F0"/>
            </a:gs>
            <a:gs pos="100000">
              <a:srgbClr val="00B0F0"/>
            </a:gs>
          </a:gsLst>
          <a:lin ang="16200000" scaled="0"/>
        </a:gra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4"/>
          <p:cNvSpPr txBox="1"/>
          <p:nvPr/>
        </p:nvSpPr>
        <p:spPr>
          <a:xfrm flipH="1">
            <a:off x="152400" y="1075944"/>
            <a:ext cx="8839200" cy="452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omic Sans MS"/>
              <a:buNone/>
            </a:pPr>
            <a:r>
              <a:rPr lang="en-US" sz="4800" b="0" i="0" u="none" strike="noStrike" cap="none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Rainbow Program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Times New Roman"/>
              <a:buNone/>
            </a:pPr>
            <a:endParaRPr sz="4800" b="0" i="0" u="none" strike="noStrike" cap="none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omic Sans MS"/>
              <a:buNone/>
            </a:pPr>
            <a:r>
              <a:rPr lang="en-US" sz="4800" b="0" i="0" u="none" strike="noStrike" cap="none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SRVUSD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Times New Roman"/>
              <a:buNone/>
            </a:pPr>
            <a:endParaRPr sz="4800" b="0" i="0" u="none" strike="noStrike" cap="none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omic Sans MS"/>
              <a:buNone/>
            </a:pPr>
            <a:r>
              <a:rPr lang="en-US" sz="4800" b="0" i="0" u="none" strike="noStrike" cap="none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Celebrating 3</a:t>
            </a:r>
            <a:r>
              <a:rPr lang="en-US" sz="48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8</a:t>
            </a:r>
            <a:r>
              <a:rPr lang="en-US" sz="4800" b="0" i="0" u="none" strike="noStrike" cap="none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years of Success for Students 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2999">
              <a:srgbClr val="00B0F0"/>
            </a:gs>
            <a:gs pos="100000">
              <a:srgbClr val="47FFD1"/>
            </a:gs>
          </a:gsLst>
          <a:lin ang="0" scaled="0"/>
        </a:gra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/>
          <p:nvPr/>
        </p:nvSpPr>
        <p:spPr>
          <a:xfrm>
            <a:off x="-76200" y="-58737"/>
            <a:ext cx="9144000" cy="646112"/>
          </a:xfrm>
          <a:prstGeom prst="rect">
            <a:avLst/>
          </a:prstGeom>
          <a:solidFill>
            <a:srgbClr val="C2FFF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omic Sans MS"/>
              <a:buNone/>
            </a:pPr>
            <a:r>
              <a:rPr lang="en-US" sz="36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What Students Do We Serve?</a:t>
            </a:r>
            <a:endParaRPr/>
          </a:p>
        </p:txBody>
      </p:sp>
      <p:sp>
        <p:nvSpPr>
          <p:cNvPr id="103" name="Google Shape;103;p15"/>
          <p:cNvSpPr/>
          <p:nvPr/>
        </p:nvSpPr>
        <p:spPr>
          <a:xfrm>
            <a:off x="1371600" y="1073150"/>
            <a:ext cx="6248400" cy="5403850"/>
          </a:xfrm>
          <a:prstGeom prst="triangle">
            <a:avLst>
              <a:gd name="adj" fmla="val 50000"/>
            </a:avLst>
          </a:prstGeom>
          <a:solidFill>
            <a:srgbClr val="C2FFF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04" name="Google Shape;104;p15"/>
          <p:cNvCxnSpPr/>
          <p:nvPr/>
        </p:nvCxnSpPr>
        <p:spPr>
          <a:xfrm>
            <a:off x="3505200" y="2667000"/>
            <a:ext cx="19050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105" name="Google Shape;105;p15"/>
          <p:cNvCxnSpPr/>
          <p:nvPr/>
        </p:nvCxnSpPr>
        <p:spPr>
          <a:xfrm>
            <a:off x="2743200" y="4038600"/>
            <a:ext cx="35052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106" name="Google Shape;106;p15"/>
          <p:cNvCxnSpPr/>
          <p:nvPr/>
        </p:nvCxnSpPr>
        <p:spPr>
          <a:xfrm>
            <a:off x="2057400" y="5181600"/>
            <a:ext cx="48768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107" name="Google Shape;107;p15"/>
          <p:cNvSpPr txBox="1"/>
          <p:nvPr/>
        </p:nvSpPr>
        <p:spPr>
          <a:xfrm>
            <a:off x="3695700" y="1687512"/>
            <a:ext cx="1524000" cy="8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None/>
            </a:pPr>
            <a:r>
              <a:rPr lang="en-US" sz="2000" b="1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</a:t>
            </a:r>
            <a:r>
              <a:rPr lang="en-US" sz="1400" b="1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IEP Team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mic Sans MS"/>
              <a:buNone/>
            </a:pPr>
            <a:r>
              <a:rPr lang="en-US" sz="12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Specialized Interventions</a:t>
            </a:r>
            <a:endParaRPr/>
          </a:p>
        </p:txBody>
      </p:sp>
      <p:sp>
        <p:nvSpPr>
          <p:cNvPr id="108" name="Google Shape;108;p15"/>
          <p:cNvSpPr txBox="1"/>
          <p:nvPr/>
        </p:nvSpPr>
        <p:spPr>
          <a:xfrm>
            <a:off x="2971800" y="2819400"/>
            <a:ext cx="28956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</a:pPr>
            <a:r>
              <a:rPr lang="en-US" sz="1400" b="1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Counselor or SCIP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mic Sans MS"/>
              <a:buNone/>
            </a:pPr>
            <a:r>
              <a:rPr lang="en-US" sz="12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More Significant Social and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mic Sans MS"/>
              <a:buNone/>
            </a:pPr>
            <a:r>
              <a:rPr lang="en-US" sz="12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Emotional Needs</a:t>
            </a:r>
            <a:endParaRPr/>
          </a:p>
        </p:txBody>
      </p:sp>
      <p:sp>
        <p:nvSpPr>
          <p:cNvPr id="109" name="Google Shape;109;p15"/>
          <p:cNvSpPr txBox="1"/>
          <p:nvPr/>
        </p:nvSpPr>
        <p:spPr>
          <a:xfrm>
            <a:off x="2209800" y="3992562"/>
            <a:ext cx="4572000" cy="20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</a:pPr>
            <a:endParaRPr sz="1600" b="1" i="0" u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</a:pPr>
            <a:r>
              <a:rPr lang="en-US" sz="1400" b="1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Rainbow Program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</a:pPr>
            <a:r>
              <a:rPr lang="en-US"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Mild to Moderate Social and Emotional Needs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</a:pPr>
            <a:endParaRPr sz="1800" b="0" i="0" u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</a:pPr>
            <a:r>
              <a:rPr lang="en-US"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School Environment and Classroom-Based Social and Emotional Leaning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10" name="Google Shape;110;p15"/>
          <p:cNvSpPr/>
          <p:nvPr/>
        </p:nvSpPr>
        <p:spPr>
          <a:xfrm>
            <a:off x="304800" y="1066800"/>
            <a:ext cx="533400" cy="52578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C2FFF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1" name="Google Shape;111;p15"/>
          <p:cNvSpPr/>
          <p:nvPr/>
        </p:nvSpPr>
        <p:spPr>
          <a:xfrm>
            <a:off x="8305800" y="1066800"/>
            <a:ext cx="533400" cy="52578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C2FFF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2" name="Google Shape;112;p15"/>
          <p:cNvSpPr txBox="1"/>
          <p:nvPr/>
        </p:nvSpPr>
        <p:spPr>
          <a:xfrm>
            <a:off x="1219200" y="1752600"/>
            <a:ext cx="1905000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None/>
            </a:pPr>
            <a:r>
              <a:rPr lang="en-US" sz="2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Need for Targeted Intervention</a:t>
            </a:r>
            <a:endParaRPr/>
          </a:p>
        </p:txBody>
      </p:sp>
      <p:sp>
        <p:nvSpPr>
          <p:cNvPr id="113" name="Google Shape;113;p15"/>
          <p:cNvSpPr txBox="1"/>
          <p:nvPr/>
        </p:nvSpPr>
        <p:spPr>
          <a:xfrm>
            <a:off x="6007100" y="1738312"/>
            <a:ext cx="1905000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None/>
            </a:pPr>
            <a:r>
              <a:rPr lang="en-US" sz="2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Level of Supports Needed</a:t>
            </a:r>
            <a:endParaRPr/>
          </a:p>
        </p:txBody>
      </p:sp>
      <p:sp>
        <p:nvSpPr>
          <p:cNvPr id="114" name="Google Shape;114;p15"/>
          <p:cNvSpPr txBox="1"/>
          <p:nvPr/>
        </p:nvSpPr>
        <p:spPr>
          <a:xfrm>
            <a:off x="-152400" y="762000"/>
            <a:ext cx="1524000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None/>
            </a:pPr>
            <a:r>
              <a:rPr lang="en-US" sz="1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High</a:t>
            </a:r>
            <a:endParaRPr/>
          </a:p>
        </p:txBody>
      </p:sp>
      <p:sp>
        <p:nvSpPr>
          <p:cNvPr id="115" name="Google Shape;115;p15"/>
          <p:cNvSpPr txBox="1"/>
          <p:nvPr/>
        </p:nvSpPr>
        <p:spPr>
          <a:xfrm>
            <a:off x="7848600" y="762000"/>
            <a:ext cx="1524000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None/>
            </a:pPr>
            <a:r>
              <a:rPr lang="en-US" sz="1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High</a:t>
            </a:r>
            <a:endParaRPr/>
          </a:p>
        </p:txBody>
      </p:sp>
      <p:sp>
        <p:nvSpPr>
          <p:cNvPr id="116" name="Google Shape;116;p15"/>
          <p:cNvSpPr txBox="1"/>
          <p:nvPr/>
        </p:nvSpPr>
        <p:spPr>
          <a:xfrm>
            <a:off x="-457200" y="6521450"/>
            <a:ext cx="2133600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None/>
            </a:pPr>
            <a:r>
              <a:rPr lang="en-US" sz="1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Low</a:t>
            </a:r>
            <a:endParaRPr/>
          </a:p>
        </p:txBody>
      </p:sp>
      <p:sp>
        <p:nvSpPr>
          <p:cNvPr id="117" name="Google Shape;117;p15"/>
          <p:cNvSpPr txBox="1"/>
          <p:nvPr/>
        </p:nvSpPr>
        <p:spPr>
          <a:xfrm>
            <a:off x="8001000" y="6477000"/>
            <a:ext cx="1143000" cy="33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None/>
            </a:pPr>
            <a:r>
              <a:rPr lang="en-US" sz="1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Low</a:t>
            </a:r>
            <a:endParaRPr/>
          </a:p>
        </p:txBody>
      </p:sp>
      <p:sp>
        <p:nvSpPr>
          <p:cNvPr id="118" name="Google Shape;118;p15"/>
          <p:cNvSpPr/>
          <p:nvPr/>
        </p:nvSpPr>
        <p:spPr>
          <a:xfrm>
            <a:off x="2286000" y="4062412"/>
            <a:ext cx="4495800" cy="1112837"/>
          </a:xfrm>
          <a:prstGeom prst="ellipse">
            <a:avLst/>
          </a:prstGeom>
          <a:noFill/>
          <a:ln w="25400" cap="flat" cmpd="sng">
            <a:solidFill>
              <a:srgbClr val="00B0F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6451">
              <a:srgbClr val="00B0F0"/>
            </a:gs>
            <a:gs pos="91499">
              <a:srgbClr val="8CFFE3"/>
            </a:gs>
            <a:gs pos="100000">
              <a:srgbClr val="A3FFE8"/>
            </a:gs>
          </a:gsLst>
          <a:lin ang="5400000" scaled="0"/>
        </a:gra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6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omic Sans MS"/>
              <a:buNone/>
            </a:pPr>
            <a:r>
              <a:rPr lang="en-US" sz="4400" b="0" i="0" u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What Services are Provided?</a:t>
            </a:r>
            <a:endParaRPr/>
          </a:p>
        </p:txBody>
      </p:sp>
      <p:sp>
        <p:nvSpPr>
          <p:cNvPr id="125" name="Google Shape;125;p16"/>
          <p:cNvSpPr txBox="1">
            <a:spLocks noGrp="1"/>
          </p:cNvSpPr>
          <p:nvPr>
            <p:ph type="body" idx="1"/>
          </p:nvPr>
        </p:nvSpPr>
        <p:spPr>
          <a:xfrm>
            <a:off x="685800" y="1752600"/>
            <a:ext cx="7772400" cy="43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Char char="•"/>
            </a:pPr>
            <a:r>
              <a:rPr lang="en-US" sz="2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Research Based Programs designed for students having school adjustment issues, stressfu</a:t>
            </a:r>
            <a:r>
              <a:rPr lang="en-US" sz="2400">
                <a:latin typeface="Comic Sans MS"/>
                <a:ea typeface="Comic Sans MS"/>
                <a:cs typeface="Comic Sans MS"/>
                <a:sym typeface="Comic Sans MS"/>
              </a:rPr>
              <a:t>l life circumstances</a:t>
            </a:r>
            <a:r>
              <a:rPr lang="en-US" sz="2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, excessive shyness, playground or friendship issues, </a:t>
            </a:r>
            <a:r>
              <a:rPr lang="en-US" sz="2400">
                <a:latin typeface="Comic Sans MS"/>
                <a:ea typeface="Comic Sans MS"/>
                <a:cs typeface="Comic Sans MS"/>
                <a:sym typeface="Comic Sans MS"/>
              </a:rPr>
              <a:t>extended days </a:t>
            </a:r>
            <a:r>
              <a:rPr lang="en-US" sz="2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or are dealing with life transitions such as a recent divorce, death in the family, a new sibling, a move, etc.</a:t>
            </a:r>
            <a:endParaRPr sz="2400" b="0" i="0" u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Char char="•"/>
            </a:pPr>
            <a:r>
              <a:rPr lang="en-US" sz="2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Parent meetings with the Rainbow Paraprofessional and Program Coordinator when required. </a:t>
            </a:r>
            <a:endParaRPr sz="2400" b="0" i="0" u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1400"/>
              </a:spcBef>
              <a:spcAft>
                <a:spcPts val="1400"/>
              </a:spcAft>
              <a:buClr>
                <a:schemeClr val="dk1"/>
              </a:buClr>
              <a:buSzPts val="2400"/>
              <a:buFont typeface="Comic Sans MS"/>
              <a:buChar char="•"/>
            </a:pPr>
            <a:r>
              <a:rPr lang="en-US" sz="2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Building a community through books and classroom/playground interventions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74000">
              <a:srgbClr val="75FFDD"/>
            </a:gs>
            <a:gs pos="83000">
              <a:srgbClr val="75FFDD"/>
            </a:gs>
            <a:gs pos="100000">
              <a:srgbClr val="A3FFE8"/>
            </a:gs>
          </a:gsLst>
          <a:lin ang="5400000" scaled="0"/>
        </a:gra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7"/>
          <p:cNvSpPr txBox="1">
            <a:spLocks noGrp="1"/>
          </p:cNvSpPr>
          <p:nvPr>
            <p:ph type="title"/>
          </p:nvPr>
        </p:nvSpPr>
        <p:spPr>
          <a:xfrm>
            <a:off x="533400" y="209550"/>
            <a:ext cx="76962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omic Sans MS"/>
              <a:buNone/>
            </a:pPr>
            <a:r>
              <a:rPr lang="en-US" sz="3600" b="0" i="0" u="sng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PIP Program </a:t>
            </a:r>
            <a:br>
              <a:rPr lang="en-US" sz="3600" b="0" i="0" u="sng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en-US" sz="3600" b="0" i="0" u="sng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(Primary Intervention Program)</a:t>
            </a:r>
            <a:endParaRPr/>
          </a:p>
        </p:txBody>
      </p:sp>
      <p:sp>
        <p:nvSpPr>
          <p:cNvPr id="132" name="Google Shape;132;p17"/>
          <p:cNvSpPr txBox="1">
            <a:spLocks noGrp="1"/>
          </p:cNvSpPr>
          <p:nvPr>
            <p:ph type="body" idx="1"/>
          </p:nvPr>
        </p:nvSpPr>
        <p:spPr>
          <a:xfrm>
            <a:off x="685800" y="1600200"/>
            <a:ext cx="7848600" cy="44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endParaRPr sz="3200" b="0" i="0" u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42900" lvl="0" indent="-342900" algn="l" rtl="0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mic Sans MS"/>
              <a:buChar char="•"/>
            </a:pPr>
            <a:r>
              <a:rPr lang="en-US" sz="32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1 to 1 sessions for grades TK-5 with </a:t>
            </a:r>
            <a:r>
              <a:rPr lang="en-US">
                <a:latin typeface="Comic Sans MS"/>
                <a:ea typeface="Comic Sans MS"/>
                <a:cs typeface="Comic Sans MS"/>
                <a:sym typeface="Comic Sans MS"/>
              </a:rPr>
              <a:t>a t</a:t>
            </a:r>
            <a:r>
              <a:rPr lang="en-US" sz="32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rained Rainbow Paraprofessional</a:t>
            </a:r>
            <a:endParaRPr/>
          </a:p>
          <a:p>
            <a:pPr marL="342900" lvl="0" indent="-139700" algn="l" rtl="0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endParaRPr sz="3200" b="0" i="0" u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42900" lvl="0" indent="-342900" algn="l" rtl="0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mic Sans MS"/>
              <a:buChar char="•"/>
            </a:pPr>
            <a:r>
              <a:rPr lang="en-US" sz="32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30 minutes/week in Rainbow Room with non-directive, child-centered play for 12 weeks</a:t>
            </a:r>
            <a:endParaRPr/>
          </a:p>
          <a:p>
            <a:pPr marL="342900" lvl="0" indent="-139700" algn="l" rtl="0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endParaRPr sz="3200" b="0" i="0" u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42900" lvl="0" indent="-342900" algn="l" rtl="0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mic Sans MS"/>
              <a:buChar char="•"/>
            </a:pPr>
            <a:r>
              <a:rPr lang="en-US" sz="32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Over 3</a:t>
            </a:r>
            <a:r>
              <a:rPr lang="en-US">
                <a:latin typeface="Comic Sans MS"/>
                <a:ea typeface="Comic Sans MS"/>
                <a:cs typeface="Comic Sans MS"/>
                <a:sym typeface="Comic Sans MS"/>
              </a:rPr>
              <a:t>8 </a:t>
            </a:r>
            <a:r>
              <a:rPr lang="en-US" sz="32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years of research in the SRVUSD and previously statewide, proving its effectiveness</a:t>
            </a:r>
            <a:endParaRPr/>
          </a:p>
          <a:p>
            <a:pPr marL="342900" lvl="0" indent="-342900" algn="l" rtl="0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</a:pPr>
            <a:endParaRPr sz="1800" b="0" i="0" u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42900" lvl="0" indent="-342900" algn="l" rtl="0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ic Sans MS"/>
              <a:buNone/>
            </a:pPr>
            <a:r>
              <a:rPr lang="en-US" sz="18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 </a:t>
            </a:r>
            <a:r>
              <a:rPr lang="en-US" sz="1800" b="0" i="0" u="sng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/>
          </a:p>
          <a:p>
            <a:pPr marL="342900" lvl="0" indent="-342900" algn="l" rtl="0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ic Sans MS"/>
              <a:buNone/>
            </a:pPr>
            <a:r>
              <a:rPr lang="en-US" sz="18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 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74000">
              <a:srgbClr val="75FFDD"/>
            </a:gs>
            <a:gs pos="83000">
              <a:srgbClr val="75FFDD"/>
            </a:gs>
            <a:gs pos="100000">
              <a:srgbClr val="A3FFE8"/>
            </a:gs>
          </a:gsLst>
          <a:lin ang="5400000" scaled="0"/>
        </a:grad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8"/>
          <p:cNvSpPr txBox="1">
            <a:spLocks noGrp="1"/>
          </p:cNvSpPr>
          <p:nvPr>
            <p:ph type="title"/>
          </p:nvPr>
        </p:nvSpPr>
        <p:spPr>
          <a:xfrm>
            <a:off x="609600" y="-152400"/>
            <a:ext cx="76962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omic Sans MS"/>
              <a:buNone/>
            </a:pPr>
            <a:r>
              <a:rPr lang="en-US" sz="3600" b="0" i="0" u="sng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Second Step</a:t>
            </a:r>
            <a:endParaRPr/>
          </a:p>
        </p:txBody>
      </p:sp>
      <p:sp>
        <p:nvSpPr>
          <p:cNvPr id="139" name="Google Shape;139;p18"/>
          <p:cNvSpPr txBox="1">
            <a:spLocks noGrp="1"/>
          </p:cNvSpPr>
          <p:nvPr>
            <p:ph type="body" idx="1"/>
          </p:nvPr>
        </p:nvSpPr>
        <p:spPr>
          <a:xfrm>
            <a:off x="685800" y="533400"/>
            <a:ext cx="784860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mic Sans MS"/>
              <a:buNone/>
            </a:pPr>
            <a:r>
              <a:rPr lang="en-US" sz="3200" b="0" i="0" u="sng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/>
          </a:p>
          <a:p>
            <a:pPr marL="342900" lvl="0" indent="-342900" algn="l" rtl="0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mic Sans MS"/>
              <a:buChar char="•"/>
            </a:pPr>
            <a:r>
              <a:rPr lang="en-US" sz="32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Social skills groups of 2 to 4 students (T</a:t>
            </a:r>
            <a:r>
              <a:rPr lang="en-US">
                <a:latin typeface="Comic Sans MS"/>
                <a:ea typeface="Comic Sans MS"/>
                <a:cs typeface="Comic Sans MS"/>
                <a:sym typeface="Comic Sans MS"/>
              </a:rPr>
              <a:t>K - 5) t</a:t>
            </a:r>
            <a:r>
              <a:rPr lang="en-US" sz="32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hat meet weekly for 12 weeks</a:t>
            </a:r>
            <a:endParaRPr/>
          </a:p>
          <a:p>
            <a:pPr marL="342900" lvl="0" indent="-139700" algn="l" rtl="0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endParaRPr sz="3200" b="0" i="0" u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42900" lvl="0" indent="-342900" algn="l" rtl="0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mic Sans MS"/>
              <a:buChar char="•"/>
            </a:pPr>
            <a:r>
              <a:rPr lang="en-US" sz="32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45 minutes per week in Rainbow Room with a structured social skills lesson then supervised free-choice play time to practice the new skills</a:t>
            </a:r>
            <a:endParaRPr/>
          </a:p>
          <a:p>
            <a:pPr marL="342900" lvl="0" indent="-139700" algn="l" rtl="0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endParaRPr sz="3200" b="0" i="0" u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42900" lvl="0" indent="-342900" algn="l" rtl="0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mic Sans MS"/>
              <a:buChar char="•"/>
            </a:pPr>
            <a:r>
              <a:rPr lang="en-US" sz="32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Units on Empathy, Problem Solving, Emotion Management, and grade appropriate Skills for Learning</a:t>
            </a:r>
            <a:endParaRPr/>
          </a:p>
          <a:p>
            <a:pPr marL="342900" lvl="0" indent="-139700" algn="l" rtl="0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None/>
            </a:pPr>
            <a:endParaRPr sz="3200" b="0" i="0" u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42900" lvl="0" indent="-342900" algn="l" rtl="0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</a:pPr>
            <a:endParaRPr sz="1600" b="0" i="0" u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42900" lvl="0" indent="-342900" algn="l" rtl="0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None/>
            </a:pPr>
            <a:r>
              <a:rPr lang="en-US" sz="1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74000">
              <a:srgbClr val="75FFDD"/>
            </a:gs>
            <a:gs pos="83000">
              <a:srgbClr val="75FFDD"/>
            </a:gs>
            <a:gs pos="100000">
              <a:srgbClr val="A3FFE8"/>
            </a:gs>
          </a:gsLst>
          <a:lin ang="5400000" scaled="0"/>
        </a:gradFill>
        <a:effectLst/>
      </p:bgPr>
    </p:bg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9"/>
          <p:cNvSpPr txBox="1">
            <a:spLocks noGrp="1"/>
          </p:cNvSpPr>
          <p:nvPr>
            <p:ph type="title"/>
          </p:nvPr>
        </p:nvSpPr>
        <p:spPr>
          <a:xfrm>
            <a:off x="838200" y="522500"/>
            <a:ext cx="76962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omic Sans MS"/>
              <a:buNone/>
            </a:pPr>
            <a:r>
              <a:rPr lang="en-US" sz="3600" b="0" i="0" u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Friendship &amp; Leadership Groups: </a:t>
            </a:r>
            <a:endParaRPr sz="2000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omic Sans MS"/>
              <a:buNone/>
            </a:pPr>
            <a:br>
              <a:rPr lang="en-US" sz="2000" b="0" i="0" u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en-US" sz="3600" b="0" i="0" u="sng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Pals &amp; Steps to Respect</a:t>
            </a:r>
            <a:endParaRPr/>
          </a:p>
        </p:txBody>
      </p:sp>
      <p:sp>
        <p:nvSpPr>
          <p:cNvPr id="146" name="Google Shape;146;p19"/>
          <p:cNvSpPr txBox="1">
            <a:spLocks noGrp="1"/>
          </p:cNvSpPr>
          <p:nvPr>
            <p:ph type="body" idx="1"/>
          </p:nvPr>
        </p:nvSpPr>
        <p:spPr>
          <a:xfrm>
            <a:off x="762000" y="2318675"/>
            <a:ext cx="784860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mic Sans MS"/>
              <a:buChar char="•"/>
            </a:pPr>
            <a:r>
              <a:rPr lang="en-US" sz="32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Small friendship groups  of 2 to 4</a:t>
            </a:r>
            <a:r>
              <a:rPr lang="en-US">
                <a:latin typeface="Comic Sans MS"/>
                <a:ea typeface="Comic Sans MS"/>
                <a:cs typeface="Comic Sans MS"/>
                <a:sym typeface="Comic Sans MS"/>
              </a:rPr>
              <a:t> (K-5) </a:t>
            </a:r>
            <a:r>
              <a:rPr lang="en-US" sz="32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students that meet weekly for 10 - 12 weeks (Pals) or 16 weeks (STR)</a:t>
            </a:r>
            <a:endParaRPr/>
          </a:p>
          <a:p>
            <a:pPr marL="342900" lvl="0" indent="-139700" algn="l" rtl="0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endParaRPr sz="3200" b="0" i="0" u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42900" lvl="0" indent="-342900" algn="l" rtl="0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mic Sans MS"/>
              <a:buChar char="•"/>
            </a:pPr>
            <a:r>
              <a:rPr lang="en-US" sz="32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45 minutes per week in Rainbow Room with literature-based lessons on friendship, assertiveness, anti-bullying, and diversity followed by free-choice play time to practice newly learned skills</a:t>
            </a:r>
            <a:r>
              <a:rPr lang="en-US" sz="3200" b="0" i="0" u="sng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74000">
              <a:srgbClr val="75FFDD"/>
            </a:gs>
            <a:gs pos="83000">
              <a:srgbClr val="75FFDD"/>
            </a:gs>
            <a:gs pos="100000">
              <a:srgbClr val="A3FFE8"/>
            </a:gs>
          </a:gsLst>
          <a:lin ang="5400000" scaled="0"/>
        </a:gradFill>
        <a:effectLst/>
      </p:bgPr>
    </p:bg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0"/>
          <p:cNvSpPr txBox="1">
            <a:spLocks noGrp="1"/>
          </p:cNvSpPr>
          <p:nvPr>
            <p:ph type="title"/>
          </p:nvPr>
        </p:nvSpPr>
        <p:spPr>
          <a:xfrm>
            <a:off x="762000" y="152400"/>
            <a:ext cx="77724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omic Sans MS"/>
              <a:buNone/>
            </a:pPr>
            <a:r>
              <a:rPr lang="en-US" sz="3600" b="0" i="0" u="sng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Get Ready for Middle School</a:t>
            </a:r>
            <a:endParaRPr/>
          </a:p>
        </p:txBody>
      </p:sp>
      <p:sp>
        <p:nvSpPr>
          <p:cNvPr id="152" name="Google Shape;152;p20"/>
          <p:cNvSpPr txBox="1">
            <a:spLocks noGrp="1"/>
          </p:cNvSpPr>
          <p:nvPr>
            <p:ph type="body" idx="1"/>
          </p:nvPr>
        </p:nvSpPr>
        <p:spPr>
          <a:xfrm>
            <a:off x="685800" y="1600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Literature-based program for </a:t>
            </a:r>
            <a:r>
              <a:rPr lang="en-US" sz="2800">
                <a:latin typeface="Comic Sans MS"/>
                <a:ea typeface="Comic Sans MS"/>
                <a:cs typeface="Comic Sans MS"/>
                <a:sym typeface="Comic Sans MS"/>
              </a:rPr>
              <a:t>2-6 </a:t>
            </a:r>
            <a:r>
              <a:rPr lang="en-US" sz="28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students (or whole class) presented to 2nd semester 5</a:t>
            </a:r>
            <a:r>
              <a:rPr lang="en-US" sz="2800" b="0" i="0" u="none" strike="noStrike" cap="none" baseline="300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th</a:t>
            </a:r>
            <a:r>
              <a:rPr lang="en-US" sz="28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graders for 6-8 weeks</a:t>
            </a:r>
            <a:endParaRPr/>
          </a:p>
          <a:p>
            <a:pPr marL="342900" marR="0" lvl="0" indent="-165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endParaRPr sz="2800" b="0" i="0" u="none" strike="noStrike" cap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30 minute sessions where skills for coping with the challenges of middle school are read and discussed </a:t>
            </a:r>
            <a:endParaRPr/>
          </a:p>
          <a:p>
            <a:pPr marL="342900" marR="0" lvl="0" indent="-165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endParaRPr sz="2800" b="0" i="0" u="none" strike="noStrike" cap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Q &amp; A session and activity follow</a:t>
            </a:r>
            <a:r>
              <a:rPr lang="en-US" sz="2800">
                <a:latin typeface="Comic Sans MS"/>
                <a:ea typeface="Comic Sans MS"/>
                <a:cs typeface="Comic Sans MS"/>
                <a:sym typeface="Comic Sans MS"/>
              </a:rPr>
              <a:t>ing the </a:t>
            </a:r>
            <a:r>
              <a:rPr lang="en-US" sz="28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discussion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74000">
              <a:srgbClr val="75FFDD"/>
            </a:gs>
            <a:gs pos="83000">
              <a:srgbClr val="75FFDD"/>
            </a:gs>
            <a:gs pos="100000">
              <a:srgbClr val="A3FFE8"/>
            </a:gs>
          </a:gsLst>
          <a:lin ang="5400000" scaled="0"/>
        </a:grad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1"/>
          <p:cNvSpPr txBox="1">
            <a:spLocks noGrp="1"/>
          </p:cNvSpPr>
          <p:nvPr>
            <p:ph type="title"/>
          </p:nvPr>
        </p:nvSpPr>
        <p:spPr>
          <a:xfrm>
            <a:off x="685800" y="152400"/>
            <a:ext cx="77724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omic Sans MS"/>
              <a:buNone/>
            </a:pPr>
            <a:r>
              <a:rPr lang="en-US" sz="4400" b="0" i="0" u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Rainbow Program Benefits</a:t>
            </a:r>
            <a:endParaRPr/>
          </a:p>
        </p:txBody>
      </p:sp>
      <p:sp>
        <p:nvSpPr>
          <p:cNvPr id="159" name="Google Shape;159;p21"/>
          <p:cNvSpPr txBox="1">
            <a:spLocks noGrp="1"/>
          </p:cNvSpPr>
          <p:nvPr>
            <p:ph type="body" idx="1"/>
          </p:nvPr>
        </p:nvSpPr>
        <p:spPr>
          <a:xfrm>
            <a:off x="685800" y="1600200"/>
            <a:ext cx="7772400" cy="4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Administrators, teachers, and parents report the following improvements: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endParaRPr sz="2800" b="0" i="0" u="none" strike="noStrike" cap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-1778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Reduced bullying and teasing </a:t>
            </a:r>
            <a:endParaRPr/>
          </a:p>
          <a:p>
            <a:pPr marL="0" marR="0" lvl="0" indent="-1778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Students become more confident with increased self-esteem </a:t>
            </a:r>
            <a:endParaRPr/>
          </a:p>
          <a:p>
            <a:pPr marL="0" marR="0" lvl="0" indent="-1778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Students become more</a:t>
            </a:r>
            <a:r>
              <a:rPr lang="en-US" sz="2800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sz="28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assertive </a:t>
            </a:r>
            <a:r>
              <a:rPr lang="en-US" sz="2800">
                <a:latin typeface="Comic Sans MS"/>
                <a:ea typeface="Comic Sans MS"/>
                <a:cs typeface="Comic Sans MS"/>
                <a:sym typeface="Comic Sans MS"/>
              </a:rPr>
              <a:t>while less inappropriate behaviors occur</a:t>
            </a:r>
            <a:endParaRPr/>
          </a:p>
          <a:p>
            <a:pPr marL="0" marR="0" lvl="0" indent="-1778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Char char="•"/>
            </a:pPr>
            <a:r>
              <a:rPr lang="en-US" sz="2800">
                <a:latin typeface="Comic Sans MS"/>
                <a:ea typeface="Comic Sans MS"/>
                <a:cs typeface="Comic Sans MS"/>
                <a:sym typeface="Comic Sans MS"/>
              </a:rPr>
              <a:t>Enhanced </a:t>
            </a:r>
            <a:r>
              <a:rPr lang="en-US" sz="28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positive overall school climate</a:t>
            </a:r>
            <a:endParaRPr/>
          </a:p>
          <a:p>
            <a: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endParaRPr sz="2800" b="0" i="0" u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74000">
              <a:srgbClr val="75FFDD"/>
            </a:gs>
            <a:gs pos="83000">
              <a:srgbClr val="75FFDD"/>
            </a:gs>
            <a:gs pos="100000">
              <a:srgbClr val="A3FFE8"/>
            </a:gs>
          </a:gsLst>
          <a:lin ang="5400000" scaled="0"/>
        </a:grad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2"/>
          <p:cNvSpPr txBox="1">
            <a:spLocks noGrp="1"/>
          </p:cNvSpPr>
          <p:nvPr>
            <p:ph type="title"/>
          </p:nvPr>
        </p:nvSpPr>
        <p:spPr>
          <a:xfrm>
            <a:off x="533400" y="228600"/>
            <a:ext cx="7772400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omic Sans MS"/>
              <a:buNone/>
            </a:pPr>
            <a:r>
              <a:rPr lang="en-US" sz="4400" b="0" i="0" u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Rainbow Program History</a:t>
            </a:r>
            <a:endParaRPr/>
          </a:p>
        </p:txBody>
      </p:sp>
      <p:sp>
        <p:nvSpPr>
          <p:cNvPr id="166" name="Google Shape;166;p22"/>
          <p:cNvSpPr txBox="1">
            <a:spLocks noGrp="1"/>
          </p:cNvSpPr>
          <p:nvPr>
            <p:ph type="body" idx="1"/>
          </p:nvPr>
        </p:nvSpPr>
        <p:spPr>
          <a:xfrm>
            <a:off x="685800" y="1600200"/>
            <a:ext cx="845820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Char char="•"/>
            </a:pPr>
            <a:r>
              <a:rPr lang="en-US" sz="2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1986 - Rainbow program began in SRVUSD at Bollinger Canyon with PIP funded by Early Mental Health Initiative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Char char="•"/>
            </a:pPr>
            <a:r>
              <a:rPr lang="en-US" sz="2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2001 - Second Step groups piloted at Twin Creeks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Char char="•"/>
            </a:pPr>
            <a:r>
              <a:rPr lang="en-US" sz="2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2009 – Steps to Respect groups, playground interventions and building a community through books added to the Rainbow Program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Char char="•"/>
            </a:pPr>
            <a:r>
              <a:rPr lang="en-US" sz="2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2014 – Pals Friendship groups added at all schools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Char char="•"/>
            </a:pPr>
            <a:r>
              <a:rPr lang="en-US" sz="2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2020 - Get Ready for Middle School program implemented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Char char="•"/>
            </a:pPr>
            <a:r>
              <a:rPr lang="en-US" sz="2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202</a:t>
            </a:r>
            <a:r>
              <a:rPr lang="en-US" sz="2400">
                <a:latin typeface="Comic Sans MS"/>
                <a:ea typeface="Comic Sans MS"/>
                <a:cs typeface="Comic Sans MS"/>
                <a:sym typeface="Comic Sans MS"/>
              </a:rPr>
              <a:t>3</a:t>
            </a:r>
            <a:r>
              <a:rPr lang="en-US" sz="2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/202</a:t>
            </a:r>
            <a:r>
              <a:rPr lang="en-US" sz="2400">
                <a:latin typeface="Comic Sans MS"/>
                <a:ea typeface="Comic Sans MS"/>
                <a:cs typeface="Comic Sans MS"/>
                <a:sym typeface="Comic Sans MS"/>
              </a:rPr>
              <a:t>4</a:t>
            </a:r>
            <a:r>
              <a:rPr lang="en-US" sz="2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- Over 2,</a:t>
            </a:r>
            <a:r>
              <a:rPr lang="en-US" sz="2400">
                <a:latin typeface="Comic Sans MS"/>
                <a:ea typeface="Comic Sans MS"/>
                <a:cs typeface="Comic Sans MS"/>
                <a:sym typeface="Comic Sans MS"/>
              </a:rPr>
              <a:t>2</a:t>
            </a:r>
            <a:r>
              <a:rPr lang="en-US" sz="2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00 students in the SRVUSD participated in the Rainbow Program and through the “ripple effect” all students benefit</a:t>
            </a:r>
            <a:endParaRPr/>
          </a:p>
          <a:p>
            <a:pPr marL="34290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endParaRPr sz="2400" b="0" i="0" u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507</Words>
  <Application>Microsoft Office PowerPoint</Application>
  <PresentationFormat>On-screen Show (4:3)</PresentationFormat>
  <Paragraphs>79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Comic Sans MS</vt:lpstr>
      <vt:lpstr>Noto Sans Symbols</vt:lpstr>
      <vt:lpstr>Times New Roman</vt:lpstr>
      <vt:lpstr>Default Design</vt:lpstr>
      <vt:lpstr>PowerPoint Presentation</vt:lpstr>
      <vt:lpstr>PowerPoint Presentation</vt:lpstr>
      <vt:lpstr>What Services are Provided?</vt:lpstr>
      <vt:lpstr>PIP Program  (Primary Intervention Program)</vt:lpstr>
      <vt:lpstr>Second Step</vt:lpstr>
      <vt:lpstr>Friendship &amp; Leadership Groups:   Pals &amp; Steps to Respect</vt:lpstr>
      <vt:lpstr>Get Ready for Middle School</vt:lpstr>
      <vt:lpstr>Rainbow Program Benefits</vt:lpstr>
      <vt:lpstr>Rainbow Program History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Yeung, Helen [QR]</cp:lastModifiedBy>
  <cp:revision>1</cp:revision>
  <dcterms:modified xsi:type="dcterms:W3CDTF">2026-08-05T00:57:14Z</dcterms:modified>
</cp:coreProperties>
</file>