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bdf3f4e9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bdf3f4e9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fca2f8cf7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1fca2f8cf7_2_10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ca2f8cf7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fca2f8cf7_2_11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ca2f8cf7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fca2f8cf7_2_12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ca2f8cf7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fca2f8cf7_2_13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097a6fb3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097a6fb3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ca2f8cf7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fca2f8cf7_2_14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a326f2e1b5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a326f2e1b5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326f2e1b5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a326f2e1b5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ca2f8cf7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1fca2f8cf7_2_75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ca2f8cf7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fca2f8cf7_2_9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ca2f8cf7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fca2f8cf7_2_101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326f2e1b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a326f2e1b5_0_7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326f2e1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a326f2e1b5_0_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ca2f8cf7_2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1fca2f8cf7_2_14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a326f2e1b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a326f2e1b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326f2e1b5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a326f2e1b5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stretch>
            <a:fillRect b="0" l="-7998" r="-7999" t="0"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14.jp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16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Relationship Id="rId5" Type="http://schemas.openxmlformats.org/officeDocument/2006/relationships/image" Target="../media/image33.jpg"/><Relationship Id="rId6" Type="http://schemas.openxmlformats.org/officeDocument/2006/relationships/image" Target="../media/image25.jpg"/><Relationship Id="rId7" Type="http://schemas.openxmlformats.org/officeDocument/2006/relationships/image" Target="../media/image29.jpg"/><Relationship Id="rId8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13.pn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8th Grade Catalina Trip-Parent Meeting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November 13,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-1524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5400" u="none" cap="none" strike="noStrike">
                <a:solidFill>
                  <a:schemeClr val="dk1"/>
                </a:solidFill>
                <a:latin typeface="Balthazar"/>
                <a:ea typeface="Balthazar"/>
                <a:cs typeface="Balthazar"/>
                <a:sym typeface="Balthazar"/>
              </a:rPr>
              <a:t>Ropes Course and Rock Wall</a:t>
            </a:r>
            <a:endParaRPr b="1" i="0" sz="5400" u="none" cap="none" strike="noStrike">
              <a:solidFill>
                <a:schemeClr val="dk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descr="ropes2.jpg" id="180" name="Google Shape;1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0000" y="651025"/>
            <a:ext cx="3761700" cy="171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-media-cache-ak0.pinimg.com/736x/f8/a6/b2/f8a6b2eb15854731ef688623cbb58a61.jpg" id="181" name="Google Shape;18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0000" y="2369113"/>
            <a:ext cx="2782200" cy="142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-media-cache-ak0.pinimg.com/236x/6a/2a/cd/6a2acda4468f088a3a923bbe4705e2c2.jpg" id="182" name="Google Shape;18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9000" y="3794724"/>
            <a:ext cx="2872500" cy="14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100" y="651025"/>
            <a:ext cx="3429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51025"/>
            <a:ext cx="3429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457200" y="0"/>
            <a:ext cx="83247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6000" u="none" cap="none" strike="noStrike">
                <a:solidFill>
                  <a:schemeClr val="dk1"/>
                </a:solidFill>
                <a:latin typeface="Balthazar"/>
                <a:ea typeface="Balthazar"/>
                <a:cs typeface="Balthazar"/>
                <a:sym typeface="Balthazar"/>
              </a:rPr>
              <a:t>Kayaking &amp; Hiking</a:t>
            </a:r>
            <a:endParaRPr b="1" i="0" sz="6000" u="none" cap="none" strike="noStrike">
              <a:solidFill>
                <a:schemeClr val="dk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descr="hiking2.jpg" id="190" name="Google Shape;19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600" y="3235676"/>
            <a:ext cx="3657600" cy="16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052" y="618067"/>
            <a:ext cx="3602700" cy="23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6550" y="618063"/>
            <a:ext cx="3725400" cy="25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6600" y="3305676"/>
            <a:ext cx="3725301" cy="157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 rot="-1216753">
            <a:off x="-1667746" y="716842"/>
            <a:ext cx="7870143" cy="920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Balthazar"/>
              <a:buNone/>
            </a:pPr>
            <a:r>
              <a:rPr b="1" i="0" lang="en" sz="6000" u="none" cap="none" strike="noStrike">
                <a:solidFill>
                  <a:schemeClr val="lt1"/>
                </a:solidFill>
                <a:latin typeface="Balthazar"/>
                <a:ea typeface="Balthazar"/>
                <a:cs typeface="Balthazar"/>
                <a:sym typeface="Balthazar"/>
              </a:rPr>
              <a:t>Snorkeling</a:t>
            </a:r>
            <a:endParaRPr b="1" i="0" sz="6000" u="none" cap="none" strike="noStrike">
              <a:solidFill>
                <a:schemeClr val="lt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descr="kelp bass.jpg" id="199" name="Google Shape;199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2704160"/>
            <a:ext cx="4419600" cy="2439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lp forest2.jpg" id="200" name="Google Shape;20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746753" y="-357342"/>
            <a:ext cx="730576" cy="380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ccdn.perfectchannel.com/christies/live/images/item/natgeo24532/5707220/original/NYR_3430_0113.jpg" id="201" name="Google Shape;20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704160"/>
            <a:ext cx="4724400" cy="2439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dn.c.photoshelter.com/img-get/I000009G_KW4ASLA/s/750/750/senorita-fish-photo-014905.jpg" id="202" name="Google Shape;20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4400" y="612700"/>
            <a:ext cx="4419600" cy="213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atalinaislandcamps.thecamplamp.com/files/2011/12/resize_2011_0061.jpg" id="203" name="Google Shape;203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85350" y="1444925"/>
            <a:ext cx="2373300" cy="23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81000" y="-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7200" u="none" cap="none" strike="noStrike">
                <a:solidFill>
                  <a:schemeClr val="dk1"/>
                </a:solidFill>
                <a:latin typeface="Balthazar"/>
                <a:ea typeface="Balthazar"/>
                <a:cs typeface="Balthazar"/>
                <a:sym typeface="Balthazar"/>
              </a:rPr>
              <a:t>Snorkeling</a:t>
            </a:r>
            <a:endParaRPr b="1" i="0" sz="7200" u="none" cap="none" strike="noStrike">
              <a:solidFill>
                <a:schemeClr val="dk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descr="Leopard shark.jpg" id="209" name="Google Shape;20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1" y="630334"/>
            <a:ext cx="3214501" cy="1598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a hare.jpg" id="210" name="Google Shape;21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74" y="3429001"/>
            <a:ext cx="3232288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rk_leopard1.jpg" id="211" name="Google Shape;21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0064" y="3203138"/>
            <a:ext cx="3233936" cy="1940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rn shark.jpg" id="212" name="Google Shape;21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0064" y="635726"/>
            <a:ext cx="3234000" cy="16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ing ray.jpg" id="213" name="Google Shape;213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01" y="3315305"/>
            <a:ext cx="3399799" cy="1828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-media-cache-ak0.pinimg.com/736x/3a/6e/9a/3a6e9ad64ee96960953acf91aa06bb5b.jpg" id="214" name="Google Shape;214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3200" y="1714500"/>
            <a:ext cx="3894307" cy="219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75" y="2815525"/>
            <a:ext cx="4925325" cy="369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200" y="0"/>
            <a:ext cx="4187800" cy="55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956201" cy="371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1518600" y="0"/>
            <a:ext cx="6106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highlight>
                  <a:srgbClr val="B6D7A8"/>
                </a:highlight>
                <a:latin typeface="Balthazar"/>
                <a:ea typeface="Balthazar"/>
                <a:cs typeface="Balthazar"/>
                <a:sym typeface="Balthazar"/>
              </a:rPr>
              <a:t>Sustainability &amp; Team Building</a:t>
            </a:r>
            <a:endParaRPr sz="3700">
              <a:solidFill>
                <a:schemeClr val="lt1"/>
              </a:solidFill>
              <a:highlight>
                <a:srgbClr val="B6D7A8"/>
              </a:highlight>
              <a:latin typeface="Balthazar"/>
              <a:ea typeface="Balthazar"/>
              <a:cs typeface="Balthazar"/>
              <a:sym typeface="Balthaz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type="title"/>
          </p:nvPr>
        </p:nvSpPr>
        <p:spPr>
          <a:xfrm>
            <a:off x="457200" y="194875"/>
            <a:ext cx="8202000" cy="857400"/>
          </a:xfrm>
          <a:prstGeom prst="rect">
            <a:avLst/>
          </a:prstGeom>
          <a:solidFill>
            <a:srgbClr val="060000">
              <a:alpha val="224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1" i="0" lang="en" sz="4400" u="none" cap="none" strike="noStrike">
                <a:solidFill>
                  <a:srgbClr val="FFFFFF"/>
                </a:solidFill>
              </a:rPr>
              <a:t>More Activities</a:t>
            </a:r>
            <a:endParaRPr b="1" i="0" sz="4400" u="none" cap="none" strike="noStrike">
              <a:solidFill>
                <a:srgbClr val="FFFFFF"/>
              </a:solidFill>
            </a:endParaRPr>
          </a:p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457325" y="1149075"/>
            <a:ext cx="8202000" cy="3996300"/>
          </a:xfrm>
          <a:prstGeom prst="rect">
            <a:avLst/>
          </a:prstGeom>
          <a:solidFill>
            <a:srgbClr val="080000">
              <a:alpha val="2326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Shoreline </a:t>
            </a:r>
            <a:r>
              <a:rPr lang="en">
                <a:solidFill>
                  <a:srgbClr val="FFFFFF"/>
                </a:solidFill>
              </a:rPr>
              <a:t>I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nvestigation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 </a:t>
            </a:r>
            <a:r>
              <a:rPr lang="en">
                <a:solidFill>
                  <a:srgbClr val="FFFFFF"/>
                </a:solidFill>
              </a:rPr>
              <a:t>H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ike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Sustainable </a:t>
            </a:r>
            <a:r>
              <a:rPr lang="en">
                <a:solidFill>
                  <a:srgbClr val="FFFFFF"/>
                </a:solidFill>
              </a:rPr>
              <a:t>L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iving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r>
              <a:rPr lang="en">
                <a:solidFill>
                  <a:srgbClr val="FFFFFF"/>
                </a:solidFill>
              </a:rPr>
              <a:t>B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uilding </a:t>
            </a:r>
            <a:r>
              <a:rPr lang="en">
                <a:solidFill>
                  <a:srgbClr val="FFFFFF"/>
                </a:solidFill>
              </a:rPr>
              <a:t>A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ctivities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Pimovit Campfire/Skits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Night Sky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Garden and Composting</a:t>
            </a:r>
            <a:endParaRPr>
              <a:solidFill>
                <a:srgbClr val="FFFFFF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r>
              <a:rPr lang="en">
                <a:solidFill>
                  <a:srgbClr val="FFFFFF"/>
                </a:solidFill>
              </a:rPr>
              <a:t>T</a:t>
            </a:r>
            <a:r>
              <a:rPr b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ime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457200" y="-86672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Frequently Asked Questions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6" name="Google Shape;236;p40"/>
          <p:cNvSpPr txBox="1"/>
          <p:nvPr>
            <p:ph idx="1" type="body"/>
          </p:nvPr>
        </p:nvSpPr>
        <p:spPr>
          <a:xfrm>
            <a:off x="457200" y="770725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">
                <a:solidFill>
                  <a:schemeClr val="lt1"/>
                </a:solidFill>
              </a:rPr>
              <a:t>Will students be forced to participate in activities?-Students will be asked to complete a minimal level of participation Ex:put on wetsuit and get ankle deep in water</a:t>
            </a:r>
            <a:endParaRPr>
              <a:solidFill>
                <a:schemeClr val="lt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">
                <a:solidFill>
                  <a:schemeClr val="lt1"/>
                </a:solidFill>
              </a:rPr>
              <a:t>How will medication be administered-Students will be given medication by a staff member, a log will be kept to ensure medication is administered.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457200" y="-101147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Frequently Asked Questions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457200" y="4777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">
                <a:solidFill>
                  <a:schemeClr val="lt1"/>
                </a:solidFill>
              </a:rPr>
              <a:t>Can students call home?-Students will only be allowed to contact home in case of emergencies.</a:t>
            </a:r>
            <a:endParaRPr>
              <a:solidFill>
                <a:schemeClr val="lt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">
                <a:solidFill>
                  <a:schemeClr val="lt1"/>
                </a:solidFill>
              </a:rPr>
              <a:t>Are phones allowed?-No, cell phones are not allowed on the campgrounds.</a:t>
            </a:r>
            <a:endParaRPr>
              <a:solidFill>
                <a:schemeClr val="lt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">
                <a:solidFill>
                  <a:schemeClr val="lt1"/>
                </a:solidFill>
              </a:rPr>
              <a:t>How many adults monitor each group?-2 adults will monitor each group. One staff member from McCabe/Corfman and one camp counselor from CELP per group of 12-15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ctrTitle"/>
          </p:nvPr>
        </p:nvSpPr>
        <p:spPr>
          <a:xfrm>
            <a:off x="838200" y="377190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6600" u="none" cap="none" strike="noStrike">
                <a:solidFill>
                  <a:srgbClr val="FFFFFF"/>
                </a:solidFill>
                <a:latin typeface="Balthazar"/>
                <a:ea typeface="Balthazar"/>
                <a:cs typeface="Balthazar"/>
                <a:sym typeface="Balthazar"/>
              </a:rPr>
              <a:t>Catalina Island</a:t>
            </a:r>
            <a:endParaRPr b="1" i="0" sz="6600" u="none" cap="none" strike="noStrike">
              <a:solidFill>
                <a:srgbClr val="FFFFFF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907" y="742950"/>
            <a:ext cx="7710600" cy="42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/>
          <p:nvPr>
            <p:ph type="title"/>
          </p:nvPr>
        </p:nvSpPr>
        <p:spPr>
          <a:xfrm>
            <a:off x="457200" y="-1143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5400" u="none" cap="none" strike="noStrike">
                <a:solidFill>
                  <a:schemeClr val="dk1"/>
                </a:solidFill>
                <a:latin typeface="Balthazar"/>
                <a:ea typeface="Balthazar"/>
                <a:cs typeface="Balthazar"/>
                <a:sym typeface="Balthazar"/>
              </a:rPr>
              <a:t>Howland’s Landing</a:t>
            </a:r>
            <a:endParaRPr b="1" i="0" sz="5400" u="none" cap="none" strike="noStrike">
              <a:solidFill>
                <a:schemeClr val="dk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C.E.L.P</a:t>
            </a:r>
            <a:endParaRPr b="0" i="0" sz="7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8"/>
          <p:cNvSpPr txBox="1"/>
          <p:nvPr>
            <p:ph idx="1" type="body"/>
          </p:nvPr>
        </p:nvSpPr>
        <p:spPr>
          <a:xfrm>
            <a:off x="503725" y="934650"/>
            <a:ext cx="8229600" cy="42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give students a positive view of themselves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develop knowledge and respect for the outdoor world</a:t>
            </a:r>
            <a:endParaRPr>
              <a:solidFill>
                <a:schemeClr val="lt1"/>
              </a:solidFill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give students skills in communication, teamwork, and friendship building that will help them throughout life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inspire youth to live more sustainably and take responsibility for their future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457200" y="205975"/>
            <a:ext cx="8229600" cy="780900"/>
          </a:xfrm>
          <a:prstGeom prst="rect">
            <a:avLst/>
          </a:prstGeom>
          <a:solidFill>
            <a:srgbClr val="D3EDFF">
              <a:alpha val="596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Catalina Trip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457200" y="1063225"/>
            <a:ext cx="8229600" cy="3933300"/>
          </a:xfrm>
          <a:prstGeom prst="rect">
            <a:avLst/>
          </a:prstGeom>
          <a:solidFill>
            <a:srgbClr val="D3EDFF">
              <a:alpha val="5969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">
                <a:solidFill>
                  <a:srgbClr val="000000"/>
                </a:solidFill>
              </a:rPr>
              <a:t> 18th - May 21st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at school at 3:15am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Ride to San Pedro – approx. 4hrs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Ferry </a:t>
            </a: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Catalina Island – approx. 1hr </a:t>
            </a:r>
            <a:r>
              <a:rPr lang="en">
                <a:solidFill>
                  <a:srgbClr val="000000"/>
                </a:solidFill>
              </a:rPr>
              <a:t>30 min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lots of fun </a:t>
            </a:r>
            <a:r>
              <a:rPr lang="en">
                <a:solidFill>
                  <a:srgbClr val="000000"/>
                </a:solidFill>
              </a:rPr>
              <a:t>Monday - Thursday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Leave Catalina to San Pedro on Boat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 Ride Home  - approx. 8:00 pm</a:t>
            </a:r>
            <a:endParaRPr>
              <a:solidFill>
                <a:srgbClr val="000000"/>
              </a:solidFill>
            </a:endParaRPr>
          </a:p>
          <a:p>
            <a:pPr indent="-1397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type="title"/>
          </p:nvPr>
        </p:nvSpPr>
        <p:spPr>
          <a:xfrm>
            <a:off x="411825" y="301250"/>
            <a:ext cx="8229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Balthazar"/>
              <a:buNone/>
            </a:pPr>
            <a:r>
              <a:rPr b="1" i="0" lang="en" sz="6600" u="none" cap="none" strike="noStrike">
                <a:solidFill>
                  <a:schemeClr val="dk1"/>
                </a:solidFill>
                <a:latin typeface="Balthazar"/>
                <a:ea typeface="Balthazar"/>
                <a:cs typeface="Balthazar"/>
                <a:sym typeface="Balthazar"/>
              </a:rPr>
              <a:t>Transportation</a:t>
            </a:r>
            <a:endParaRPr b="1" i="0" sz="6600" u="none" cap="none" strike="noStrike">
              <a:solidFill>
                <a:schemeClr val="dk1"/>
              </a:solidFill>
              <a:latin typeface="Balthazar"/>
              <a:ea typeface="Balthazar"/>
              <a:cs typeface="Balthazar"/>
              <a:sym typeface="Balthazar"/>
            </a:endParaRPr>
          </a:p>
        </p:txBody>
      </p:sp>
      <p:pic>
        <p:nvPicPr>
          <p:cNvPr descr="https://media.licdn.com/media/p/2/000/243/1b8/264f68f.png" id="154" name="Google Shape;15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425" y="1073325"/>
            <a:ext cx="7307400" cy="184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kingcharterbus.com/wp-content/uploads/2013/01/charter-bus-slide.jpg" id="155" name="Google Shape;15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361" y="2864639"/>
            <a:ext cx="7307400" cy="22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2035300" y="51450"/>
            <a:ext cx="4996500" cy="55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chemeClr val="lt1"/>
                </a:solidFill>
              </a:rPr>
              <a:t>Typical Camp Day Schedule</a:t>
            </a:r>
            <a:endParaRPr b="1"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Wake			         </a:t>
            </a:r>
            <a:r>
              <a:rPr lang="en" sz="2400">
                <a:solidFill>
                  <a:schemeClr val="lt1"/>
                </a:solidFill>
              </a:rPr>
              <a:t>	</a:t>
            </a: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6:30 – 7:00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Breakfast 		            	7:20 – 8:00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Program		  	8:00-11:30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Lunch			          	11:30-12:00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time		     		12:00-2:00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 Program	</a:t>
            </a:r>
            <a:r>
              <a:rPr lang="en" sz="2400">
                <a:solidFill>
                  <a:schemeClr val="lt1"/>
                </a:solidFill>
              </a:rPr>
              <a:t>	</a:t>
            </a: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2:00-5:30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Dinner			       	5:30-6:00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Night Program		  	6:00-8:30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Time		       	8:30-9:00</a:t>
            </a:r>
            <a:endParaRPr sz="2400"/>
          </a:p>
          <a:p>
            <a:pPr indent="-2921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Lights Out 		       	9:00-10:00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://www.parentpick.com/data/2014/05/12/business_slider/619380Catalina-Island-Camp.jpg" id="167" name="Google Shape;16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3.staticflickr.com/5/4098/4802970538_34fe2b5be8_b.jpg" id="174" name="Google Shape;17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