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  <p:sldId id="365" r:id="rId111"/>
    <p:sldId id="366" r:id="rId112"/>
    <p:sldId id="367" r:id="rId113"/>
    <p:sldId id="368" r:id="rId114"/>
    <p:sldId id="369" r:id="rId115"/>
    <p:sldId id="370" r:id="rId116"/>
    <p:sldId id="371" r:id="rId117"/>
    <p:sldId id="372" r:id="rId118"/>
    <p:sldId id="373" r:id="rId119"/>
    <p:sldId id="374" r:id="rId120"/>
    <p:sldId id="375" r:id="rId121"/>
    <p:sldId id="376" r:id="rId122"/>
    <p:sldId id="377" r:id="rId123"/>
    <p:sldId id="378" r:id="rId124"/>
    <p:sldId id="379" r:id="rId125"/>
    <p:sldId id="380" r:id="rId126"/>
    <p:sldId id="381" r:id="rId127"/>
    <p:sldId id="382" r:id="rId128"/>
    <p:sldId id="383" r:id="rId129"/>
    <p:sldId id="384" r:id="rId130"/>
    <p:sldId id="385" r:id="rId131"/>
    <p:sldId id="386" r:id="rId132"/>
    <p:sldId id="387" r:id="rId133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presProps" Target="presProp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viewProps" Target="viewProp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226466" y="1775569"/>
            <a:ext cx="2689860" cy="22237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5557" y="3449066"/>
            <a:ext cx="6132885" cy="756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108836" y="1297177"/>
            <a:ext cx="2734309" cy="40684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11/18/2022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11/18/2022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11/18/2022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85782" y="6043537"/>
            <a:ext cx="8731793" cy="66101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600989" y="1289574"/>
            <a:ext cx="5942020" cy="30727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2140" y="1273866"/>
            <a:ext cx="6979284" cy="4419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350389" y="6660820"/>
            <a:ext cx="4443730" cy="1390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27700" y="6393655"/>
            <a:ext cx="207645" cy="149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4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4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5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4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4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5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4.pn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7.jpg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5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5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5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5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5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5782" y="472151"/>
            <a:ext cx="8638902" cy="61851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665800" y="6406355"/>
            <a:ext cx="65405" cy="123825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r>
              <a:rPr sz="800" b="1" dirty="0">
                <a:solidFill>
                  <a:srgbClr val="FFFFFF"/>
                </a:solidFill>
                <a:latin typeface="Tahoma"/>
                <a:cs typeface="Tahoma"/>
              </a:rPr>
              <a:t>1</a:t>
            </a:r>
            <a:endParaRPr sz="8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81030" y="1567085"/>
            <a:ext cx="7383145" cy="203390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5080" algn="ctr">
              <a:lnSpc>
                <a:spcPct val="99700"/>
              </a:lnSpc>
              <a:spcBef>
                <a:spcPts val="120"/>
              </a:spcBef>
            </a:pPr>
            <a:r>
              <a:rPr sz="4400" b="1" spc="5" dirty="0">
                <a:latin typeface="Tahoma"/>
                <a:cs typeface="Tahoma"/>
              </a:rPr>
              <a:t>2020 </a:t>
            </a:r>
            <a:r>
              <a:rPr sz="4400" b="1" spc="-5" dirty="0">
                <a:latin typeface="Tahoma"/>
                <a:cs typeface="Tahoma"/>
              </a:rPr>
              <a:t>Title IX</a:t>
            </a:r>
            <a:r>
              <a:rPr sz="4400" b="1" spc="-114" dirty="0">
                <a:latin typeface="Tahoma"/>
                <a:cs typeface="Tahoma"/>
              </a:rPr>
              <a:t> </a:t>
            </a:r>
            <a:r>
              <a:rPr sz="4400" b="1" dirty="0">
                <a:latin typeface="Tahoma"/>
                <a:cs typeface="Tahoma"/>
              </a:rPr>
              <a:t>Regulations:  K-12 </a:t>
            </a:r>
            <a:r>
              <a:rPr sz="4400" b="1" spc="-5" dirty="0">
                <a:latin typeface="Tahoma"/>
                <a:cs typeface="Tahoma"/>
              </a:rPr>
              <a:t>Initial </a:t>
            </a:r>
            <a:r>
              <a:rPr sz="4400" b="1" dirty="0">
                <a:latin typeface="Tahoma"/>
                <a:cs typeface="Tahoma"/>
              </a:rPr>
              <a:t>Compliance  Training</a:t>
            </a:r>
            <a:endParaRPr sz="44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192682" y="3841496"/>
            <a:ext cx="3578860" cy="543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400" spc="-5" dirty="0">
                <a:latin typeface="Tahoma"/>
                <a:cs typeface="Tahoma"/>
              </a:rPr>
              <a:t>Jacqueline M.</a:t>
            </a:r>
            <a:r>
              <a:rPr sz="3400" spc="-50" dirty="0">
                <a:latin typeface="Tahoma"/>
                <a:cs typeface="Tahoma"/>
              </a:rPr>
              <a:t> </a:t>
            </a:r>
            <a:r>
              <a:rPr sz="3400" dirty="0">
                <a:latin typeface="Tahoma"/>
                <a:cs typeface="Tahoma"/>
              </a:rPr>
              <a:t>Litra</a:t>
            </a:r>
            <a:endParaRPr sz="3400">
              <a:latin typeface="Tahoma"/>
              <a:cs typeface="Tahom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239000" y="5949696"/>
            <a:ext cx="1676399" cy="6995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17219" y="1261872"/>
            <a:ext cx="7909559" cy="38130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4519" y="1249172"/>
            <a:ext cx="7934959" cy="3838575"/>
          </a:xfrm>
          <a:custGeom>
            <a:avLst/>
            <a:gdLst/>
            <a:ahLst/>
            <a:cxnLst/>
            <a:rect l="l" t="t" r="r" b="b"/>
            <a:pathLst>
              <a:path w="7934959" h="3838575">
                <a:moveTo>
                  <a:pt x="0" y="0"/>
                </a:moveTo>
                <a:lnTo>
                  <a:pt x="7934959" y="0"/>
                </a:lnTo>
                <a:lnTo>
                  <a:pt x="7934959" y="3838448"/>
                </a:lnTo>
                <a:lnTo>
                  <a:pt x="0" y="3838448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228600"/>
            <a:ext cx="8610600" cy="1066800"/>
          </a:xfrm>
          <a:prstGeom prst="rect">
            <a:avLst/>
          </a:prstGeom>
          <a:solidFill>
            <a:srgbClr val="92D050"/>
          </a:solidFill>
          <a:ln w="9525">
            <a:solidFill>
              <a:srgbClr val="000000"/>
            </a:solidFill>
          </a:ln>
        </p:spPr>
        <p:txBody>
          <a:bodyPr vert="horz" wrap="square" lIns="0" tIns="195580" rIns="0" bIns="0" rtlCol="0">
            <a:spAutoFit/>
          </a:bodyPr>
          <a:lstStyle/>
          <a:p>
            <a:pPr marL="429895">
              <a:lnSpc>
                <a:spcPct val="100000"/>
              </a:lnSpc>
              <a:spcBef>
                <a:spcPts val="1540"/>
              </a:spcBef>
            </a:pPr>
            <a:r>
              <a:rPr sz="4400" b="1" dirty="0">
                <a:latin typeface="Tahoma"/>
                <a:cs typeface="Tahoma"/>
              </a:rPr>
              <a:t>Interviewing Best</a:t>
            </a:r>
            <a:r>
              <a:rPr sz="4400" b="1" spc="-105" dirty="0">
                <a:latin typeface="Tahoma"/>
                <a:cs typeface="Tahoma"/>
              </a:rPr>
              <a:t> </a:t>
            </a:r>
            <a:r>
              <a:rPr sz="4400" b="1" dirty="0">
                <a:latin typeface="Tahoma"/>
                <a:cs typeface="Tahoma"/>
              </a:rPr>
              <a:t>Practices</a:t>
            </a:r>
            <a:endParaRPr sz="44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627700" y="6393655"/>
            <a:ext cx="273050" cy="149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latin typeface="Tahoma"/>
                <a:cs typeface="Tahoma"/>
              </a:rPr>
              <a:t>101</a:t>
            </a:r>
            <a:endParaRPr sz="800">
              <a:latin typeface="Tahoma"/>
              <a:cs typeface="Tahom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07340" y="1698142"/>
            <a:ext cx="8095615" cy="301244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440690" indent="-428625">
              <a:lnSpc>
                <a:spcPct val="100000"/>
              </a:lnSpc>
              <a:spcBef>
                <a:spcPts val="770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440690" algn="l"/>
                <a:tab pos="441325" algn="l"/>
              </a:tabLst>
            </a:pPr>
            <a:r>
              <a:rPr sz="2800" spc="-5" dirty="0">
                <a:latin typeface="Tahoma"/>
                <a:cs typeface="Tahoma"/>
              </a:rPr>
              <a:t>Explain your role as a</a:t>
            </a:r>
            <a:r>
              <a:rPr sz="2800" spc="85" dirty="0">
                <a:latin typeface="Tahoma"/>
                <a:cs typeface="Tahoma"/>
              </a:rPr>
              <a:t> </a:t>
            </a:r>
            <a:r>
              <a:rPr sz="2800" spc="-5" dirty="0">
                <a:latin typeface="Tahoma"/>
                <a:cs typeface="Tahoma"/>
              </a:rPr>
              <a:t>neutral</a:t>
            </a:r>
            <a:endParaRPr sz="2800">
              <a:latin typeface="Tahoma"/>
              <a:cs typeface="Tahoma"/>
            </a:endParaRPr>
          </a:p>
          <a:p>
            <a:pPr marL="440690" marR="5080" indent="-428625">
              <a:lnSpc>
                <a:spcPct val="100000"/>
              </a:lnSpc>
              <a:spcBef>
                <a:spcPts val="675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440690" algn="l"/>
                <a:tab pos="441325" algn="l"/>
              </a:tabLst>
            </a:pPr>
            <a:r>
              <a:rPr sz="2800" spc="-5" dirty="0">
                <a:latin typeface="Tahoma"/>
                <a:cs typeface="Tahoma"/>
              </a:rPr>
              <a:t>Open-ended questions followed by more tailored  follow up</a:t>
            </a:r>
            <a:endParaRPr sz="2800">
              <a:latin typeface="Tahoma"/>
              <a:cs typeface="Tahoma"/>
            </a:endParaRPr>
          </a:p>
          <a:p>
            <a:pPr marL="440690" indent="-428625">
              <a:lnSpc>
                <a:spcPct val="100000"/>
              </a:lnSpc>
              <a:spcBef>
                <a:spcPts val="670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440690" algn="l"/>
                <a:tab pos="441325" algn="l"/>
              </a:tabLst>
            </a:pPr>
            <a:r>
              <a:rPr sz="2800" spc="-5" dirty="0">
                <a:latin typeface="Tahoma"/>
                <a:cs typeface="Tahoma"/>
              </a:rPr>
              <a:t>Allow ample time, don’t interrupt </a:t>
            </a:r>
            <a:r>
              <a:rPr sz="2800" dirty="0">
                <a:latin typeface="Tahoma"/>
                <a:cs typeface="Tahoma"/>
              </a:rPr>
              <a:t>or</a:t>
            </a:r>
            <a:r>
              <a:rPr sz="2800" spc="50" dirty="0">
                <a:latin typeface="Tahoma"/>
                <a:cs typeface="Tahoma"/>
              </a:rPr>
              <a:t> </a:t>
            </a:r>
            <a:r>
              <a:rPr sz="2800" spc="-5" dirty="0">
                <a:latin typeface="Tahoma"/>
                <a:cs typeface="Tahoma"/>
              </a:rPr>
              <a:t>rush</a:t>
            </a:r>
            <a:endParaRPr sz="2800">
              <a:latin typeface="Tahoma"/>
              <a:cs typeface="Tahoma"/>
            </a:endParaRPr>
          </a:p>
          <a:p>
            <a:pPr marL="440690" indent="-428625">
              <a:lnSpc>
                <a:spcPct val="100000"/>
              </a:lnSpc>
              <a:spcBef>
                <a:spcPts val="670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440690" algn="l"/>
                <a:tab pos="441325" algn="l"/>
              </a:tabLst>
            </a:pPr>
            <a:r>
              <a:rPr sz="2800" spc="-5" dirty="0">
                <a:latin typeface="Tahoma"/>
                <a:cs typeface="Tahoma"/>
              </a:rPr>
              <a:t>Ask “Is there anything</a:t>
            </a:r>
            <a:r>
              <a:rPr sz="2800" spc="50" dirty="0">
                <a:latin typeface="Tahoma"/>
                <a:cs typeface="Tahoma"/>
              </a:rPr>
              <a:t> </a:t>
            </a:r>
            <a:r>
              <a:rPr sz="2800" spc="-5" dirty="0">
                <a:latin typeface="Tahoma"/>
                <a:cs typeface="Tahoma"/>
              </a:rPr>
              <a:t>else?”</a:t>
            </a:r>
            <a:endParaRPr sz="2800">
              <a:latin typeface="Tahoma"/>
              <a:cs typeface="Tahoma"/>
            </a:endParaRPr>
          </a:p>
          <a:p>
            <a:pPr marL="440690" indent="-428625">
              <a:lnSpc>
                <a:spcPct val="100000"/>
              </a:lnSpc>
              <a:spcBef>
                <a:spcPts val="675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440690" algn="l"/>
                <a:tab pos="441325" algn="l"/>
              </a:tabLst>
            </a:pPr>
            <a:r>
              <a:rPr sz="2800" spc="-5" dirty="0">
                <a:latin typeface="Tahoma"/>
                <a:cs typeface="Tahoma"/>
              </a:rPr>
              <a:t>Ask for </a:t>
            </a:r>
            <a:r>
              <a:rPr sz="2800" dirty="0">
                <a:latin typeface="Tahoma"/>
                <a:cs typeface="Tahoma"/>
              </a:rPr>
              <a:t>other </a:t>
            </a:r>
            <a:r>
              <a:rPr sz="2800" spc="-5" dirty="0">
                <a:latin typeface="Tahoma"/>
                <a:cs typeface="Tahoma"/>
              </a:rPr>
              <a:t>witnesses, evidence,</a:t>
            </a:r>
            <a:r>
              <a:rPr sz="2800" spc="20" dirty="0">
                <a:latin typeface="Tahoma"/>
                <a:cs typeface="Tahoma"/>
              </a:rPr>
              <a:t> </a:t>
            </a:r>
            <a:r>
              <a:rPr sz="2800" spc="-5" dirty="0">
                <a:latin typeface="Tahoma"/>
                <a:cs typeface="Tahoma"/>
              </a:rPr>
              <a:t>incidents</a:t>
            </a:r>
            <a:endParaRPr sz="2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228600"/>
            <a:ext cx="8610600" cy="1066800"/>
          </a:xfrm>
          <a:prstGeom prst="rect">
            <a:avLst/>
          </a:prstGeom>
          <a:solidFill>
            <a:srgbClr val="92D050"/>
          </a:solidFill>
          <a:ln w="9525">
            <a:solidFill>
              <a:srgbClr val="000000"/>
            </a:solidFill>
          </a:ln>
        </p:spPr>
        <p:txBody>
          <a:bodyPr vert="horz" wrap="square" lIns="0" tIns="195580" rIns="0" bIns="0" rtlCol="0">
            <a:spAutoFit/>
          </a:bodyPr>
          <a:lstStyle/>
          <a:p>
            <a:pPr marL="605155">
              <a:lnSpc>
                <a:spcPct val="100000"/>
              </a:lnSpc>
              <a:spcBef>
                <a:spcPts val="1540"/>
              </a:spcBef>
            </a:pPr>
            <a:r>
              <a:rPr sz="4400" dirty="0"/>
              <a:t>Notice to Parties in</a:t>
            </a:r>
            <a:r>
              <a:rPr sz="4400" spc="-80" dirty="0"/>
              <a:t> </a:t>
            </a:r>
            <a:r>
              <a:rPr sz="4400" spc="-5" dirty="0"/>
              <a:t>Interviews</a:t>
            </a:r>
            <a:endParaRPr sz="4400"/>
          </a:p>
        </p:txBody>
      </p:sp>
      <p:sp>
        <p:nvSpPr>
          <p:cNvPr id="4" name="object 4"/>
          <p:cNvSpPr txBox="1"/>
          <p:nvPr/>
        </p:nvSpPr>
        <p:spPr>
          <a:xfrm>
            <a:off x="8627700" y="6393655"/>
            <a:ext cx="273050" cy="149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latin typeface="Tahoma"/>
                <a:cs typeface="Tahoma"/>
              </a:rPr>
              <a:t>102</a:t>
            </a:r>
            <a:endParaRPr sz="800">
              <a:latin typeface="Tahoma"/>
              <a:cs typeface="Tahom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64540" y="1739251"/>
            <a:ext cx="7788909" cy="3098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443230" indent="-287020">
              <a:lnSpc>
                <a:spcPct val="110000"/>
              </a:lnSpc>
              <a:spcBef>
                <a:spcPts val="100"/>
              </a:spcBef>
              <a:buClr>
                <a:srgbClr val="8BC53D"/>
              </a:buClr>
              <a:buSzPct val="75000"/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2800" spc="-5" dirty="0">
                <a:latin typeface="Tahoma"/>
                <a:cs typeface="Tahoma"/>
              </a:rPr>
              <a:t>What to expect about future contact (timing,  updates, encourage follow-up to</a:t>
            </a:r>
            <a:r>
              <a:rPr sz="2800" spc="55" dirty="0">
                <a:latin typeface="Tahoma"/>
                <a:cs typeface="Tahoma"/>
              </a:rPr>
              <a:t> </a:t>
            </a:r>
            <a:r>
              <a:rPr sz="2800" spc="-5" dirty="0">
                <a:latin typeface="Tahoma"/>
                <a:cs typeface="Tahoma"/>
              </a:rPr>
              <a:t>you)</a:t>
            </a:r>
            <a:endParaRPr sz="28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spcBef>
                <a:spcPts val="1005"/>
              </a:spcBef>
              <a:buClr>
                <a:srgbClr val="8BC53D"/>
              </a:buClr>
              <a:buSzPct val="75000"/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2800" spc="-5" dirty="0">
                <a:latin typeface="Tahoma"/>
                <a:cs typeface="Tahoma"/>
              </a:rPr>
              <a:t>Written </a:t>
            </a:r>
            <a:r>
              <a:rPr sz="2800" dirty="0">
                <a:latin typeface="Tahoma"/>
                <a:cs typeface="Tahoma"/>
              </a:rPr>
              <a:t>copy of</a:t>
            </a:r>
            <a:r>
              <a:rPr sz="2800" spc="10" dirty="0">
                <a:latin typeface="Tahoma"/>
                <a:cs typeface="Tahoma"/>
              </a:rPr>
              <a:t> </a:t>
            </a:r>
            <a:r>
              <a:rPr sz="2800" spc="-5" dirty="0">
                <a:latin typeface="Tahoma"/>
                <a:cs typeface="Tahoma"/>
              </a:rPr>
              <a:t>policies/procedures</a:t>
            </a:r>
            <a:endParaRPr sz="2800">
              <a:latin typeface="Tahoma"/>
              <a:cs typeface="Tahoma"/>
            </a:endParaRPr>
          </a:p>
          <a:p>
            <a:pPr marL="299085" marR="638810" indent="-287020">
              <a:lnSpc>
                <a:spcPct val="110000"/>
              </a:lnSpc>
              <a:spcBef>
                <a:spcPts val="675"/>
              </a:spcBef>
              <a:buClr>
                <a:srgbClr val="8BC53D"/>
              </a:buClr>
              <a:buSzPct val="75000"/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2800" spc="-5" dirty="0">
                <a:latin typeface="Tahoma"/>
                <a:cs typeface="Tahoma"/>
              </a:rPr>
              <a:t>Notify </a:t>
            </a:r>
            <a:r>
              <a:rPr sz="2800" dirty="0">
                <a:latin typeface="Tahoma"/>
                <a:cs typeface="Tahoma"/>
              </a:rPr>
              <a:t>of </a:t>
            </a:r>
            <a:r>
              <a:rPr sz="2800" spc="-5" dirty="0">
                <a:latin typeface="Tahoma"/>
                <a:cs typeface="Tahoma"/>
              </a:rPr>
              <a:t>retaliation rights – provide specific  examples</a:t>
            </a:r>
            <a:endParaRPr sz="28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spcBef>
                <a:spcPts val="1005"/>
              </a:spcBef>
              <a:buClr>
                <a:srgbClr val="8BC53D"/>
              </a:buClr>
              <a:buSzPct val="75000"/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2800" dirty="0">
                <a:latin typeface="Tahoma"/>
                <a:cs typeface="Tahoma"/>
              </a:rPr>
              <a:t>No </a:t>
            </a:r>
            <a:r>
              <a:rPr sz="2800" spc="-5" dirty="0">
                <a:latin typeface="Tahoma"/>
                <a:cs typeface="Tahoma"/>
              </a:rPr>
              <a:t>“Gag” order but can </a:t>
            </a:r>
            <a:r>
              <a:rPr sz="2800" spc="-10" dirty="0">
                <a:latin typeface="Tahoma"/>
                <a:cs typeface="Tahoma"/>
              </a:rPr>
              <a:t>warn </a:t>
            </a:r>
            <a:r>
              <a:rPr sz="2800" dirty="0">
                <a:latin typeface="Tahoma"/>
                <a:cs typeface="Tahoma"/>
              </a:rPr>
              <a:t>of </a:t>
            </a:r>
            <a:r>
              <a:rPr sz="2800" spc="-5" dirty="0">
                <a:latin typeface="Tahoma"/>
                <a:cs typeface="Tahoma"/>
              </a:rPr>
              <a:t>retaliation</a:t>
            </a:r>
            <a:r>
              <a:rPr sz="2800" spc="110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risks</a:t>
            </a:r>
            <a:endParaRPr sz="2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228600"/>
            <a:ext cx="8610600" cy="1066800"/>
          </a:xfrm>
          <a:prstGeom prst="rect">
            <a:avLst/>
          </a:prstGeom>
          <a:solidFill>
            <a:srgbClr val="92D050"/>
          </a:solidFill>
          <a:ln w="9525">
            <a:solidFill>
              <a:srgbClr val="000000"/>
            </a:solidFill>
          </a:ln>
        </p:spPr>
        <p:txBody>
          <a:bodyPr vert="horz" wrap="square" lIns="0" tIns="195580" rIns="0" bIns="0" rtlCol="0">
            <a:spAutoFit/>
          </a:bodyPr>
          <a:lstStyle/>
          <a:p>
            <a:pPr marL="986155">
              <a:lnSpc>
                <a:spcPct val="100000"/>
              </a:lnSpc>
              <a:spcBef>
                <a:spcPts val="1540"/>
              </a:spcBef>
            </a:pPr>
            <a:r>
              <a:rPr sz="4400" b="1" spc="-5" dirty="0">
                <a:latin typeface="Tahoma"/>
                <a:cs typeface="Tahoma"/>
              </a:rPr>
              <a:t>First </a:t>
            </a:r>
            <a:r>
              <a:rPr sz="4400" b="1" dirty="0">
                <a:latin typeface="Tahoma"/>
                <a:cs typeface="Tahoma"/>
              </a:rPr>
              <a:t>Amendment</a:t>
            </a:r>
            <a:r>
              <a:rPr sz="4400" b="1" spc="-45" dirty="0">
                <a:latin typeface="Tahoma"/>
                <a:cs typeface="Tahoma"/>
              </a:rPr>
              <a:t> </a:t>
            </a:r>
            <a:r>
              <a:rPr sz="4400" b="1" spc="-5" dirty="0">
                <a:latin typeface="Tahoma"/>
                <a:cs typeface="Tahoma"/>
              </a:rPr>
              <a:t>Rights</a:t>
            </a:r>
            <a:endParaRPr sz="44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24000" y="1752600"/>
            <a:ext cx="6402323" cy="36027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627700" y="6393655"/>
            <a:ext cx="273050" cy="149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latin typeface="Tahoma"/>
                <a:cs typeface="Tahoma"/>
              </a:rPr>
              <a:t>103</a:t>
            </a:r>
            <a:endParaRPr sz="800">
              <a:latin typeface="Tahoma"/>
              <a:cs typeface="Tahom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8600" y="228600"/>
            <a:ext cx="8610600" cy="1066800"/>
          </a:xfrm>
          <a:prstGeom prst="rect">
            <a:avLst/>
          </a:prstGeom>
          <a:solidFill>
            <a:srgbClr val="92D050"/>
          </a:solidFill>
          <a:ln w="9525">
            <a:solidFill>
              <a:srgbClr val="000000"/>
            </a:solidFill>
          </a:ln>
        </p:spPr>
        <p:txBody>
          <a:bodyPr vert="horz" wrap="square" lIns="0" tIns="226060" rIns="0" bIns="0" rtlCol="0">
            <a:spAutoFit/>
          </a:bodyPr>
          <a:lstStyle/>
          <a:p>
            <a:pPr marL="248920">
              <a:lnSpc>
                <a:spcPct val="100000"/>
              </a:lnSpc>
              <a:spcBef>
                <a:spcPts val="1780"/>
              </a:spcBef>
            </a:pPr>
            <a:r>
              <a:rPr sz="4000" b="1" spc="-5" dirty="0">
                <a:solidFill>
                  <a:srgbClr val="FFFFFF"/>
                </a:solidFill>
                <a:latin typeface="Tahoma"/>
                <a:cs typeface="Tahoma"/>
              </a:rPr>
              <a:t>Investigation </a:t>
            </a:r>
            <a:r>
              <a:rPr sz="4000" b="1" spc="-10" dirty="0">
                <a:solidFill>
                  <a:srgbClr val="FFFFFF"/>
                </a:solidFill>
                <a:latin typeface="Tahoma"/>
                <a:cs typeface="Tahoma"/>
              </a:rPr>
              <a:t>Plans </a:t>
            </a:r>
            <a:r>
              <a:rPr sz="4000" b="1" spc="-5" dirty="0">
                <a:solidFill>
                  <a:srgbClr val="FFFFFF"/>
                </a:solidFill>
                <a:latin typeface="Tahoma"/>
                <a:cs typeface="Tahoma"/>
              </a:rPr>
              <a:t>Aren’t</a:t>
            </a:r>
            <a:r>
              <a:rPr sz="4000" b="1" spc="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4000" b="1" spc="-10" dirty="0">
                <a:solidFill>
                  <a:srgbClr val="FFFFFF"/>
                </a:solidFill>
                <a:latin typeface="Tahoma"/>
                <a:cs typeface="Tahoma"/>
              </a:rPr>
              <a:t>Static</a:t>
            </a:r>
            <a:endParaRPr sz="40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9740" y="2150313"/>
            <a:ext cx="3987165" cy="18783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4050" dirty="0">
                <a:latin typeface="Tahoma"/>
                <a:cs typeface="Tahoma"/>
              </a:rPr>
              <a:t>Reassess </a:t>
            </a:r>
            <a:r>
              <a:rPr sz="4050" spc="-5" dirty="0">
                <a:latin typeface="Tahoma"/>
                <a:cs typeface="Tahoma"/>
              </a:rPr>
              <a:t>plan</a:t>
            </a:r>
            <a:r>
              <a:rPr sz="4050" spc="-80" dirty="0">
                <a:latin typeface="Tahoma"/>
                <a:cs typeface="Tahoma"/>
              </a:rPr>
              <a:t> </a:t>
            </a:r>
            <a:r>
              <a:rPr sz="4050" dirty="0">
                <a:latin typeface="Tahoma"/>
                <a:cs typeface="Tahoma"/>
              </a:rPr>
              <a:t>for  </a:t>
            </a:r>
            <a:r>
              <a:rPr sz="4050" spc="-5" dirty="0">
                <a:latin typeface="Tahoma"/>
                <a:cs typeface="Tahoma"/>
              </a:rPr>
              <a:t>investigation  frequently</a:t>
            </a:r>
            <a:endParaRPr sz="4050">
              <a:latin typeface="Tahoma"/>
              <a:cs typeface="Tahom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410200" y="1862327"/>
            <a:ext cx="2666999" cy="32689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627700" y="6393655"/>
            <a:ext cx="273050" cy="149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latin typeface="Tahoma"/>
                <a:cs typeface="Tahoma"/>
              </a:rPr>
              <a:t>104</a:t>
            </a:r>
            <a:endParaRPr sz="800">
              <a:latin typeface="Tahoma"/>
              <a:cs typeface="Tahom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6700" y="609600"/>
            <a:ext cx="8610600" cy="1066800"/>
          </a:xfrm>
          <a:prstGeom prst="rect">
            <a:avLst/>
          </a:prstGeom>
          <a:solidFill>
            <a:srgbClr val="92D050"/>
          </a:solidFill>
        </p:spPr>
        <p:txBody>
          <a:bodyPr vert="horz" wrap="square" lIns="0" tIns="22161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745"/>
              </a:spcBef>
            </a:pPr>
            <a:r>
              <a:rPr b="1" spc="-140" dirty="0">
                <a:latin typeface="Arial"/>
                <a:cs typeface="Arial"/>
              </a:rPr>
              <a:t>Gathering </a:t>
            </a:r>
            <a:r>
              <a:rPr b="1" spc="-20" dirty="0">
                <a:latin typeface="Arial"/>
                <a:cs typeface="Arial"/>
              </a:rPr>
              <a:t>Other</a:t>
            </a:r>
            <a:r>
              <a:rPr b="1" spc="-165" dirty="0">
                <a:latin typeface="Arial"/>
                <a:cs typeface="Arial"/>
              </a:rPr>
              <a:t> </a:t>
            </a:r>
            <a:r>
              <a:rPr b="1" spc="-180" dirty="0">
                <a:latin typeface="Arial"/>
                <a:cs typeface="Arial"/>
              </a:rPr>
              <a:t>Evidence</a:t>
            </a:r>
          </a:p>
        </p:txBody>
      </p:sp>
      <p:sp>
        <p:nvSpPr>
          <p:cNvPr id="3" name="object 3"/>
          <p:cNvSpPr/>
          <p:nvPr/>
        </p:nvSpPr>
        <p:spPr>
          <a:xfrm>
            <a:off x="4426162" y="2222763"/>
            <a:ext cx="4168454" cy="35501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627700" y="6393655"/>
            <a:ext cx="273050" cy="149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latin typeface="Tahoma"/>
                <a:cs typeface="Tahoma"/>
              </a:rPr>
              <a:t>105</a:t>
            </a:r>
            <a:endParaRPr sz="800">
              <a:latin typeface="Tahoma"/>
              <a:cs typeface="Tahom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228600"/>
            <a:ext cx="8610600" cy="1066800"/>
          </a:xfrm>
          <a:prstGeom prst="rect">
            <a:avLst/>
          </a:prstGeom>
          <a:solidFill>
            <a:srgbClr val="8BC53D"/>
          </a:solidFill>
        </p:spPr>
        <p:txBody>
          <a:bodyPr vert="horz" wrap="square" lIns="0" tIns="43180" rIns="0" bIns="0" rtlCol="0">
            <a:spAutoFit/>
          </a:bodyPr>
          <a:lstStyle/>
          <a:p>
            <a:pPr marL="254000">
              <a:lnSpc>
                <a:spcPct val="100000"/>
              </a:lnSpc>
              <a:spcBef>
                <a:spcPts val="340"/>
              </a:spcBef>
            </a:pPr>
            <a:r>
              <a:rPr sz="4400" b="1" dirty="0">
                <a:latin typeface="Tahoma"/>
                <a:cs typeface="Tahoma"/>
              </a:rPr>
              <a:t>Warning! Medical</a:t>
            </a:r>
            <a:r>
              <a:rPr sz="4400" b="1" spc="-65" dirty="0">
                <a:latin typeface="Tahoma"/>
                <a:cs typeface="Tahoma"/>
              </a:rPr>
              <a:t> </a:t>
            </a:r>
            <a:r>
              <a:rPr sz="4400" b="1" dirty="0">
                <a:latin typeface="Tahoma"/>
                <a:cs typeface="Tahoma"/>
              </a:rPr>
              <a:t>Records</a:t>
            </a:r>
            <a:endParaRPr sz="44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627700" y="6393655"/>
            <a:ext cx="273050" cy="149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latin typeface="Tahoma"/>
                <a:cs typeface="Tahoma"/>
              </a:rPr>
              <a:t>106</a:t>
            </a:r>
            <a:endParaRPr sz="800">
              <a:latin typeface="Tahoma"/>
              <a:cs typeface="Tahom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07340" y="1934972"/>
            <a:ext cx="8392795" cy="3049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967740" indent="-342900">
              <a:lnSpc>
                <a:spcPct val="100000"/>
              </a:lnSpc>
              <a:spcBef>
                <a:spcPts val="105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spc="-5" dirty="0">
                <a:latin typeface="Tahoma"/>
                <a:cs typeface="Tahoma"/>
              </a:rPr>
              <a:t>Notice </a:t>
            </a:r>
            <a:r>
              <a:rPr sz="3200" dirty="0">
                <a:latin typeface="Tahoma"/>
                <a:cs typeface="Tahoma"/>
              </a:rPr>
              <a:t>of </a:t>
            </a:r>
            <a:r>
              <a:rPr sz="3200" spc="-5" dirty="0">
                <a:latin typeface="Tahoma"/>
                <a:cs typeface="Tahoma"/>
              </a:rPr>
              <a:t>allegations should </a:t>
            </a:r>
            <a:r>
              <a:rPr sz="3200" dirty="0">
                <a:latin typeface="Tahoma"/>
                <a:cs typeface="Tahoma"/>
              </a:rPr>
              <a:t>not divulge  either </a:t>
            </a:r>
            <a:r>
              <a:rPr sz="3200" spc="-5" dirty="0">
                <a:latin typeface="Tahoma"/>
                <a:cs typeface="Tahoma"/>
              </a:rPr>
              <a:t>party’s </a:t>
            </a:r>
            <a:r>
              <a:rPr sz="3200" dirty="0">
                <a:latin typeface="Tahoma"/>
                <a:cs typeface="Tahoma"/>
              </a:rPr>
              <a:t>medical</a:t>
            </a:r>
            <a:r>
              <a:rPr sz="3200" spc="-15" dirty="0">
                <a:latin typeface="Tahoma"/>
                <a:cs typeface="Tahoma"/>
              </a:rPr>
              <a:t> </a:t>
            </a:r>
            <a:r>
              <a:rPr sz="3200" spc="-5" dirty="0">
                <a:latin typeface="Tahoma"/>
                <a:cs typeface="Tahoma"/>
              </a:rPr>
              <a:t>information</a:t>
            </a:r>
            <a:endParaRPr sz="3200">
              <a:latin typeface="Tahoma"/>
              <a:cs typeface="Tahoma"/>
            </a:endParaRPr>
          </a:p>
          <a:p>
            <a:pPr marL="355600" marR="5080" indent="-342900">
              <a:lnSpc>
                <a:spcPct val="100000"/>
              </a:lnSpc>
              <a:spcBef>
                <a:spcPts val="765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spc="-5" dirty="0">
                <a:latin typeface="Tahoma"/>
                <a:cs typeface="Tahoma"/>
              </a:rPr>
              <a:t>Prohibited from accessing </a:t>
            </a:r>
            <a:r>
              <a:rPr sz="3200" dirty="0">
                <a:latin typeface="Tahoma"/>
                <a:cs typeface="Tahoma"/>
              </a:rPr>
              <a:t>or </a:t>
            </a:r>
            <a:r>
              <a:rPr sz="3200" spc="-5" dirty="0">
                <a:latin typeface="Tahoma"/>
                <a:cs typeface="Tahoma"/>
              </a:rPr>
              <a:t>using </a:t>
            </a:r>
            <a:r>
              <a:rPr sz="3200" dirty="0">
                <a:latin typeface="Tahoma"/>
                <a:cs typeface="Tahoma"/>
              </a:rPr>
              <a:t>medical,  </a:t>
            </a:r>
            <a:r>
              <a:rPr sz="3200" spc="-5" dirty="0">
                <a:latin typeface="Tahoma"/>
                <a:cs typeface="Tahoma"/>
              </a:rPr>
              <a:t>psychological, </a:t>
            </a:r>
            <a:r>
              <a:rPr sz="3200" dirty="0">
                <a:latin typeface="Tahoma"/>
                <a:cs typeface="Tahoma"/>
              </a:rPr>
              <a:t>or </a:t>
            </a:r>
            <a:r>
              <a:rPr sz="3200" spc="-5" dirty="0">
                <a:latin typeface="Tahoma"/>
                <a:cs typeface="Tahoma"/>
              </a:rPr>
              <a:t>similar </a:t>
            </a:r>
            <a:r>
              <a:rPr sz="3200" dirty="0">
                <a:latin typeface="Tahoma"/>
                <a:cs typeface="Tahoma"/>
              </a:rPr>
              <a:t>records </a:t>
            </a:r>
            <a:r>
              <a:rPr sz="3200" spc="-5" dirty="0">
                <a:latin typeface="Tahoma"/>
                <a:cs typeface="Tahoma"/>
              </a:rPr>
              <a:t>in </a:t>
            </a:r>
            <a:r>
              <a:rPr sz="3200" dirty="0">
                <a:latin typeface="Tahoma"/>
                <a:cs typeface="Tahoma"/>
              </a:rPr>
              <a:t>grievance  process </a:t>
            </a:r>
            <a:r>
              <a:rPr sz="3200" spc="-5" dirty="0">
                <a:latin typeface="Tahoma"/>
                <a:cs typeface="Tahoma"/>
              </a:rPr>
              <a:t>without </a:t>
            </a:r>
            <a:r>
              <a:rPr sz="3200" dirty="0">
                <a:latin typeface="Tahoma"/>
                <a:cs typeface="Tahoma"/>
              </a:rPr>
              <a:t>a </a:t>
            </a:r>
            <a:r>
              <a:rPr sz="3200" spc="-5" dirty="0">
                <a:latin typeface="Tahoma"/>
                <a:cs typeface="Tahoma"/>
              </a:rPr>
              <a:t>party’s </a:t>
            </a:r>
            <a:r>
              <a:rPr sz="3200" dirty="0">
                <a:latin typeface="Tahoma"/>
                <a:cs typeface="Tahoma"/>
              </a:rPr>
              <a:t>(or parent’s)  </a:t>
            </a:r>
            <a:r>
              <a:rPr sz="3200" spc="-5" dirty="0">
                <a:latin typeface="Tahoma"/>
                <a:cs typeface="Tahoma"/>
              </a:rPr>
              <a:t>voluntary, written</a:t>
            </a:r>
            <a:r>
              <a:rPr sz="3200" spc="25" dirty="0">
                <a:latin typeface="Tahoma"/>
                <a:cs typeface="Tahoma"/>
              </a:rPr>
              <a:t> </a:t>
            </a:r>
            <a:r>
              <a:rPr sz="3200" spc="-5" dirty="0">
                <a:latin typeface="Tahoma"/>
                <a:cs typeface="Tahoma"/>
              </a:rPr>
              <a:t>consent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228600"/>
            <a:ext cx="8610600" cy="1066800"/>
          </a:xfrm>
          <a:prstGeom prst="rect">
            <a:avLst/>
          </a:prstGeom>
          <a:solidFill>
            <a:srgbClr val="8BC53D"/>
          </a:solidFill>
        </p:spPr>
        <p:txBody>
          <a:bodyPr vert="horz" wrap="square" lIns="0" tIns="43815" rIns="0" bIns="0" rtlCol="0">
            <a:spAutoFit/>
          </a:bodyPr>
          <a:lstStyle/>
          <a:p>
            <a:pPr marL="240665">
              <a:lnSpc>
                <a:spcPct val="100000"/>
              </a:lnSpc>
              <a:spcBef>
                <a:spcPts val="345"/>
              </a:spcBef>
            </a:pPr>
            <a:r>
              <a:rPr b="1" spc="-10" dirty="0">
                <a:latin typeface="Tahoma"/>
                <a:cs typeface="Tahoma"/>
              </a:rPr>
              <a:t>Opportunity </a:t>
            </a:r>
            <a:r>
              <a:rPr b="1" spc="-5" dirty="0">
                <a:latin typeface="Tahoma"/>
                <a:cs typeface="Tahoma"/>
              </a:rPr>
              <a:t>to Review</a:t>
            </a:r>
            <a:r>
              <a:rPr b="1" spc="70" dirty="0">
                <a:latin typeface="Tahoma"/>
                <a:cs typeface="Tahoma"/>
              </a:rPr>
              <a:t> </a:t>
            </a:r>
            <a:r>
              <a:rPr b="1" spc="-5" dirty="0">
                <a:latin typeface="Tahoma"/>
                <a:cs typeface="Tahoma"/>
              </a:rPr>
              <a:t>Evidence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627700" y="6393655"/>
            <a:ext cx="273050" cy="149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latin typeface="Tahoma"/>
                <a:cs typeface="Tahoma"/>
              </a:rPr>
              <a:t>107</a:t>
            </a:r>
            <a:endParaRPr sz="800">
              <a:latin typeface="Tahoma"/>
              <a:cs typeface="Tahom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07340" y="1500043"/>
            <a:ext cx="8424545" cy="3695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0690" marR="14604" indent="-428625">
              <a:lnSpc>
                <a:spcPct val="120000"/>
              </a:lnSpc>
              <a:spcBef>
                <a:spcPts val="100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440690" algn="l"/>
                <a:tab pos="441325" algn="l"/>
              </a:tabLst>
            </a:pPr>
            <a:r>
              <a:rPr sz="2800" spc="-5" dirty="0">
                <a:latin typeface="Tahoma"/>
                <a:cs typeface="Tahoma"/>
              </a:rPr>
              <a:t>Before the investigatory report is completed,  evidence relating to the allegations must be sent  to each party and advisor and should include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all  evidence</a:t>
            </a:r>
            <a:r>
              <a:rPr sz="2800" spc="-5" dirty="0">
                <a:latin typeface="Tahoma"/>
                <a:cs typeface="Tahoma"/>
              </a:rPr>
              <a:t> (including that which the school does not  intend to rely upon and exculpatory and  inculpatory</a:t>
            </a:r>
            <a:r>
              <a:rPr sz="2800" spc="15" dirty="0">
                <a:latin typeface="Tahoma"/>
                <a:cs typeface="Tahoma"/>
              </a:rPr>
              <a:t> </a:t>
            </a:r>
            <a:r>
              <a:rPr sz="2800" spc="-5" dirty="0">
                <a:latin typeface="Tahoma"/>
                <a:cs typeface="Tahoma"/>
              </a:rPr>
              <a:t>evidence)</a:t>
            </a:r>
            <a:endParaRPr sz="2800">
              <a:latin typeface="Tahoma"/>
              <a:cs typeface="Tahoma"/>
            </a:endParaRPr>
          </a:p>
          <a:p>
            <a:pPr marL="440690" indent="-428625">
              <a:lnSpc>
                <a:spcPct val="100000"/>
              </a:lnSpc>
              <a:spcBef>
                <a:spcPts val="1345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440690" algn="l"/>
                <a:tab pos="441325" algn="l"/>
              </a:tabLst>
            </a:pPr>
            <a:r>
              <a:rPr sz="2800" spc="-10" dirty="0">
                <a:latin typeface="Tahoma"/>
                <a:cs typeface="Tahoma"/>
              </a:rPr>
              <a:t>Parties </a:t>
            </a:r>
            <a:r>
              <a:rPr sz="2800" spc="-5" dirty="0">
                <a:latin typeface="Tahoma"/>
                <a:cs typeface="Tahoma"/>
              </a:rPr>
              <a:t>have 10 days to provide a written</a:t>
            </a:r>
            <a:r>
              <a:rPr sz="2800" spc="105" dirty="0">
                <a:latin typeface="Tahoma"/>
                <a:cs typeface="Tahoma"/>
              </a:rPr>
              <a:t> </a:t>
            </a:r>
            <a:r>
              <a:rPr sz="2800" spc="-5" dirty="0">
                <a:latin typeface="Tahoma"/>
                <a:cs typeface="Tahoma"/>
              </a:rPr>
              <a:t>response</a:t>
            </a:r>
            <a:endParaRPr sz="2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228600"/>
            <a:ext cx="8610600" cy="1066800"/>
          </a:xfrm>
          <a:prstGeom prst="rect">
            <a:avLst/>
          </a:prstGeom>
          <a:solidFill>
            <a:srgbClr val="8BC53D"/>
          </a:solidFill>
          <a:ln w="9525">
            <a:solidFill>
              <a:srgbClr val="000000"/>
            </a:solidFill>
          </a:ln>
        </p:spPr>
        <p:txBody>
          <a:bodyPr vert="horz" wrap="square" lIns="0" tIns="226060" rIns="0" bIns="0" rtlCol="0">
            <a:spAutoFit/>
          </a:bodyPr>
          <a:lstStyle/>
          <a:p>
            <a:pPr marL="701675">
              <a:lnSpc>
                <a:spcPct val="100000"/>
              </a:lnSpc>
              <a:spcBef>
                <a:spcPts val="1780"/>
              </a:spcBef>
            </a:pPr>
            <a:r>
              <a:rPr b="1" spc="-5" dirty="0">
                <a:latin typeface="Tahoma"/>
                <a:cs typeface="Tahoma"/>
              </a:rPr>
              <a:t>Investigation Report</a:t>
            </a:r>
            <a:r>
              <a:rPr b="1" spc="35" dirty="0">
                <a:latin typeface="Tahoma"/>
                <a:cs typeface="Tahoma"/>
              </a:rPr>
              <a:t> </a:t>
            </a:r>
            <a:r>
              <a:rPr b="1" spc="-10" dirty="0">
                <a:latin typeface="Tahoma"/>
                <a:cs typeface="Tahoma"/>
              </a:rPr>
              <a:t>Writing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627700" y="6393655"/>
            <a:ext cx="273050" cy="149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latin typeface="Tahoma"/>
                <a:cs typeface="Tahoma"/>
              </a:rPr>
              <a:t>108</a:t>
            </a:r>
            <a:endParaRPr sz="800">
              <a:latin typeface="Tahoma"/>
              <a:cs typeface="Tahom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07340" y="1457045"/>
            <a:ext cx="8327390" cy="265874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440690" indent="-428625">
              <a:lnSpc>
                <a:spcPct val="100000"/>
              </a:lnSpc>
              <a:spcBef>
                <a:spcPts val="865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440690" algn="l"/>
                <a:tab pos="441325" algn="l"/>
              </a:tabLst>
            </a:pPr>
            <a:r>
              <a:rPr sz="3200" spc="-5" dirty="0">
                <a:latin typeface="Tahoma"/>
                <a:cs typeface="Tahoma"/>
              </a:rPr>
              <a:t>Fairly </a:t>
            </a:r>
            <a:r>
              <a:rPr sz="3200" dirty="0">
                <a:latin typeface="Tahoma"/>
                <a:cs typeface="Tahoma"/>
              </a:rPr>
              <a:t>summarizes </a:t>
            </a:r>
            <a:r>
              <a:rPr sz="3200" spc="-5" dirty="0">
                <a:latin typeface="Tahoma"/>
                <a:cs typeface="Tahoma"/>
              </a:rPr>
              <a:t>the </a:t>
            </a:r>
            <a:r>
              <a:rPr sz="3200" dirty="0">
                <a:latin typeface="Tahoma"/>
                <a:cs typeface="Tahoma"/>
              </a:rPr>
              <a:t>relevant</a:t>
            </a:r>
            <a:r>
              <a:rPr sz="3200" spc="-2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evidence</a:t>
            </a:r>
            <a:endParaRPr sz="3200">
              <a:latin typeface="Tahoma"/>
              <a:cs typeface="Tahoma"/>
            </a:endParaRPr>
          </a:p>
          <a:p>
            <a:pPr marL="440690" marR="5080" indent="-428625">
              <a:lnSpc>
                <a:spcPct val="100000"/>
              </a:lnSpc>
              <a:spcBef>
                <a:spcPts val="770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440690" algn="l"/>
                <a:tab pos="441325" algn="l"/>
              </a:tabLst>
            </a:pPr>
            <a:r>
              <a:rPr sz="3200" spc="-5" dirty="0">
                <a:latin typeface="Tahoma"/>
                <a:cs typeface="Tahoma"/>
              </a:rPr>
              <a:t>Provide the </a:t>
            </a:r>
            <a:r>
              <a:rPr sz="3200" dirty="0">
                <a:latin typeface="Tahoma"/>
                <a:cs typeface="Tahoma"/>
              </a:rPr>
              <a:t>report </a:t>
            </a:r>
            <a:r>
              <a:rPr sz="3200" spc="-5" dirty="0">
                <a:latin typeface="Tahoma"/>
                <a:cs typeface="Tahoma"/>
              </a:rPr>
              <a:t>to the </a:t>
            </a:r>
            <a:r>
              <a:rPr sz="3200" dirty="0">
                <a:latin typeface="Tahoma"/>
                <a:cs typeface="Tahoma"/>
              </a:rPr>
              <a:t>parties and </a:t>
            </a:r>
            <a:r>
              <a:rPr sz="3200" spc="-5" dirty="0">
                <a:latin typeface="Tahoma"/>
                <a:cs typeface="Tahoma"/>
              </a:rPr>
              <a:t>their  advisors, if </a:t>
            </a:r>
            <a:r>
              <a:rPr sz="3200" dirty="0">
                <a:latin typeface="Tahoma"/>
                <a:cs typeface="Tahoma"/>
              </a:rPr>
              <a:t>any, </a:t>
            </a:r>
            <a:r>
              <a:rPr sz="3200" spc="-5" dirty="0">
                <a:latin typeface="Tahoma"/>
                <a:cs typeface="Tahoma"/>
              </a:rPr>
              <a:t>for </a:t>
            </a:r>
            <a:r>
              <a:rPr sz="3200" dirty="0">
                <a:latin typeface="Tahoma"/>
                <a:cs typeface="Tahoma"/>
              </a:rPr>
              <a:t>their review and </a:t>
            </a:r>
            <a:r>
              <a:rPr sz="3200" spc="-5" dirty="0">
                <a:latin typeface="Tahoma"/>
                <a:cs typeface="Tahoma"/>
              </a:rPr>
              <a:t>written  </a:t>
            </a:r>
            <a:r>
              <a:rPr sz="3200" dirty="0">
                <a:latin typeface="Tahoma"/>
                <a:cs typeface="Tahoma"/>
              </a:rPr>
              <a:t>response, </a:t>
            </a:r>
            <a:r>
              <a:rPr sz="3200" spc="-5" dirty="0">
                <a:latin typeface="Tahoma"/>
                <a:cs typeface="Tahoma"/>
              </a:rPr>
              <a:t>at least </a:t>
            </a:r>
            <a:r>
              <a:rPr sz="3200" dirty="0">
                <a:latin typeface="Tahoma"/>
                <a:cs typeface="Tahoma"/>
              </a:rPr>
              <a:t>10 days before a hearing  or determination of</a:t>
            </a:r>
            <a:r>
              <a:rPr sz="3200" spc="-15" dirty="0">
                <a:latin typeface="Tahoma"/>
                <a:cs typeface="Tahoma"/>
              </a:rPr>
              <a:t> </a:t>
            </a:r>
            <a:r>
              <a:rPr sz="3200" spc="-5" dirty="0">
                <a:latin typeface="Tahoma"/>
                <a:cs typeface="Tahoma"/>
              </a:rPr>
              <a:t>responsibility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3736" y="1481327"/>
            <a:ext cx="3458210" cy="283972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41910" rIns="0" bIns="0" rtlCol="0">
            <a:spAutoFit/>
          </a:bodyPr>
          <a:lstStyle/>
          <a:p>
            <a:pPr marL="91440" marR="112395">
              <a:lnSpc>
                <a:spcPct val="100000"/>
              </a:lnSpc>
              <a:spcBef>
                <a:spcPts val="330"/>
              </a:spcBef>
            </a:pPr>
            <a:r>
              <a:rPr sz="4500" spc="-25" dirty="0">
                <a:latin typeface="Tahoma"/>
                <a:cs typeface="Tahoma"/>
              </a:rPr>
              <a:t>I</a:t>
            </a:r>
            <a:r>
              <a:rPr sz="4500" spc="-40" dirty="0">
                <a:latin typeface="Tahoma"/>
                <a:cs typeface="Tahoma"/>
              </a:rPr>
              <a:t>n</a:t>
            </a:r>
            <a:r>
              <a:rPr sz="4500" spc="-35" dirty="0">
                <a:latin typeface="Tahoma"/>
                <a:cs typeface="Tahoma"/>
              </a:rPr>
              <a:t>v</a:t>
            </a:r>
            <a:r>
              <a:rPr sz="4500" spc="-10" dirty="0">
                <a:latin typeface="Tahoma"/>
                <a:cs typeface="Tahoma"/>
              </a:rPr>
              <a:t>est</a:t>
            </a:r>
            <a:r>
              <a:rPr sz="4500" dirty="0">
                <a:latin typeface="Tahoma"/>
                <a:cs typeface="Tahoma"/>
              </a:rPr>
              <a:t>i</a:t>
            </a:r>
            <a:r>
              <a:rPr sz="4500" spc="-5" dirty="0">
                <a:latin typeface="Tahoma"/>
                <a:cs typeface="Tahoma"/>
              </a:rPr>
              <a:t>g</a:t>
            </a:r>
            <a:r>
              <a:rPr sz="4500" dirty="0">
                <a:latin typeface="Tahoma"/>
                <a:cs typeface="Tahoma"/>
              </a:rPr>
              <a:t>a</a:t>
            </a:r>
            <a:r>
              <a:rPr sz="4500" spc="-10" dirty="0">
                <a:latin typeface="Tahoma"/>
                <a:cs typeface="Tahoma"/>
              </a:rPr>
              <a:t>t</a:t>
            </a:r>
            <a:r>
              <a:rPr sz="4500" spc="-5" dirty="0">
                <a:latin typeface="Tahoma"/>
                <a:cs typeface="Tahoma"/>
              </a:rPr>
              <a:t>i</a:t>
            </a:r>
            <a:r>
              <a:rPr sz="4500" dirty="0">
                <a:latin typeface="Tahoma"/>
                <a:cs typeface="Tahoma"/>
              </a:rPr>
              <a:t>on  </a:t>
            </a:r>
            <a:r>
              <a:rPr sz="4500" spc="-20" dirty="0">
                <a:latin typeface="Tahoma"/>
                <a:cs typeface="Tahoma"/>
              </a:rPr>
              <a:t>Report  </a:t>
            </a:r>
            <a:r>
              <a:rPr sz="4500" spc="-5" dirty="0">
                <a:latin typeface="Tahoma"/>
                <a:cs typeface="Tahoma"/>
              </a:rPr>
              <a:t>Should  </a:t>
            </a:r>
            <a:r>
              <a:rPr sz="4500" spc="-10" dirty="0">
                <a:latin typeface="Tahoma"/>
                <a:cs typeface="Tahoma"/>
              </a:rPr>
              <a:t>Include</a:t>
            </a:r>
            <a:endParaRPr sz="45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484626" y="447294"/>
            <a:ext cx="4224655" cy="929640"/>
          </a:xfrm>
          <a:custGeom>
            <a:avLst/>
            <a:gdLst/>
            <a:ahLst/>
            <a:cxnLst/>
            <a:rect l="l" t="t" r="r" b="b"/>
            <a:pathLst>
              <a:path w="4224655" h="929640">
                <a:moveTo>
                  <a:pt x="4131564" y="0"/>
                </a:moveTo>
                <a:lnTo>
                  <a:pt x="92964" y="0"/>
                </a:lnTo>
                <a:lnTo>
                  <a:pt x="56776" y="7305"/>
                </a:lnTo>
                <a:lnTo>
                  <a:pt x="27227" y="27227"/>
                </a:lnTo>
                <a:lnTo>
                  <a:pt x="7305" y="56776"/>
                </a:lnTo>
                <a:lnTo>
                  <a:pt x="0" y="92963"/>
                </a:lnTo>
                <a:lnTo>
                  <a:pt x="0" y="836676"/>
                </a:lnTo>
                <a:lnTo>
                  <a:pt x="7305" y="872863"/>
                </a:lnTo>
                <a:lnTo>
                  <a:pt x="27227" y="902412"/>
                </a:lnTo>
                <a:lnTo>
                  <a:pt x="56776" y="922334"/>
                </a:lnTo>
                <a:lnTo>
                  <a:pt x="92964" y="929639"/>
                </a:lnTo>
                <a:lnTo>
                  <a:pt x="4131564" y="929639"/>
                </a:lnTo>
                <a:lnTo>
                  <a:pt x="4167751" y="922334"/>
                </a:lnTo>
                <a:lnTo>
                  <a:pt x="4197300" y="902412"/>
                </a:lnTo>
                <a:lnTo>
                  <a:pt x="4217222" y="872863"/>
                </a:lnTo>
                <a:lnTo>
                  <a:pt x="4224528" y="836676"/>
                </a:lnTo>
                <a:lnTo>
                  <a:pt x="4224528" y="92963"/>
                </a:lnTo>
                <a:lnTo>
                  <a:pt x="4217222" y="56776"/>
                </a:lnTo>
                <a:lnTo>
                  <a:pt x="4197300" y="27227"/>
                </a:lnTo>
                <a:lnTo>
                  <a:pt x="4167751" y="7305"/>
                </a:lnTo>
                <a:lnTo>
                  <a:pt x="4131564" y="0"/>
                </a:lnTo>
                <a:close/>
              </a:path>
            </a:pathLst>
          </a:custGeom>
          <a:solidFill>
            <a:srgbClr val="5280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484626" y="447294"/>
            <a:ext cx="4224655" cy="929640"/>
          </a:xfrm>
          <a:custGeom>
            <a:avLst/>
            <a:gdLst/>
            <a:ahLst/>
            <a:cxnLst/>
            <a:rect l="l" t="t" r="r" b="b"/>
            <a:pathLst>
              <a:path w="4224655" h="929640">
                <a:moveTo>
                  <a:pt x="0" y="92963"/>
                </a:moveTo>
                <a:lnTo>
                  <a:pt x="7305" y="56776"/>
                </a:lnTo>
                <a:lnTo>
                  <a:pt x="27227" y="27227"/>
                </a:lnTo>
                <a:lnTo>
                  <a:pt x="56776" y="7305"/>
                </a:lnTo>
                <a:lnTo>
                  <a:pt x="92964" y="0"/>
                </a:lnTo>
                <a:lnTo>
                  <a:pt x="4131564" y="0"/>
                </a:lnTo>
                <a:lnTo>
                  <a:pt x="4167751" y="7305"/>
                </a:lnTo>
                <a:lnTo>
                  <a:pt x="4197300" y="27227"/>
                </a:lnTo>
                <a:lnTo>
                  <a:pt x="4217222" y="56776"/>
                </a:lnTo>
                <a:lnTo>
                  <a:pt x="4224528" y="92963"/>
                </a:lnTo>
                <a:lnTo>
                  <a:pt x="4224528" y="836676"/>
                </a:lnTo>
                <a:lnTo>
                  <a:pt x="4217222" y="872863"/>
                </a:lnTo>
                <a:lnTo>
                  <a:pt x="4197300" y="902412"/>
                </a:lnTo>
                <a:lnTo>
                  <a:pt x="4167751" y="922334"/>
                </a:lnTo>
                <a:lnTo>
                  <a:pt x="4131564" y="929639"/>
                </a:lnTo>
                <a:lnTo>
                  <a:pt x="92964" y="929639"/>
                </a:lnTo>
                <a:lnTo>
                  <a:pt x="56776" y="922334"/>
                </a:lnTo>
                <a:lnTo>
                  <a:pt x="27227" y="902412"/>
                </a:lnTo>
                <a:lnTo>
                  <a:pt x="7305" y="872863"/>
                </a:lnTo>
                <a:lnTo>
                  <a:pt x="0" y="836676"/>
                </a:lnTo>
                <a:lnTo>
                  <a:pt x="0" y="92963"/>
                </a:lnTo>
                <a:close/>
              </a:path>
            </a:pathLst>
          </a:custGeom>
          <a:ln w="253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562884" y="638659"/>
            <a:ext cx="2172335" cy="520065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 marR="5080">
              <a:lnSpc>
                <a:spcPts val="1850"/>
              </a:lnSpc>
              <a:spcBef>
                <a:spcPts val="325"/>
              </a:spcBef>
            </a:pPr>
            <a:r>
              <a:rPr sz="1700" spc="-5" dirty="0"/>
              <a:t>Applicable policies </a:t>
            </a:r>
            <a:r>
              <a:rPr sz="1700" dirty="0"/>
              <a:t>and  </a:t>
            </a:r>
            <a:r>
              <a:rPr sz="1700" spc="-5" dirty="0"/>
              <a:t>procedures</a:t>
            </a:r>
            <a:endParaRPr sz="1700"/>
          </a:p>
        </p:txBody>
      </p:sp>
      <p:sp>
        <p:nvSpPr>
          <p:cNvPr id="6" name="object 6"/>
          <p:cNvSpPr/>
          <p:nvPr/>
        </p:nvSpPr>
        <p:spPr>
          <a:xfrm>
            <a:off x="3909821" y="1475994"/>
            <a:ext cx="4224655" cy="928369"/>
          </a:xfrm>
          <a:custGeom>
            <a:avLst/>
            <a:gdLst/>
            <a:ahLst/>
            <a:cxnLst/>
            <a:rect l="l" t="t" r="r" b="b"/>
            <a:pathLst>
              <a:path w="4224655" h="928369">
                <a:moveTo>
                  <a:pt x="4131716" y="0"/>
                </a:moveTo>
                <a:lnTo>
                  <a:pt x="92811" y="0"/>
                </a:lnTo>
                <a:lnTo>
                  <a:pt x="56685" y="7293"/>
                </a:lnTo>
                <a:lnTo>
                  <a:pt x="27184" y="27184"/>
                </a:lnTo>
                <a:lnTo>
                  <a:pt x="7293" y="56685"/>
                </a:lnTo>
                <a:lnTo>
                  <a:pt x="0" y="92811"/>
                </a:lnTo>
                <a:lnTo>
                  <a:pt x="0" y="835304"/>
                </a:lnTo>
                <a:lnTo>
                  <a:pt x="7293" y="871430"/>
                </a:lnTo>
                <a:lnTo>
                  <a:pt x="27184" y="900931"/>
                </a:lnTo>
                <a:lnTo>
                  <a:pt x="56685" y="920822"/>
                </a:lnTo>
                <a:lnTo>
                  <a:pt x="92811" y="928116"/>
                </a:lnTo>
                <a:lnTo>
                  <a:pt x="4131716" y="928116"/>
                </a:lnTo>
                <a:lnTo>
                  <a:pt x="4167842" y="920822"/>
                </a:lnTo>
                <a:lnTo>
                  <a:pt x="4197343" y="900931"/>
                </a:lnTo>
                <a:lnTo>
                  <a:pt x="4217234" y="871430"/>
                </a:lnTo>
                <a:lnTo>
                  <a:pt x="4224528" y="835304"/>
                </a:lnTo>
                <a:lnTo>
                  <a:pt x="4224528" y="92811"/>
                </a:lnTo>
                <a:lnTo>
                  <a:pt x="4217234" y="56685"/>
                </a:lnTo>
                <a:lnTo>
                  <a:pt x="4197343" y="27184"/>
                </a:lnTo>
                <a:lnTo>
                  <a:pt x="4167842" y="7293"/>
                </a:lnTo>
                <a:lnTo>
                  <a:pt x="4131716" y="0"/>
                </a:lnTo>
                <a:close/>
              </a:path>
            </a:pathLst>
          </a:custGeom>
          <a:solidFill>
            <a:srgbClr val="84C9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909821" y="1475994"/>
            <a:ext cx="4224655" cy="928369"/>
          </a:xfrm>
          <a:custGeom>
            <a:avLst/>
            <a:gdLst/>
            <a:ahLst/>
            <a:cxnLst/>
            <a:rect l="l" t="t" r="r" b="b"/>
            <a:pathLst>
              <a:path w="4224655" h="928369">
                <a:moveTo>
                  <a:pt x="0" y="92811"/>
                </a:moveTo>
                <a:lnTo>
                  <a:pt x="7293" y="56685"/>
                </a:lnTo>
                <a:lnTo>
                  <a:pt x="27184" y="27184"/>
                </a:lnTo>
                <a:lnTo>
                  <a:pt x="56685" y="7293"/>
                </a:lnTo>
                <a:lnTo>
                  <a:pt x="92811" y="0"/>
                </a:lnTo>
                <a:lnTo>
                  <a:pt x="4131716" y="0"/>
                </a:lnTo>
                <a:lnTo>
                  <a:pt x="4167842" y="7293"/>
                </a:lnTo>
                <a:lnTo>
                  <a:pt x="4197343" y="27184"/>
                </a:lnTo>
                <a:lnTo>
                  <a:pt x="4217234" y="56685"/>
                </a:lnTo>
                <a:lnTo>
                  <a:pt x="4224528" y="92811"/>
                </a:lnTo>
                <a:lnTo>
                  <a:pt x="4224528" y="835304"/>
                </a:lnTo>
                <a:lnTo>
                  <a:pt x="4217234" y="871430"/>
                </a:lnTo>
                <a:lnTo>
                  <a:pt x="4197343" y="900931"/>
                </a:lnTo>
                <a:lnTo>
                  <a:pt x="4167842" y="920822"/>
                </a:lnTo>
                <a:lnTo>
                  <a:pt x="4131716" y="928116"/>
                </a:lnTo>
                <a:lnTo>
                  <a:pt x="92811" y="928116"/>
                </a:lnTo>
                <a:lnTo>
                  <a:pt x="56685" y="920822"/>
                </a:lnTo>
                <a:lnTo>
                  <a:pt x="27184" y="900931"/>
                </a:lnTo>
                <a:lnTo>
                  <a:pt x="7293" y="871430"/>
                </a:lnTo>
                <a:lnTo>
                  <a:pt x="0" y="835304"/>
                </a:lnTo>
                <a:lnTo>
                  <a:pt x="0" y="92811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988527" y="1783425"/>
            <a:ext cx="234696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spc="-5" dirty="0">
                <a:solidFill>
                  <a:srgbClr val="FFFFFF"/>
                </a:solidFill>
                <a:latin typeface="Tahoma"/>
                <a:cs typeface="Tahoma"/>
              </a:rPr>
              <a:t>Timeline of </a:t>
            </a:r>
            <a:r>
              <a:rPr sz="1700" spc="-10" dirty="0">
                <a:solidFill>
                  <a:srgbClr val="FFFFFF"/>
                </a:solidFill>
                <a:latin typeface="Tahoma"/>
                <a:cs typeface="Tahoma"/>
              </a:rPr>
              <a:t>investigation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197858" y="2567177"/>
            <a:ext cx="4224655" cy="929640"/>
          </a:xfrm>
          <a:custGeom>
            <a:avLst/>
            <a:gdLst/>
            <a:ahLst/>
            <a:cxnLst/>
            <a:rect l="l" t="t" r="r" b="b"/>
            <a:pathLst>
              <a:path w="4224655" h="929639">
                <a:moveTo>
                  <a:pt x="4131564" y="0"/>
                </a:moveTo>
                <a:lnTo>
                  <a:pt x="92964" y="0"/>
                </a:lnTo>
                <a:lnTo>
                  <a:pt x="56776" y="7305"/>
                </a:lnTo>
                <a:lnTo>
                  <a:pt x="27227" y="27227"/>
                </a:lnTo>
                <a:lnTo>
                  <a:pt x="7305" y="56776"/>
                </a:lnTo>
                <a:lnTo>
                  <a:pt x="0" y="92963"/>
                </a:lnTo>
                <a:lnTo>
                  <a:pt x="0" y="836676"/>
                </a:lnTo>
                <a:lnTo>
                  <a:pt x="7305" y="872863"/>
                </a:lnTo>
                <a:lnTo>
                  <a:pt x="27227" y="902412"/>
                </a:lnTo>
                <a:lnTo>
                  <a:pt x="56776" y="922334"/>
                </a:lnTo>
                <a:lnTo>
                  <a:pt x="92964" y="929639"/>
                </a:lnTo>
                <a:lnTo>
                  <a:pt x="4131564" y="929639"/>
                </a:lnTo>
                <a:lnTo>
                  <a:pt x="4167751" y="922334"/>
                </a:lnTo>
                <a:lnTo>
                  <a:pt x="4197300" y="902412"/>
                </a:lnTo>
                <a:lnTo>
                  <a:pt x="4217222" y="872863"/>
                </a:lnTo>
                <a:lnTo>
                  <a:pt x="4224528" y="836676"/>
                </a:lnTo>
                <a:lnTo>
                  <a:pt x="4224528" y="92963"/>
                </a:lnTo>
                <a:lnTo>
                  <a:pt x="4217222" y="56776"/>
                </a:lnTo>
                <a:lnTo>
                  <a:pt x="4197300" y="27227"/>
                </a:lnTo>
                <a:lnTo>
                  <a:pt x="4167751" y="7305"/>
                </a:lnTo>
                <a:lnTo>
                  <a:pt x="4131564" y="0"/>
                </a:lnTo>
                <a:close/>
              </a:path>
            </a:pathLst>
          </a:custGeom>
          <a:solidFill>
            <a:srgbClr val="BDE2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197858" y="2567179"/>
            <a:ext cx="4224655" cy="929640"/>
          </a:xfrm>
          <a:custGeom>
            <a:avLst/>
            <a:gdLst/>
            <a:ahLst/>
            <a:cxnLst/>
            <a:rect l="l" t="t" r="r" b="b"/>
            <a:pathLst>
              <a:path w="4224655" h="929639">
                <a:moveTo>
                  <a:pt x="0" y="92963"/>
                </a:moveTo>
                <a:lnTo>
                  <a:pt x="7305" y="56776"/>
                </a:lnTo>
                <a:lnTo>
                  <a:pt x="27227" y="27227"/>
                </a:lnTo>
                <a:lnTo>
                  <a:pt x="56776" y="7305"/>
                </a:lnTo>
                <a:lnTo>
                  <a:pt x="92964" y="0"/>
                </a:lnTo>
                <a:lnTo>
                  <a:pt x="4131564" y="0"/>
                </a:lnTo>
                <a:lnTo>
                  <a:pt x="4167751" y="7305"/>
                </a:lnTo>
                <a:lnTo>
                  <a:pt x="4197300" y="27227"/>
                </a:lnTo>
                <a:lnTo>
                  <a:pt x="4217222" y="56776"/>
                </a:lnTo>
                <a:lnTo>
                  <a:pt x="4224528" y="92963"/>
                </a:lnTo>
                <a:lnTo>
                  <a:pt x="4224528" y="836676"/>
                </a:lnTo>
                <a:lnTo>
                  <a:pt x="4217222" y="872863"/>
                </a:lnTo>
                <a:lnTo>
                  <a:pt x="4197300" y="902412"/>
                </a:lnTo>
                <a:lnTo>
                  <a:pt x="4167751" y="922334"/>
                </a:lnTo>
                <a:lnTo>
                  <a:pt x="4131564" y="929639"/>
                </a:lnTo>
                <a:lnTo>
                  <a:pt x="92964" y="929639"/>
                </a:lnTo>
                <a:lnTo>
                  <a:pt x="56776" y="922334"/>
                </a:lnTo>
                <a:lnTo>
                  <a:pt x="27227" y="902412"/>
                </a:lnTo>
                <a:lnTo>
                  <a:pt x="7305" y="872863"/>
                </a:lnTo>
                <a:lnTo>
                  <a:pt x="0" y="836676"/>
                </a:lnTo>
                <a:lnTo>
                  <a:pt x="0" y="92963"/>
                </a:lnTo>
                <a:close/>
              </a:path>
            </a:pathLst>
          </a:custGeom>
          <a:ln w="253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275775" y="2875694"/>
            <a:ext cx="242189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spc="-5" dirty="0">
                <a:latin typeface="Tahoma"/>
                <a:cs typeface="Tahoma"/>
              </a:rPr>
              <a:t>Description of</a:t>
            </a:r>
            <a:r>
              <a:rPr sz="1700" spc="-4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allegations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435602" y="3643121"/>
            <a:ext cx="4224655" cy="928369"/>
          </a:xfrm>
          <a:custGeom>
            <a:avLst/>
            <a:gdLst/>
            <a:ahLst/>
            <a:cxnLst/>
            <a:rect l="l" t="t" r="r" b="b"/>
            <a:pathLst>
              <a:path w="4224655" h="928370">
                <a:moveTo>
                  <a:pt x="4131716" y="0"/>
                </a:moveTo>
                <a:lnTo>
                  <a:pt x="92811" y="0"/>
                </a:lnTo>
                <a:lnTo>
                  <a:pt x="56685" y="7293"/>
                </a:lnTo>
                <a:lnTo>
                  <a:pt x="27184" y="27184"/>
                </a:lnTo>
                <a:lnTo>
                  <a:pt x="7293" y="56685"/>
                </a:lnTo>
                <a:lnTo>
                  <a:pt x="0" y="92811"/>
                </a:lnTo>
                <a:lnTo>
                  <a:pt x="0" y="835304"/>
                </a:lnTo>
                <a:lnTo>
                  <a:pt x="7293" y="871430"/>
                </a:lnTo>
                <a:lnTo>
                  <a:pt x="27184" y="900931"/>
                </a:lnTo>
                <a:lnTo>
                  <a:pt x="56685" y="920822"/>
                </a:lnTo>
                <a:lnTo>
                  <a:pt x="92811" y="928116"/>
                </a:lnTo>
                <a:lnTo>
                  <a:pt x="4131716" y="928116"/>
                </a:lnTo>
                <a:lnTo>
                  <a:pt x="4167842" y="920822"/>
                </a:lnTo>
                <a:lnTo>
                  <a:pt x="4197343" y="900931"/>
                </a:lnTo>
                <a:lnTo>
                  <a:pt x="4217234" y="871430"/>
                </a:lnTo>
                <a:lnTo>
                  <a:pt x="4224528" y="835304"/>
                </a:lnTo>
                <a:lnTo>
                  <a:pt x="4224528" y="92811"/>
                </a:lnTo>
                <a:lnTo>
                  <a:pt x="4217234" y="56685"/>
                </a:lnTo>
                <a:lnTo>
                  <a:pt x="4197343" y="27184"/>
                </a:lnTo>
                <a:lnTo>
                  <a:pt x="4167842" y="7293"/>
                </a:lnTo>
                <a:lnTo>
                  <a:pt x="4131716" y="0"/>
                </a:lnTo>
                <a:close/>
              </a:path>
            </a:pathLst>
          </a:custGeom>
          <a:solidFill>
            <a:srgbClr val="C2C2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435602" y="3643121"/>
            <a:ext cx="4224655" cy="928369"/>
          </a:xfrm>
          <a:custGeom>
            <a:avLst/>
            <a:gdLst/>
            <a:ahLst/>
            <a:cxnLst/>
            <a:rect l="l" t="t" r="r" b="b"/>
            <a:pathLst>
              <a:path w="4224655" h="928370">
                <a:moveTo>
                  <a:pt x="0" y="92811"/>
                </a:moveTo>
                <a:lnTo>
                  <a:pt x="7293" y="56685"/>
                </a:lnTo>
                <a:lnTo>
                  <a:pt x="27184" y="27184"/>
                </a:lnTo>
                <a:lnTo>
                  <a:pt x="56685" y="7293"/>
                </a:lnTo>
                <a:lnTo>
                  <a:pt x="92811" y="0"/>
                </a:lnTo>
                <a:lnTo>
                  <a:pt x="4131716" y="0"/>
                </a:lnTo>
                <a:lnTo>
                  <a:pt x="4167842" y="7293"/>
                </a:lnTo>
                <a:lnTo>
                  <a:pt x="4197343" y="27184"/>
                </a:lnTo>
                <a:lnTo>
                  <a:pt x="4217234" y="56685"/>
                </a:lnTo>
                <a:lnTo>
                  <a:pt x="4224528" y="92811"/>
                </a:lnTo>
                <a:lnTo>
                  <a:pt x="4224528" y="835304"/>
                </a:lnTo>
                <a:lnTo>
                  <a:pt x="4217234" y="871430"/>
                </a:lnTo>
                <a:lnTo>
                  <a:pt x="4197343" y="900931"/>
                </a:lnTo>
                <a:lnTo>
                  <a:pt x="4167842" y="920822"/>
                </a:lnTo>
                <a:lnTo>
                  <a:pt x="4131716" y="928116"/>
                </a:lnTo>
                <a:lnTo>
                  <a:pt x="92811" y="928116"/>
                </a:lnTo>
                <a:lnTo>
                  <a:pt x="56685" y="920822"/>
                </a:lnTo>
                <a:lnTo>
                  <a:pt x="27184" y="900931"/>
                </a:lnTo>
                <a:lnTo>
                  <a:pt x="7293" y="871430"/>
                </a:lnTo>
                <a:lnTo>
                  <a:pt x="0" y="835304"/>
                </a:lnTo>
                <a:lnTo>
                  <a:pt x="0" y="92811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4513384" y="3833294"/>
            <a:ext cx="3004820" cy="520065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>
              <a:lnSpc>
                <a:spcPts val="1850"/>
              </a:lnSpc>
              <a:spcBef>
                <a:spcPts val="320"/>
              </a:spcBef>
            </a:pPr>
            <a:r>
              <a:rPr sz="1700" spc="-5" dirty="0">
                <a:latin typeface="Tahoma"/>
                <a:cs typeface="Tahoma"/>
              </a:rPr>
              <a:t>Unbiased summary of evidence  gathered, including</a:t>
            </a:r>
            <a:r>
              <a:rPr sz="1700" spc="-35" dirty="0">
                <a:latin typeface="Tahoma"/>
                <a:cs typeface="Tahoma"/>
              </a:rPr>
              <a:t> </a:t>
            </a:r>
            <a:r>
              <a:rPr sz="1700" spc="-5" dirty="0">
                <a:latin typeface="Tahoma"/>
                <a:cs typeface="Tahoma"/>
              </a:rPr>
              <a:t>interviews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746497" y="4680965"/>
            <a:ext cx="4224655" cy="928369"/>
          </a:xfrm>
          <a:custGeom>
            <a:avLst/>
            <a:gdLst/>
            <a:ahLst/>
            <a:cxnLst/>
            <a:rect l="l" t="t" r="r" b="b"/>
            <a:pathLst>
              <a:path w="4224655" h="928370">
                <a:moveTo>
                  <a:pt x="4131716" y="0"/>
                </a:moveTo>
                <a:lnTo>
                  <a:pt x="92811" y="0"/>
                </a:lnTo>
                <a:lnTo>
                  <a:pt x="56685" y="7293"/>
                </a:lnTo>
                <a:lnTo>
                  <a:pt x="27184" y="27184"/>
                </a:lnTo>
                <a:lnTo>
                  <a:pt x="7293" y="56685"/>
                </a:lnTo>
                <a:lnTo>
                  <a:pt x="0" y="92811"/>
                </a:lnTo>
                <a:lnTo>
                  <a:pt x="0" y="835304"/>
                </a:lnTo>
                <a:lnTo>
                  <a:pt x="7293" y="871430"/>
                </a:lnTo>
                <a:lnTo>
                  <a:pt x="27184" y="900931"/>
                </a:lnTo>
                <a:lnTo>
                  <a:pt x="56685" y="920822"/>
                </a:lnTo>
                <a:lnTo>
                  <a:pt x="92811" y="928115"/>
                </a:lnTo>
                <a:lnTo>
                  <a:pt x="4131716" y="928115"/>
                </a:lnTo>
                <a:lnTo>
                  <a:pt x="4167842" y="920822"/>
                </a:lnTo>
                <a:lnTo>
                  <a:pt x="4197343" y="900931"/>
                </a:lnTo>
                <a:lnTo>
                  <a:pt x="4217234" y="871430"/>
                </a:lnTo>
                <a:lnTo>
                  <a:pt x="4224528" y="835304"/>
                </a:lnTo>
                <a:lnTo>
                  <a:pt x="4224528" y="92811"/>
                </a:lnTo>
                <a:lnTo>
                  <a:pt x="4217234" y="56685"/>
                </a:lnTo>
                <a:lnTo>
                  <a:pt x="4197343" y="27184"/>
                </a:lnTo>
                <a:lnTo>
                  <a:pt x="4167842" y="7293"/>
                </a:lnTo>
                <a:lnTo>
                  <a:pt x="4131716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746497" y="4680965"/>
            <a:ext cx="4224655" cy="928369"/>
          </a:xfrm>
          <a:custGeom>
            <a:avLst/>
            <a:gdLst/>
            <a:ahLst/>
            <a:cxnLst/>
            <a:rect l="l" t="t" r="r" b="b"/>
            <a:pathLst>
              <a:path w="4224655" h="928370">
                <a:moveTo>
                  <a:pt x="0" y="92811"/>
                </a:moveTo>
                <a:lnTo>
                  <a:pt x="7293" y="56685"/>
                </a:lnTo>
                <a:lnTo>
                  <a:pt x="27184" y="27184"/>
                </a:lnTo>
                <a:lnTo>
                  <a:pt x="56685" y="7293"/>
                </a:lnTo>
                <a:lnTo>
                  <a:pt x="92811" y="0"/>
                </a:lnTo>
                <a:lnTo>
                  <a:pt x="4131716" y="0"/>
                </a:lnTo>
                <a:lnTo>
                  <a:pt x="4167842" y="7293"/>
                </a:lnTo>
                <a:lnTo>
                  <a:pt x="4197343" y="27184"/>
                </a:lnTo>
                <a:lnTo>
                  <a:pt x="4217234" y="56685"/>
                </a:lnTo>
                <a:lnTo>
                  <a:pt x="4224528" y="92811"/>
                </a:lnTo>
                <a:lnTo>
                  <a:pt x="4224528" y="835304"/>
                </a:lnTo>
                <a:lnTo>
                  <a:pt x="4217234" y="871430"/>
                </a:lnTo>
                <a:lnTo>
                  <a:pt x="4197343" y="900931"/>
                </a:lnTo>
                <a:lnTo>
                  <a:pt x="4167842" y="920822"/>
                </a:lnTo>
                <a:lnTo>
                  <a:pt x="4131716" y="928115"/>
                </a:lnTo>
                <a:lnTo>
                  <a:pt x="92811" y="928115"/>
                </a:lnTo>
                <a:lnTo>
                  <a:pt x="56685" y="920822"/>
                </a:lnTo>
                <a:lnTo>
                  <a:pt x="27184" y="900931"/>
                </a:lnTo>
                <a:lnTo>
                  <a:pt x="7293" y="871430"/>
                </a:lnTo>
                <a:lnTo>
                  <a:pt x="0" y="835304"/>
                </a:lnTo>
                <a:lnTo>
                  <a:pt x="0" y="92811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4824755" y="4988587"/>
            <a:ext cx="260794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-10" dirty="0">
                <a:solidFill>
                  <a:srgbClr val="FFFFFF"/>
                </a:solidFill>
                <a:latin typeface="Tahoma"/>
                <a:cs typeface="Tahoma"/>
              </a:rPr>
              <a:t>Credibility</a:t>
            </a:r>
            <a:r>
              <a:rPr sz="1700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Tahoma"/>
                <a:cs typeface="Tahoma"/>
              </a:rPr>
              <a:t>determination(s)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7105650" y="1126997"/>
            <a:ext cx="603885" cy="603885"/>
          </a:xfrm>
          <a:custGeom>
            <a:avLst/>
            <a:gdLst/>
            <a:ahLst/>
            <a:cxnLst/>
            <a:rect l="l" t="t" r="r" b="b"/>
            <a:pathLst>
              <a:path w="603884" h="603885">
                <a:moveTo>
                  <a:pt x="603504" y="331927"/>
                </a:moveTo>
                <a:lnTo>
                  <a:pt x="0" y="331927"/>
                </a:lnTo>
                <a:lnTo>
                  <a:pt x="301752" y="603504"/>
                </a:lnTo>
                <a:lnTo>
                  <a:pt x="603504" y="331927"/>
                </a:lnTo>
                <a:close/>
              </a:path>
              <a:path w="603884" h="603885">
                <a:moveTo>
                  <a:pt x="467715" y="0"/>
                </a:moveTo>
                <a:lnTo>
                  <a:pt x="135788" y="0"/>
                </a:lnTo>
                <a:lnTo>
                  <a:pt x="135788" y="331927"/>
                </a:lnTo>
                <a:lnTo>
                  <a:pt x="467715" y="331927"/>
                </a:lnTo>
                <a:lnTo>
                  <a:pt x="467715" y="0"/>
                </a:lnTo>
                <a:close/>
              </a:path>
            </a:pathLst>
          </a:custGeom>
          <a:solidFill>
            <a:srgbClr val="DEDEEB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105650" y="1126997"/>
            <a:ext cx="603885" cy="603885"/>
          </a:xfrm>
          <a:custGeom>
            <a:avLst/>
            <a:gdLst/>
            <a:ahLst/>
            <a:cxnLst/>
            <a:rect l="l" t="t" r="r" b="b"/>
            <a:pathLst>
              <a:path w="603884" h="603885">
                <a:moveTo>
                  <a:pt x="0" y="331927"/>
                </a:moveTo>
                <a:lnTo>
                  <a:pt x="135788" y="331927"/>
                </a:lnTo>
                <a:lnTo>
                  <a:pt x="135788" y="0"/>
                </a:lnTo>
                <a:lnTo>
                  <a:pt x="467715" y="0"/>
                </a:lnTo>
                <a:lnTo>
                  <a:pt x="467715" y="331927"/>
                </a:lnTo>
                <a:lnTo>
                  <a:pt x="603504" y="331927"/>
                </a:lnTo>
                <a:lnTo>
                  <a:pt x="301752" y="603504"/>
                </a:lnTo>
                <a:lnTo>
                  <a:pt x="0" y="331927"/>
                </a:lnTo>
                <a:close/>
              </a:path>
            </a:pathLst>
          </a:custGeom>
          <a:ln w="25400">
            <a:solidFill>
              <a:srgbClr val="DEDEE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421118" y="2184654"/>
            <a:ext cx="603885" cy="603885"/>
          </a:xfrm>
          <a:custGeom>
            <a:avLst/>
            <a:gdLst/>
            <a:ahLst/>
            <a:cxnLst/>
            <a:rect l="l" t="t" r="r" b="b"/>
            <a:pathLst>
              <a:path w="603884" h="603885">
                <a:moveTo>
                  <a:pt x="603504" y="331927"/>
                </a:moveTo>
                <a:lnTo>
                  <a:pt x="0" y="331927"/>
                </a:lnTo>
                <a:lnTo>
                  <a:pt x="301752" y="603504"/>
                </a:lnTo>
                <a:lnTo>
                  <a:pt x="603504" y="331927"/>
                </a:lnTo>
                <a:close/>
              </a:path>
              <a:path w="603884" h="603885">
                <a:moveTo>
                  <a:pt x="467715" y="0"/>
                </a:moveTo>
                <a:lnTo>
                  <a:pt x="135788" y="0"/>
                </a:lnTo>
                <a:lnTo>
                  <a:pt x="135788" y="331927"/>
                </a:lnTo>
                <a:lnTo>
                  <a:pt x="467715" y="331927"/>
                </a:lnTo>
                <a:lnTo>
                  <a:pt x="467715" y="0"/>
                </a:lnTo>
                <a:close/>
              </a:path>
            </a:pathLst>
          </a:custGeom>
          <a:solidFill>
            <a:srgbClr val="EAF0EE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421118" y="2184654"/>
            <a:ext cx="603885" cy="603885"/>
          </a:xfrm>
          <a:custGeom>
            <a:avLst/>
            <a:gdLst/>
            <a:ahLst/>
            <a:cxnLst/>
            <a:rect l="l" t="t" r="r" b="b"/>
            <a:pathLst>
              <a:path w="603884" h="603885">
                <a:moveTo>
                  <a:pt x="0" y="331927"/>
                </a:moveTo>
                <a:lnTo>
                  <a:pt x="135788" y="331927"/>
                </a:lnTo>
                <a:lnTo>
                  <a:pt x="135788" y="0"/>
                </a:lnTo>
                <a:lnTo>
                  <a:pt x="467715" y="0"/>
                </a:lnTo>
                <a:lnTo>
                  <a:pt x="467715" y="331927"/>
                </a:lnTo>
                <a:lnTo>
                  <a:pt x="603504" y="331927"/>
                </a:lnTo>
                <a:lnTo>
                  <a:pt x="301752" y="603504"/>
                </a:lnTo>
                <a:lnTo>
                  <a:pt x="0" y="331927"/>
                </a:lnTo>
                <a:close/>
              </a:path>
            </a:pathLst>
          </a:custGeom>
          <a:ln w="25400">
            <a:solidFill>
              <a:srgbClr val="EAF0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736585" y="3227070"/>
            <a:ext cx="603885" cy="605155"/>
          </a:xfrm>
          <a:custGeom>
            <a:avLst/>
            <a:gdLst/>
            <a:ahLst/>
            <a:cxnLst/>
            <a:rect l="l" t="t" r="r" b="b"/>
            <a:pathLst>
              <a:path w="603884" h="605154">
                <a:moveTo>
                  <a:pt x="603504" y="333451"/>
                </a:moveTo>
                <a:lnTo>
                  <a:pt x="0" y="333451"/>
                </a:lnTo>
                <a:lnTo>
                  <a:pt x="301752" y="605027"/>
                </a:lnTo>
                <a:lnTo>
                  <a:pt x="603504" y="333451"/>
                </a:lnTo>
                <a:close/>
              </a:path>
              <a:path w="603884" h="605154">
                <a:moveTo>
                  <a:pt x="467715" y="0"/>
                </a:moveTo>
                <a:lnTo>
                  <a:pt x="135788" y="0"/>
                </a:lnTo>
                <a:lnTo>
                  <a:pt x="135788" y="333451"/>
                </a:lnTo>
                <a:lnTo>
                  <a:pt x="467715" y="333451"/>
                </a:lnTo>
                <a:lnTo>
                  <a:pt x="467715" y="0"/>
                </a:lnTo>
                <a:close/>
              </a:path>
            </a:pathLst>
          </a:custGeom>
          <a:solidFill>
            <a:srgbClr val="F7F7F6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736585" y="3227070"/>
            <a:ext cx="603885" cy="605155"/>
          </a:xfrm>
          <a:custGeom>
            <a:avLst/>
            <a:gdLst/>
            <a:ahLst/>
            <a:cxnLst/>
            <a:rect l="l" t="t" r="r" b="b"/>
            <a:pathLst>
              <a:path w="603884" h="605154">
                <a:moveTo>
                  <a:pt x="0" y="333451"/>
                </a:moveTo>
                <a:lnTo>
                  <a:pt x="135788" y="333451"/>
                </a:lnTo>
                <a:lnTo>
                  <a:pt x="135788" y="0"/>
                </a:lnTo>
                <a:lnTo>
                  <a:pt x="467715" y="0"/>
                </a:lnTo>
                <a:lnTo>
                  <a:pt x="467715" y="333451"/>
                </a:lnTo>
                <a:lnTo>
                  <a:pt x="603504" y="333451"/>
                </a:lnTo>
                <a:lnTo>
                  <a:pt x="301752" y="605027"/>
                </a:lnTo>
                <a:lnTo>
                  <a:pt x="0" y="333451"/>
                </a:lnTo>
                <a:close/>
              </a:path>
            </a:pathLst>
          </a:custGeom>
          <a:ln w="25399">
            <a:solidFill>
              <a:srgbClr val="F7F7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052054" y="4295394"/>
            <a:ext cx="603885" cy="605155"/>
          </a:xfrm>
          <a:custGeom>
            <a:avLst/>
            <a:gdLst/>
            <a:ahLst/>
            <a:cxnLst/>
            <a:rect l="l" t="t" r="r" b="b"/>
            <a:pathLst>
              <a:path w="603884" h="605154">
                <a:moveTo>
                  <a:pt x="603504" y="333451"/>
                </a:moveTo>
                <a:lnTo>
                  <a:pt x="0" y="333451"/>
                </a:lnTo>
                <a:lnTo>
                  <a:pt x="301752" y="605027"/>
                </a:lnTo>
                <a:lnTo>
                  <a:pt x="603504" y="333451"/>
                </a:lnTo>
                <a:close/>
              </a:path>
              <a:path w="603884" h="605154">
                <a:moveTo>
                  <a:pt x="467715" y="0"/>
                </a:moveTo>
                <a:lnTo>
                  <a:pt x="135788" y="0"/>
                </a:lnTo>
                <a:lnTo>
                  <a:pt x="135788" y="333451"/>
                </a:lnTo>
                <a:lnTo>
                  <a:pt x="467715" y="333451"/>
                </a:lnTo>
                <a:lnTo>
                  <a:pt x="467715" y="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052054" y="4295394"/>
            <a:ext cx="603885" cy="605155"/>
          </a:xfrm>
          <a:custGeom>
            <a:avLst/>
            <a:gdLst/>
            <a:ahLst/>
            <a:cxnLst/>
            <a:rect l="l" t="t" r="r" b="b"/>
            <a:pathLst>
              <a:path w="603884" h="605154">
                <a:moveTo>
                  <a:pt x="0" y="333451"/>
                </a:moveTo>
                <a:lnTo>
                  <a:pt x="135788" y="333451"/>
                </a:lnTo>
                <a:lnTo>
                  <a:pt x="135788" y="0"/>
                </a:lnTo>
                <a:lnTo>
                  <a:pt x="467715" y="0"/>
                </a:lnTo>
                <a:lnTo>
                  <a:pt x="467715" y="333451"/>
                </a:lnTo>
                <a:lnTo>
                  <a:pt x="603504" y="333451"/>
                </a:lnTo>
                <a:lnTo>
                  <a:pt x="301752" y="605027"/>
                </a:lnTo>
                <a:lnTo>
                  <a:pt x="0" y="333451"/>
                </a:lnTo>
                <a:close/>
              </a:path>
            </a:pathLst>
          </a:custGeom>
          <a:ln w="253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8627700" y="6393655"/>
            <a:ext cx="273050" cy="149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latin typeface="Tahoma"/>
                <a:cs typeface="Tahoma"/>
              </a:rPr>
              <a:t>109</a:t>
            </a:r>
            <a:endParaRPr sz="800">
              <a:latin typeface="Tahoma"/>
              <a:cs typeface="Tahoma"/>
            </a:endParaRPr>
          </a:p>
        </p:txBody>
      </p:sp>
      <p:sp>
        <p:nvSpPr>
          <p:cNvPr id="27" name="object 2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653100" y="6393705"/>
            <a:ext cx="22225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latin typeface="Tahoma"/>
                <a:cs typeface="Tahoma"/>
              </a:rPr>
              <a:t>110</a:t>
            </a:r>
            <a:endParaRPr sz="8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03375" y="2212848"/>
            <a:ext cx="570230" cy="923925"/>
          </a:xfrm>
          <a:custGeom>
            <a:avLst/>
            <a:gdLst/>
            <a:ahLst/>
            <a:cxnLst/>
            <a:rect l="l" t="t" r="r" b="b"/>
            <a:pathLst>
              <a:path w="570230" h="923925">
                <a:moveTo>
                  <a:pt x="0" y="0"/>
                </a:moveTo>
                <a:lnTo>
                  <a:pt x="569976" y="0"/>
                </a:lnTo>
                <a:lnTo>
                  <a:pt x="569976" y="923544"/>
                </a:lnTo>
                <a:lnTo>
                  <a:pt x="0" y="923544"/>
                </a:lnTo>
                <a:lnTo>
                  <a:pt x="0" y="0"/>
                </a:lnTo>
                <a:close/>
              </a:path>
            </a:pathLst>
          </a:custGeom>
          <a:solidFill>
            <a:srgbClr val="8BC5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09388" y="2433599"/>
            <a:ext cx="352940" cy="4929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97453" y="2577251"/>
            <a:ext cx="113030" cy="168275"/>
          </a:xfrm>
          <a:custGeom>
            <a:avLst/>
            <a:gdLst/>
            <a:ahLst/>
            <a:cxnLst/>
            <a:rect l="l" t="t" r="r" b="b"/>
            <a:pathLst>
              <a:path w="113030" h="168275">
                <a:moveTo>
                  <a:pt x="112852" y="0"/>
                </a:moveTo>
                <a:lnTo>
                  <a:pt x="0" y="167767"/>
                </a:lnTo>
                <a:lnTo>
                  <a:pt x="112852" y="167767"/>
                </a:lnTo>
                <a:lnTo>
                  <a:pt x="112852" y="0"/>
                </a:lnTo>
                <a:close/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209391" y="2433589"/>
            <a:ext cx="353060" cy="493395"/>
          </a:xfrm>
          <a:custGeom>
            <a:avLst/>
            <a:gdLst/>
            <a:ahLst/>
            <a:cxnLst/>
            <a:rect l="l" t="t" r="r" b="b"/>
            <a:pathLst>
              <a:path w="353059" h="493394">
                <a:moveTo>
                  <a:pt x="212966" y="0"/>
                </a:moveTo>
                <a:lnTo>
                  <a:pt x="291998" y="0"/>
                </a:lnTo>
                <a:lnTo>
                  <a:pt x="291998" y="311429"/>
                </a:lnTo>
                <a:lnTo>
                  <a:pt x="352945" y="311429"/>
                </a:lnTo>
                <a:lnTo>
                  <a:pt x="352945" y="394144"/>
                </a:lnTo>
                <a:lnTo>
                  <a:pt x="291998" y="394144"/>
                </a:lnTo>
                <a:lnTo>
                  <a:pt x="291998" y="492925"/>
                </a:lnTo>
                <a:lnTo>
                  <a:pt x="200914" y="492925"/>
                </a:lnTo>
                <a:lnTo>
                  <a:pt x="200914" y="394144"/>
                </a:lnTo>
                <a:lnTo>
                  <a:pt x="0" y="394144"/>
                </a:lnTo>
                <a:lnTo>
                  <a:pt x="0" y="311759"/>
                </a:lnTo>
                <a:lnTo>
                  <a:pt x="212966" y="0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885237" y="2320197"/>
            <a:ext cx="240792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dirty="0">
                <a:solidFill>
                  <a:srgbClr val="000000"/>
                </a:solidFill>
                <a:latin typeface="Tahoma"/>
                <a:cs typeface="Tahoma"/>
              </a:rPr>
              <a:t>Decision</a:t>
            </a:r>
            <a:endParaRPr sz="4400">
              <a:latin typeface="Tahoma"/>
              <a:cs typeface="Tahoma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41321" y="1686166"/>
            <a:ext cx="4798060" cy="29635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4740"/>
              </a:lnSpc>
              <a:spcBef>
                <a:spcPts val="125"/>
              </a:spcBef>
            </a:pPr>
            <a:r>
              <a:rPr sz="4250" i="1" spc="-114" dirty="0">
                <a:latin typeface="Tahoma"/>
                <a:cs typeface="Tahoma"/>
              </a:rPr>
              <a:t>Harassment</a:t>
            </a:r>
            <a:endParaRPr sz="4250">
              <a:latin typeface="Tahoma"/>
              <a:cs typeface="Tahoma"/>
            </a:endParaRPr>
          </a:p>
          <a:p>
            <a:pPr marL="12700">
              <a:lnSpc>
                <a:spcPts val="4625"/>
              </a:lnSpc>
            </a:pPr>
            <a:r>
              <a:rPr sz="4250" i="1" spc="-114" dirty="0">
                <a:latin typeface="Tahoma"/>
                <a:cs typeface="Tahoma"/>
              </a:rPr>
              <a:t>and </a:t>
            </a:r>
            <a:r>
              <a:rPr sz="4250" i="1" spc="-90" dirty="0">
                <a:latin typeface="Tahoma"/>
                <a:cs typeface="Tahoma"/>
              </a:rPr>
              <a:t>assault </a:t>
            </a:r>
            <a:r>
              <a:rPr sz="4250" i="1" spc="-105" dirty="0">
                <a:latin typeface="Tahoma"/>
                <a:cs typeface="Tahoma"/>
              </a:rPr>
              <a:t>can</a:t>
            </a:r>
            <a:r>
              <a:rPr sz="4250" i="1" spc="-30" dirty="0">
                <a:latin typeface="Tahoma"/>
                <a:cs typeface="Tahoma"/>
              </a:rPr>
              <a:t> </a:t>
            </a:r>
            <a:r>
              <a:rPr sz="4250" i="1" spc="-125" dirty="0">
                <a:latin typeface="Tahoma"/>
                <a:cs typeface="Tahoma"/>
              </a:rPr>
              <a:t>have</a:t>
            </a:r>
            <a:endParaRPr sz="4250">
              <a:latin typeface="Tahoma"/>
              <a:cs typeface="Tahoma"/>
            </a:endParaRPr>
          </a:p>
          <a:p>
            <a:pPr marL="12700" marR="533400">
              <a:lnSpc>
                <a:spcPct val="85800"/>
              </a:lnSpc>
              <a:spcBef>
                <a:spcPts val="610"/>
              </a:spcBef>
            </a:pPr>
            <a:r>
              <a:rPr sz="4250" i="1" spc="-95" dirty="0">
                <a:latin typeface="Tahoma"/>
                <a:cs typeface="Tahoma"/>
              </a:rPr>
              <a:t>long </a:t>
            </a:r>
            <a:r>
              <a:rPr sz="4250" i="1" spc="-85" dirty="0">
                <a:latin typeface="Tahoma"/>
                <a:cs typeface="Tahoma"/>
              </a:rPr>
              <a:t>lasting,  </a:t>
            </a:r>
            <a:r>
              <a:rPr sz="4250" i="1" spc="-95" dirty="0">
                <a:latin typeface="Tahoma"/>
                <a:cs typeface="Tahoma"/>
              </a:rPr>
              <a:t>detrimental effects  </a:t>
            </a:r>
            <a:r>
              <a:rPr sz="4250" i="1" spc="-105" dirty="0">
                <a:latin typeface="Tahoma"/>
                <a:cs typeface="Tahoma"/>
              </a:rPr>
              <a:t>on</a:t>
            </a:r>
            <a:r>
              <a:rPr sz="4250" i="1" spc="-85" dirty="0">
                <a:latin typeface="Tahoma"/>
                <a:cs typeface="Tahoma"/>
              </a:rPr>
              <a:t> </a:t>
            </a:r>
            <a:r>
              <a:rPr sz="4250" i="1" spc="-90" dirty="0">
                <a:latin typeface="Tahoma"/>
                <a:cs typeface="Tahoma"/>
              </a:rPr>
              <a:t>victims</a:t>
            </a:r>
            <a:endParaRPr sz="4250">
              <a:latin typeface="Tahoma"/>
              <a:cs typeface="Tahom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/>
              <a:t>12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3" y="4652771"/>
            <a:ext cx="9142730" cy="2205355"/>
          </a:xfrm>
          <a:custGeom>
            <a:avLst/>
            <a:gdLst/>
            <a:ahLst/>
            <a:cxnLst/>
            <a:rect l="l" t="t" r="r" b="b"/>
            <a:pathLst>
              <a:path w="9142730" h="2205354">
                <a:moveTo>
                  <a:pt x="0" y="2205228"/>
                </a:moveTo>
                <a:lnTo>
                  <a:pt x="9142476" y="2205228"/>
                </a:lnTo>
                <a:lnTo>
                  <a:pt x="9142476" y="0"/>
                </a:lnTo>
                <a:lnTo>
                  <a:pt x="0" y="0"/>
                </a:lnTo>
                <a:lnTo>
                  <a:pt x="0" y="220522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13292" y="5338911"/>
            <a:ext cx="2940685" cy="89408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12700" marR="5715">
              <a:lnSpc>
                <a:spcPts val="3240"/>
              </a:lnSpc>
              <a:spcBef>
                <a:spcPts val="505"/>
              </a:spcBef>
            </a:pPr>
            <a:r>
              <a:rPr sz="3000" b="1" spc="110" dirty="0">
                <a:latin typeface="Arial"/>
                <a:cs typeface="Arial"/>
              </a:rPr>
              <a:t>D</a:t>
            </a:r>
            <a:r>
              <a:rPr sz="3000" b="1" spc="-165" dirty="0">
                <a:latin typeface="Arial"/>
                <a:cs typeface="Arial"/>
              </a:rPr>
              <a:t>eci</a:t>
            </a:r>
            <a:r>
              <a:rPr sz="3000" b="1" spc="-204" dirty="0">
                <a:latin typeface="Arial"/>
                <a:cs typeface="Arial"/>
              </a:rPr>
              <a:t>s</a:t>
            </a:r>
            <a:r>
              <a:rPr sz="3000" b="1" spc="-95" dirty="0">
                <a:latin typeface="Arial"/>
                <a:cs typeface="Arial"/>
              </a:rPr>
              <a:t>io</a:t>
            </a:r>
            <a:r>
              <a:rPr sz="3000" b="1" spc="-135" dirty="0">
                <a:latin typeface="Arial"/>
                <a:cs typeface="Arial"/>
              </a:rPr>
              <a:t>n</a:t>
            </a:r>
            <a:r>
              <a:rPr sz="3000" b="1" spc="-160" dirty="0">
                <a:latin typeface="Arial"/>
                <a:cs typeface="Arial"/>
              </a:rPr>
              <a:t>m</a:t>
            </a:r>
            <a:r>
              <a:rPr sz="3000" b="1" spc="-150" dirty="0">
                <a:latin typeface="Arial"/>
                <a:cs typeface="Arial"/>
              </a:rPr>
              <a:t>a</a:t>
            </a:r>
            <a:r>
              <a:rPr sz="3000" b="1" spc="-70" dirty="0">
                <a:latin typeface="Arial"/>
                <a:cs typeface="Arial"/>
              </a:rPr>
              <a:t>ke</a:t>
            </a:r>
            <a:r>
              <a:rPr sz="3000" b="1" spc="-55" dirty="0">
                <a:latin typeface="Arial"/>
                <a:cs typeface="Arial"/>
              </a:rPr>
              <a:t>r</a:t>
            </a:r>
            <a:r>
              <a:rPr sz="3000" b="1" spc="-265" dirty="0">
                <a:latin typeface="Arial"/>
                <a:cs typeface="Arial"/>
              </a:rPr>
              <a:t>(s</a:t>
            </a:r>
            <a:r>
              <a:rPr sz="3000" b="1" spc="-160" dirty="0">
                <a:latin typeface="Arial"/>
                <a:cs typeface="Arial"/>
              </a:rPr>
              <a:t>)  </a:t>
            </a:r>
            <a:r>
              <a:rPr sz="3000" b="1" spc="-114" dirty="0">
                <a:latin typeface="Arial"/>
                <a:cs typeface="Arial"/>
              </a:rPr>
              <a:t>(Complaint)</a:t>
            </a:r>
            <a:endParaRPr sz="3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9143999" cy="46527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650740" y="4947920"/>
            <a:ext cx="3331210" cy="104965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54965" marR="5080" indent="-342900">
              <a:lnSpc>
                <a:spcPts val="2590"/>
              </a:lnSpc>
              <a:spcBef>
                <a:spcPts val="42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u="heavy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Cannot</a:t>
            </a:r>
            <a:r>
              <a:rPr sz="2400" dirty="0">
                <a:latin typeface="Tahoma"/>
                <a:cs typeface="Tahoma"/>
              </a:rPr>
              <a:t> be the Title</a:t>
            </a:r>
            <a:r>
              <a:rPr sz="2400" spc="-15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IX  </a:t>
            </a:r>
            <a:r>
              <a:rPr sz="2400" spc="-5" dirty="0">
                <a:latin typeface="Tahoma"/>
                <a:cs typeface="Tahoma"/>
              </a:rPr>
              <a:t>Coordinator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or</a:t>
            </a:r>
            <a:r>
              <a:rPr sz="2400" dirty="0">
                <a:latin typeface="Tahoma"/>
                <a:cs typeface="Tahoma"/>
              </a:rPr>
              <a:t> the  </a:t>
            </a:r>
            <a:r>
              <a:rPr sz="2400" spc="-5" dirty="0">
                <a:latin typeface="Tahoma"/>
                <a:cs typeface="Tahoma"/>
              </a:rPr>
              <a:t>investigator(s)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11145" y="1673420"/>
            <a:ext cx="2667635" cy="17938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77800" algn="r">
              <a:lnSpc>
                <a:spcPct val="100000"/>
              </a:lnSpc>
              <a:spcBef>
                <a:spcPts val="105"/>
              </a:spcBef>
            </a:pPr>
            <a:r>
              <a:rPr sz="2900" spc="-5" dirty="0">
                <a:latin typeface="Tahoma"/>
                <a:cs typeface="Tahoma"/>
              </a:rPr>
              <a:t>De</a:t>
            </a:r>
            <a:r>
              <a:rPr sz="2900" dirty="0">
                <a:latin typeface="Tahoma"/>
                <a:cs typeface="Tahoma"/>
              </a:rPr>
              <a:t>t</a:t>
            </a:r>
            <a:r>
              <a:rPr sz="2900" spc="-5" dirty="0">
                <a:latin typeface="Tahoma"/>
                <a:cs typeface="Tahoma"/>
              </a:rPr>
              <a:t>ermi</a:t>
            </a:r>
            <a:r>
              <a:rPr sz="2900" dirty="0">
                <a:latin typeface="Tahoma"/>
                <a:cs typeface="Tahoma"/>
              </a:rPr>
              <a:t>nat</a:t>
            </a:r>
            <a:r>
              <a:rPr sz="2900" spc="-5" dirty="0">
                <a:latin typeface="Tahoma"/>
                <a:cs typeface="Tahoma"/>
              </a:rPr>
              <a:t>io</a:t>
            </a:r>
            <a:r>
              <a:rPr sz="2900" dirty="0">
                <a:latin typeface="Tahoma"/>
                <a:cs typeface="Tahoma"/>
              </a:rPr>
              <a:t>ns  </a:t>
            </a:r>
            <a:r>
              <a:rPr sz="2900" spc="-5" dirty="0">
                <a:latin typeface="Tahoma"/>
                <a:cs typeface="Tahoma"/>
              </a:rPr>
              <a:t>of</a:t>
            </a:r>
            <a:r>
              <a:rPr sz="2900" spc="-30" dirty="0">
                <a:latin typeface="Tahoma"/>
                <a:cs typeface="Tahoma"/>
              </a:rPr>
              <a:t> </a:t>
            </a:r>
            <a:r>
              <a:rPr sz="2900" spc="-5" dirty="0">
                <a:latin typeface="Tahoma"/>
                <a:cs typeface="Tahoma"/>
              </a:rPr>
              <a:t>Responsibility</a:t>
            </a:r>
            <a:endParaRPr sz="2900">
              <a:latin typeface="Tahoma"/>
              <a:cs typeface="Tahoma"/>
            </a:endParaRPr>
          </a:p>
          <a:p>
            <a:pPr marL="1158240">
              <a:lnSpc>
                <a:spcPts val="3475"/>
              </a:lnSpc>
            </a:pPr>
            <a:r>
              <a:rPr sz="2900" spc="-5" dirty="0">
                <a:latin typeface="Tahoma"/>
                <a:cs typeface="Tahoma"/>
              </a:rPr>
              <a:t>34</a:t>
            </a:r>
            <a:r>
              <a:rPr sz="2900" spc="-65" dirty="0">
                <a:latin typeface="Tahoma"/>
                <a:cs typeface="Tahoma"/>
              </a:rPr>
              <a:t> </a:t>
            </a:r>
            <a:r>
              <a:rPr sz="2900" spc="-5" dirty="0">
                <a:latin typeface="Tahoma"/>
                <a:cs typeface="Tahoma"/>
              </a:rPr>
              <a:t>C.F.R.</a:t>
            </a:r>
            <a:endParaRPr sz="2900">
              <a:latin typeface="Tahoma"/>
              <a:cs typeface="Tahoma"/>
            </a:endParaRPr>
          </a:p>
          <a:p>
            <a:pPr marR="6350" algn="r">
              <a:lnSpc>
                <a:spcPct val="100000"/>
              </a:lnSpc>
            </a:pPr>
            <a:r>
              <a:rPr sz="2900" spc="-5" dirty="0">
                <a:latin typeface="Tahoma"/>
                <a:cs typeface="Tahoma"/>
              </a:rPr>
              <a:t>106.45</a:t>
            </a:r>
            <a:r>
              <a:rPr sz="2900" dirty="0">
                <a:latin typeface="Tahoma"/>
                <a:cs typeface="Tahoma"/>
              </a:rPr>
              <a:t>(b)(</a:t>
            </a:r>
            <a:r>
              <a:rPr sz="2900" spc="-5" dirty="0">
                <a:latin typeface="Tahoma"/>
                <a:cs typeface="Tahoma"/>
              </a:rPr>
              <a:t>6</a:t>
            </a:r>
            <a:r>
              <a:rPr sz="2900" dirty="0">
                <a:latin typeface="Tahoma"/>
                <a:cs typeface="Tahoma"/>
              </a:rPr>
              <a:t>)</a:t>
            </a:r>
            <a:endParaRPr sz="29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79480" y="748883"/>
            <a:ext cx="4888865" cy="4122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15240" indent="-342900">
              <a:lnSpc>
                <a:spcPct val="100000"/>
              </a:lnSpc>
              <a:spcBef>
                <a:spcPts val="100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4965" algn="l"/>
                <a:tab pos="355600" algn="l"/>
              </a:tabLst>
            </a:pPr>
            <a:r>
              <a:rPr sz="2400" dirty="0">
                <a:latin typeface="Tahoma"/>
                <a:cs typeface="Tahoma"/>
              </a:rPr>
              <a:t>Live hearing </a:t>
            </a:r>
            <a:r>
              <a:rPr sz="2400" spc="-5" dirty="0">
                <a:latin typeface="Tahoma"/>
                <a:cs typeface="Tahoma"/>
              </a:rPr>
              <a:t>with </a:t>
            </a:r>
            <a:r>
              <a:rPr sz="2400" dirty="0">
                <a:latin typeface="Tahoma"/>
                <a:cs typeface="Tahoma"/>
              </a:rPr>
              <a:t>live </a:t>
            </a:r>
            <a:r>
              <a:rPr sz="2400" spc="-5" dirty="0">
                <a:latin typeface="Tahoma"/>
                <a:cs typeface="Tahoma"/>
              </a:rPr>
              <a:t>cross </a:t>
            </a:r>
            <a:r>
              <a:rPr sz="2400" spc="5" dirty="0">
                <a:latin typeface="Tahoma"/>
                <a:cs typeface="Tahoma"/>
              </a:rPr>
              <a:t>by  </a:t>
            </a:r>
            <a:r>
              <a:rPr sz="2400" dirty="0">
                <a:latin typeface="Tahoma"/>
                <a:cs typeface="Tahoma"/>
              </a:rPr>
              <a:t>party advisors </a:t>
            </a:r>
            <a:r>
              <a:rPr sz="2400" spc="-5" dirty="0">
                <a:latin typeface="Tahoma"/>
                <a:cs typeface="Tahoma"/>
              </a:rPr>
              <a:t>required </a:t>
            </a:r>
            <a:r>
              <a:rPr sz="2400" dirty="0">
                <a:latin typeface="Tahoma"/>
                <a:cs typeface="Tahoma"/>
              </a:rPr>
              <a:t>for</a:t>
            </a:r>
            <a:r>
              <a:rPr sz="2400" spc="-10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higher  ed, </a:t>
            </a:r>
            <a:r>
              <a:rPr sz="2400" b="1" spc="-5" dirty="0">
                <a:latin typeface="Tahoma"/>
                <a:cs typeface="Tahoma"/>
              </a:rPr>
              <a:t>not</a:t>
            </a:r>
            <a:r>
              <a:rPr sz="2400" b="1" spc="-15" dirty="0">
                <a:latin typeface="Tahoma"/>
                <a:cs typeface="Tahoma"/>
              </a:rPr>
              <a:t> </a:t>
            </a:r>
            <a:r>
              <a:rPr sz="2400" b="1" spc="-5" dirty="0">
                <a:latin typeface="Tahoma"/>
                <a:cs typeface="Tahoma"/>
              </a:rPr>
              <a:t>K-12</a:t>
            </a:r>
            <a:endParaRPr sz="2400">
              <a:latin typeface="Tahoma"/>
              <a:cs typeface="Tahoma"/>
            </a:endParaRPr>
          </a:p>
          <a:p>
            <a:pPr marL="355600" marR="5080" indent="-342900">
              <a:lnSpc>
                <a:spcPct val="100000"/>
              </a:lnSpc>
              <a:spcBef>
                <a:spcPts val="575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4965" algn="l"/>
                <a:tab pos="355600" algn="l"/>
              </a:tabLst>
            </a:pPr>
            <a:r>
              <a:rPr sz="2400" spc="-5" dirty="0">
                <a:latin typeface="Tahoma"/>
                <a:cs typeface="Tahoma"/>
              </a:rPr>
              <a:t>Hearings permitted </a:t>
            </a:r>
            <a:r>
              <a:rPr sz="2400" dirty="0">
                <a:latin typeface="Tahoma"/>
                <a:cs typeface="Tahoma"/>
              </a:rPr>
              <a:t>for </a:t>
            </a:r>
            <a:r>
              <a:rPr sz="2400" spc="-5" dirty="0">
                <a:latin typeface="Tahoma"/>
                <a:cs typeface="Tahoma"/>
              </a:rPr>
              <a:t>K-12, with  each </a:t>
            </a:r>
            <a:r>
              <a:rPr sz="2400" dirty="0">
                <a:latin typeface="Tahoma"/>
                <a:cs typeface="Tahoma"/>
              </a:rPr>
              <a:t>party </a:t>
            </a:r>
            <a:r>
              <a:rPr sz="2400" spc="-5" dirty="0">
                <a:latin typeface="Tahoma"/>
                <a:cs typeface="Tahoma"/>
              </a:rPr>
              <a:t>allowed </a:t>
            </a:r>
            <a:r>
              <a:rPr sz="2400" dirty="0">
                <a:latin typeface="Tahoma"/>
                <a:cs typeface="Tahoma"/>
              </a:rPr>
              <a:t>to submit  </a:t>
            </a:r>
            <a:r>
              <a:rPr sz="2400" spc="-5" dirty="0">
                <a:latin typeface="Tahoma"/>
                <a:cs typeface="Tahoma"/>
              </a:rPr>
              <a:t>written, relevant </a:t>
            </a:r>
            <a:r>
              <a:rPr sz="2400" dirty="0">
                <a:latin typeface="Tahoma"/>
                <a:cs typeface="Tahoma"/>
              </a:rPr>
              <a:t>questions to </a:t>
            </a:r>
            <a:r>
              <a:rPr sz="2400" spc="5" dirty="0">
                <a:latin typeface="Tahoma"/>
                <a:cs typeface="Tahoma"/>
              </a:rPr>
              <a:t>be  </a:t>
            </a:r>
            <a:r>
              <a:rPr sz="2400" spc="-5" dirty="0">
                <a:latin typeface="Tahoma"/>
                <a:cs typeface="Tahoma"/>
              </a:rPr>
              <a:t>asked </a:t>
            </a:r>
            <a:r>
              <a:rPr sz="2400" dirty="0">
                <a:latin typeface="Tahoma"/>
                <a:cs typeface="Tahoma"/>
              </a:rPr>
              <a:t>of another party or</a:t>
            </a:r>
            <a:r>
              <a:rPr sz="2400" spc="-100" dirty="0">
                <a:latin typeface="Tahoma"/>
                <a:cs typeface="Tahoma"/>
              </a:rPr>
              <a:t> </a:t>
            </a:r>
            <a:r>
              <a:rPr sz="2400" spc="-5" dirty="0">
                <a:latin typeface="Tahoma"/>
                <a:cs typeface="Tahoma"/>
              </a:rPr>
              <a:t>witness  </a:t>
            </a:r>
            <a:r>
              <a:rPr sz="2400" dirty="0">
                <a:latin typeface="Tahoma"/>
                <a:cs typeface="Tahoma"/>
              </a:rPr>
              <a:t>to the </a:t>
            </a:r>
            <a:r>
              <a:rPr sz="2400" spc="-5" dirty="0">
                <a:latin typeface="Tahoma"/>
                <a:cs typeface="Tahoma"/>
              </a:rPr>
              <a:t>decisionmaker, who will  </a:t>
            </a:r>
            <a:r>
              <a:rPr sz="2400" dirty="0">
                <a:latin typeface="Tahoma"/>
                <a:cs typeface="Tahoma"/>
              </a:rPr>
              <a:t>provide </a:t>
            </a:r>
            <a:r>
              <a:rPr sz="2400" spc="-5" dirty="0">
                <a:latin typeface="Tahoma"/>
                <a:cs typeface="Tahoma"/>
              </a:rPr>
              <a:t>each </a:t>
            </a:r>
            <a:r>
              <a:rPr sz="2400" dirty="0">
                <a:latin typeface="Tahoma"/>
                <a:cs typeface="Tahoma"/>
              </a:rPr>
              <a:t>party </a:t>
            </a:r>
            <a:r>
              <a:rPr sz="2400" spc="-5" dirty="0">
                <a:latin typeface="Tahoma"/>
                <a:cs typeface="Tahoma"/>
              </a:rPr>
              <a:t>with </a:t>
            </a:r>
            <a:r>
              <a:rPr sz="2400" dirty="0">
                <a:latin typeface="Tahoma"/>
                <a:cs typeface="Tahoma"/>
              </a:rPr>
              <a:t>the  </a:t>
            </a:r>
            <a:r>
              <a:rPr sz="2400" spc="-5" dirty="0">
                <a:latin typeface="Tahoma"/>
                <a:cs typeface="Tahoma"/>
              </a:rPr>
              <a:t>answers </a:t>
            </a:r>
            <a:r>
              <a:rPr sz="2400" dirty="0">
                <a:latin typeface="Tahoma"/>
                <a:cs typeface="Tahoma"/>
              </a:rPr>
              <a:t>and the </a:t>
            </a:r>
            <a:r>
              <a:rPr sz="2400" spc="-5" dirty="0">
                <a:latin typeface="Tahoma"/>
                <a:cs typeface="Tahoma"/>
              </a:rPr>
              <a:t>opportunity </a:t>
            </a:r>
            <a:r>
              <a:rPr sz="2400" dirty="0">
                <a:latin typeface="Tahoma"/>
                <a:cs typeface="Tahoma"/>
              </a:rPr>
              <a:t>for  follow-up</a:t>
            </a:r>
            <a:r>
              <a:rPr sz="2400" spc="-3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questions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429761" y="1296161"/>
            <a:ext cx="0" cy="3048000"/>
          </a:xfrm>
          <a:custGeom>
            <a:avLst/>
            <a:gdLst/>
            <a:ahLst/>
            <a:cxnLst/>
            <a:rect l="l" t="t" r="r" b="b"/>
            <a:pathLst>
              <a:path h="3048000">
                <a:moveTo>
                  <a:pt x="0" y="0"/>
                </a:moveTo>
                <a:lnTo>
                  <a:pt x="0" y="3048000"/>
                </a:lnTo>
              </a:path>
            </a:pathLst>
          </a:custGeom>
          <a:ln w="476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627700" y="6393655"/>
            <a:ext cx="273050" cy="149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latin typeface="Tahoma"/>
                <a:cs typeface="Tahoma"/>
              </a:rPr>
              <a:t>112</a:t>
            </a:r>
            <a:endParaRPr sz="800">
              <a:latin typeface="Tahoma"/>
              <a:cs typeface="Tahom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228600"/>
            <a:ext cx="8610600" cy="1066800"/>
          </a:xfrm>
          <a:prstGeom prst="rect">
            <a:avLst/>
          </a:prstGeom>
          <a:solidFill>
            <a:srgbClr val="92D050"/>
          </a:solidFill>
          <a:ln w="9525">
            <a:solidFill>
              <a:srgbClr val="000000"/>
            </a:solidFill>
          </a:ln>
        </p:spPr>
        <p:txBody>
          <a:bodyPr vert="horz" wrap="square" lIns="0" tIns="195580" rIns="0" bIns="0" rtlCol="0">
            <a:spAutoFit/>
          </a:bodyPr>
          <a:lstStyle/>
          <a:p>
            <a:pPr marL="174625" algn="ctr">
              <a:lnSpc>
                <a:spcPct val="100000"/>
              </a:lnSpc>
              <a:spcBef>
                <a:spcPts val="1540"/>
              </a:spcBef>
            </a:pPr>
            <a:r>
              <a:rPr sz="4400" b="1" dirty="0">
                <a:latin typeface="Tahoma"/>
                <a:cs typeface="Tahoma"/>
              </a:rPr>
              <a:t>Relevance</a:t>
            </a:r>
            <a:endParaRPr sz="44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627700" y="6393655"/>
            <a:ext cx="273050" cy="149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latin typeface="Tahoma"/>
                <a:cs typeface="Tahoma"/>
              </a:rPr>
              <a:t>113</a:t>
            </a:r>
            <a:endParaRPr sz="800">
              <a:latin typeface="Tahoma"/>
              <a:cs typeface="Tahom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45539" y="1291843"/>
            <a:ext cx="6300470" cy="3317240"/>
          </a:xfrm>
          <a:prstGeom prst="rect">
            <a:avLst/>
          </a:prstGeom>
        </p:spPr>
        <p:txBody>
          <a:bodyPr vert="horz" wrap="square" lIns="0" tIns="12255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65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600" spc="-5" dirty="0">
                <a:latin typeface="Tahoma"/>
                <a:cs typeface="Tahoma"/>
              </a:rPr>
              <a:t>Rape </a:t>
            </a:r>
            <a:r>
              <a:rPr sz="3600" dirty="0">
                <a:latin typeface="Tahoma"/>
                <a:cs typeface="Tahoma"/>
              </a:rPr>
              <a:t>shield</a:t>
            </a:r>
            <a:r>
              <a:rPr sz="3600" spc="15" dirty="0">
                <a:latin typeface="Tahoma"/>
                <a:cs typeface="Tahoma"/>
              </a:rPr>
              <a:t> </a:t>
            </a:r>
            <a:r>
              <a:rPr sz="3600" spc="-5" dirty="0">
                <a:latin typeface="Tahoma"/>
                <a:cs typeface="Tahoma"/>
              </a:rPr>
              <a:t>laws</a:t>
            </a:r>
            <a:endParaRPr sz="36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860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600" spc="-5" dirty="0">
                <a:latin typeface="Tahoma"/>
                <a:cs typeface="Tahoma"/>
              </a:rPr>
              <a:t>Treatment</a:t>
            </a:r>
            <a:r>
              <a:rPr sz="3600" spc="15" dirty="0">
                <a:latin typeface="Tahoma"/>
                <a:cs typeface="Tahoma"/>
              </a:rPr>
              <a:t> </a:t>
            </a:r>
            <a:r>
              <a:rPr sz="3600" spc="-5" dirty="0">
                <a:latin typeface="Tahoma"/>
                <a:cs typeface="Tahoma"/>
              </a:rPr>
              <a:t>records</a:t>
            </a:r>
            <a:endParaRPr sz="36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865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600" spc="-5" dirty="0">
                <a:latin typeface="Tahoma"/>
                <a:cs typeface="Tahoma"/>
              </a:rPr>
              <a:t>Legally </a:t>
            </a:r>
            <a:r>
              <a:rPr sz="3600" dirty="0">
                <a:latin typeface="Tahoma"/>
                <a:cs typeface="Tahoma"/>
              </a:rPr>
              <a:t>privileged</a:t>
            </a:r>
            <a:r>
              <a:rPr sz="3600" spc="-35" dirty="0">
                <a:latin typeface="Tahoma"/>
                <a:cs typeface="Tahoma"/>
              </a:rPr>
              <a:t> </a:t>
            </a:r>
            <a:r>
              <a:rPr sz="3600" spc="-5" dirty="0">
                <a:latin typeface="Tahoma"/>
                <a:cs typeface="Tahoma"/>
              </a:rPr>
              <a:t>information</a:t>
            </a:r>
            <a:endParaRPr sz="36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865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600" spc="-5" dirty="0">
                <a:latin typeface="Tahoma"/>
                <a:cs typeface="Tahoma"/>
              </a:rPr>
              <a:t>Improper</a:t>
            </a:r>
            <a:r>
              <a:rPr sz="3600" spc="-20" dirty="0">
                <a:latin typeface="Tahoma"/>
                <a:cs typeface="Tahoma"/>
              </a:rPr>
              <a:t> </a:t>
            </a:r>
            <a:r>
              <a:rPr sz="3600" spc="-5" dirty="0">
                <a:latin typeface="Tahoma"/>
                <a:cs typeface="Tahoma"/>
              </a:rPr>
              <a:t>inference</a:t>
            </a:r>
            <a:endParaRPr sz="36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865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600" spc="-5" dirty="0">
                <a:latin typeface="Tahoma"/>
                <a:cs typeface="Tahoma"/>
              </a:rPr>
              <a:t>Prior statements</a:t>
            </a:r>
            <a:endParaRPr sz="36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272795"/>
            <a:ext cx="8610600" cy="1066800"/>
          </a:xfrm>
          <a:prstGeom prst="rect">
            <a:avLst/>
          </a:prstGeom>
          <a:solidFill>
            <a:srgbClr val="92D050"/>
          </a:solidFill>
          <a:ln w="9525">
            <a:solidFill>
              <a:srgbClr val="000000"/>
            </a:solidFill>
          </a:ln>
        </p:spPr>
        <p:txBody>
          <a:bodyPr vert="horz" wrap="square" lIns="0" tIns="296545" rIns="0" bIns="0" rtlCol="0">
            <a:spAutoFit/>
          </a:bodyPr>
          <a:lstStyle/>
          <a:p>
            <a:pPr marL="376555">
              <a:lnSpc>
                <a:spcPct val="100000"/>
              </a:lnSpc>
              <a:spcBef>
                <a:spcPts val="2335"/>
              </a:spcBef>
            </a:pPr>
            <a:r>
              <a:rPr sz="3600" spc="-5" dirty="0"/>
              <a:t>Rulings </a:t>
            </a:r>
            <a:r>
              <a:rPr sz="3600" dirty="0"/>
              <a:t>on </a:t>
            </a:r>
            <a:r>
              <a:rPr sz="3600" spc="-5" dirty="0"/>
              <a:t>Relevance </a:t>
            </a:r>
            <a:r>
              <a:rPr sz="3600" dirty="0"/>
              <a:t>in </a:t>
            </a:r>
            <a:r>
              <a:rPr sz="3600" spc="-5" dirty="0"/>
              <a:t>Written</a:t>
            </a:r>
            <a:r>
              <a:rPr sz="3600" spc="60" dirty="0"/>
              <a:t> </a:t>
            </a:r>
            <a:r>
              <a:rPr sz="3600" spc="-5" dirty="0"/>
              <a:t>“Cross”</a:t>
            </a:r>
            <a:endParaRPr sz="3600"/>
          </a:p>
        </p:txBody>
      </p:sp>
      <p:sp>
        <p:nvSpPr>
          <p:cNvPr id="4" name="object 4"/>
          <p:cNvSpPr txBox="1"/>
          <p:nvPr/>
        </p:nvSpPr>
        <p:spPr>
          <a:xfrm>
            <a:off x="8627700" y="6393655"/>
            <a:ext cx="273050" cy="149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latin typeface="Tahoma"/>
                <a:cs typeface="Tahoma"/>
              </a:rPr>
              <a:t>114</a:t>
            </a:r>
            <a:endParaRPr sz="800">
              <a:latin typeface="Tahoma"/>
              <a:cs typeface="Tahom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07340" y="1304645"/>
            <a:ext cx="7822565" cy="331787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65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dirty="0">
                <a:latin typeface="Tahoma"/>
                <a:cs typeface="Tahoma"/>
              </a:rPr>
              <a:t>Provide </a:t>
            </a:r>
            <a:r>
              <a:rPr sz="3200" spc="-5" dirty="0">
                <a:latin typeface="Tahoma"/>
                <a:cs typeface="Tahoma"/>
              </a:rPr>
              <a:t>reasoning for irrelevance</a:t>
            </a:r>
            <a:endParaRPr sz="32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dirty="0">
                <a:latin typeface="Tahoma"/>
                <a:cs typeface="Tahoma"/>
              </a:rPr>
              <a:t>Admit and consider </a:t>
            </a:r>
            <a:r>
              <a:rPr sz="3200" spc="-5" dirty="0">
                <a:latin typeface="Tahoma"/>
                <a:cs typeface="Tahoma"/>
              </a:rPr>
              <a:t>all </a:t>
            </a:r>
            <a:r>
              <a:rPr sz="3200" dirty="0">
                <a:latin typeface="Tahoma"/>
                <a:cs typeface="Tahoma"/>
              </a:rPr>
              <a:t>relevant</a:t>
            </a:r>
            <a:r>
              <a:rPr sz="3200" spc="-5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evidence</a:t>
            </a:r>
            <a:endParaRPr sz="32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dirty="0">
                <a:latin typeface="Tahoma"/>
                <a:cs typeface="Tahoma"/>
              </a:rPr>
              <a:t>Exceptions</a:t>
            </a:r>
            <a:endParaRPr sz="3200">
              <a:latin typeface="Tahoma"/>
              <a:cs typeface="Tahoma"/>
            </a:endParaRPr>
          </a:p>
          <a:p>
            <a:pPr marL="756285" lvl="1" indent="-287020">
              <a:lnSpc>
                <a:spcPct val="100000"/>
              </a:lnSpc>
              <a:spcBef>
                <a:spcPts val="680"/>
              </a:spcBef>
              <a:buClr>
                <a:srgbClr val="8BC53D"/>
              </a:buClr>
              <a:buSzPct val="75000"/>
              <a:buFont typeface="Wingdings"/>
              <a:buChar char=""/>
              <a:tabLst>
                <a:tab pos="756920" algn="l"/>
              </a:tabLst>
            </a:pPr>
            <a:r>
              <a:rPr sz="2800" spc="-5" dirty="0">
                <a:latin typeface="Tahoma"/>
                <a:cs typeface="Tahoma"/>
              </a:rPr>
              <a:t>Sexual behavior (except in limited</a:t>
            </a:r>
            <a:r>
              <a:rPr sz="2800" spc="40" dirty="0">
                <a:latin typeface="Tahoma"/>
                <a:cs typeface="Tahoma"/>
              </a:rPr>
              <a:t> </a:t>
            </a:r>
            <a:r>
              <a:rPr sz="2800" spc="-5" dirty="0">
                <a:latin typeface="Tahoma"/>
                <a:cs typeface="Tahoma"/>
              </a:rPr>
              <a:t>situations)</a:t>
            </a:r>
            <a:endParaRPr sz="2800">
              <a:latin typeface="Tahoma"/>
              <a:cs typeface="Tahoma"/>
            </a:endParaRPr>
          </a:p>
          <a:p>
            <a:pPr marL="756285" lvl="1" indent="-287020">
              <a:lnSpc>
                <a:spcPct val="100000"/>
              </a:lnSpc>
              <a:spcBef>
                <a:spcPts val="670"/>
              </a:spcBef>
              <a:buClr>
                <a:srgbClr val="8BC53D"/>
              </a:buClr>
              <a:buSzPct val="75000"/>
              <a:buFont typeface="Wingdings"/>
              <a:buChar char=""/>
              <a:tabLst>
                <a:tab pos="756920" algn="l"/>
              </a:tabLst>
            </a:pPr>
            <a:r>
              <a:rPr sz="2800" spc="-5" dirty="0">
                <a:latin typeface="Tahoma"/>
                <a:cs typeface="Tahoma"/>
              </a:rPr>
              <a:t>Legal</a:t>
            </a:r>
            <a:r>
              <a:rPr sz="2800" spc="5" dirty="0">
                <a:latin typeface="Tahoma"/>
                <a:cs typeface="Tahoma"/>
              </a:rPr>
              <a:t> </a:t>
            </a:r>
            <a:r>
              <a:rPr sz="2800" spc="-5" dirty="0">
                <a:latin typeface="Tahoma"/>
                <a:cs typeface="Tahoma"/>
              </a:rPr>
              <a:t>privilege</a:t>
            </a:r>
            <a:endParaRPr sz="2800">
              <a:latin typeface="Tahoma"/>
              <a:cs typeface="Tahoma"/>
            </a:endParaRPr>
          </a:p>
          <a:p>
            <a:pPr marL="756285" lvl="1" indent="-287020">
              <a:lnSpc>
                <a:spcPct val="100000"/>
              </a:lnSpc>
              <a:spcBef>
                <a:spcPts val="670"/>
              </a:spcBef>
              <a:buClr>
                <a:srgbClr val="8BC53D"/>
              </a:buClr>
              <a:buSzPct val="75000"/>
              <a:buFont typeface="Wingdings"/>
              <a:buChar char=""/>
              <a:tabLst>
                <a:tab pos="756920" algn="l"/>
              </a:tabLst>
            </a:pPr>
            <a:r>
              <a:rPr sz="2800" spc="-5" dirty="0">
                <a:latin typeface="Tahoma"/>
                <a:cs typeface="Tahoma"/>
              </a:rPr>
              <a:t>Treatment</a:t>
            </a:r>
            <a:r>
              <a:rPr sz="2800" spc="20" dirty="0">
                <a:latin typeface="Tahoma"/>
                <a:cs typeface="Tahoma"/>
              </a:rPr>
              <a:t> </a:t>
            </a:r>
            <a:r>
              <a:rPr sz="2800" spc="-5" dirty="0">
                <a:latin typeface="Tahoma"/>
                <a:cs typeface="Tahoma"/>
              </a:rPr>
              <a:t>records</a:t>
            </a:r>
            <a:endParaRPr sz="2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858012"/>
            <a:ext cx="9143999" cy="51419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4000" cy="1114425"/>
          </a:xfrm>
          <a:custGeom>
            <a:avLst/>
            <a:gdLst/>
            <a:ahLst/>
            <a:cxnLst/>
            <a:rect l="l" t="t" r="r" b="b"/>
            <a:pathLst>
              <a:path w="9144000" h="1114425">
                <a:moveTo>
                  <a:pt x="0" y="1114044"/>
                </a:moveTo>
                <a:lnTo>
                  <a:pt x="9144000" y="1114044"/>
                </a:lnTo>
                <a:lnTo>
                  <a:pt x="9144000" y="0"/>
                </a:lnTo>
                <a:lnTo>
                  <a:pt x="0" y="0"/>
                </a:lnTo>
                <a:lnTo>
                  <a:pt x="0" y="1114044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1114425"/>
          </a:xfrm>
          <a:custGeom>
            <a:avLst/>
            <a:gdLst/>
            <a:ahLst/>
            <a:cxnLst/>
            <a:rect l="l" t="t" r="r" b="b"/>
            <a:pathLst>
              <a:path w="9144000" h="1114425">
                <a:moveTo>
                  <a:pt x="0" y="0"/>
                </a:moveTo>
                <a:lnTo>
                  <a:pt x="9144000" y="0"/>
                </a:lnTo>
                <a:lnTo>
                  <a:pt x="9144000" y="1114044"/>
                </a:lnTo>
                <a:lnTo>
                  <a:pt x="0" y="1114044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54000" y="29971"/>
            <a:ext cx="360108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1" dirty="0">
                <a:latin typeface="Tahoma"/>
                <a:cs typeface="Tahoma"/>
              </a:rPr>
              <a:t>The</a:t>
            </a:r>
            <a:r>
              <a:rPr sz="4400" b="1" spc="-95" dirty="0">
                <a:latin typeface="Tahoma"/>
                <a:cs typeface="Tahoma"/>
              </a:rPr>
              <a:t> </a:t>
            </a:r>
            <a:r>
              <a:rPr sz="4400" b="1" dirty="0">
                <a:latin typeface="Tahoma"/>
                <a:cs typeface="Tahoma"/>
              </a:rPr>
              <a:t>Decision</a:t>
            </a:r>
            <a:endParaRPr sz="44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627700" y="6393655"/>
            <a:ext cx="273050" cy="149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latin typeface="Tahoma"/>
                <a:cs typeface="Tahoma"/>
              </a:rPr>
              <a:t>115</a:t>
            </a:r>
            <a:endParaRPr sz="800">
              <a:latin typeface="Tahoma"/>
              <a:cs typeface="Tahom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6880" y="2530934"/>
            <a:ext cx="278892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b="1" spc="-5" dirty="0">
                <a:solidFill>
                  <a:srgbClr val="000000"/>
                </a:solidFill>
                <a:latin typeface="Tahoma"/>
                <a:cs typeface="Tahoma"/>
              </a:rPr>
              <a:t>Written  D</a:t>
            </a:r>
            <a:r>
              <a:rPr sz="3000" b="1" spc="-10" dirty="0">
                <a:solidFill>
                  <a:srgbClr val="000000"/>
                </a:solidFill>
                <a:latin typeface="Tahoma"/>
                <a:cs typeface="Tahoma"/>
              </a:rPr>
              <a:t>e</a:t>
            </a:r>
            <a:r>
              <a:rPr sz="3000" b="1" dirty="0">
                <a:solidFill>
                  <a:srgbClr val="000000"/>
                </a:solidFill>
                <a:latin typeface="Tahoma"/>
                <a:cs typeface="Tahoma"/>
              </a:rPr>
              <a:t>t</a:t>
            </a:r>
            <a:r>
              <a:rPr sz="3000" b="1" spc="-10" dirty="0">
                <a:solidFill>
                  <a:srgbClr val="000000"/>
                </a:solidFill>
                <a:latin typeface="Tahoma"/>
                <a:cs typeface="Tahoma"/>
              </a:rPr>
              <a:t>ermi</a:t>
            </a:r>
            <a:r>
              <a:rPr sz="3000" b="1" dirty="0">
                <a:solidFill>
                  <a:srgbClr val="000000"/>
                </a:solidFill>
                <a:latin typeface="Tahoma"/>
                <a:cs typeface="Tahoma"/>
              </a:rPr>
              <a:t>nat</a:t>
            </a:r>
            <a:r>
              <a:rPr sz="3000" b="1" spc="-10" dirty="0">
                <a:solidFill>
                  <a:srgbClr val="000000"/>
                </a:solidFill>
                <a:latin typeface="Tahoma"/>
                <a:cs typeface="Tahoma"/>
              </a:rPr>
              <a:t>i</a:t>
            </a:r>
            <a:r>
              <a:rPr sz="3000" b="1" spc="-5" dirty="0">
                <a:solidFill>
                  <a:srgbClr val="000000"/>
                </a:solidFill>
                <a:latin typeface="Tahoma"/>
                <a:cs typeface="Tahoma"/>
              </a:rPr>
              <a:t>o</a:t>
            </a:r>
            <a:r>
              <a:rPr sz="3000" b="1" dirty="0">
                <a:solidFill>
                  <a:srgbClr val="000000"/>
                </a:solidFill>
                <a:latin typeface="Tahoma"/>
                <a:cs typeface="Tahoma"/>
              </a:rPr>
              <a:t>n</a:t>
            </a:r>
            <a:endParaRPr sz="3000">
              <a:latin typeface="Tahoma"/>
              <a:cs typeface="Tahoma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3779773" y="535177"/>
          <a:ext cx="5008245" cy="40595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150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54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039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7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Identify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28575">
                      <a:solidFill>
                        <a:srgbClr val="9999CC"/>
                      </a:solidFill>
                      <a:prstDash val="solid"/>
                    </a:lnL>
                    <a:lnR w="28575">
                      <a:solidFill>
                        <a:srgbClr val="9999CC"/>
                      </a:solidFill>
                      <a:prstDash val="solid"/>
                    </a:lnR>
                    <a:lnT w="28575">
                      <a:solidFill>
                        <a:srgbClr val="9999CC"/>
                      </a:solidFill>
                      <a:prstDash val="solid"/>
                    </a:lnT>
                    <a:lnB w="28575">
                      <a:solidFill>
                        <a:srgbClr val="B0CCD2"/>
                      </a:solidFill>
                      <a:prstDash val="solid"/>
                    </a:lnB>
                    <a:solidFill>
                      <a:srgbClr val="114F3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70485">
                        <a:lnSpc>
                          <a:spcPct val="100000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Identify the</a:t>
                      </a:r>
                      <a:r>
                        <a:rPr sz="14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allegations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28575">
                      <a:solidFill>
                        <a:srgbClr val="9999CC"/>
                      </a:solidFill>
                      <a:prstDash val="solid"/>
                    </a:lnL>
                    <a:lnR w="28575">
                      <a:solidFill>
                        <a:srgbClr val="DEDEEB"/>
                      </a:solidFill>
                      <a:prstDash val="solid"/>
                    </a:lnR>
                    <a:lnT w="28575">
                      <a:solidFill>
                        <a:srgbClr val="DEDEEB"/>
                      </a:solidFill>
                      <a:prstDash val="solid"/>
                    </a:lnT>
                    <a:lnB w="28575">
                      <a:solidFill>
                        <a:srgbClr val="E4ECEE"/>
                      </a:solidFill>
                      <a:prstDash val="solid"/>
                    </a:lnB>
                    <a:solidFill>
                      <a:srgbClr val="D0E1D2">
                        <a:alpha val="8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753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7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Describe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B0CCD2"/>
                      </a:solidFill>
                      <a:prstDash val="solid"/>
                    </a:lnL>
                    <a:lnR w="28575">
                      <a:solidFill>
                        <a:srgbClr val="B0CCD2"/>
                      </a:solidFill>
                      <a:prstDash val="solid"/>
                    </a:lnR>
                    <a:lnT w="28575">
                      <a:solidFill>
                        <a:srgbClr val="B0CCD2"/>
                      </a:solidFill>
                      <a:prstDash val="solid"/>
                    </a:lnT>
                    <a:lnB w="28575">
                      <a:solidFill>
                        <a:srgbClr val="C7DACF"/>
                      </a:solidFill>
                      <a:prstDash val="solid"/>
                    </a:lnB>
                    <a:solidFill>
                      <a:srgbClr val="517C2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L="7048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Describe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procedural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steps</a:t>
                      </a:r>
                      <a:r>
                        <a:rPr sz="14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taken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28575">
                      <a:solidFill>
                        <a:srgbClr val="B0CCD2"/>
                      </a:solidFill>
                      <a:prstDash val="solid"/>
                    </a:lnL>
                    <a:lnR w="28575">
                      <a:solidFill>
                        <a:srgbClr val="E4ECEE"/>
                      </a:solidFill>
                      <a:prstDash val="solid"/>
                    </a:lnR>
                    <a:lnT w="28575">
                      <a:solidFill>
                        <a:srgbClr val="E4ECEE"/>
                      </a:solidFill>
                      <a:prstDash val="solid"/>
                    </a:lnT>
                    <a:lnB w="28575">
                      <a:solidFill>
                        <a:srgbClr val="ECF1EE"/>
                      </a:solidFill>
                      <a:prstDash val="solid"/>
                    </a:lnB>
                    <a:solidFill>
                      <a:srgbClr val="A7C3C8">
                        <a:alpha val="8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676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7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Cite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28575">
                      <a:solidFill>
                        <a:srgbClr val="C7DACF"/>
                      </a:solidFill>
                      <a:prstDash val="solid"/>
                    </a:lnL>
                    <a:lnR w="28575">
                      <a:solidFill>
                        <a:srgbClr val="C7DACF"/>
                      </a:solidFill>
                      <a:prstDash val="solid"/>
                    </a:lnR>
                    <a:lnT w="28575">
                      <a:solidFill>
                        <a:srgbClr val="C7DACF"/>
                      </a:solidFill>
                      <a:prstDash val="solid"/>
                    </a:lnT>
                    <a:lnB w="28575">
                      <a:solidFill>
                        <a:srgbClr val="DFE3DC"/>
                      </a:solidFill>
                      <a:prstDash val="solid"/>
                    </a:lnB>
                    <a:solidFill>
                      <a:srgbClr val="8BC53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L="70485">
                        <a:lnSpc>
                          <a:spcPct val="100000"/>
                        </a:lnSpc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Cite potential policy</a:t>
                      </a:r>
                      <a:r>
                        <a:rPr sz="14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violations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28575">
                      <a:solidFill>
                        <a:srgbClr val="C7DACF"/>
                      </a:solidFill>
                      <a:prstDash val="solid"/>
                    </a:lnL>
                    <a:lnR w="28575">
                      <a:solidFill>
                        <a:srgbClr val="ECF1EE"/>
                      </a:solidFill>
                      <a:prstDash val="solid"/>
                    </a:lnR>
                    <a:lnT w="28575">
                      <a:solidFill>
                        <a:srgbClr val="ECF1EE"/>
                      </a:solidFill>
                      <a:prstDash val="solid"/>
                    </a:lnT>
                    <a:lnB w="28575">
                      <a:solidFill>
                        <a:srgbClr val="F4F6F3"/>
                      </a:solidFill>
                      <a:prstDash val="solid"/>
                    </a:lnB>
                    <a:solidFill>
                      <a:srgbClr val="CDD5BB">
                        <a:alpha val="8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933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7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Summarize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1905" marB="0">
                    <a:lnL w="28575">
                      <a:solidFill>
                        <a:srgbClr val="DFE3DC"/>
                      </a:solidFill>
                      <a:prstDash val="solid"/>
                    </a:lnL>
                    <a:lnR w="28575">
                      <a:solidFill>
                        <a:srgbClr val="DFE3DC"/>
                      </a:solidFill>
                      <a:prstDash val="solid"/>
                    </a:lnR>
                    <a:lnT w="28575">
                      <a:solidFill>
                        <a:srgbClr val="DFE3DC"/>
                      </a:solidFill>
                      <a:prstDash val="solid"/>
                    </a:lnT>
                    <a:lnB w="28575">
                      <a:solidFill>
                        <a:srgbClr val="F0EFEE"/>
                      </a:solidFill>
                      <a:prstDash val="soli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L="70485">
                        <a:lnSpc>
                          <a:spcPct val="100000"/>
                        </a:lnSpc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Fairly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summarize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all relevant</a:t>
                      </a:r>
                      <a:r>
                        <a:rPr sz="14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evidence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28575">
                      <a:solidFill>
                        <a:srgbClr val="DFE3DC"/>
                      </a:solidFill>
                      <a:prstDash val="solid"/>
                    </a:lnL>
                    <a:lnR w="28575">
                      <a:solidFill>
                        <a:srgbClr val="F4F6F3"/>
                      </a:solidFill>
                      <a:prstDash val="solid"/>
                    </a:lnR>
                    <a:lnT w="28575">
                      <a:solidFill>
                        <a:srgbClr val="F4F6F3"/>
                      </a:solidFill>
                      <a:prstDash val="solid"/>
                    </a:lnT>
                    <a:lnB w="38100">
                      <a:solidFill>
                        <a:srgbClr val="F9F9F8"/>
                      </a:solidFill>
                      <a:prstDash val="solid"/>
                    </a:lnB>
                    <a:solidFill>
                      <a:srgbClr val="D9D9D9">
                        <a:alpha val="9019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647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7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Provide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T="1905" marB="0">
                    <a:lnL w="28575">
                      <a:solidFill>
                        <a:srgbClr val="F0EFEE"/>
                      </a:solidFill>
                      <a:prstDash val="solid"/>
                    </a:lnL>
                    <a:lnR w="28575">
                      <a:solidFill>
                        <a:srgbClr val="F0EFEE"/>
                      </a:solidFill>
                      <a:prstDash val="solid"/>
                    </a:lnR>
                    <a:lnT w="28575">
                      <a:solidFill>
                        <a:srgbClr val="F0EFEE"/>
                      </a:solidFill>
                      <a:prstDash val="solid"/>
                    </a:lnT>
                    <a:lnB w="28575">
                      <a:solidFill>
                        <a:srgbClr val="F0EFEE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71120" marR="263525">
                        <a:lnSpc>
                          <a:spcPts val="1450"/>
                        </a:lnSpc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Provide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statement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of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result,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with rationale, 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for each</a:t>
                      </a:r>
                      <a:r>
                        <a:rPr sz="14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allegation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28575">
                      <a:solidFill>
                        <a:srgbClr val="F0EFEE"/>
                      </a:solidFill>
                      <a:prstDash val="solid"/>
                    </a:lnL>
                    <a:lnR w="28575">
                      <a:solidFill>
                        <a:srgbClr val="F9F9F8"/>
                      </a:solidFill>
                      <a:prstDash val="solid"/>
                    </a:lnR>
                    <a:lnT w="38100">
                      <a:solidFill>
                        <a:srgbClr val="F9F9F8"/>
                      </a:solidFill>
                      <a:prstDash val="solid"/>
                    </a:lnT>
                    <a:lnB w="28575">
                      <a:solidFill>
                        <a:srgbClr val="F9F9F8"/>
                      </a:solidFill>
                      <a:prstDash val="solid"/>
                    </a:lnB>
                    <a:solidFill>
                      <a:srgbClr val="EDE3A8">
                        <a:alpha val="8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object 4"/>
          <p:cNvSpPr/>
          <p:nvPr/>
        </p:nvSpPr>
        <p:spPr>
          <a:xfrm>
            <a:off x="5109209" y="4650485"/>
            <a:ext cx="3655060" cy="780415"/>
          </a:xfrm>
          <a:custGeom>
            <a:avLst/>
            <a:gdLst/>
            <a:ahLst/>
            <a:cxnLst/>
            <a:rect l="l" t="t" r="r" b="b"/>
            <a:pathLst>
              <a:path w="3655059" h="780414">
                <a:moveTo>
                  <a:pt x="0" y="0"/>
                </a:moveTo>
                <a:lnTo>
                  <a:pt x="3654551" y="0"/>
                </a:lnTo>
                <a:lnTo>
                  <a:pt x="3654551" y="780288"/>
                </a:lnTo>
                <a:lnTo>
                  <a:pt x="0" y="780288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109209" y="4663185"/>
            <a:ext cx="3642360" cy="755015"/>
          </a:xfrm>
          <a:prstGeom prst="rect">
            <a:avLst/>
          </a:prstGeom>
          <a:solidFill>
            <a:srgbClr val="D9D9D9">
              <a:alpha val="90194"/>
            </a:srgbClr>
          </a:solidFill>
        </p:spPr>
        <p:txBody>
          <a:bodyPr vert="horz" wrap="square" lIns="0" tIns="38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1700">
              <a:latin typeface="Times New Roman"/>
              <a:cs typeface="Times New Roman"/>
            </a:endParaRPr>
          </a:p>
          <a:p>
            <a:pPr marL="69215">
              <a:lnSpc>
                <a:spcPct val="100000"/>
              </a:lnSpc>
            </a:pPr>
            <a:r>
              <a:rPr sz="1400" spc="-5" dirty="0">
                <a:latin typeface="Arial"/>
                <a:cs typeface="Arial"/>
              </a:rPr>
              <a:t>Appeal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procedures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807714" y="4650485"/>
            <a:ext cx="1315720" cy="780415"/>
          </a:xfrm>
          <a:custGeom>
            <a:avLst/>
            <a:gdLst/>
            <a:ahLst/>
            <a:cxnLst/>
            <a:rect l="l" t="t" r="r" b="b"/>
            <a:pathLst>
              <a:path w="1315720" h="780414">
                <a:moveTo>
                  <a:pt x="0" y="0"/>
                </a:moveTo>
                <a:lnTo>
                  <a:pt x="1315212" y="0"/>
                </a:lnTo>
                <a:lnTo>
                  <a:pt x="1315212" y="780288"/>
                </a:lnTo>
                <a:lnTo>
                  <a:pt x="0" y="780288"/>
                </a:lnTo>
                <a:lnTo>
                  <a:pt x="0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807714" y="4650485"/>
            <a:ext cx="1315720" cy="780415"/>
          </a:xfrm>
          <a:custGeom>
            <a:avLst/>
            <a:gdLst/>
            <a:ahLst/>
            <a:cxnLst/>
            <a:rect l="l" t="t" r="r" b="b"/>
            <a:pathLst>
              <a:path w="1315720" h="780414">
                <a:moveTo>
                  <a:pt x="0" y="0"/>
                </a:moveTo>
                <a:lnTo>
                  <a:pt x="1315212" y="0"/>
                </a:lnTo>
                <a:lnTo>
                  <a:pt x="1315212" y="780288"/>
                </a:lnTo>
                <a:lnTo>
                  <a:pt x="0" y="780288"/>
                </a:lnTo>
                <a:lnTo>
                  <a:pt x="0" y="0"/>
                </a:lnTo>
                <a:close/>
              </a:path>
            </a:pathLst>
          </a:custGeom>
          <a:ln w="253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807714" y="4876745"/>
            <a:ext cx="1315720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8770">
              <a:lnSpc>
                <a:spcPct val="100000"/>
              </a:lnSpc>
              <a:spcBef>
                <a:spcPts val="100"/>
              </a:spcBef>
            </a:pPr>
            <a:r>
              <a:rPr sz="1700" spc="-5" dirty="0">
                <a:solidFill>
                  <a:srgbClr val="FFFFFF"/>
                </a:solidFill>
                <a:latin typeface="Arial"/>
                <a:cs typeface="Arial"/>
              </a:rPr>
              <a:t>Appeal</a:t>
            </a:r>
            <a:endParaRPr sz="17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627700" y="6393655"/>
            <a:ext cx="273050" cy="149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latin typeface="Tahoma"/>
                <a:cs typeface="Tahoma"/>
              </a:rPr>
              <a:t>116</a:t>
            </a:r>
            <a:endParaRPr sz="800">
              <a:latin typeface="Tahoma"/>
              <a:cs typeface="Tahom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50299" y="209803"/>
            <a:ext cx="6365240" cy="953135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700" marR="5080" indent="1293495">
              <a:lnSpc>
                <a:spcPts val="3460"/>
              </a:lnSpc>
              <a:spcBef>
                <a:spcPts val="535"/>
              </a:spcBef>
            </a:pPr>
            <a:r>
              <a:rPr sz="3200" b="1" spc="-5" dirty="0">
                <a:solidFill>
                  <a:srgbClr val="000000"/>
                </a:solidFill>
                <a:latin typeface="Tahoma"/>
                <a:cs typeface="Tahoma"/>
              </a:rPr>
              <a:t>Standard </a:t>
            </a:r>
            <a:r>
              <a:rPr sz="3200" b="1" dirty="0">
                <a:solidFill>
                  <a:srgbClr val="000000"/>
                </a:solidFill>
                <a:latin typeface="Tahoma"/>
                <a:cs typeface="Tahoma"/>
              </a:rPr>
              <a:t>of </a:t>
            </a:r>
            <a:r>
              <a:rPr sz="3200" b="1" spc="-5" dirty="0">
                <a:solidFill>
                  <a:srgbClr val="000000"/>
                </a:solidFill>
                <a:latin typeface="Tahoma"/>
                <a:cs typeface="Tahoma"/>
              </a:rPr>
              <a:t>Proof:  Preponderance </a:t>
            </a:r>
            <a:r>
              <a:rPr sz="3200" b="1" dirty="0">
                <a:solidFill>
                  <a:srgbClr val="000000"/>
                </a:solidFill>
                <a:latin typeface="Tahoma"/>
                <a:cs typeface="Tahoma"/>
              </a:rPr>
              <a:t>of the</a:t>
            </a:r>
            <a:r>
              <a:rPr sz="3200" b="1" spc="-5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3200" b="1" spc="-5" dirty="0">
                <a:solidFill>
                  <a:srgbClr val="000000"/>
                </a:solidFill>
                <a:latin typeface="Tahoma"/>
                <a:cs typeface="Tahoma"/>
              </a:rPr>
              <a:t>Evidence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28600" y="1493519"/>
            <a:ext cx="8599321" cy="44500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627700" y="6393655"/>
            <a:ext cx="273050" cy="149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latin typeface="Tahoma"/>
                <a:cs typeface="Tahoma"/>
              </a:rPr>
              <a:t>117</a:t>
            </a:r>
            <a:endParaRPr sz="800">
              <a:latin typeface="Tahoma"/>
              <a:cs typeface="Tahom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9676" y="586504"/>
            <a:ext cx="626872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dirty="0">
                <a:solidFill>
                  <a:srgbClr val="000000"/>
                </a:solidFill>
                <a:latin typeface="Tahoma"/>
                <a:cs typeface="Tahoma"/>
              </a:rPr>
              <a:t>Remedies &amp;</a:t>
            </a:r>
            <a:r>
              <a:rPr sz="4400" b="1" spc="-10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4400" b="1" dirty="0">
                <a:solidFill>
                  <a:srgbClr val="000000"/>
                </a:solidFill>
                <a:latin typeface="Tahoma"/>
                <a:cs typeface="Tahoma"/>
              </a:rPr>
              <a:t>Sanctions</a:t>
            </a:r>
            <a:endParaRPr sz="44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6816" y="1824721"/>
            <a:ext cx="6319520" cy="258572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70"/>
              </a:spcBef>
              <a:buClr>
                <a:srgbClr val="8BC53D"/>
              </a:buClr>
              <a:buSzPct val="75000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Tahoma"/>
                <a:cs typeface="Tahoma"/>
              </a:rPr>
              <a:t>Disciplinary action against</a:t>
            </a:r>
            <a:r>
              <a:rPr sz="2800" spc="45" dirty="0">
                <a:latin typeface="Tahoma"/>
                <a:cs typeface="Tahoma"/>
              </a:rPr>
              <a:t> </a:t>
            </a:r>
            <a:r>
              <a:rPr sz="2800" spc="-5" dirty="0">
                <a:latin typeface="Tahoma"/>
                <a:cs typeface="Tahoma"/>
              </a:rPr>
              <a:t>perpetrator</a:t>
            </a:r>
            <a:endParaRPr sz="28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Clr>
                <a:srgbClr val="8BC53D"/>
              </a:buClr>
              <a:buSzPct val="75000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Tahoma"/>
                <a:cs typeface="Tahoma"/>
              </a:rPr>
              <a:t>Counseling for</a:t>
            </a:r>
            <a:r>
              <a:rPr sz="2800" spc="15" dirty="0">
                <a:latin typeface="Tahoma"/>
                <a:cs typeface="Tahoma"/>
              </a:rPr>
              <a:t> </a:t>
            </a:r>
            <a:r>
              <a:rPr sz="2800" spc="-5" dirty="0">
                <a:latin typeface="Tahoma"/>
                <a:cs typeface="Tahoma"/>
              </a:rPr>
              <a:t>perpetrator/victim</a:t>
            </a:r>
            <a:endParaRPr sz="28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Clr>
                <a:srgbClr val="8BC53D"/>
              </a:buClr>
              <a:buSzPct val="75000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Tahoma"/>
                <a:cs typeface="Tahoma"/>
              </a:rPr>
              <a:t>Changes to services </a:t>
            </a:r>
            <a:r>
              <a:rPr sz="2800" dirty="0">
                <a:latin typeface="Tahoma"/>
                <a:cs typeface="Tahoma"/>
              </a:rPr>
              <a:t>or</a:t>
            </a:r>
            <a:r>
              <a:rPr sz="2800" spc="30" dirty="0">
                <a:latin typeface="Tahoma"/>
                <a:cs typeface="Tahoma"/>
              </a:rPr>
              <a:t> </a:t>
            </a:r>
            <a:r>
              <a:rPr sz="2800" spc="-5" dirty="0">
                <a:latin typeface="Tahoma"/>
                <a:cs typeface="Tahoma"/>
              </a:rPr>
              <a:t>policies</a:t>
            </a:r>
            <a:endParaRPr sz="28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Clr>
                <a:srgbClr val="8BC53D"/>
              </a:buClr>
              <a:buSzPct val="75000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Tahoma"/>
                <a:cs typeface="Tahoma"/>
              </a:rPr>
              <a:t>Remedies for complainant and</a:t>
            </a:r>
            <a:r>
              <a:rPr sz="2800" spc="20" dirty="0">
                <a:latin typeface="Tahoma"/>
                <a:cs typeface="Tahoma"/>
              </a:rPr>
              <a:t> </a:t>
            </a:r>
            <a:r>
              <a:rPr sz="2800" spc="-5" dirty="0">
                <a:latin typeface="Tahoma"/>
                <a:cs typeface="Tahoma"/>
              </a:rPr>
              <a:t>others</a:t>
            </a:r>
            <a:endParaRPr sz="28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Clr>
                <a:srgbClr val="8BC53D"/>
              </a:buClr>
              <a:buSzPct val="75000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Tahoma"/>
                <a:cs typeface="Tahoma"/>
              </a:rPr>
              <a:t>Etc.!!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961" y="1332738"/>
            <a:ext cx="4267200" cy="0"/>
          </a:xfrm>
          <a:custGeom>
            <a:avLst/>
            <a:gdLst/>
            <a:ahLst/>
            <a:cxnLst/>
            <a:rect l="l" t="t" r="r" b="b"/>
            <a:pathLst>
              <a:path w="4267200">
                <a:moveTo>
                  <a:pt x="0" y="0"/>
                </a:moveTo>
                <a:lnTo>
                  <a:pt x="4267200" y="0"/>
                </a:lnTo>
              </a:path>
            </a:pathLst>
          </a:custGeom>
          <a:ln w="25400">
            <a:solidFill>
              <a:srgbClr val="8BC5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627700" y="6393655"/>
            <a:ext cx="273050" cy="149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latin typeface="Tahoma"/>
                <a:cs typeface="Tahoma"/>
              </a:rPr>
              <a:t>118</a:t>
            </a:r>
            <a:endParaRPr sz="800">
              <a:latin typeface="Tahoma"/>
              <a:cs typeface="Tahom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03375" y="2212848"/>
            <a:ext cx="570230" cy="923925"/>
          </a:xfrm>
          <a:custGeom>
            <a:avLst/>
            <a:gdLst/>
            <a:ahLst/>
            <a:cxnLst/>
            <a:rect l="l" t="t" r="r" b="b"/>
            <a:pathLst>
              <a:path w="570230" h="923925">
                <a:moveTo>
                  <a:pt x="0" y="0"/>
                </a:moveTo>
                <a:lnTo>
                  <a:pt x="569976" y="0"/>
                </a:lnTo>
                <a:lnTo>
                  <a:pt x="569976" y="923544"/>
                </a:lnTo>
                <a:lnTo>
                  <a:pt x="0" y="923544"/>
                </a:lnTo>
                <a:lnTo>
                  <a:pt x="0" y="0"/>
                </a:lnTo>
                <a:close/>
              </a:path>
            </a:pathLst>
          </a:custGeom>
          <a:solidFill>
            <a:srgbClr val="8BC5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227137" y="2442298"/>
            <a:ext cx="330173" cy="4925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27140" y="2442301"/>
            <a:ext cx="330200" cy="492759"/>
          </a:xfrm>
          <a:custGeom>
            <a:avLst/>
            <a:gdLst/>
            <a:ahLst/>
            <a:cxnLst/>
            <a:rect l="l" t="t" r="r" b="b"/>
            <a:pathLst>
              <a:path w="330200" h="492760">
                <a:moveTo>
                  <a:pt x="59601" y="0"/>
                </a:moveTo>
                <a:lnTo>
                  <a:pt x="308406" y="0"/>
                </a:lnTo>
                <a:lnTo>
                  <a:pt x="308406" y="88074"/>
                </a:lnTo>
                <a:lnTo>
                  <a:pt x="130924" y="88074"/>
                </a:lnTo>
                <a:lnTo>
                  <a:pt x="116192" y="171450"/>
                </a:lnTo>
                <a:lnTo>
                  <a:pt x="132013" y="164565"/>
                </a:lnTo>
                <a:lnTo>
                  <a:pt x="148004" y="159648"/>
                </a:lnTo>
                <a:lnTo>
                  <a:pt x="164164" y="156698"/>
                </a:lnTo>
                <a:lnTo>
                  <a:pt x="180492" y="155714"/>
                </a:lnTo>
                <a:lnTo>
                  <a:pt x="210608" y="158560"/>
                </a:lnTo>
                <a:lnTo>
                  <a:pt x="263681" y="181330"/>
                </a:lnTo>
                <a:lnTo>
                  <a:pt x="305684" y="225719"/>
                </a:lnTo>
                <a:lnTo>
                  <a:pt x="327453" y="284820"/>
                </a:lnTo>
                <a:lnTo>
                  <a:pt x="330174" y="319455"/>
                </a:lnTo>
                <a:lnTo>
                  <a:pt x="327976" y="348947"/>
                </a:lnTo>
                <a:lnTo>
                  <a:pt x="310393" y="403030"/>
                </a:lnTo>
                <a:lnTo>
                  <a:pt x="268740" y="456041"/>
                </a:lnTo>
                <a:lnTo>
                  <a:pt x="202269" y="488522"/>
                </a:lnTo>
                <a:lnTo>
                  <a:pt x="162064" y="492582"/>
                </a:lnTo>
                <a:lnTo>
                  <a:pt x="129648" y="490300"/>
                </a:lnTo>
                <a:lnTo>
                  <a:pt x="74232" y="472051"/>
                </a:lnTo>
                <a:lnTo>
                  <a:pt x="31955" y="436263"/>
                </a:lnTo>
                <a:lnTo>
                  <a:pt x="6338" y="387209"/>
                </a:lnTo>
                <a:lnTo>
                  <a:pt x="0" y="357974"/>
                </a:lnTo>
                <a:lnTo>
                  <a:pt x="93751" y="348259"/>
                </a:lnTo>
                <a:lnTo>
                  <a:pt x="96744" y="363339"/>
                </a:lnTo>
                <a:lnTo>
                  <a:pt x="101706" y="376766"/>
                </a:lnTo>
                <a:lnTo>
                  <a:pt x="127792" y="406787"/>
                </a:lnTo>
                <a:lnTo>
                  <a:pt x="163067" y="417245"/>
                </a:lnTo>
                <a:lnTo>
                  <a:pt x="177238" y="415748"/>
                </a:lnTo>
                <a:lnTo>
                  <a:pt x="212966" y="393293"/>
                </a:lnTo>
                <a:lnTo>
                  <a:pt x="232122" y="343723"/>
                </a:lnTo>
                <a:lnTo>
                  <a:pt x="233400" y="321132"/>
                </a:lnTo>
                <a:lnTo>
                  <a:pt x="232133" y="299941"/>
                </a:lnTo>
                <a:lnTo>
                  <a:pt x="213131" y="253326"/>
                </a:lnTo>
                <a:lnTo>
                  <a:pt x="175876" y="232133"/>
                </a:lnTo>
                <a:lnTo>
                  <a:pt x="160401" y="230720"/>
                </a:lnTo>
                <a:lnTo>
                  <a:pt x="140663" y="232959"/>
                </a:lnTo>
                <a:lnTo>
                  <a:pt x="121970" y="239675"/>
                </a:lnTo>
                <a:lnTo>
                  <a:pt x="104326" y="250871"/>
                </a:lnTo>
                <a:lnTo>
                  <a:pt x="87731" y="266547"/>
                </a:lnTo>
                <a:lnTo>
                  <a:pt x="11379" y="255498"/>
                </a:lnTo>
                <a:lnTo>
                  <a:pt x="59601" y="0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929842" y="2320197"/>
            <a:ext cx="194691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spc="-5" dirty="0">
                <a:solidFill>
                  <a:srgbClr val="000000"/>
                </a:solidFill>
                <a:latin typeface="Tahoma"/>
                <a:cs typeface="Tahoma"/>
              </a:rPr>
              <a:t>Appeal</a:t>
            </a:r>
            <a:endParaRPr sz="44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627700" y="6393655"/>
            <a:ext cx="273050" cy="149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latin typeface="Tahoma"/>
                <a:cs typeface="Tahoma"/>
              </a:rPr>
              <a:t>119</a:t>
            </a:r>
            <a:endParaRPr sz="800">
              <a:latin typeface="Tahoma"/>
              <a:cs typeface="Tahom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228600"/>
            <a:ext cx="8610600" cy="1066800"/>
          </a:xfrm>
          <a:prstGeom prst="rect">
            <a:avLst/>
          </a:prstGeom>
          <a:solidFill>
            <a:srgbClr val="92D050"/>
          </a:solidFill>
          <a:ln w="9525">
            <a:solidFill>
              <a:srgbClr val="000000"/>
            </a:solidFill>
          </a:ln>
        </p:spPr>
        <p:txBody>
          <a:bodyPr vert="horz" wrap="square" lIns="0" tIns="195580" rIns="0" bIns="0" rtlCol="0">
            <a:spAutoFit/>
          </a:bodyPr>
          <a:lstStyle/>
          <a:p>
            <a:pPr marL="169545" algn="ctr">
              <a:lnSpc>
                <a:spcPct val="100000"/>
              </a:lnSpc>
              <a:spcBef>
                <a:spcPts val="1540"/>
              </a:spcBef>
            </a:pPr>
            <a:r>
              <a:rPr sz="4400" b="1" spc="-5" dirty="0">
                <a:latin typeface="Tahoma"/>
                <a:cs typeface="Tahoma"/>
              </a:rPr>
              <a:t>Appeal</a:t>
            </a:r>
            <a:r>
              <a:rPr sz="4400" b="1" spc="-25" dirty="0">
                <a:latin typeface="Tahoma"/>
                <a:cs typeface="Tahoma"/>
              </a:rPr>
              <a:t> </a:t>
            </a:r>
            <a:r>
              <a:rPr sz="4400" b="1" dirty="0">
                <a:latin typeface="Tahoma"/>
                <a:cs typeface="Tahoma"/>
              </a:rPr>
              <a:t>Process</a:t>
            </a:r>
            <a:endParaRPr sz="44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653100" y="6393655"/>
            <a:ext cx="222250" cy="149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latin typeface="Tahoma"/>
                <a:cs typeface="Tahoma"/>
              </a:rPr>
              <a:t>120</a:t>
            </a:r>
            <a:endParaRPr sz="800">
              <a:latin typeface="Tahoma"/>
              <a:cs typeface="Tahom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07340" y="1304645"/>
            <a:ext cx="8367395" cy="390271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440690" indent="-428625">
              <a:lnSpc>
                <a:spcPct val="100000"/>
              </a:lnSpc>
              <a:spcBef>
                <a:spcPts val="865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440690" algn="l"/>
                <a:tab pos="441325" algn="l"/>
              </a:tabLst>
            </a:pPr>
            <a:r>
              <a:rPr sz="3200" spc="-5" dirty="0">
                <a:latin typeface="Tahoma"/>
                <a:cs typeface="Tahoma"/>
              </a:rPr>
              <a:t>Available to </a:t>
            </a:r>
            <a:r>
              <a:rPr sz="3200" dirty="0">
                <a:latin typeface="Tahoma"/>
                <a:cs typeface="Tahoma"/>
              </a:rPr>
              <a:t>both</a:t>
            </a:r>
            <a:r>
              <a:rPr sz="3200" spc="1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parties</a:t>
            </a:r>
            <a:endParaRPr sz="3200">
              <a:latin typeface="Tahoma"/>
              <a:cs typeface="Tahoma"/>
            </a:endParaRPr>
          </a:p>
          <a:p>
            <a:pPr marL="440690" indent="-428625">
              <a:lnSpc>
                <a:spcPct val="100000"/>
              </a:lnSpc>
              <a:spcBef>
                <a:spcPts val="770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440690" algn="l"/>
                <a:tab pos="441325" algn="l"/>
              </a:tabLst>
            </a:pPr>
            <a:r>
              <a:rPr sz="3200" dirty="0">
                <a:latin typeface="Tahoma"/>
                <a:cs typeface="Tahoma"/>
              </a:rPr>
              <a:t>Appeal of </a:t>
            </a:r>
            <a:r>
              <a:rPr sz="3200" spc="-5" dirty="0">
                <a:latin typeface="Tahoma"/>
                <a:cs typeface="Tahoma"/>
              </a:rPr>
              <a:t>dismissal </a:t>
            </a:r>
            <a:r>
              <a:rPr sz="3200" dirty="0">
                <a:latin typeface="Tahoma"/>
                <a:cs typeface="Tahoma"/>
              </a:rPr>
              <a:t>or </a:t>
            </a:r>
            <a:r>
              <a:rPr sz="3200" spc="-5" dirty="0">
                <a:latin typeface="Tahoma"/>
                <a:cs typeface="Tahoma"/>
              </a:rPr>
              <a:t>written</a:t>
            </a:r>
            <a:r>
              <a:rPr sz="3200" spc="-3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determination</a:t>
            </a:r>
            <a:endParaRPr sz="3200">
              <a:latin typeface="Tahoma"/>
              <a:cs typeface="Tahoma"/>
            </a:endParaRPr>
          </a:p>
          <a:p>
            <a:pPr marL="440690" indent="-428625">
              <a:lnSpc>
                <a:spcPct val="100000"/>
              </a:lnSpc>
              <a:spcBef>
                <a:spcPts val="765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440690" algn="l"/>
                <a:tab pos="441325" algn="l"/>
              </a:tabLst>
            </a:pPr>
            <a:r>
              <a:rPr sz="3200" dirty="0">
                <a:latin typeface="Tahoma"/>
                <a:cs typeface="Tahoma"/>
              </a:rPr>
              <a:t>Three bases for</a:t>
            </a:r>
            <a:r>
              <a:rPr sz="3200" spc="-4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appeal</a:t>
            </a:r>
            <a:endParaRPr sz="3200">
              <a:latin typeface="Tahoma"/>
              <a:cs typeface="Tahoma"/>
            </a:endParaRPr>
          </a:p>
          <a:p>
            <a:pPr marL="841375" lvl="1" indent="-428625">
              <a:lnSpc>
                <a:spcPct val="100000"/>
              </a:lnSpc>
              <a:spcBef>
                <a:spcPts val="680"/>
              </a:spcBef>
              <a:buClr>
                <a:srgbClr val="8BC53D"/>
              </a:buClr>
              <a:buSzPct val="75000"/>
              <a:buFont typeface="Wingdings"/>
              <a:buChar char=""/>
              <a:tabLst>
                <a:tab pos="841375" algn="l"/>
                <a:tab pos="842010" algn="l"/>
              </a:tabLst>
            </a:pPr>
            <a:r>
              <a:rPr sz="2800" spc="-5" dirty="0">
                <a:latin typeface="Tahoma"/>
                <a:cs typeface="Tahoma"/>
              </a:rPr>
              <a:t>Procedural</a:t>
            </a:r>
            <a:r>
              <a:rPr sz="2800" spc="15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issue</a:t>
            </a:r>
            <a:endParaRPr sz="2800">
              <a:latin typeface="Tahoma"/>
              <a:cs typeface="Tahoma"/>
            </a:endParaRPr>
          </a:p>
          <a:p>
            <a:pPr marL="841375" lvl="1" indent="-428625">
              <a:lnSpc>
                <a:spcPct val="100000"/>
              </a:lnSpc>
              <a:spcBef>
                <a:spcPts val="670"/>
              </a:spcBef>
              <a:buClr>
                <a:srgbClr val="8BC53D"/>
              </a:buClr>
              <a:buSzPct val="75000"/>
              <a:buFont typeface="Wingdings"/>
              <a:buChar char=""/>
              <a:tabLst>
                <a:tab pos="841375" algn="l"/>
                <a:tab pos="842010" algn="l"/>
              </a:tabLst>
            </a:pPr>
            <a:r>
              <a:rPr sz="2800" spc="-5" dirty="0">
                <a:latin typeface="Tahoma"/>
                <a:cs typeface="Tahoma"/>
              </a:rPr>
              <a:t>New Evidence</a:t>
            </a:r>
            <a:endParaRPr sz="2800">
              <a:latin typeface="Tahoma"/>
              <a:cs typeface="Tahoma"/>
            </a:endParaRPr>
          </a:p>
          <a:p>
            <a:pPr marL="841375" lvl="1" indent="-428625">
              <a:lnSpc>
                <a:spcPct val="100000"/>
              </a:lnSpc>
              <a:spcBef>
                <a:spcPts val="670"/>
              </a:spcBef>
              <a:buClr>
                <a:srgbClr val="8BC53D"/>
              </a:buClr>
              <a:buSzPct val="75000"/>
              <a:buFont typeface="Wingdings"/>
              <a:buChar char=""/>
              <a:tabLst>
                <a:tab pos="841375" algn="l"/>
                <a:tab pos="842010" algn="l"/>
              </a:tabLst>
            </a:pPr>
            <a:r>
              <a:rPr sz="2800" spc="-10" dirty="0">
                <a:latin typeface="Tahoma"/>
                <a:cs typeface="Tahoma"/>
              </a:rPr>
              <a:t>Bias </a:t>
            </a:r>
            <a:r>
              <a:rPr sz="2800" dirty="0">
                <a:latin typeface="Tahoma"/>
                <a:cs typeface="Tahoma"/>
              </a:rPr>
              <a:t>or </a:t>
            </a:r>
            <a:r>
              <a:rPr sz="2800" spc="-5" dirty="0">
                <a:latin typeface="Tahoma"/>
                <a:cs typeface="Tahoma"/>
              </a:rPr>
              <a:t>Conflict </a:t>
            </a:r>
            <a:r>
              <a:rPr sz="2800" dirty="0">
                <a:latin typeface="Tahoma"/>
                <a:cs typeface="Tahoma"/>
              </a:rPr>
              <a:t>of</a:t>
            </a:r>
            <a:r>
              <a:rPr sz="2800" spc="20" dirty="0">
                <a:latin typeface="Tahoma"/>
                <a:cs typeface="Tahoma"/>
              </a:rPr>
              <a:t> </a:t>
            </a:r>
            <a:r>
              <a:rPr sz="2800" spc="-5" dirty="0">
                <a:latin typeface="Tahoma"/>
                <a:cs typeface="Tahoma"/>
              </a:rPr>
              <a:t>Interest</a:t>
            </a:r>
            <a:endParaRPr sz="2800">
              <a:latin typeface="Tahoma"/>
              <a:cs typeface="Tahoma"/>
            </a:endParaRPr>
          </a:p>
          <a:p>
            <a:pPr marL="440690" indent="-428625">
              <a:lnSpc>
                <a:spcPct val="100000"/>
              </a:lnSpc>
              <a:spcBef>
                <a:spcPts val="765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440690" algn="l"/>
                <a:tab pos="441325" algn="l"/>
              </a:tabLst>
            </a:pPr>
            <a:r>
              <a:rPr sz="3200" dirty="0">
                <a:latin typeface="Tahoma"/>
                <a:cs typeface="Tahoma"/>
              </a:rPr>
              <a:t>Must affect </a:t>
            </a:r>
            <a:r>
              <a:rPr sz="3200" spc="-5" dirty="0">
                <a:latin typeface="Tahoma"/>
                <a:cs typeface="Tahoma"/>
              </a:rPr>
              <a:t>the</a:t>
            </a:r>
            <a:r>
              <a:rPr sz="3200" spc="-15" dirty="0">
                <a:latin typeface="Tahoma"/>
                <a:cs typeface="Tahoma"/>
              </a:rPr>
              <a:t> </a:t>
            </a:r>
            <a:r>
              <a:rPr sz="3200" spc="-5" dirty="0">
                <a:latin typeface="Tahoma"/>
                <a:cs typeface="Tahoma"/>
              </a:rPr>
              <a:t>outcome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7340" y="258571"/>
            <a:ext cx="530098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u="heavy" spc="-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Effects on</a:t>
            </a:r>
            <a:r>
              <a:rPr sz="4400" u="heavy" spc="-4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 </a:t>
            </a:r>
            <a:r>
              <a:rPr sz="4400" u="heavy" spc="-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Individuals</a:t>
            </a:r>
            <a:endParaRPr sz="4400"/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/>
              <a:t>13</a:t>
            </a:r>
          </a:p>
        </p:txBody>
      </p:sp>
      <p:sp>
        <p:nvSpPr>
          <p:cNvPr id="17" name="object 1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565140" y="979268"/>
            <a:ext cx="24657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114F37"/>
                </a:solidFill>
                <a:latin typeface="Arial"/>
                <a:cs typeface="Arial"/>
              </a:rPr>
              <a:t>Poor</a:t>
            </a:r>
            <a:r>
              <a:rPr sz="2400" spc="-50" dirty="0">
                <a:solidFill>
                  <a:srgbClr val="114F37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114F37"/>
                </a:solidFill>
                <a:latin typeface="Arial"/>
                <a:cs typeface="Arial"/>
              </a:rPr>
              <a:t>performance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565140" y="1345029"/>
            <a:ext cx="12268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114F37"/>
                </a:solidFill>
                <a:latin typeface="Arial"/>
                <a:cs typeface="Arial"/>
              </a:rPr>
              <a:t>in</a:t>
            </a:r>
            <a:r>
              <a:rPr sz="2400" spc="-80" dirty="0">
                <a:solidFill>
                  <a:srgbClr val="114F37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114F37"/>
                </a:solidFill>
                <a:latin typeface="Arial"/>
                <a:cs typeface="Arial"/>
              </a:rPr>
              <a:t>school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70177" y="1636049"/>
            <a:ext cx="104394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5" dirty="0">
                <a:solidFill>
                  <a:srgbClr val="001F5F"/>
                </a:solidFill>
                <a:latin typeface="Tahoma"/>
                <a:cs typeface="Tahoma"/>
              </a:rPr>
              <a:t>S</a:t>
            </a:r>
            <a:r>
              <a:rPr sz="3000" dirty="0">
                <a:solidFill>
                  <a:srgbClr val="001F5F"/>
                </a:solidFill>
                <a:latin typeface="Tahoma"/>
                <a:cs typeface="Tahoma"/>
              </a:rPr>
              <a:t>t</a:t>
            </a:r>
            <a:r>
              <a:rPr sz="3000" spc="-15" dirty="0">
                <a:solidFill>
                  <a:srgbClr val="001F5F"/>
                </a:solidFill>
                <a:latin typeface="Tahoma"/>
                <a:cs typeface="Tahoma"/>
              </a:rPr>
              <a:t>r</a:t>
            </a:r>
            <a:r>
              <a:rPr sz="3000" dirty="0">
                <a:solidFill>
                  <a:srgbClr val="001F5F"/>
                </a:solidFill>
                <a:latin typeface="Tahoma"/>
                <a:cs typeface="Tahoma"/>
              </a:rPr>
              <a:t>ess</a:t>
            </a:r>
            <a:endParaRPr sz="30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099504" y="2136842"/>
            <a:ext cx="6553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45" dirty="0">
                <a:solidFill>
                  <a:srgbClr val="114F37"/>
                </a:solidFill>
                <a:latin typeface="Calibri"/>
                <a:cs typeface="Calibri"/>
              </a:rPr>
              <a:t>F</a:t>
            </a:r>
            <a:r>
              <a:rPr sz="2800" spc="-10" dirty="0">
                <a:solidFill>
                  <a:srgbClr val="114F37"/>
                </a:solidFill>
                <a:latin typeface="Calibri"/>
                <a:cs typeface="Calibri"/>
              </a:rPr>
              <a:t>e</a:t>
            </a:r>
            <a:r>
              <a:rPr sz="2800" spc="-5" dirty="0">
                <a:solidFill>
                  <a:srgbClr val="114F37"/>
                </a:solidFill>
                <a:latin typeface="Calibri"/>
                <a:cs typeface="Calibri"/>
              </a:rPr>
              <a:t>ar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71326" y="2482701"/>
            <a:ext cx="163258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5" dirty="0">
                <a:solidFill>
                  <a:srgbClr val="6D9ACC"/>
                </a:solidFill>
                <a:latin typeface="Calibri"/>
                <a:cs typeface="Calibri"/>
              </a:rPr>
              <a:t>Distraction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519059" y="1206182"/>
            <a:ext cx="1045844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006FC0"/>
                </a:solidFill>
                <a:latin typeface="Times New Roman"/>
                <a:cs typeface="Times New Roman"/>
              </a:rPr>
              <a:t>A</a:t>
            </a:r>
            <a:r>
              <a:rPr sz="3200" spc="5" dirty="0">
                <a:solidFill>
                  <a:srgbClr val="006FC0"/>
                </a:solidFill>
                <a:latin typeface="Times New Roman"/>
                <a:cs typeface="Times New Roman"/>
              </a:rPr>
              <a:t>nger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005753" y="2117961"/>
            <a:ext cx="160083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10" dirty="0">
                <a:solidFill>
                  <a:srgbClr val="114F37"/>
                </a:solidFill>
                <a:latin typeface="Eras Bold ITC"/>
                <a:cs typeface="Eras Bold ITC"/>
              </a:rPr>
              <a:t>Mistrust</a:t>
            </a:r>
            <a:endParaRPr sz="3000">
              <a:latin typeface="Eras Bold ITC"/>
              <a:cs typeface="Eras Bold ITC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07030" y="3672822"/>
            <a:ext cx="161417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5" dirty="0">
                <a:solidFill>
                  <a:srgbClr val="0000CC"/>
                </a:solidFill>
                <a:latin typeface="Calibri"/>
                <a:cs typeface="Calibri"/>
              </a:rPr>
              <a:t>Acting</a:t>
            </a:r>
            <a:r>
              <a:rPr sz="3000" spc="-85" dirty="0">
                <a:solidFill>
                  <a:srgbClr val="0000CC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0000CC"/>
                </a:solidFill>
                <a:latin typeface="Calibri"/>
                <a:cs typeface="Calibri"/>
              </a:rPr>
              <a:t>out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177207" y="4325710"/>
            <a:ext cx="202247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00AF50"/>
                </a:solidFill>
                <a:latin typeface="Calibri"/>
                <a:cs typeface="Calibri"/>
              </a:rPr>
              <a:t>A</a:t>
            </a:r>
            <a:r>
              <a:rPr sz="3000" spc="-20" dirty="0">
                <a:solidFill>
                  <a:srgbClr val="00AF50"/>
                </a:solidFill>
                <a:latin typeface="Calibri"/>
                <a:cs typeface="Calibri"/>
              </a:rPr>
              <a:t>b</a:t>
            </a:r>
            <a:r>
              <a:rPr sz="3000" dirty="0">
                <a:solidFill>
                  <a:srgbClr val="00AF50"/>
                </a:solidFill>
                <a:latin typeface="Calibri"/>
                <a:cs typeface="Calibri"/>
              </a:rPr>
              <a:t>s</a:t>
            </a:r>
            <a:r>
              <a:rPr sz="3000" spc="-5" dirty="0">
                <a:solidFill>
                  <a:srgbClr val="00AF50"/>
                </a:solidFill>
                <a:latin typeface="Calibri"/>
                <a:cs typeface="Calibri"/>
              </a:rPr>
              <a:t>e</a:t>
            </a:r>
            <a:r>
              <a:rPr sz="3000" spc="-30" dirty="0">
                <a:solidFill>
                  <a:srgbClr val="00AF50"/>
                </a:solidFill>
                <a:latin typeface="Calibri"/>
                <a:cs typeface="Calibri"/>
              </a:rPr>
              <a:t>n</a:t>
            </a:r>
            <a:r>
              <a:rPr sz="3000" spc="-35" dirty="0">
                <a:solidFill>
                  <a:srgbClr val="00AF50"/>
                </a:solidFill>
                <a:latin typeface="Calibri"/>
                <a:cs typeface="Calibri"/>
              </a:rPr>
              <a:t>t</a:t>
            </a:r>
            <a:r>
              <a:rPr sz="3000" spc="-5" dirty="0">
                <a:solidFill>
                  <a:srgbClr val="00AF50"/>
                </a:solidFill>
                <a:latin typeface="Calibri"/>
                <a:cs typeface="Calibri"/>
              </a:rPr>
              <a:t>eei</a:t>
            </a:r>
            <a:r>
              <a:rPr sz="3000" dirty="0">
                <a:solidFill>
                  <a:srgbClr val="00AF50"/>
                </a:solidFill>
                <a:latin typeface="Calibri"/>
                <a:cs typeface="Calibri"/>
              </a:rPr>
              <a:t>sm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109890" y="2624555"/>
            <a:ext cx="3200400" cy="26314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45515" marR="508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solidFill>
                  <a:srgbClr val="00AF50"/>
                </a:solidFill>
                <a:latin typeface="Times New Roman"/>
                <a:cs typeface="Times New Roman"/>
              </a:rPr>
              <a:t>Lost  </a:t>
            </a:r>
            <a:r>
              <a:rPr sz="3200" dirty="0">
                <a:solidFill>
                  <a:srgbClr val="00AF50"/>
                </a:solidFill>
                <a:latin typeface="Times New Roman"/>
                <a:cs typeface="Times New Roman"/>
              </a:rPr>
              <a:t>O</a:t>
            </a:r>
            <a:r>
              <a:rPr sz="3200" spc="5" dirty="0">
                <a:solidFill>
                  <a:srgbClr val="00AF50"/>
                </a:solidFill>
                <a:latin typeface="Times New Roman"/>
                <a:cs typeface="Times New Roman"/>
              </a:rPr>
              <a:t>ppo</a:t>
            </a:r>
            <a:r>
              <a:rPr sz="3200" dirty="0">
                <a:solidFill>
                  <a:srgbClr val="00AF50"/>
                </a:solidFill>
                <a:latin typeface="Times New Roman"/>
                <a:cs typeface="Times New Roman"/>
              </a:rPr>
              <a:t>r</a:t>
            </a:r>
            <a:r>
              <a:rPr sz="3200" spc="-5" dirty="0">
                <a:solidFill>
                  <a:srgbClr val="00AF50"/>
                </a:solidFill>
                <a:latin typeface="Times New Roman"/>
                <a:cs typeface="Times New Roman"/>
              </a:rPr>
              <a:t>t</a:t>
            </a:r>
            <a:r>
              <a:rPr sz="3200" spc="5" dirty="0">
                <a:solidFill>
                  <a:srgbClr val="00AF50"/>
                </a:solidFill>
                <a:latin typeface="Times New Roman"/>
                <a:cs typeface="Times New Roman"/>
              </a:rPr>
              <a:t>u</a:t>
            </a:r>
            <a:r>
              <a:rPr sz="3200" spc="-10" dirty="0">
                <a:solidFill>
                  <a:srgbClr val="00AF50"/>
                </a:solidFill>
                <a:latin typeface="Times New Roman"/>
                <a:cs typeface="Times New Roman"/>
              </a:rPr>
              <a:t>n</a:t>
            </a:r>
            <a:r>
              <a:rPr sz="3200" spc="-5" dirty="0">
                <a:solidFill>
                  <a:srgbClr val="00AF50"/>
                </a:solidFill>
                <a:latin typeface="Times New Roman"/>
                <a:cs typeface="Times New Roman"/>
              </a:rPr>
              <a:t>iti</a:t>
            </a:r>
            <a:r>
              <a:rPr sz="3200" spc="5" dirty="0">
                <a:solidFill>
                  <a:srgbClr val="00AF50"/>
                </a:solidFill>
                <a:latin typeface="Times New Roman"/>
                <a:cs typeface="Times New Roman"/>
              </a:rPr>
              <a:t>es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sz="3600" spc="-5" dirty="0">
                <a:solidFill>
                  <a:srgbClr val="093452"/>
                </a:solidFill>
                <a:latin typeface="Verdana"/>
                <a:cs typeface="Verdana"/>
              </a:rPr>
              <a:t>Drop-out</a:t>
            </a:r>
            <a:endParaRPr sz="3600">
              <a:latin typeface="Verdana"/>
              <a:cs typeface="Verdana"/>
            </a:endParaRPr>
          </a:p>
          <a:p>
            <a:pPr marL="1084580">
              <a:lnSpc>
                <a:spcPct val="100000"/>
              </a:lnSpc>
              <a:spcBef>
                <a:spcPts val="1680"/>
              </a:spcBef>
            </a:pPr>
            <a:r>
              <a:rPr sz="5400" spc="-5" dirty="0">
                <a:solidFill>
                  <a:srgbClr val="001F5F"/>
                </a:solidFill>
                <a:latin typeface="Berlin Sans FB"/>
                <a:cs typeface="Berlin Sans FB"/>
              </a:rPr>
              <a:t>PTSD</a:t>
            </a:r>
            <a:endParaRPr sz="5400">
              <a:latin typeface="Berlin Sans FB"/>
              <a:cs typeface="Berlin Sans FB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22255" y="5116352"/>
            <a:ext cx="16719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" dirty="0">
                <a:solidFill>
                  <a:srgbClr val="093452"/>
                </a:solidFill>
                <a:latin typeface="Verdana"/>
                <a:cs typeface="Verdana"/>
              </a:rPr>
              <a:t>Suicide</a:t>
            </a:r>
            <a:endParaRPr sz="360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518848" y="3305383"/>
            <a:ext cx="20402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093452"/>
                </a:solidFill>
                <a:latin typeface="Verdana"/>
                <a:cs typeface="Verdana"/>
              </a:rPr>
              <a:t>AN</a:t>
            </a:r>
            <a:r>
              <a:rPr sz="3600" spc="5" dirty="0">
                <a:solidFill>
                  <a:srgbClr val="093452"/>
                </a:solidFill>
                <a:latin typeface="Verdana"/>
                <a:cs typeface="Verdana"/>
              </a:rPr>
              <a:t>XI</a:t>
            </a:r>
            <a:r>
              <a:rPr sz="3600" dirty="0">
                <a:solidFill>
                  <a:srgbClr val="093452"/>
                </a:solidFill>
                <a:latin typeface="Verdana"/>
                <a:cs typeface="Verdana"/>
              </a:rPr>
              <a:t>ETY</a:t>
            </a:r>
            <a:endParaRPr sz="360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212936" y="5154479"/>
            <a:ext cx="2661920" cy="6438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050" spc="-5" dirty="0">
                <a:solidFill>
                  <a:srgbClr val="1785C0"/>
                </a:solidFill>
                <a:latin typeface="Calibri"/>
                <a:cs typeface="Calibri"/>
              </a:rPr>
              <a:t>DE</a:t>
            </a:r>
            <a:r>
              <a:rPr sz="4050" dirty="0">
                <a:solidFill>
                  <a:srgbClr val="1785C0"/>
                </a:solidFill>
                <a:latin typeface="Calibri"/>
                <a:cs typeface="Calibri"/>
              </a:rPr>
              <a:t>P</a:t>
            </a:r>
            <a:r>
              <a:rPr sz="4050" spc="5" dirty="0">
                <a:solidFill>
                  <a:srgbClr val="1785C0"/>
                </a:solidFill>
                <a:latin typeface="Calibri"/>
                <a:cs typeface="Calibri"/>
              </a:rPr>
              <a:t>R</a:t>
            </a:r>
            <a:r>
              <a:rPr sz="4050" spc="-50" dirty="0">
                <a:solidFill>
                  <a:srgbClr val="1785C0"/>
                </a:solidFill>
                <a:latin typeface="Calibri"/>
                <a:cs typeface="Calibri"/>
              </a:rPr>
              <a:t>E</a:t>
            </a:r>
            <a:r>
              <a:rPr sz="4050" spc="-5" dirty="0">
                <a:solidFill>
                  <a:srgbClr val="1785C0"/>
                </a:solidFill>
                <a:latin typeface="Calibri"/>
                <a:cs typeface="Calibri"/>
              </a:rPr>
              <a:t>SSI</a:t>
            </a:r>
            <a:r>
              <a:rPr sz="4050" dirty="0">
                <a:solidFill>
                  <a:srgbClr val="1785C0"/>
                </a:solidFill>
                <a:latin typeface="Calibri"/>
                <a:cs typeface="Calibri"/>
              </a:rPr>
              <a:t>ON</a:t>
            </a:r>
            <a:endParaRPr sz="40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228600"/>
            <a:ext cx="8610600" cy="1066800"/>
          </a:xfrm>
          <a:prstGeom prst="rect">
            <a:avLst/>
          </a:prstGeom>
          <a:solidFill>
            <a:srgbClr val="92D050"/>
          </a:solidFill>
          <a:ln w="9525">
            <a:solidFill>
              <a:srgbClr val="000000"/>
            </a:solidFill>
          </a:ln>
        </p:spPr>
        <p:txBody>
          <a:bodyPr vert="horz" wrap="square" lIns="0" tIns="195580" rIns="0" bIns="0" rtlCol="0">
            <a:spAutoFit/>
          </a:bodyPr>
          <a:lstStyle/>
          <a:p>
            <a:pPr marL="169545" algn="ctr">
              <a:lnSpc>
                <a:spcPct val="100000"/>
              </a:lnSpc>
              <a:spcBef>
                <a:spcPts val="1540"/>
              </a:spcBef>
            </a:pPr>
            <a:r>
              <a:rPr sz="4400" b="1" spc="-5" dirty="0">
                <a:latin typeface="Tahoma"/>
                <a:cs typeface="Tahoma"/>
              </a:rPr>
              <a:t>Appeal</a:t>
            </a:r>
            <a:r>
              <a:rPr sz="4400" b="1" spc="-25" dirty="0">
                <a:latin typeface="Tahoma"/>
                <a:cs typeface="Tahoma"/>
              </a:rPr>
              <a:t> </a:t>
            </a:r>
            <a:r>
              <a:rPr sz="4400" b="1" dirty="0">
                <a:latin typeface="Tahoma"/>
                <a:cs typeface="Tahoma"/>
              </a:rPr>
              <a:t>Process</a:t>
            </a:r>
            <a:endParaRPr sz="44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653100" y="6393655"/>
            <a:ext cx="222250" cy="149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latin typeface="Tahoma"/>
                <a:cs typeface="Tahoma"/>
              </a:rPr>
              <a:t>121</a:t>
            </a:r>
            <a:endParaRPr sz="800">
              <a:latin typeface="Tahoma"/>
              <a:cs typeface="Tahom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07340" y="1304645"/>
            <a:ext cx="8267700" cy="285432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440690" indent="-428625">
              <a:lnSpc>
                <a:spcPct val="100000"/>
              </a:lnSpc>
              <a:spcBef>
                <a:spcPts val="865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440690" algn="l"/>
                <a:tab pos="441325" algn="l"/>
              </a:tabLst>
            </a:pPr>
            <a:r>
              <a:rPr sz="3200" spc="-5" dirty="0">
                <a:latin typeface="Tahoma"/>
                <a:cs typeface="Tahoma"/>
              </a:rPr>
              <a:t>Notify </a:t>
            </a:r>
            <a:r>
              <a:rPr sz="3200" dirty="0">
                <a:latin typeface="Tahoma"/>
                <a:cs typeface="Tahoma"/>
              </a:rPr>
              <a:t>parties of appeal </a:t>
            </a:r>
            <a:r>
              <a:rPr sz="3200" spc="-5" dirty="0">
                <a:latin typeface="Tahoma"/>
                <a:cs typeface="Tahoma"/>
              </a:rPr>
              <a:t>in writing</a:t>
            </a:r>
            <a:endParaRPr sz="3200">
              <a:latin typeface="Tahoma"/>
              <a:cs typeface="Tahoma"/>
            </a:endParaRPr>
          </a:p>
          <a:p>
            <a:pPr marL="440690" indent="-428625">
              <a:lnSpc>
                <a:spcPct val="100000"/>
              </a:lnSpc>
              <a:spcBef>
                <a:spcPts val="770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440690" algn="l"/>
                <a:tab pos="441325" algn="l"/>
              </a:tabLst>
            </a:pPr>
            <a:r>
              <a:rPr sz="3200" dirty="0">
                <a:latin typeface="Tahoma"/>
                <a:cs typeface="Tahoma"/>
              </a:rPr>
              <a:t>Apply procedures equally </a:t>
            </a:r>
            <a:r>
              <a:rPr sz="3200" spc="-5" dirty="0">
                <a:latin typeface="Tahoma"/>
                <a:cs typeface="Tahoma"/>
              </a:rPr>
              <a:t>for </a:t>
            </a:r>
            <a:r>
              <a:rPr sz="3200" dirty="0">
                <a:latin typeface="Tahoma"/>
                <a:cs typeface="Tahoma"/>
              </a:rPr>
              <a:t>both</a:t>
            </a:r>
            <a:r>
              <a:rPr sz="3200" spc="-2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parties</a:t>
            </a:r>
            <a:endParaRPr sz="3200">
              <a:latin typeface="Tahoma"/>
              <a:cs typeface="Tahoma"/>
            </a:endParaRPr>
          </a:p>
          <a:p>
            <a:pPr marL="440690" marR="5080" indent="-428625">
              <a:lnSpc>
                <a:spcPct val="100000"/>
              </a:lnSpc>
              <a:spcBef>
                <a:spcPts val="765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440690" algn="l"/>
                <a:tab pos="441325" algn="l"/>
              </a:tabLst>
            </a:pPr>
            <a:r>
              <a:rPr sz="3200" dirty="0">
                <a:latin typeface="Tahoma"/>
                <a:cs typeface="Tahoma"/>
              </a:rPr>
              <a:t>Provide equal opportunity </a:t>
            </a:r>
            <a:r>
              <a:rPr sz="3200" spc="-5" dirty="0">
                <a:latin typeface="Tahoma"/>
                <a:cs typeface="Tahoma"/>
              </a:rPr>
              <a:t>to submit written  </a:t>
            </a:r>
            <a:r>
              <a:rPr sz="3200" dirty="0">
                <a:latin typeface="Tahoma"/>
                <a:cs typeface="Tahoma"/>
              </a:rPr>
              <a:t>statement</a:t>
            </a:r>
            <a:endParaRPr sz="3200">
              <a:latin typeface="Tahoma"/>
              <a:cs typeface="Tahoma"/>
            </a:endParaRPr>
          </a:p>
          <a:p>
            <a:pPr marL="440690" indent="-428625">
              <a:lnSpc>
                <a:spcPct val="100000"/>
              </a:lnSpc>
              <a:spcBef>
                <a:spcPts val="770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440690" algn="l"/>
                <a:tab pos="441325" algn="l"/>
              </a:tabLst>
            </a:pPr>
            <a:r>
              <a:rPr sz="3200" spc="-5" dirty="0">
                <a:latin typeface="Tahoma"/>
                <a:cs typeface="Tahoma"/>
              </a:rPr>
              <a:t>Issue written </a:t>
            </a:r>
            <a:r>
              <a:rPr sz="3200" dirty="0">
                <a:latin typeface="Tahoma"/>
                <a:cs typeface="Tahoma"/>
              </a:rPr>
              <a:t>decision </a:t>
            </a:r>
            <a:r>
              <a:rPr sz="3200" spc="-5" dirty="0">
                <a:latin typeface="Tahoma"/>
                <a:cs typeface="Tahoma"/>
              </a:rPr>
              <a:t>to </a:t>
            </a:r>
            <a:r>
              <a:rPr sz="3200" dirty="0">
                <a:latin typeface="Tahoma"/>
                <a:cs typeface="Tahoma"/>
              </a:rPr>
              <a:t>both parties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3" y="4652771"/>
            <a:ext cx="9142730" cy="2205355"/>
          </a:xfrm>
          <a:custGeom>
            <a:avLst/>
            <a:gdLst/>
            <a:ahLst/>
            <a:cxnLst/>
            <a:rect l="l" t="t" r="r" b="b"/>
            <a:pathLst>
              <a:path w="9142730" h="2205354">
                <a:moveTo>
                  <a:pt x="0" y="2205228"/>
                </a:moveTo>
                <a:lnTo>
                  <a:pt x="9142476" y="2205228"/>
                </a:lnTo>
                <a:lnTo>
                  <a:pt x="9142476" y="0"/>
                </a:lnTo>
                <a:lnTo>
                  <a:pt x="0" y="0"/>
                </a:lnTo>
                <a:lnTo>
                  <a:pt x="0" y="220522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13292" y="5341960"/>
            <a:ext cx="3399790" cy="89408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12700" marR="5080">
              <a:lnSpc>
                <a:spcPts val="3240"/>
              </a:lnSpc>
              <a:spcBef>
                <a:spcPts val="505"/>
              </a:spcBef>
            </a:pPr>
            <a:r>
              <a:rPr sz="3000" b="1" spc="-5" dirty="0">
                <a:latin typeface="Tahoma"/>
                <a:cs typeface="Tahoma"/>
              </a:rPr>
              <a:t>D</a:t>
            </a:r>
            <a:r>
              <a:rPr sz="3000" b="1" spc="-10" dirty="0">
                <a:latin typeface="Tahoma"/>
                <a:cs typeface="Tahoma"/>
              </a:rPr>
              <a:t>e</a:t>
            </a:r>
            <a:r>
              <a:rPr sz="3000" b="1" dirty="0">
                <a:latin typeface="Tahoma"/>
                <a:cs typeface="Tahoma"/>
              </a:rPr>
              <a:t>c</a:t>
            </a:r>
            <a:r>
              <a:rPr sz="3000" b="1" spc="-10" dirty="0">
                <a:latin typeface="Tahoma"/>
                <a:cs typeface="Tahoma"/>
              </a:rPr>
              <a:t>i</a:t>
            </a:r>
            <a:r>
              <a:rPr sz="3000" b="1" dirty="0">
                <a:latin typeface="Tahoma"/>
                <a:cs typeface="Tahoma"/>
              </a:rPr>
              <a:t>s</a:t>
            </a:r>
            <a:r>
              <a:rPr sz="3000" b="1" spc="-10" dirty="0">
                <a:latin typeface="Tahoma"/>
                <a:cs typeface="Tahoma"/>
              </a:rPr>
              <a:t>i</a:t>
            </a:r>
            <a:r>
              <a:rPr sz="3000" b="1" spc="-5" dirty="0">
                <a:latin typeface="Tahoma"/>
                <a:cs typeface="Tahoma"/>
              </a:rPr>
              <a:t>onm</a:t>
            </a:r>
            <a:r>
              <a:rPr sz="3000" b="1" dirty="0">
                <a:latin typeface="Tahoma"/>
                <a:cs typeface="Tahoma"/>
              </a:rPr>
              <a:t>ak</a:t>
            </a:r>
            <a:r>
              <a:rPr sz="3000" b="1" spc="-10" dirty="0">
                <a:latin typeface="Tahoma"/>
                <a:cs typeface="Tahoma"/>
              </a:rPr>
              <a:t>er</a:t>
            </a:r>
            <a:r>
              <a:rPr sz="3000" b="1" spc="5" dirty="0">
                <a:latin typeface="Tahoma"/>
                <a:cs typeface="Tahoma"/>
              </a:rPr>
              <a:t>(</a:t>
            </a:r>
            <a:r>
              <a:rPr sz="3000" b="1" dirty="0">
                <a:latin typeface="Tahoma"/>
                <a:cs typeface="Tahoma"/>
              </a:rPr>
              <a:t>s)  </a:t>
            </a:r>
            <a:r>
              <a:rPr sz="3000" b="1" spc="-5" dirty="0">
                <a:latin typeface="Tahoma"/>
                <a:cs typeface="Tahoma"/>
              </a:rPr>
              <a:t>(Appeal)</a:t>
            </a:r>
            <a:endParaRPr sz="30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558143" y="5104216"/>
            <a:ext cx="3576320" cy="137922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z="2400" u="heavy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Cannot</a:t>
            </a:r>
            <a:r>
              <a:rPr sz="2400" dirty="0">
                <a:latin typeface="Tahoma"/>
                <a:cs typeface="Tahoma"/>
              </a:rPr>
              <a:t> be the Title IX  </a:t>
            </a:r>
            <a:r>
              <a:rPr sz="2400" spc="-5" dirty="0">
                <a:latin typeface="Tahoma"/>
                <a:cs typeface="Tahoma"/>
              </a:rPr>
              <a:t>Coordinator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or</a:t>
            </a:r>
            <a:r>
              <a:rPr sz="2400" dirty="0">
                <a:latin typeface="Tahoma"/>
                <a:cs typeface="Tahoma"/>
              </a:rPr>
              <a:t> the  </a:t>
            </a:r>
            <a:r>
              <a:rPr sz="2400" spc="-5" dirty="0">
                <a:latin typeface="Tahoma"/>
                <a:cs typeface="Tahoma"/>
              </a:rPr>
              <a:t>investigator(s)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or</a:t>
            </a:r>
            <a:r>
              <a:rPr sz="2400" dirty="0">
                <a:latin typeface="Tahoma"/>
                <a:cs typeface="Tahoma"/>
              </a:rPr>
              <a:t> the  </a:t>
            </a:r>
            <a:r>
              <a:rPr sz="2400" spc="-5" dirty="0">
                <a:latin typeface="Tahoma"/>
                <a:cs typeface="Tahoma"/>
              </a:rPr>
              <a:t>decisionmaker</a:t>
            </a:r>
            <a:r>
              <a:rPr sz="2400" spc="-7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(complaint)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9143999" cy="46527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9361" y="332992"/>
            <a:ext cx="2153920" cy="477520"/>
          </a:xfrm>
          <a:custGeom>
            <a:avLst/>
            <a:gdLst/>
            <a:ahLst/>
            <a:cxnLst/>
            <a:rect l="l" t="t" r="r" b="b"/>
            <a:pathLst>
              <a:path w="2153920" h="477520">
                <a:moveTo>
                  <a:pt x="2105710" y="0"/>
                </a:moveTo>
                <a:lnTo>
                  <a:pt x="47701" y="0"/>
                </a:lnTo>
                <a:lnTo>
                  <a:pt x="29135" y="3749"/>
                </a:lnTo>
                <a:lnTo>
                  <a:pt x="13973" y="13973"/>
                </a:lnTo>
                <a:lnTo>
                  <a:pt x="3749" y="29135"/>
                </a:lnTo>
                <a:lnTo>
                  <a:pt x="0" y="47701"/>
                </a:lnTo>
                <a:lnTo>
                  <a:pt x="0" y="429310"/>
                </a:lnTo>
                <a:lnTo>
                  <a:pt x="3749" y="447876"/>
                </a:lnTo>
                <a:lnTo>
                  <a:pt x="13973" y="463038"/>
                </a:lnTo>
                <a:lnTo>
                  <a:pt x="29135" y="473262"/>
                </a:lnTo>
                <a:lnTo>
                  <a:pt x="47701" y="477011"/>
                </a:lnTo>
                <a:lnTo>
                  <a:pt x="2105710" y="477011"/>
                </a:lnTo>
                <a:lnTo>
                  <a:pt x="2124276" y="473262"/>
                </a:lnTo>
                <a:lnTo>
                  <a:pt x="2139438" y="463038"/>
                </a:lnTo>
                <a:lnTo>
                  <a:pt x="2149662" y="447876"/>
                </a:lnTo>
                <a:lnTo>
                  <a:pt x="2153412" y="429310"/>
                </a:lnTo>
                <a:lnTo>
                  <a:pt x="2153412" y="47701"/>
                </a:lnTo>
                <a:lnTo>
                  <a:pt x="2149662" y="29135"/>
                </a:lnTo>
                <a:lnTo>
                  <a:pt x="2139438" y="13973"/>
                </a:lnTo>
                <a:lnTo>
                  <a:pt x="2124276" y="3749"/>
                </a:lnTo>
                <a:lnTo>
                  <a:pt x="2105710" y="0"/>
                </a:lnTo>
                <a:close/>
              </a:path>
            </a:pathLst>
          </a:custGeom>
          <a:solidFill>
            <a:srgbClr val="83C8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29361" y="332992"/>
            <a:ext cx="2153920" cy="477520"/>
          </a:xfrm>
          <a:custGeom>
            <a:avLst/>
            <a:gdLst/>
            <a:ahLst/>
            <a:cxnLst/>
            <a:rect l="l" t="t" r="r" b="b"/>
            <a:pathLst>
              <a:path w="2153920" h="477520">
                <a:moveTo>
                  <a:pt x="0" y="47701"/>
                </a:moveTo>
                <a:lnTo>
                  <a:pt x="3749" y="29135"/>
                </a:lnTo>
                <a:lnTo>
                  <a:pt x="13973" y="13973"/>
                </a:lnTo>
                <a:lnTo>
                  <a:pt x="29135" y="3749"/>
                </a:lnTo>
                <a:lnTo>
                  <a:pt x="47701" y="0"/>
                </a:lnTo>
                <a:lnTo>
                  <a:pt x="2105710" y="0"/>
                </a:lnTo>
                <a:lnTo>
                  <a:pt x="2124276" y="3749"/>
                </a:lnTo>
                <a:lnTo>
                  <a:pt x="2139438" y="13973"/>
                </a:lnTo>
                <a:lnTo>
                  <a:pt x="2149662" y="29135"/>
                </a:lnTo>
                <a:lnTo>
                  <a:pt x="2153412" y="47701"/>
                </a:lnTo>
                <a:lnTo>
                  <a:pt x="2153412" y="429310"/>
                </a:lnTo>
                <a:lnTo>
                  <a:pt x="2149662" y="447876"/>
                </a:lnTo>
                <a:lnTo>
                  <a:pt x="2139438" y="463038"/>
                </a:lnTo>
                <a:lnTo>
                  <a:pt x="2124276" y="473262"/>
                </a:lnTo>
                <a:lnTo>
                  <a:pt x="2105710" y="477011"/>
                </a:lnTo>
                <a:lnTo>
                  <a:pt x="47701" y="477011"/>
                </a:lnTo>
                <a:lnTo>
                  <a:pt x="29135" y="473262"/>
                </a:lnTo>
                <a:lnTo>
                  <a:pt x="13973" y="463038"/>
                </a:lnTo>
                <a:lnTo>
                  <a:pt x="3749" y="447876"/>
                </a:lnTo>
                <a:lnTo>
                  <a:pt x="0" y="429310"/>
                </a:lnTo>
                <a:lnTo>
                  <a:pt x="0" y="47701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73571" y="358379"/>
            <a:ext cx="1463040" cy="393700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327660" marR="5080" indent="-315595">
              <a:lnSpc>
                <a:spcPts val="1340"/>
              </a:lnSpc>
              <a:spcBef>
                <a:spcPts val="320"/>
              </a:spcBef>
            </a:pPr>
            <a:r>
              <a:rPr sz="1300" spc="-10" dirty="0">
                <a:solidFill>
                  <a:srgbClr val="000066"/>
                </a:solidFill>
                <a:latin typeface="Arial"/>
                <a:cs typeface="Arial"/>
              </a:rPr>
              <a:t>Sexual Harassment  </a:t>
            </a:r>
            <a:r>
              <a:rPr sz="1300" spc="-5" dirty="0">
                <a:solidFill>
                  <a:srgbClr val="000066"/>
                </a:solidFill>
                <a:latin typeface="Arial"/>
                <a:cs typeface="Arial"/>
              </a:rPr>
              <a:t>Allegations</a:t>
            </a:r>
            <a:endParaRPr sz="13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80696" y="803795"/>
            <a:ext cx="332105" cy="313055"/>
          </a:xfrm>
          <a:custGeom>
            <a:avLst/>
            <a:gdLst/>
            <a:ahLst/>
            <a:cxnLst/>
            <a:rect l="l" t="t" r="r" b="b"/>
            <a:pathLst>
              <a:path w="332105" h="313055">
                <a:moveTo>
                  <a:pt x="85305" y="0"/>
                </a:moveTo>
                <a:lnTo>
                  <a:pt x="0" y="96545"/>
                </a:lnTo>
                <a:lnTo>
                  <a:pt x="208572" y="280847"/>
                </a:lnTo>
                <a:lnTo>
                  <a:pt x="180136" y="313029"/>
                </a:lnTo>
                <a:lnTo>
                  <a:pt x="331685" y="303669"/>
                </a:lnTo>
                <a:lnTo>
                  <a:pt x="324313" y="184302"/>
                </a:lnTo>
                <a:lnTo>
                  <a:pt x="293890" y="184302"/>
                </a:lnTo>
                <a:lnTo>
                  <a:pt x="85305" y="0"/>
                </a:lnTo>
                <a:close/>
              </a:path>
              <a:path w="332105" h="313055">
                <a:moveTo>
                  <a:pt x="322326" y="152120"/>
                </a:moveTo>
                <a:lnTo>
                  <a:pt x="293890" y="184302"/>
                </a:lnTo>
                <a:lnTo>
                  <a:pt x="324313" y="184302"/>
                </a:lnTo>
                <a:lnTo>
                  <a:pt x="322326" y="15212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224533" y="1151382"/>
            <a:ext cx="2165985" cy="611505"/>
          </a:xfrm>
          <a:custGeom>
            <a:avLst/>
            <a:gdLst/>
            <a:ahLst/>
            <a:cxnLst/>
            <a:rect l="l" t="t" r="r" b="b"/>
            <a:pathLst>
              <a:path w="2165985" h="611505">
                <a:moveTo>
                  <a:pt x="2104491" y="0"/>
                </a:moveTo>
                <a:lnTo>
                  <a:pt x="61112" y="0"/>
                </a:lnTo>
                <a:lnTo>
                  <a:pt x="37322" y="4801"/>
                </a:lnTo>
                <a:lnTo>
                  <a:pt x="17897" y="17897"/>
                </a:lnTo>
                <a:lnTo>
                  <a:pt x="4801" y="37322"/>
                </a:lnTo>
                <a:lnTo>
                  <a:pt x="0" y="61112"/>
                </a:lnTo>
                <a:lnTo>
                  <a:pt x="0" y="550011"/>
                </a:lnTo>
                <a:lnTo>
                  <a:pt x="4801" y="573801"/>
                </a:lnTo>
                <a:lnTo>
                  <a:pt x="17897" y="593226"/>
                </a:lnTo>
                <a:lnTo>
                  <a:pt x="37322" y="606322"/>
                </a:lnTo>
                <a:lnTo>
                  <a:pt x="61112" y="611124"/>
                </a:lnTo>
                <a:lnTo>
                  <a:pt x="2104491" y="611124"/>
                </a:lnTo>
                <a:lnTo>
                  <a:pt x="2128281" y="606322"/>
                </a:lnTo>
                <a:lnTo>
                  <a:pt x="2147706" y="593226"/>
                </a:lnTo>
                <a:lnTo>
                  <a:pt x="2160802" y="573801"/>
                </a:lnTo>
                <a:lnTo>
                  <a:pt x="2165604" y="550011"/>
                </a:lnTo>
                <a:lnTo>
                  <a:pt x="2165604" y="61112"/>
                </a:lnTo>
                <a:lnTo>
                  <a:pt x="2160802" y="37322"/>
                </a:lnTo>
                <a:lnTo>
                  <a:pt x="2147706" y="17897"/>
                </a:lnTo>
                <a:lnTo>
                  <a:pt x="2128281" y="4801"/>
                </a:lnTo>
                <a:lnTo>
                  <a:pt x="2104491" y="0"/>
                </a:lnTo>
                <a:close/>
              </a:path>
            </a:pathLst>
          </a:custGeom>
          <a:solidFill>
            <a:srgbClr val="83C8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24533" y="1151382"/>
            <a:ext cx="2165985" cy="611505"/>
          </a:xfrm>
          <a:custGeom>
            <a:avLst/>
            <a:gdLst/>
            <a:ahLst/>
            <a:cxnLst/>
            <a:rect l="l" t="t" r="r" b="b"/>
            <a:pathLst>
              <a:path w="2165985" h="611505">
                <a:moveTo>
                  <a:pt x="0" y="61112"/>
                </a:moveTo>
                <a:lnTo>
                  <a:pt x="4801" y="37322"/>
                </a:lnTo>
                <a:lnTo>
                  <a:pt x="17897" y="17897"/>
                </a:lnTo>
                <a:lnTo>
                  <a:pt x="37322" y="4801"/>
                </a:lnTo>
                <a:lnTo>
                  <a:pt x="61112" y="0"/>
                </a:lnTo>
                <a:lnTo>
                  <a:pt x="2104491" y="0"/>
                </a:lnTo>
                <a:lnTo>
                  <a:pt x="2128281" y="4801"/>
                </a:lnTo>
                <a:lnTo>
                  <a:pt x="2147706" y="17897"/>
                </a:lnTo>
                <a:lnTo>
                  <a:pt x="2160802" y="37322"/>
                </a:lnTo>
                <a:lnTo>
                  <a:pt x="2165604" y="61112"/>
                </a:lnTo>
                <a:lnTo>
                  <a:pt x="2165604" y="550011"/>
                </a:lnTo>
                <a:lnTo>
                  <a:pt x="2160802" y="573801"/>
                </a:lnTo>
                <a:lnTo>
                  <a:pt x="2147706" y="593226"/>
                </a:lnTo>
                <a:lnTo>
                  <a:pt x="2128281" y="606322"/>
                </a:lnTo>
                <a:lnTo>
                  <a:pt x="2104491" y="611124"/>
                </a:lnTo>
                <a:lnTo>
                  <a:pt x="61112" y="611124"/>
                </a:lnTo>
                <a:lnTo>
                  <a:pt x="37322" y="606322"/>
                </a:lnTo>
                <a:lnTo>
                  <a:pt x="17897" y="593226"/>
                </a:lnTo>
                <a:lnTo>
                  <a:pt x="4801" y="573801"/>
                </a:lnTo>
                <a:lnTo>
                  <a:pt x="0" y="550011"/>
                </a:lnTo>
                <a:lnTo>
                  <a:pt x="0" y="61112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515585" y="1243096"/>
            <a:ext cx="1581150" cy="393700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 indent="144780">
              <a:lnSpc>
                <a:spcPts val="1340"/>
              </a:lnSpc>
              <a:spcBef>
                <a:spcPts val="320"/>
              </a:spcBef>
            </a:pPr>
            <a:r>
              <a:rPr sz="1300" spc="-5" dirty="0">
                <a:solidFill>
                  <a:srgbClr val="000066"/>
                </a:solidFill>
                <a:latin typeface="Arial"/>
                <a:cs typeface="Arial"/>
              </a:rPr>
              <a:t>Initial Response /  </a:t>
            </a:r>
            <a:r>
              <a:rPr sz="1300" spc="-10" dirty="0">
                <a:solidFill>
                  <a:srgbClr val="000066"/>
                </a:solidFill>
                <a:latin typeface="Arial"/>
                <a:cs typeface="Arial"/>
              </a:rPr>
              <a:t>Supportive</a:t>
            </a:r>
            <a:r>
              <a:rPr sz="1300" spc="-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300" spc="-10" dirty="0">
                <a:solidFill>
                  <a:srgbClr val="000066"/>
                </a:solidFill>
                <a:latin typeface="Arial"/>
                <a:cs typeface="Arial"/>
              </a:rPr>
              <a:t>Measures</a:t>
            </a:r>
            <a:endParaRPr sz="13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898429" y="1734568"/>
            <a:ext cx="365125" cy="280670"/>
          </a:xfrm>
          <a:custGeom>
            <a:avLst/>
            <a:gdLst/>
            <a:ahLst/>
            <a:cxnLst/>
            <a:rect l="l" t="t" r="r" b="b"/>
            <a:pathLst>
              <a:path w="365125" h="280669">
                <a:moveTo>
                  <a:pt x="61137" y="0"/>
                </a:moveTo>
                <a:lnTo>
                  <a:pt x="0" y="113411"/>
                </a:lnTo>
                <a:lnTo>
                  <a:pt x="239864" y="242722"/>
                </a:lnTo>
                <a:lnTo>
                  <a:pt x="219481" y="280530"/>
                </a:lnTo>
                <a:lnTo>
                  <a:pt x="364947" y="236969"/>
                </a:lnTo>
                <a:lnTo>
                  <a:pt x="332705" y="129311"/>
                </a:lnTo>
                <a:lnTo>
                  <a:pt x="301002" y="129311"/>
                </a:lnTo>
                <a:lnTo>
                  <a:pt x="61137" y="0"/>
                </a:lnTo>
                <a:close/>
              </a:path>
              <a:path w="365125" h="280669">
                <a:moveTo>
                  <a:pt x="321386" y="91516"/>
                </a:moveTo>
                <a:lnTo>
                  <a:pt x="301002" y="129311"/>
                </a:lnTo>
                <a:lnTo>
                  <a:pt x="332705" y="129311"/>
                </a:lnTo>
                <a:lnTo>
                  <a:pt x="321386" y="91516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849117" y="2001775"/>
            <a:ext cx="1990725" cy="565785"/>
          </a:xfrm>
          <a:custGeom>
            <a:avLst/>
            <a:gdLst/>
            <a:ahLst/>
            <a:cxnLst/>
            <a:rect l="l" t="t" r="r" b="b"/>
            <a:pathLst>
              <a:path w="1990725" h="565785">
                <a:moveTo>
                  <a:pt x="1933803" y="0"/>
                </a:moveTo>
                <a:lnTo>
                  <a:pt x="56540" y="0"/>
                </a:lnTo>
                <a:lnTo>
                  <a:pt x="34531" y="4442"/>
                </a:lnTo>
                <a:lnTo>
                  <a:pt x="16559" y="16559"/>
                </a:lnTo>
                <a:lnTo>
                  <a:pt x="4442" y="34531"/>
                </a:lnTo>
                <a:lnTo>
                  <a:pt x="0" y="56540"/>
                </a:lnTo>
                <a:lnTo>
                  <a:pt x="0" y="508863"/>
                </a:lnTo>
                <a:lnTo>
                  <a:pt x="4442" y="530872"/>
                </a:lnTo>
                <a:lnTo>
                  <a:pt x="16559" y="548844"/>
                </a:lnTo>
                <a:lnTo>
                  <a:pt x="34531" y="560961"/>
                </a:lnTo>
                <a:lnTo>
                  <a:pt x="56540" y="565404"/>
                </a:lnTo>
                <a:lnTo>
                  <a:pt x="1933803" y="565404"/>
                </a:lnTo>
                <a:lnTo>
                  <a:pt x="1955812" y="560961"/>
                </a:lnTo>
                <a:lnTo>
                  <a:pt x="1973784" y="548844"/>
                </a:lnTo>
                <a:lnTo>
                  <a:pt x="1985901" y="530872"/>
                </a:lnTo>
                <a:lnTo>
                  <a:pt x="1990344" y="508863"/>
                </a:lnTo>
                <a:lnTo>
                  <a:pt x="1990344" y="56540"/>
                </a:lnTo>
                <a:lnTo>
                  <a:pt x="1985901" y="34531"/>
                </a:lnTo>
                <a:lnTo>
                  <a:pt x="1973784" y="16559"/>
                </a:lnTo>
                <a:lnTo>
                  <a:pt x="1955812" y="4442"/>
                </a:lnTo>
                <a:lnTo>
                  <a:pt x="1933803" y="0"/>
                </a:lnTo>
                <a:close/>
              </a:path>
            </a:pathLst>
          </a:custGeom>
          <a:solidFill>
            <a:srgbClr val="83C8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849117" y="2001775"/>
            <a:ext cx="1990725" cy="565785"/>
          </a:xfrm>
          <a:custGeom>
            <a:avLst/>
            <a:gdLst/>
            <a:ahLst/>
            <a:cxnLst/>
            <a:rect l="l" t="t" r="r" b="b"/>
            <a:pathLst>
              <a:path w="1990725" h="565785">
                <a:moveTo>
                  <a:pt x="0" y="56540"/>
                </a:moveTo>
                <a:lnTo>
                  <a:pt x="4442" y="34531"/>
                </a:lnTo>
                <a:lnTo>
                  <a:pt x="16559" y="16559"/>
                </a:lnTo>
                <a:lnTo>
                  <a:pt x="34531" y="4442"/>
                </a:lnTo>
                <a:lnTo>
                  <a:pt x="56540" y="0"/>
                </a:lnTo>
                <a:lnTo>
                  <a:pt x="1933803" y="0"/>
                </a:lnTo>
                <a:lnTo>
                  <a:pt x="1955812" y="4442"/>
                </a:lnTo>
                <a:lnTo>
                  <a:pt x="1973784" y="16559"/>
                </a:lnTo>
                <a:lnTo>
                  <a:pt x="1985901" y="34531"/>
                </a:lnTo>
                <a:lnTo>
                  <a:pt x="1990344" y="56540"/>
                </a:lnTo>
                <a:lnTo>
                  <a:pt x="1990344" y="508863"/>
                </a:lnTo>
                <a:lnTo>
                  <a:pt x="1985901" y="530872"/>
                </a:lnTo>
                <a:lnTo>
                  <a:pt x="1973784" y="548844"/>
                </a:lnTo>
                <a:lnTo>
                  <a:pt x="1955812" y="560961"/>
                </a:lnTo>
                <a:lnTo>
                  <a:pt x="1933803" y="565404"/>
                </a:lnTo>
                <a:lnTo>
                  <a:pt x="56540" y="565404"/>
                </a:lnTo>
                <a:lnTo>
                  <a:pt x="34531" y="560961"/>
                </a:lnTo>
                <a:lnTo>
                  <a:pt x="16559" y="548844"/>
                </a:lnTo>
                <a:lnTo>
                  <a:pt x="4442" y="530872"/>
                </a:lnTo>
                <a:lnTo>
                  <a:pt x="0" y="508863"/>
                </a:lnTo>
                <a:lnTo>
                  <a:pt x="0" y="56540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083280" y="2071801"/>
            <a:ext cx="1519555" cy="393700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 indent="27305">
              <a:lnSpc>
                <a:spcPts val="1340"/>
              </a:lnSpc>
              <a:spcBef>
                <a:spcPts val="320"/>
              </a:spcBef>
            </a:pPr>
            <a:r>
              <a:rPr sz="1300" spc="-5" dirty="0">
                <a:solidFill>
                  <a:srgbClr val="000066"/>
                </a:solidFill>
                <a:latin typeface="Arial"/>
                <a:cs typeface="Arial"/>
              </a:rPr>
              <a:t>Formal </a:t>
            </a:r>
            <a:r>
              <a:rPr sz="1300" spc="-10" dirty="0">
                <a:solidFill>
                  <a:srgbClr val="000066"/>
                </a:solidFill>
                <a:latin typeface="Arial"/>
                <a:cs typeface="Arial"/>
              </a:rPr>
              <a:t>Complaint </a:t>
            </a:r>
            <a:r>
              <a:rPr sz="1300" spc="-5" dirty="0">
                <a:solidFill>
                  <a:srgbClr val="000066"/>
                </a:solidFill>
                <a:latin typeface="Arial"/>
                <a:cs typeface="Arial"/>
              </a:rPr>
              <a:t>–  </a:t>
            </a:r>
            <a:r>
              <a:rPr sz="1300" spc="-10" dirty="0">
                <a:solidFill>
                  <a:srgbClr val="000066"/>
                </a:solidFill>
                <a:latin typeface="Arial"/>
                <a:cs typeface="Arial"/>
              </a:rPr>
              <a:t>Notice </a:t>
            </a:r>
            <a:r>
              <a:rPr sz="1300" spc="-5" dirty="0">
                <a:solidFill>
                  <a:srgbClr val="000066"/>
                </a:solidFill>
                <a:latin typeface="Arial"/>
                <a:cs typeface="Arial"/>
              </a:rPr>
              <a:t>of</a:t>
            </a:r>
            <a:r>
              <a:rPr sz="1300" spc="-114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300" spc="-5" dirty="0">
                <a:solidFill>
                  <a:srgbClr val="000066"/>
                </a:solidFill>
                <a:latin typeface="Arial"/>
                <a:cs typeface="Arial"/>
              </a:rPr>
              <a:t>Allegations</a:t>
            </a:r>
            <a:endParaRPr sz="13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810399" y="1716641"/>
            <a:ext cx="600075" cy="315595"/>
          </a:xfrm>
          <a:custGeom>
            <a:avLst/>
            <a:gdLst/>
            <a:ahLst/>
            <a:cxnLst/>
            <a:rect l="l" t="t" r="r" b="b"/>
            <a:pathLst>
              <a:path w="600075" h="315594">
                <a:moveTo>
                  <a:pt x="464858" y="0"/>
                </a:moveTo>
                <a:lnTo>
                  <a:pt x="477875" y="40919"/>
                </a:lnTo>
                <a:lnTo>
                  <a:pt x="0" y="192811"/>
                </a:lnTo>
                <a:lnTo>
                  <a:pt x="39027" y="315595"/>
                </a:lnTo>
                <a:lnTo>
                  <a:pt x="516902" y="163715"/>
                </a:lnTo>
                <a:lnTo>
                  <a:pt x="551089" y="163715"/>
                </a:lnTo>
                <a:lnTo>
                  <a:pt x="599706" y="69799"/>
                </a:lnTo>
                <a:lnTo>
                  <a:pt x="464858" y="0"/>
                </a:lnTo>
                <a:close/>
              </a:path>
              <a:path w="600075" h="315594">
                <a:moveTo>
                  <a:pt x="551089" y="163715"/>
                </a:moveTo>
                <a:lnTo>
                  <a:pt x="516902" y="163715"/>
                </a:lnTo>
                <a:lnTo>
                  <a:pt x="529907" y="204635"/>
                </a:lnTo>
                <a:lnTo>
                  <a:pt x="551089" y="163715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410961" y="1279397"/>
            <a:ext cx="1694814" cy="477520"/>
          </a:xfrm>
          <a:custGeom>
            <a:avLst/>
            <a:gdLst/>
            <a:ahLst/>
            <a:cxnLst/>
            <a:rect l="l" t="t" r="r" b="b"/>
            <a:pathLst>
              <a:path w="1694815" h="477519">
                <a:moveTo>
                  <a:pt x="1646986" y="0"/>
                </a:moveTo>
                <a:lnTo>
                  <a:pt x="47701" y="0"/>
                </a:lnTo>
                <a:lnTo>
                  <a:pt x="29135" y="3749"/>
                </a:lnTo>
                <a:lnTo>
                  <a:pt x="13973" y="13973"/>
                </a:lnTo>
                <a:lnTo>
                  <a:pt x="3749" y="29135"/>
                </a:lnTo>
                <a:lnTo>
                  <a:pt x="0" y="47701"/>
                </a:lnTo>
                <a:lnTo>
                  <a:pt x="0" y="429310"/>
                </a:lnTo>
                <a:lnTo>
                  <a:pt x="3749" y="447876"/>
                </a:lnTo>
                <a:lnTo>
                  <a:pt x="13973" y="463038"/>
                </a:lnTo>
                <a:lnTo>
                  <a:pt x="29135" y="473262"/>
                </a:lnTo>
                <a:lnTo>
                  <a:pt x="47701" y="477011"/>
                </a:lnTo>
                <a:lnTo>
                  <a:pt x="1646986" y="477011"/>
                </a:lnTo>
                <a:lnTo>
                  <a:pt x="1665552" y="473262"/>
                </a:lnTo>
                <a:lnTo>
                  <a:pt x="1680714" y="463038"/>
                </a:lnTo>
                <a:lnTo>
                  <a:pt x="1690938" y="447876"/>
                </a:lnTo>
                <a:lnTo>
                  <a:pt x="1694688" y="429310"/>
                </a:lnTo>
                <a:lnTo>
                  <a:pt x="1694688" y="47701"/>
                </a:lnTo>
                <a:lnTo>
                  <a:pt x="1690938" y="29135"/>
                </a:lnTo>
                <a:lnTo>
                  <a:pt x="1680714" y="13973"/>
                </a:lnTo>
                <a:lnTo>
                  <a:pt x="1665552" y="3749"/>
                </a:lnTo>
                <a:lnTo>
                  <a:pt x="1646986" y="0"/>
                </a:lnTo>
                <a:close/>
              </a:path>
            </a:pathLst>
          </a:custGeom>
          <a:solidFill>
            <a:srgbClr val="83C8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410961" y="1279397"/>
            <a:ext cx="1694814" cy="477520"/>
          </a:xfrm>
          <a:custGeom>
            <a:avLst/>
            <a:gdLst/>
            <a:ahLst/>
            <a:cxnLst/>
            <a:rect l="l" t="t" r="r" b="b"/>
            <a:pathLst>
              <a:path w="1694815" h="477519">
                <a:moveTo>
                  <a:pt x="0" y="47701"/>
                </a:moveTo>
                <a:lnTo>
                  <a:pt x="3749" y="29135"/>
                </a:lnTo>
                <a:lnTo>
                  <a:pt x="13973" y="13973"/>
                </a:lnTo>
                <a:lnTo>
                  <a:pt x="29135" y="3749"/>
                </a:lnTo>
                <a:lnTo>
                  <a:pt x="47701" y="0"/>
                </a:lnTo>
                <a:lnTo>
                  <a:pt x="1646986" y="0"/>
                </a:lnTo>
                <a:lnTo>
                  <a:pt x="1665552" y="3749"/>
                </a:lnTo>
                <a:lnTo>
                  <a:pt x="1680714" y="13973"/>
                </a:lnTo>
                <a:lnTo>
                  <a:pt x="1690938" y="29135"/>
                </a:lnTo>
                <a:lnTo>
                  <a:pt x="1694688" y="47701"/>
                </a:lnTo>
                <a:lnTo>
                  <a:pt x="1694688" y="429310"/>
                </a:lnTo>
                <a:lnTo>
                  <a:pt x="1690938" y="447876"/>
                </a:lnTo>
                <a:lnTo>
                  <a:pt x="1680714" y="463038"/>
                </a:lnTo>
                <a:lnTo>
                  <a:pt x="1665552" y="473262"/>
                </a:lnTo>
                <a:lnTo>
                  <a:pt x="1646986" y="477011"/>
                </a:lnTo>
                <a:lnTo>
                  <a:pt x="47701" y="477011"/>
                </a:lnTo>
                <a:lnTo>
                  <a:pt x="29135" y="473262"/>
                </a:lnTo>
                <a:lnTo>
                  <a:pt x="13973" y="463038"/>
                </a:lnTo>
                <a:lnTo>
                  <a:pt x="3749" y="447876"/>
                </a:lnTo>
                <a:lnTo>
                  <a:pt x="0" y="429310"/>
                </a:lnTo>
                <a:lnTo>
                  <a:pt x="0" y="47701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5892855" y="1390020"/>
            <a:ext cx="72961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10" dirty="0">
                <a:solidFill>
                  <a:srgbClr val="000066"/>
                </a:solidFill>
                <a:latin typeface="Arial"/>
                <a:cs typeface="Arial"/>
              </a:rPr>
              <a:t>Dismissal</a:t>
            </a:r>
            <a:endParaRPr sz="13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561352" y="2611914"/>
            <a:ext cx="270510" cy="280035"/>
          </a:xfrm>
          <a:custGeom>
            <a:avLst/>
            <a:gdLst/>
            <a:ahLst/>
            <a:cxnLst/>
            <a:rect l="l" t="t" r="r" b="b"/>
            <a:pathLst>
              <a:path w="270510" h="280035">
                <a:moveTo>
                  <a:pt x="145097" y="0"/>
                </a:moveTo>
                <a:lnTo>
                  <a:pt x="0" y="95846"/>
                </a:lnTo>
                <a:lnTo>
                  <a:pt x="76517" y="211683"/>
                </a:lnTo>
                <a:lnTo>
                  <a:pt x="28155" y="243624"/>
                </a:lnTo>
                <a:lnTo>
                  <a:pt x="225590" y="279590"/>
                </a:lnTo>
                <a:lnTo>
                  <a:pt x="262729" y="115836"/>
                </a:lnTo>
                <a:lnTo>
                  <a:pt x="221615" y="115836"/>
                </a:lnTo>
                <a:lnTo>
                  <a:pt x="145097" y="0"/>
                </a:lnTo>
                <a:close/>
              </a:path>
              <a:path w="270510" h="280035">
                <a:moveTo>
                  <a:pt x="269976" y="83883"/>
                </a:moveTo>
                <a:lnTo>
                  <a:pt x="221615" y="115836"/>
                </a:lnTo>
                <a:lnTo>
                  <a:pt x="262729" y="115836"/>
                </a:lnTo>
                <a:lnTo>
                  <a:pt x="269976" y="83883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303014" y="2952750"/>
            <a:ext cx="1693545" cy="477520"/>
          </a:xfrm>
          <a:custGeom>
            <a:avLst/>
            <a:gdLst/>
            <a:ahLst/>
            <a:cxnLst/>
            <a:rect l="l" t="t" r="r" b="b"/>
            <a:pathLst>
              <a:path w="1693545" h="477520">
                <a:moveTo>
                  <a:pt x="1645462" y="0"/>
                </a:moveTo>
                <a:lnTo>
                  <a:pt x="47701" y="0"/>
                </a:lnTo>
                <a:lnTo>
                  <a:pt x="29135" y="3749"/>
                </a:lnTo>
                <a:lnTo>
                  <a:pt x="13973" y="13973"/>
                </a:lnTo>
                <a:lnTo>
                  <a:pt x="3749" y="29135"/>
                </a:lnTo>
                <a:lnTo>
                  <a:pt x="0" y="47701"/>
                </a:lnTo>
                <a:lnTo>
                  <a:pt x="0" y="429310"/>
                </a:lnTo>
                <a:lnTo>
                  <a:pt x="3749" y="447876"/>
                </a:lnTo>
                <a:lnTo>
                  <a:pt x="13973" y="463038"/>
                </a:lnTo>
                <a:lnTo>
                  <a:pt x="29135" y="473262"/>
                </a:lnTo>
                <a:lnTo>
                  <a:pt x="47701" y="477011"/>
                </a:lnTo>
                <a:lnTo>
                  <a:pt x="1645462" y="477011"/>
                </a:lnTo>
                <a:lnTo>
                  <a:pt x="1664028" y="473262"/>
                </a:lnTo>
                <a:lnTo>
                  <a:pt x="1679190" y="463038"/>
                </a:lnTo>
                <a:lnTo>
                  <a:pt x="1689414" y="447876"/>
                </a:lnTo>
                <a:lnTo>
                  <a:pt x="1693164" y="429310"/>
                </a:lnTo>
                <a:lnTo>
                  <a:pt x="1693164" y="47701"/>
                </a:lnTo>
                <a:lnTo>
                  <a:pt x="1689414" y="29135"/>
                </a:lnTo>
                <a:lnTo>
                  <a:pt x="1679190" y="13973"/>
                </a:lnTo>
                <a:lnTo>
                  <a:pt x="1664028" y="3749"/>
                </a:lnTo>
                <a:lnTo>
                  <a:pt x="1645462" y="0"/>
                </a:lnTo>
                <a:close/>
              </a:path>
            </a:pathLst>
          </a:custGeom>
          <a:solidFill>
            <a:srgbClr val="83C8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303014" y="2952750"/>
            <a:ext cx="1693545" cy="477520"/>
          </a:xfrm>
          <a:custGeom>
            <a:avLst/>
            <a:gdLst/>
            <a:ahLst/>
            <a:cxnLst/>
            <a:rect l="l" t="t" r="r" b="b"/>
            <a:pathLst>
              <a:path w="1693545" h="477520">
                <a:moveTo>
                  <a:pt x="0" y="47701"/>
                </a:moveTo>
                <a:lnTo>
                  <a:pt x="3749" y="29135"/>
                </a:lnTo>
                <a:lnTo>
                  <a:pt x="13973" y="13973"/>
                </a:lnTo>
                <a:lnTo>
                  <a:pt x="29135" y="3749"/>
                </a:lnTo>
                <a:lnTo>
                  <a:pt x="47701" y="0"/>
                </a:lnTo>
                <a:lnTo>
                  <a:pt x="1645462" y="0"/>
                </a:lnTo>
                <a:lnTo>
                  <a:pt x="1664028" y="3749"/>
                </a:lnTo>
                <a:lnTo>
                  <a:pt x="1679190" y="13973"/>
                </a:lnTo>
                <a:lnTo>
                  <a:pt x="1689414" y="29135"/>
                </a:lnTo>
                <a:lnTo>
                  <a:pt x="1693164" y="47701"/>
                </a:lnTo>
                <a:lnTo>
                  <a:pt x="1693164" y="429310"/>
                </a:lnTo>
                <a:lnTo>
                  <a:pt x="1689414" y="447876"/>
                </a:lnTo>
                <a:lnTo>
                  <a:pt x="1679190" y="463038"/>
                </a:lnTo>
                <a:lnTo>
                  <a:pt x="1664028" y="473262"/>
                </a:lnTo>
                <a:lnTo>
                  <a:pt x="1645462" y="477011"/>
                </a:lnTo>
                <a:lnTo>
                  <a:pt x="47701" y="477011"/>
                </a:lnTo>
                <a:lnTo>
                  <a:pt x="29135" y="473262"/>
                </a:lnTo>
                <a:lnTo>
                  <a:pt x="13973" y="463038"/>
                </a:lnTo>
                <a:lnTo>
                  <a:pt x="3749" y="447876"/>
                </a:lnTo>
                <a:lnTo>
                  <a:pt x="0" y="429310"/>
                </a:lnTo>
                <a:lnTo>
                  <a:pt x="0" y="47701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4425670" y="3063315"/>
            <a:ext cx="144526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solidFill>
                  <a:srgbClr val="000066"/>
                </a:solidFill>
                <a:latin typeface="Arial"/>
                <a:cs typeface="Arial"/>
              </a:rPr>
              <a:t>Informal</a:t>
            </a:r>
            <a:r>
              <a:rPr sz="1300" spc="-4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300" spc="-5" dirty="0">
                <a:solidFill>
                  <a:srgbClr val="000066"/>
                </a:solidFill>
                <a:latin typeface="Arial"/>
                <a:cs typeface="Arial"/>
              </a:rPr>
              <a:t>Resolution</a:t>
            </a:r>
            <a:endParaRPr sz="13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282568" y="3451053"/>
            <a:ext cx="304800" cy="375285"/>
          </a:xfrm>
          <a:custGeom>
            <a:avLst/>
            <a:gdLst/>
            <a:ahLst/>
            <a:cxnLst/>
            <a:rect l="l" t="t" r="r" b="b"/>
            <a:pathLst>
              <a:path w="304800" h="375285">
                <a:moveTo>
                  <a:pt x="108610" y="0"/>
                </a:moveTo>
                <a:lnTo>
                  <a:pt x="0" y="69303"/>
                </a:lnTo>
                <a:lnTo>
                  <a:pt x="159372" y="319036"/>
                </a:lnTo>
                <a:lnTo>
                  <a:pt x="123164" y="342138"/>
                </a:lnTo>
                <a:lnTo>
                  <a:pt x="271437" y="374891"/>
                </a:lnTo>
                <a:lnTo>
                  <a:pt x="299076" y="249732"/>
                </a:lnTo>
                <a:lnTo>
                  <a:pt x="267982" y="249732"/>
                </a:lnTo>
                <a:lnTo>
                  <a:pt x="108610" y="0"/>
                </a:lnTo>
                <a:close/>
              </a:path>
              <a:path w="304800" h="375285">
                <a:moveTo>
                  <a:pt x="304177" y="226631"/>
                </a:moveTo>
                <a:lnTo>
                  <a:pt x="267982" y="249732"/>
                </a:lnTo>
                <a:lnTo>
                  <a:pt x="299076" y="249732"/>
                </a:lnTo>
                <a:lnTo>
                  <a:pt x="304177" y="22663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895850" y="3883914"/>
            <a:ext cx="1694814" cy="477520"/>
          </a:xfrm>
          <a:custGeom>
            <a:avLst/>
            <a:gdLst/>
            <a:ahLst/>
            <a:cxnLst/>
            <a:rect l="l" t="t" r="r" b="b"/>
            <a:pathLst>
              <a:path w="1694815" h="477520">
                <a:moveTo>
                  <a:pt x="1646986" y="0"/>
                </a:moveTo>
                <a:lnTo>
                  <a:pt x="47701" y="0"/>
                </a:lnTo>
                <a:lnTo>
                  <a:pt x="29135" y="3749"/>
                </a:lnTo>
                <a:lnTo>
                  <a:pt x="13973" y="13973"/>
                </a:lnTo>
                <a:lnTo>
                  <a:pt x="3749" y="29135"/>
                </a:lnTo>
                <a:lnTo>
                  <a:pt x="0" y="47701"/>
                </a:lnTo>
                <a:lnTo>
                  <a:pt x="0" y="429310"/>
                </a:lnTo>
                <a:lnTo>
                  <a:pt x="3749" y="447876"/>
                </a:lnTo>
                <a:lnTo>
                  <a:pt x="13973" y="463038"/>
                </a:lnTo>
                <a:lnTo>
                  <a:pt x="29135" y="473262"/>
                </a:lnTo>
                <a:lnTo>
                  <a:pt x="47701" y="477012"/>
                </a:lnTo>
                <a:lnTo>
                  <a:pt x="1646986" y="477012"/>
                </a:lnTo>
                <a:lnTo>
                  <a:pt x="1665552" y="473262"/>
                </a:lnTo>
                <a:lnTo>
                  <a:pt x="1680714" y="463038"/>
                </a:lnTo>
                <a:lnTo>
                  <a:pt x="1690938" y="447876"/>
                </a:lnTo>
                <a:lnTo>
                  <a:pt x="1694688" y="429310"/>
                </a:lnTo>
                <a:lnTo>
                  <a:pt x="1694688" y="47701"/>
                </a:lnTo>
                <a:lnTo>
                  <a:pt x="1690938" y="29135"/>
                </a:lnTo>
                <a:lnTo>
                  <a:pt x="1680714" y="13973"/>
                </a:lnTo>
                <a:lnTo>
                  <a:pt x="1665552" y="3749"/>
                </a:lnTo>
                <a:lnTo>
                  <a:pt x="1646986" y="0"/>
                </a:lnTo>
                <a:close/>
              </a:path>
            </a:pathLst>
          </a:custGeom>
          <a:solidFill>
            <a:srgbClr val="83C8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895850" y="3883914"/>
            <a:ext cx="1694814" cy="477520"/>
          </a:xfrm>
          <a:custGeom>
            <a:avLst/>
            <a:gdLst/>
            <a:ahLst/>
            <a:cxnLst/>
            <a:rect l="l" t="t" r="r" b="b"/>
            <a:pathLst>
              <a:path w="1694815" h="477520">
                <a:moveTo>
                  <a:pt x="0" y="47701"/>
                </a:moveTo>
                <a:lnTo>
                  <a:pt x="3749" y="29135"/>
                </a:lnTo>
                <a:lnTo>
                  <a:pt x="13973" y="13973"/>
                </a:lnTo>
                <a:lnTo>
                  <a:pt x="29135" y="3749"/>
                </a:lnTo>
                <a:lnTo>
                  <a:pt x="47701" y="0"/>
                </a:lnTo>
                <a:lnTo>
                  <a:pt x="1646986" y="0"/>
                </a:lnTo>
                <a:lnTo>
                  <a:pt x="1665552" y="3749"/>
                </a:lnTo>
                <a:lnTo>
                  <a:pt x="1680714" y="13973"/>
                </a:lnTo>
                <a:lnTo>
                  <a:pt x="1690938" y="29135"/>
                </a:lnTo>
                <a:lnTo>
                  <a:pt x="1694688" y="47701"/>
                </a:lnTo>
                <a:lnTo>
                  <a:pt x="1694688" y="429310"/>
                </a:lnTo>
                <a:lnTo>
                  <a:pt x="1690938" y="447876"/>
                </a:lnTo>
                <a:lnTo>
                  <a:pt x="1680714" y="463038"/>
                </a:lnTo>
                <a:lnTo>
                  <a:pt x="1665552" y="473262"/>
                </a:lnTo>
                <a:lnTo>
                  <a:pt x="1646986" y="477012"/>
                </a:lnTo>
                <a:lnTo>
                  <a:pt x="47701" y="477012"/>
                </a:lnTo>
                <a:lnTo>
                  <a:pt x="29135" y="473262"/>
                </a:lnTo>
                <a:lnTo>
                  <a:pt x="13973" y="463038"/>
                </a:lnTo>
                <a:lnTo>
                  <a:pt x="3749" y="447876"/>
                </a:lnTo>
                <a:lnTo>
                  <a:pt x="0" y="429310"/>
                </a:lnTo>
                <a:lnTo>
                  <a:pt x="0" y="47701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5268104" y="3994143"/>
            <a:ext cx="94805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solidFill>
                  <a:srgbClr val="000066"/>
                </a:solidFill>
                <a:latin typeface="Arial"/>
                <a:cs typeface="Arial"/>
              </a:rPr>
              <a:t>I</a:t>
            </a:r>
            <a:r>
              <a:rPr sz="1300" spc="-10" dirty="0">
                <a:solidFill>
                  <a:srgbClr val="000066"/>
                </a:solidFill>
                <a:latin typeface="Arial"/>
                <a:cs typeface="Arial"/>
              </a:rPr>
              <a:t>n</a:t>
            </a:r>
            <a:r>
              <a:rPr sz="1300" spc="-20" dirty="0">
                <a:solidFill>
                  <a:srgbClr val="000066"/>
                </a:solidFill>
                <a:latin typeface="Arial"/>
                <a:cs typeface="Arial"/>
              </a:rPr>
              <a:t>v</a:t>
            </a:r>
            <a:r>
              <a:rPr sz="1300" spc="-10" dirty="0">
                <a:solidFill>
                  <a:srgbClr val="000066"/>
                </a:solidFill>
                <a:latin typeface="Arial"/>
                <a:cs typeface="Arial"/>
              </a:rPr>
              <a:t>e</a:t>
            </a:r>
            <a:r>
              <a:rPr sz="1300" spc="-5" dirty="0">
                <a:solidFill>
                  <a:srgbClr val="000066"/>
                </a:solidFill>
                <a:latin typeface="Arial"/>
                <a:cs typeface="Arial"/>
              </a:rPr>
              <a:t>stig</a:t>
            </a:r>
            <a:r>
              <a:rPr sz="1300" spc="-10" dirty="0">
                <a:solidFill>
                  <a:srgbClr val="000066"/>
                </a:solidFill>
                <a:latin typeface="Arial"/>
                <a:cs typeface="Arial"/>
              </a:rPr>
              <a:t>a</a:t>
            </a:r>
            <a:r>
              <a:rPr sz="1300" spc="-5" dirty="0">
                <a:solidFill>
                  <a:srgbClr val="000066"/>
                </a:solidFill>
                <a:latin typeface="Arial"/>
                <a:cs typeface="Arial"/>
              </a:rPr>
              <a:t>tion</a:t>
            </a:r>
            <a:endParaRPr sz="13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5984368" y="4344298"/>
            <a:ext cx="243446" cy="23924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668517" y="4610861"/>
            <a:ext cx="1693545" cy="477520"/>
          </a:xfrm>
          <a:custGeom>
            <a:avLst/>
            <a:gdLst/>
            <a:ahLst/>
            <a:cxnLst/>
            <a:rect l="l" t="t" r="r" b="b"/>
            <a:pathLst>
              <a:path w="1693545" h="477520">
                <a:moveTo>
                  <a:pt x="1645462" y="0"/>
                </a:moveTo>
                <a:lnTo>
                  <a:pt x="47701" y="0"/>
                </a:lnTo>
                <a:lnTo>
                  <a:pt x="29135" y="3749"/>
                </a:lnTo>
                <a:lnTo>
                  <a:pt x="13973" y="13973"/>
                </a:lnTo>
                <a:lnTo>
                  <a:pt x="3749" y="29135"/>
                </a:lnTo>
                <a:lnTo>
                  <a:pt x="0" y="47701"/>
                </a:lnTo>
                <a:lnTo>
                  <a:pt x="0" y="429310"/>
                </a:lnTo>
                <a:lnTo>
                  <a:pt x="3749" y="447876"/>
                </a:lnTo>
                <a:lnTo>
                  <a:pt x="13973" y="463038"/>
                </a:lnTo>
                <a:lnTo>
                  <a:pt x="29135" y="473262"/>
                </a:lnTo>
                <a:lnTo>
                  <a:pt x="47701" y="477012"/>
                </a:lnTo>
                <a:lnTo>
                  <a:pt x="1645462" y="477012"/>
                </a:lnTo>
                <a:lnTo>
                  <a:pt x="1664028" y="473262"/>
                </a:lnTo>
                <a:lnTo>
                  <a:pt x="1679190" y="463038"/>
                </a:lnTo>
                <a:lnTo>
                  <a:pt x="1689414" y="447876"/>
                </a:lnTo>
                <a:lnTo>
                  <a:pt x="1693164" y="429310"/>
                </a:lnTo>
                <a:lnTo>
                  <a:pt x="1693164" y="47701"/>
                </a:lnTo>
                <a:lnTo>
                  <a:pt x="1689414" y="29135"/>
                </a:lnTo>
                <a:lnTo>
                  <a:pt x="1679190" y="13973"/>
                </a:lnTo>
                <a:lnTo>
                  <a:pt x="1664028" y="3749"/>
                </a:lnTo>
                <a:lnTo>
                  <a:pt x="1645462" y="0"/>
                </a:lnTo>
                <a:close/>
              </a:path>
            </a:pathLst>
          </a:custGeom>
          <a:solidFill>
            <a:srgbClr val="83C8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668517" y="4610861"/>
            <a:ext cx="1693545" cy="477520"/>
          </a:xfrm>
          <a:custGeom>
            <a:avLst/>
            <a:gdLst/>
            <a:ahLst/>
            <a:cxnLst/>
            <a:rect l="l" t="t" r="r" b="b"/>
            <a:pathLst>
              <a:path w="1693545" h="477520">
                <a:moveTo>
                  <a:pt x="0" y="47701"/>
                </a:moveTo>
                <a:lnTo>
                  <a:pt x="3749" y="29135"/>
                </a:lnTo>
                <a:lnTo>
                  <a:pt x="13973" y="13973"/>
                </a:lnTo>
                <a:lnTo>
                  <a:pt x="29135" y="3749"/>
                </a:lnTo>
                <a:lnTo>
                  <a:pt x="47701" y="0"/>
                </a:lnTo>
                <a:lnTo>
                  <a:pt x="1645462" y="0"/>
                </a:lnTo>
                <a:lnTo>
                  <a:pt x="1664028" y="3749"/>
                </a:lnTo>
                <a:lnTo>
                  <a:pt x="1679190" y="13973"/>
                </a:lnTo>
                <a:lnTo>
                  <a:pt x="1689414" y="29135"/>
                </a:lnTo>
                <a:lnTo>
                  <a:pt x="1693164" y="47701"/>
                </a:lnTo>
                <a:lnTo>
                  <a:pt x="1693164" y="429310"/>
                </a:lnTo>
                <a:lnTo>
                  <a:pt x="1689414" y="447876"/>
                </a:lnTo>
                <a:lnTo>
                  <a:pt x="1679190" y="463038"/>
                </a:lnTo>
                <a:lnTo>
                  <a:pt x="1664028" y="473262"/>
                </a:lnTo>
                <a:lnTo>
                  <a:pt x="1645462" y="477012"/>
                </a:lnTo>
                <a:lnTo>
                  <a:pt x="47701" y="477012"/>
                </a:lnTo>
                <a:lnTo>
                  <a:pt x="29135" y="473262"/>
                </a:lnTo>
                <a:lnTo>
                  <a:pt x="13973" y="463038"/>
                </a:lnTo>
                <a:lnTo>
                  <a:pt x="3749" y="447876"/>
                </a:lnTo>
                <a:lnTo>
                  <a:pt x="0" y="429310"/>
                </a:lnTo>
                <a:lnTo>
                  <a:pt x="0" y="47701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5989288" y="4721938"/>
            <a:ext cx="105029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10" dirty="0">
                <a:solidFill>
                  <a:srgbClr val="000066"/>
                </a:solidFill>
                <a:latin typeface="Arial"/>
                <a:cs typeface="Arial"/>
              </a:rPr>
              <a:t>Dete</a:t>
            </a:r>
            <a:r>
              <a:rPr sz="1300" spc="-5" dirty="0">
                <a:solidFill>
                  <a:srgbClr val="000066"/>
                </a:solidFill>
                <a:latin typeface="Arial"/>
                <a:cs typeface="Arial"/>
              </a:rPr>
              <a:t>rmin</a:t>
            </a:r>
            <a:r>
              <a:rPr sz="1300" spc="-10" dirty="0">
                <a:solidFill>
                  <a:srgbClr val="000066"/>
                </a:solidFill>
                <a:latin typeface="Arial"/>
                <a:cs typeface="Arial"/>
              </a:rPr>
              <a:t>a</a:t>
            </a:r>
            <a:r>
              <a:rPr sz="1300" spc="-5" dirty="0">
                <a:solidFill>
                  <a:srgbClr val="000066"/>
                </a:solidFill>
                <a:latin typeface="Arial"/>
                <a:cs typeface="Arial"/>
              </a:rPr>
              <a:t>tion</a:t>
            </a:r>
            <a:endParaRPr sz="13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6786413" y="5071456"/>
            <a:ext cx="269240" cy="255904"/>
          </a:xfrm>
          <a:custGeom>
            <a:avLst/>
            <a:gdLst/>
            <a:ahLst/>
            <a:cxnLst/>
            <a:rect l="l" t="t" r="r" b="b"/>
            <a:pathLst>
              <a:path w="269240" h="255904">
                <a:moveTo>
                  <a:pt x="84137" y="0"/>
                </a:moveTo>
                <a:lnTo>
                  <a:pt x="0" y="97574"/>
                </a:lnTo>
                <a:lnTo>
                  <a:pt x="145707" y="223189"/>
                </a:lnTo>
                <a:lnTo>
                  <a:pt x="117652" y="255727"/>
                </a:lnTo>
                <a:lnTo>
                  <a:pt x="269087" y="244513"/>
                </a:lnTo>
                <a:lnTo>
                  <a:pt x="260282" y="125615"/>
                </a:lnTo>
                <a:lnTo>
                  <a:pt x="229831" y="125615"/>
                </a:lnTo>
                <a:lnTo>
                  <a:pt x="84137" y="0"/>
                </a:lnTo>
                <a:close/>
              </a:path>
              <a:path w="269240" h="255904">
                <a:moveTo>
                  <a:pt x="257873" y="93090"/>
                </a:moveTo>
                <a:lnTo>
                  <a:pt x="229831" y="125615"/>
                </a:lnTo>
                <a:lnTo>
                  <a:pt x="260282" y="125615"/>
                </a:lnTo>
                <a:lnTo>
                  <a:pt x="257873" y="9309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523481" y="5350002"/>
            <a:ext cx="1694814" cy="477520"/>
          </a:xfrm>
          <a:custGeom>
            <a:avLst/>
            <a:gdLst/>
            <a:ahLst/>
            <a:cxnLst/>
            <a:rect l="l" t="t" r="r" b="b"/>
            <a:pathLst>
              <a:path w="1694815" h="477520">
                <a:moveTo>
                  <a:pt x="1646986" y="0"/>
                </a:moveTo>
                <a:lnTo>
                  <a:pt x="47701" y="0"/>
                </a:lnTo>
                <a:lnTo>
                  <a:pt x="29135" y="3749"/>
                </a:lnTo>
                <a:lnTo>
                  <a:pt x="13973" y="13973"/>
                </a:lnTo>
                <a:lnTo>
                  <a:pt x="3749" y="29135"/>
                </a:lnTo>
                <a:lnTo>
                  <a:pt x="0" y="47701"/>
                </a:lnTo>
                <a:lnTo>
                  <a:pt x="0" y="429310"/>
                </a:lnTo>
                <a:lnTo>
                  <a:pt x="3749" y="447876"/>
                </a:lnTo>
                <a:lnTo>
                  <a:pt x="13973" y="463038"/>
                </a:lnTo>
                <a:lnTo>
                  <a:pt x="29135" y="473262"/>
                </a:lnTo>
                <a:lnTo>
                  <a:pt x="47701" y="477012"/>
                </a:lnTo>
                <a:lnTo>
                  <a:pt x="1646986" y="477012"/>
                </a:lnTo>
                <a:lnTo>
                  <a:pt x="1665552" y="473262"/>
                </a:lnTo>
                <a:lnTo>
                  <a:pt x="1680714" y="463038"/>
                </a:lnTo>
                <a:lnTo>
                  <a:pt x="1690938" y="447876"/>
                </a:lnTo>
                <a:lnTo>
                  <a:pt x="1694688" y="429310"/>
                </a:lnTo>
                <a:lnTo>
                  <a:pt x="1694688" y="47701"/>
                </a:lnTo>
                <a:lnTo>
                  <a:pt x="1690938" y="29135"/>
                </a:lnTo>
                <a:lnTo>
                  <a:pt x="1680714" y="13973"/>
                </a:lnTo>
                <a:lnTo>
                  <a:pt x="1665552" y="3749"/>
                </a:lnTo>
                <a:lnTo>
                  <a:pt x="1646986" y="0"/>
                </a:lnTo>
                <a:close/>
              </a:path>
            </a:pathLst>
          </a:custGeom>
          <a:solidFill>
            <a:srgbClr val="83C8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523481" y="5350002"/>
            <a:ext cx="1694814" cy="477520"/>
          </a:xfrm>
          <a:custGeom>
            <a:avLst/>
            <a:gdLst/>
            <a:ahLst/>
            <a:cxnLst/>
            <a:rect l="l" t="t" r="r" b="b"/>
            <a:pathLst>
              <a:path w="1694815" h="477520">
                <a:moveTo>
                  <a:pt x="0" y="47701"/>
                </a:moveTo>
                <a:lnTo>
                  <a:pt x="3749" y="29135"/>
                </a:lnTo>
                <a:lnTo>
                  <a:pt x="13973" y="13973"/>
                </a:lnTo>
                <a:lnTo>
                  <a:pt x="29135" y="3749"/>
                </a:lnTo>
                <a:lnTo>
                  <a:pt x="47701" y="0"/>
                </a:lnTo>
                <a:lnTo>
                  <a:pt x="1646986" y="0"/>
                </a:lnTo>
                <a:lnTo>
                  <a:pt x="1665552" y="3749"/>
                </a:lnTo>
                <a:lnTo>
                  <a:pt x="1680714" y="13973"/>
                </a:lnTo>
                <a:lnTo>
                  <a:pt x="1690938" y="29135"/>
                </a:lnTo>
                <a:lnTo>
                  <a:pt x="1694688" y="47701"/>
                </a:lnTo>
                <a:lnTo>
                  <a:pt x="1694688" y="429310"/>
                </a:lnTo>
                <a:lnTo>
                  <a:pt x="1690938" y="447876"/>
                </a:lnTo>
                <a:lnTo>
                  <a:pt x="1680714" y="463038"/>
                </a:lnTo>
                <a:lnTo>
                  <a:pt x="1665552" y="473262"/>
                </a:lnTo>
                <a:lnTo>
                  <a:pt x="1646986" y="477012"/>
                </a:lnTo>
                <a:lnTo>
                  <a:pt x="47701" y="477012"/>
                </a:lnTo>
                <a:lnTo>
                  <a:pt x="29135" y="473262"/>
                </a:lnTo>
                <a:lnTo>
                  <a:pt x="13973" y="463038"/>
                </a:lnTo>
                <a:lnTo>
                  <a:pt x="3749" y="447876"/>
                </a:lnTo>
                <a:lnTo>
                  <a:pt x="0" y="429310"/>
                </a:lnTo>
                <a:lnTo>
                  <a:pt x="0" y="47701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7101451" y="5460088"/>
            <a:ext cx="53721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10" dirty="0">
                <a:solidFill>
                  <a:srgbClr val="000066"/>
                </a:solidFill>
                <a:latin typeface="Arial"/>
                <a:cs typeface="Arial"/>
              </a:rPr>
              <a:t>Appeal</a:t>
            </a:r>
            <a:endParaRPr sz="130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1512921" y="1779162"/>
            <a:ext cx="300990" cy="290195"/>
          </a:xfrm>
          <a:custGeom>
            <a:avLst/>
            <a:gdLst/>
            <a:ahLst/>
            <a:cxnLst/>
            <a:rect l="l" t="t" r="r" b="b"/>
            <a:pathLst>
              <a:path w="300989" h="290194">
                <a:moveTo>
                  <a:pt x="7619" y="110172"/>
                </a:moveTo>
                <a:lnTo>
                  <a:pt x="0" y="282435"/>
                </a:lnTo>
                <a:lnTo>
                  <a:pt x="172262" y="290042"/>
                </a:lnTo>
                <a:lnTo>
                  <a:pt x="131102" y="245084"/>
                </a:lnTo>
                <a:lnTo>
                  <a:pt x="229363" y="155143"/>
                </a:lnTo>
                <a:lnTo>
                  <a:pt x="48780" y="155143"/>
                </a:lnTo>
                <a:lnTo>
                  <a:pt x="7619" y="110172"/>
                </a:lnTo>
                <a:close/>
              </a:path>
              <a:path w="300989" h="290194">
                <a:moveTo>
                  <a:pt x="218274" y="0"/>
                </a:moveTo>
                <a:lnTo>
                  <a:pt x="48780" y="155143"/>
                </a:lnTo>
                <a:lnTo>
                  <a:pt x="229363" y="155143"/>
                </a:lnTo>
                <a:lnTo>
                  <a:pt x="300596" y="89941"/>
                </a:lnTo>
                <a:lnTo>
                  <a:pt x="218274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09016" y="2151889"/>
            <a:ext cx="1524000" cy="581025"/>
          </a:xfrm>
          <a:custGeom>
            <a:avLst/>
            <a:gdLst/>
            <a:ahLst/>
            <a:cxnLst/>
            <a:rect l="l" t="t" r="r" b="b"/>
            <a:pathLst>
              <a:path w="1524000" h="581025">
                <a:moveTo>
                  <a:pt x="1427226" y="0"/>
                </a:moveTo>
                <a:lnTo>
                  <a:pt x="96774" y="0"/>
                </a:lnTo>
                <a:lnTo>
                  <a:pt x="59107" y="7605"/>
                </a:lnTo>
                <a:lnTo>
                  <a:pt x="28346" y="28346"/>
                </a:lnTo>
                <a:lnTo>
                  <a:pt x="7605" y="59107"/>
                </a:lnTo>
                <a:lnTo>
                  <a:pt x="0" y="96774"/>
                </a:lnTo>
                <a:lnTo>
                  <a:pt x="0" y="483870"/>
                </a:lnTo>
                <a:lnTo>
                  <a:pt x="7605" y="521536"/>
                </a:lnTo>
                <a:lnTo>
                  <a:pt x="28346" y="552297"/>
                </a:lnTo>
                <a:lnTo>
                  <a:pt x="59107" y="573038"/>
                </a:lnTo>
                <a:lnTo>
                  <a:pt x="96774" y="580644"/>
                </a:lnTo>
                <a:lnTo>
                  <a:pt x="1427226" y="580644"/>
                </a:lnTo>
                <a:lnTo>
                  <a:pt x="1464892" y="573038"/>
                </a:lnTo>
                <a:lnTo>
                  <a:pt x="1495653" y="552297"/>
                </a:lnTo>
                <a:lnTo>
                  <a:pt x="1516394" y="521536"/>
                </a:lnTo>
                <a:lnTo>
                  <a:pt x="1524000" y="483870"/>
                </a:lnTo>
                <a:lnTo>
                  <a:pt x="1524000" y="96774"/>
                </a:lnTo>
                <a:lnTo>
                  <a:pt x="1516394" y="59107"/>
                </a:lnTo>
                <a:lnTo>
                  <a:pt x="1495653" y="28346"/>
                </a:lnTo>
                <a:lnTo>
                  <a:pt x="1464892" y="7605"/>
                </a:lnTo>
                <a:lnTo>
                  <a:pt x="1427226" y="0"/>
                </a:lnTo>
                <a:close/>
              </a:path>
            </a:pathLst>
          </a:custGeom>
          <a:solidFill>
            <a:srgbClr val="83C8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615820" y="2208335"/>
            <a:ext cx="795655" cy="421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300" spc="-10" dirty="0">
                <a:latin typeface="Arial"/>
                <a:cs typeface="Arial"/>
              </a:rPr>
              <a:t>No</a:t>
            </a:r>
            <a:r>
              <a:rPr sz="1300" spc="-60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Formal  Complaint</a:t>
            </a:r>
            <a:endParaRPr sz="130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468761" y="2170822"/>
            <a:ext cx="527050" cy="763270"/>
          </a:xfrm>
          <a:custGeom>
            <a:avLst/>
            <a:gdLst/>
            <a:ahLst/>
            <a:cxnLst/>
            <a:rect l="l" t="t" r="r" b="b"/>
            <a:pathLst>
              <a:path w="527050" h="763269">
                <a:moveTo>
                  <a:pt x="296619" y="386029"/>
                </a:moveTo>
                <a:lnTo>
                  <a:pt x="202454" y="386029"/>
                </a:lnTo>
                <a:lnTo>
                  <a:pt x="207162" y="381321"/>
                </a:lnTo>
                <a:lnTo>
                  <a:pt x="207162" y="41427"/>
                </a:lnTo>
                <a:lnTo>
                  <a:pt x="210473" y="25421"/>
                </a:lnTo>
                <a:lnTo>
                  <a:pt x="219521" y="12239"/>
                </a:lnTo>
                <a:lnTo>
                  <a:pt x="232984" y="3295"/>
                </a:lnTo>
                <a:lnTo>
                  <a:pt x="249536" y="0"/>
                </a:lnTo>
                <a:lnTo>
                  <a:pt x="266089" y="3295"/>
                </a:lnTo>
                <a:lnTo>
                  <a:pt x="279551" y="12239"/>
                </a:lnTo>
                <a:lnTo>
                  <a:pt x="288600" y="25421"/>
                </a:lnTo>
                <a:lnTo>
                  <a:pt x="291911" y="41427"/>
                </a:lnTo>
                <a:lnTo>
                  <a:pt x="291911" y="381321"/>
                </a:lnTo>
                <a:lnTo>
                  <a:pt x="296619" y="386029"/>
                </a:lnTo>
                <a:close/>
              </a:path>
              <a:path w="527050" h="763269">
                <a:moveTo>
                  <a:pt x="193037" y="386029"/>
                </a:moveTo>
                <a:lnTo>
                  <a:pt x="98873" y="386029"/>
                </a:lnTo>
                <a:lnTo>
                  <a:pt x="103581" y="381321"/>
                </a:lnTo>
                <a:lnTo>
                  <a:pt x="103581" y="98861"/>
                </a:lnTo>
                <a:lnTo>
                  <a:pt x="106891" y="82310"/>
                </a:lnTo>
                <a:lnTo>
                  <a:pt x="115940" y="68849"/>
                </a:lnTo>
                <a:lnTo>
                  <a:pt x="129403" y="59802"/>
                </a:lnTo>
                <a:lnTo>
                  <a:pt x="145955" y="56492"/>
                </a:lnTo>
                <a:lnTo>
                  <a:pt x="162507" y="59802"/>
                </a:lnTo>
                <a:lnTo>
                  <a:pt x="175970" y="68849"/>
                </a:lnTo>
                <a:lnTo>
                  <a:pt x="185019" y="82310"/>
                </a:lnTo>
                <a:lnTo>
                  <a:pt x="188329" y="98861"/>
                </a:lnTo>
                <a:lnTo>
                  <a:pt x="188329" y="381321"/>
                </a:lnTo>
                <a:lnTo>
                  <a:pt x="193037" y="386029"/>
                </a:lnTo>
                <a:close/>
              </a:path>
              <a:path w="527050" h="763269">
                <a:moveTo>
                  <a:pt x="395492" y="386029"/>
                </a:moveTo>
                <a:lnTo>
                  <a:pt x="306035" y="386029"/>
                </a:lnTo>
                <a:lnTo>
                  <a:pt x="310744" y="381321"/>
                </a:lnTo>
                <a:lnTo>
                  <a:pt x="310744" y="98861"/>
                </a:lnTo>
                <a:lnTo>
                  <a:pt x="314054" y="82310"/>
                </a:lnTo>
                <a:lnTo>
                  <a:pt x="323103" y="68849"/>
                </a:lnTo>
                <a:lnTo>
                  <a:pt x="336565" y="59802"/>
                </a:lnTo>
                <a:lnTo>
                  <a:pt x="353118" y="56492"/>
                </a:lnTo>
                <a:lnTo>
                  <a:pt x="369670" y="59802"/>
                </a:lnTo>
                <a:lnTo>
                  <a:pt x="383133" y="68849"/>
                </a:lnTo>
                <a:lnTo>
                  <a:pt x="392181" y="82310"/>
                </a:lnTo>
                <a:lnTo>
                  <a:pt x="395492" y="98861"/>
                </a:lnTo>
                <a:lnTo>
                  <a:pt x="395492" y="386029"/>
                </a:lnTo>
                <a:close/>
              </a:path>
              <a:path w="527050" h="763269">
                <a:moveTo>
                  <a:pt x="348409" y="762642"/>
                </a:moveTo>
                <a:lnTo>
                  <a:pt x="75331" y="762642"/>
                </a:lnTo>
                <a:lnTo>
                  <a:pt x="75331" y="715566"/>
                </a:lnTo>
                <a:lnTo>
                  <a:pt x="67497" y="681444"/>
                </a:lnTo>
                <a:lnTo>
                  <a:pt x="48815" y="653424"/>
                </a:lnTo>
                <a:lnTo>
                  <a:pt x="26516" y="622693"/>
                </a:lnTo>
                <a:lnTo>
                  <a:pt x="7834" y="580437"/>
                </a:lnTo>
                <a:lnTo>
                  <a:pt x="0" y="517843"/>
                </a:lnTo>
                <a:lnTo>
                  <a:pt x="0" y="193014"/>
                </a:lnTo>
                <a:lnTo>
                  <a:pt x="3310" y="176464"/>
                </a:lnTo>
                <a:lnTo>
                  <a:pt x="12359" y="163003"/>
                </a:lnTo>
                <a:lnTo>
                  <a:pt x="25821" y="153955"/>
                </a:lnTo>
                <a:lnTo>
                  <a:pt x="42374" y="150645"/>
                </a:lnTo>
                <a:lnTo>
                  <a:pt x="58926" y="153955"/>
                </a:lnTo>
                <a:lnTo>
                  <a:pt x="72389" y="163003"/>
                </a:lnTo>
                <a:lnTo>
                  <a:pt x="81437" y="176464"/>
                </a:lnTo>
                <a:lnTo>
                  <a:pt x="84748" y="193014"/>
                </a:lnTo>
                <a:lnTo>
                  <a:pt x="84748" y="381321"/>
                </a:lnTo>
                <a:lnTo>
                  <a:pt x="89456" y="386029"/>
                </a:lnTo>
                <a:lnTo>
                  <a:pt x="395492" y="386029"/>
                </a:lnTo>
                <a:lnTo>
                  <a:pt x="395492" y="484890"/>
                </a:lnTo>
                <a:lnTo>
                  <a:pt x="492272" y="484890"/>
                </a:lnTo>
                <a:lnTo>
                  <a:pt x="469882" y="585634"/>
                </a:lnTo>
                <a:lnTo>
                  <a:pt x="348409" y="692027"/>
                </a:lnTo>
                <a:lnTo>
                  <a:pt x="348409" y="762642"/>
                </a:lnTo>
                <a:close/>
              </a:path>
              <a:path w="527050" h="763269">
                <a:moveTo>
                  <a:pt x="492272" y="484890"/>
                </a:moveTo>
                <a:lnTo>
                  <a:pt x="395492" y="484890"/>
                </a:lnTo>
                <a:lnTo>
                  <a:pt x="434100" y="310706"/>
                </a:lnTo>
                <a:lnTo>
                  <a:pt x="441736" y="293596"/>
                </a:lnTo>
                <a:lnTo>
                  <a:pt x="454933" y="281165"/>
                </a:lnTo>
                <a:lnTo>
                  <a:pt x="471839" y="274560"/>
                </a:lnTo>
                <a:lnTo>
                  <a:pt x="490598" y="274928"/>
                </a:lnTo>
                <a:lnTo>
                  <a:pt x="507710" y="282563"/>
                </a:lnTo>
                <a:lnTo>
                  <a:pt x="520143" y="295759"/>
                </a:lnTo>
                <a:lnTo>
                  <a:pt x="526749" y="312662"/>
                </a:lnTo>
                <a:lnTo>
                  <a:pt x="526381" y="331420"/>
                </a:lnTo>
                <a:lnTo>
                  <a:pt x="492272" y="48489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694342" y="1916371"/>
            <a:ext cx="1312545" cy="3386454"/>
          </a:xfrm>
          <a:custGeom>
            <a:avLst/>
            <a:gdLst/>
            <a:ahLst/>
            <a:cxnLst/>
            <a:rect l="l" t="t" r="r" b="b"/>
            <a:pathLst>
              <a:path w="1312545" h="3386454">
                <a:moveTo>
                  <a:pt x="117741" y="0"/>
                </a:moveTo>
                <a:lnTo>
                  <a:pt x="0" y="39776"/>
                </a:lnTo>
                <a:lnTo>
                  <a:pt x="1078242" y="3231286"/>
                </a:lnTo>
                <a:lnTo>
                  <a:pt x="962139" y="3270516"/>
                </a:lnTo>
                <a:lnTo>
                  <a:pt x="1196225" y="3386366"/>
                </a:lnTo>
                <a:lnTo>
                  <a:pt x="1292675" y="3191510"/>
                </a:lnTo>
                <a:lnTo>
                  <a:pt x="1195984" y="3191510"/>
                </a:lnTo>
                <a:lnTo>
                  <a:pt x="117741" y="0"/>
                </a:lnTo>
                <a:close/>
              </a:path>
              <a:path w="1312545" h="3386454">
                <a:moveTo>
                  <a:pt x="1312087" y="3152292"/>
                </a:moveTo>
                <a:lnTo>
                  <a:pt x="1195984" y="3191510"/>
                </a:lnTo>
                <a:lnTo>
                  <a:pt x="1292675" y="3191510"/>
                </a:lnTo>
                <a:lnTo>
                  <a:pt x="1312087" y="3152292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694342" y="1916371"/>
            <a:ext cx="1312545" cy="3386454"/>
          </a:xfrm>
          <a:custGeom>
            <a:avLst/>
            <a:gdLst/>
            <a:ahLst/>
            <a:cxnLst/>
            <a:rect l="l" t="t" r="r" b="b"/>
            <a:pathLst>
              <a:path w="1312545" h="3386454">
                <a:moveTo>
                  <a:pt x="962139" y="3270516"/>
                </a:moveTo>
                <a:lnTo>
                  <a:pt x="1078242" y="3231286"/>
                </a:lnTo>
                <a:lnTo>
                  <a:pt x="0" y="39776"/>
                </a:lnTo>
                <a:lnTo>
                  <a:pt x="117741" y="0"/>
                </a:lnTo>
                <a:lnTo>
                  <a:pt x="1195984" y="3191510"/>
                </a:lnTo>
                <a:lnTo>
                  <a:pt x="1312087" y="3152292"/>
                </a:lnTo>
                <a:lnTo>
                  <a:pt x="1196225" y="3386366"/>
                </a:lnTo>
                <a:lnTo>
                  <a:pt x="962139" y="3270516"/>
                </a:lnTo>
                <a:close/>
              </a:path>
            </a:pathLst>
          </a:custGeom>
          <a:ln w="9525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8627700" y="6393655"/>
            <a:ext cx="273050" cy="149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latin typeface="Tahoma"/>
                <a:cs typeface="Tahoma"/>
              </a:rPr>
              <a:t>123</a:t>
            </a:r>
            <a:endParaRPr sz="800">
              <a:latin typeface="Tahoma"/>
              <a:cs typeface="Tahoma"/>
            </a:endParaRPr>
          </a:p>
        </p:txBody>
      </p:sp>
      <p:sp>
        <p:nvSpPr>
          <p:cNvPr id="40" name="object 4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00555" y="1785620"/>
            <a:ext cx="6341745" cy="20148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5"/>
              </a:spcBef>
            </a:pPr>
            <a:r>
              <a:rPr sz="4350" b="1" spc="-260" dirty="0">
                <a:solidFill>
                  <a:srgbClr val="000000"/>
                </a:solidFill>
                <a:latin typeface="Arial"/>
                <a:cs typeface="Arial"/>
              </a:rPr>
              <a:t>Bias, </a:t>
            </a:r>
            <a:r>
              <a:rPr sz="4350" b="1" spc="-160" dirty="0">
                <a:solidFill>
                  <a:srgbClr val="000000"/>
                </a:solidFill>
                <a:latin typeface="Arial"/>
                <a:cs typeface="Arial"/>
              </a:rPr>
              <a:t>Conflicts </a:t>
            </a:r>
            <a:r>
              <a:rPr sz="4350" b="1" spc="-20" dirty="0">
                <a:solidFill>
                  <a:srgbClr val="000000"/>
                </a:solidFill>
                <a:latin typeface="Arial"/>
                <a:cs typeface="Arial"/>
              </a:rPr>
              <a:t>of</a:t>
            </a:r>
            <a:r>
              <a:rPr sz="4350" b="1" spc="-10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4350" b="1" spc="-85" dirty="0">
                <a:solidFill>
                  <a:srgbClr val="000000"/>
                </a:solidFill>
                <a:latin typeface="Arial"/>
                <a:cs typeface="Arial"/>
              </a:rPr>
              <a:t>Interest,  </a:t>
            </a:r>
            <a:r>
              <a:rPr sz="4350" b="1" spc="-200" dirty="0">
                <a:solidFill>
                  <a:srgbClr val="000000"/>
                </a:solidFill>
                <a:latin typeface="Arial"/>
                <a:cs typeface="Arial"/>
              </a:rPr>
              <a:t>and </a:t>
            </a:r>
            <a:r>
              <a:rPr sz="4350" b="1" spc="-15" dirty="0">
                <a:solidFill>
                  <a:srgbClr val="000000"/>
                </a:solidFill>
                <a:latin typeface="Arial"/>
                <a:cs typeface="Arial"/>
              </a:rPr>
              <a:t>Other </a:t>
            </a:r>
            <a:r>
              <a:rPr sz="4350" b="1" spc="-240" dirty="0">
                <a:solidFill>
                  <a:srgbClr val="000000"/>
                </a:solidFill>
                <a:latin typeface="Arial"/>
                <a:cs typeface="Arial"/>
              </a:rPr>
              <a:t>Fairness  </a:t>
            </a:r>
            <a:r>
              <a:rPr sz="4350" b="1" spc="-229" dirty="0">
                <a:solidFill>
                  <a:srgbClr val="000000"/>
                </a:solidFill>
                <a:latin typeface="Arial"/>
                <a:cs typeface="Arial"/>
              </a:rPr>
              <a:t>Concerns</a:t>
            </a:r>
            <a:endParaRPr sz="435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627700" y="6393655"/>
            <a:ext cx="273050" cy="149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latin typeface="Tahoma"/>
                <a:cs typeface="Tahoma"/>
              </a:rPr>
              <a:t>124</a:t>
            </a:r>
            <a:endParaRPr sz="800">
              <a:latin typeface="Tahoma"/>
              <a:cs typeface="Tahom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7452" y="228600"/>
            <a:ext cx="8651875" cy="1066800"/>
          </a:xfrm>
          <a:prstGeom prst="rect">
            <a:avLst/>
          </a:prstGeom>
          <a:solidFill>
            <a:srgbClr val="92D050"/>
          </a:solidFill>
          <a:ln w="9525">
            <a:solidFill>
              <a:srgbClr val="000000"/>
            </a:solidFill>
          </a:ln>
        </p:spPr>
        <p:txBody>
          <a:bodyPr vert="horz" wrap="square" lIns="0" tIns="43180" rIns="0" bIns="0" rtlCol="0">
            <a:spAutoFit/>
          </a:bodyPr>
          <a:lstStyle/>
          <a:p>
            <a:pPr marL="2992120" marR="1767205" indent="-1217930">
              <a:lnSpc>
                <a:spcPct val="100000"/>
              </a:lnSpc>
              <a:spcBef>
                <a:spcPts val="340"/>
              </a:spcBef>
            </a:pPr>
            <a:r>
              <a:rPr sz="3200" b="1" dirty="0">
                <a:solidFill>
                  <a:srgbClr val="FFFFFF"/>
                </a:solidFill>
                <a:latin typeface="Tahoma"/>
                <a:cs typeface="Tahoma"/>
              </a:rPr>
              <a:t>Bias, Conflict of</a:t>
            </a:r>
            <a:r>
              <a:rPr sz="3200" b="1" spc="-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Tahoma"/>
                <a:cs typeface="Tahoma"/>
              </a:rPr>
              <a:t>Interest,  Prejudgment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627700" y="6393655"/>
            <a:ext cx="273050" cy="149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latin typeface="Tahoma"/>
                <a:cs typeface="Tahoma"/>
              </a:rPr>
              <a:t>125</a:t>
            </a:r>
            <a:endParaRPr sz="800">
              <a:latin typeface="Tahoma"/>
              <a:cs typeface="Tahom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12484" y="1351933"/>
            <a:ext cx="8093075" cy="43160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0000"/>
              </a:lnSpc>
              <a:spcBef>
                <a:spcPts val="95"/>
              </a:spcBef>
            </a:pPr>
            <a:r>
              <a:rPr sz="3200" dirty="0">
                <a:latin typeface="Tahoma"/>
                <a:cs typeface="Tahoma"/>
              </a:rPr>
              <a:t>The </a:t>
            </a:r>
            <a:r>
              <a:rPr sz="3200" spc="-5" dirty="0">
                <a:latin typeface="Tahoma"/>
                <a:cs typeface="Tahoma"/>
              </a:rPr>
              <a:t>Title </a:t>
            </a:r>
            <a:r>
              <a:rPr sz="3200" dirty="0">
                <a:latin typeface="Tahoma"/>
                <a:cs typeface="Tahoma"/>
              </a:rPr>
              <a:t>IX </a:t>
            </a:r>
            <a:r>
              <a:rPr sz="3200" spc="-5" dirty="0">
                <a:latin typeface="Tahoma"/>
                <a:cs typeface="Tahoma"/>
              </a:rPr>
              <a:t>Coordinator, investigator,  </a:t>
            </a:r>
            <a:r>
              <a:rPr sz="3200" dirty="0">
                <a:latin typeface="Tahoma"/>
                <a:cs typeface="Tahoma"/>
              </a:rPr>
              <a:t>decision-maker, or </a:t>
            </a:r>
            <a:r>
              <a:rPr sz="3200" spc="-5" dirty="0">
                <a:latin typeface="Tahoma"/>
                <a:cs typeface="Tahoma"/>
              </a:rPr>
              <a:t>informal resolution  facilitator must </a:t>
            </a:r>
            <a:r>
              <a:rPr sz="3200" dirty="0">
                <a:latin typeface="Tahoma"/>
                <a:cs typeface="Tahoma"/>
              </a:rPr>
              <a:t>not have a </a:t>
            </a:r>
            <a:r>
              <a:rPr sz="3200" spc="-5" dirty="0">
                <a:latin typeface="Tahoma"/>
                <a:cs typeface="Tahoma"/>
              </a:rPr>
              <a:t>conflict </a:t>
            </a:r>
            <a:r>
              <a:rPr sz="3200" dirty="0">
                <a:latin typeface="Tahoma"/>
                <a:cs typeface="Tahoma"/>
              </a:rPr>
              <a:t>of interest  or bias for or </a:t>
            </a:r>
            <a:r>
              <a:rPr sz="3200" spc="-5" dirty="0">
                <a:latin typeface="Tahoma"/>
                <a:cs typeface="Tahoma"/>
              </a:rPr>
              <a:t>against Complainants </a:t>
            </a:r>
            <a:r>
              <a:rPr sz="3200" dirty="0">
                <a:latin typeface="Tahoma"/>
                <a:cs typeface="Tahoma"/>
              </a:rPr>
              <a:t>or  Respondents generally or </a:t>
            </a:r>
            <a:r>
              <a:rPr sz="3200" spc="-5" dirty="0">
                <a:latin typeface="Tahoma"/>
                <a:cs typeface="Tahoma"/>
              </a:rPr>
              <a:t>for </a:t>
            </a:r>
            <a:r>
              <a:rPr sz="3200" dirty="0">
                <a:latin typeface="Tahoma"/>
                <a:cs typeface="Tahoma"/>
              </a:rPr>
              <a:t>or against any  individual </a:t>
            </a:r>
            <a:r>
              <a:rPr sz="3200" spc="-5" dirty="0">
                <a:latin typeface="Tahoma"/>
                <a:cs typeface="Tahoma"/>
              </a:rPr>
              <a:t>Complainant </a:t>
            </a:r>
            <a:r>
              <a:rPr sz="3200" dirty="0">
                <a:latin typeface="Tahoma"/>
                <a:cs typeface="Tahoma"/>
              </a:rPr>
              <a:t>or Respondent. And  </a:t>
            </a:r>
            <a:r>
              <a:rPr sz="3200" spc="-5" dirty="0">
                <a:latin typeface="Tahoma"/>
                <a:cs typeface="Tahoma"/>
              </a:rPr>
              <a:t>that </a:t>
            </a:r>
            <a:r>
              <a:rPr sz="3200" dirty="0">
                <a:latin typeface="Tahoma"/>
                <a:cs typeface="Tahoma"/>
              </a:rPr>
              <a:t>they </a:t>
            </a:r>
            <a:r>
              <a:rPr sz="3200" spc="-5" dirty="0">
                <a:latin typeface="Tahoma"/>
                <a:cs typeface="Tahoma"/>
              </a:rPr>
              <a:t>must </a:t>
            </a:r>
            <a:r>
              <a:rPr sz="3200" dirty="0">
                <a:latin typeface="Tahoma"/>
                <a:cs typeface="Tahoma"/>
              </a:rPr>
              <a:t>not prejudge any </a:t>
            </a:r>
            <a:r>
              <a:rPr sz="3200" spc="-5" dirty="0">
                <a:latin typeface="Tahoma"/>
                <a:cs typeface="Tahoma"/>
              </a:rPr>
              <a:t>matter  </a:t>
            </a:r>
            <a:r>
              <a:rPr sz="3200" dirty="0">
                <a:latin typeface="Tahoma"/>
                <a:cs typeface="Tahoma"/>
              </a:rPr>
              <a:t>before</a:t>
            </a:r>
            <a:r>
              <a:rPr sz="3200" spc="-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them.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228600"/>
            <a:ext cx="8610600" cy="1066800"/>
          </a:xfrm>
          <a:prstGeom prst="rect">
            <a:avLst/>
          </a:prstGeom>
          <a:solidFill>
            <a:srgbClr val="92D050"/>
          </a:solidFill>
          <a:ln w="9525">
            <a:solidFill>
              <a:srgbClr val="000000"/>
            </a:solidFill>
          </a:ln>
        </p:spPr>
        <p:txBody>
          <a:bodyPr vert="horz" wrap="square" lIns="0" tIns="19558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540"/>
              </a:spcBef>
            </a:pPr>
            <a:r>
              <a:rPr sz="4400" b="1" dirty="0">
                <a:latin typeface="Tahoma"/>
                <a:cs typeface="Tahoma"/>
              </a:rPr>
              <a:t>Bias</a:t>
            </a:r>
            <a:endParaRPr sz="44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627700" y="6393655"/>
            <a:ext cx="273050" cy="149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latin typeface="Tahoma"/>
                <a:cs typeface="Tahoma"/>
              </a:rPr>
              <a:t>126</a:t>
            </a:r>
            <a:endParaRPr sz="800">
              <a:latin typeface="Tahoma"/>
              <a:cs typeface="Tahom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12140" y="1352032"/>
            <a:ext cx="7172325" cy="44894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10000"/>
              </a:lnSpc>
              <a:spcBef>
                <a:spcPts val="95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dirty="0">
                <a:latin typeface="Tahoma"/>
                <a:cs typeface="Tahoma"/>
              </a:rPr>
              <a:t>Prejudice for or </a:t>
            </a:r>
            <a:r>
              <a:rPr sz="3200" spc="-5" dirty="0">
                <a:latin typeface="Tahoma"/>
                <a:cs typeface="Tahoma"/>
              </a:rPr>
              <a:t>against </a:t>
            </a:r>
            <a:r>
              <a:rPr sz="3200" dirty="0">
                <a:latin typeface="Tahoma"/>
                <a:cs typeface="Tahoma"/>
              </a:rPr>
              <a:t>one person</a:t>
            </a:r>
            <a:r>
              <a:rPr sz="3200" spc="-8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or  </a:t>
            </a:r>
            <a:r>
              <a:rPr sz="3200" spc="-5" dirty="0">
                <a:latin typeface="Tahoma"/>
                <a:cs typeface="Tahoma"/>
              </a:rPr>
              <a:t>group</a:t>
            </a:r>
            <a:endParaRPr sz="3200">
              <a:latin typeface="Tahoma"/>
              <a:cs typeface="Tahoma"/>
            </a:endParaRPr>
          </a:p>
          <a:p>
            <a:pPr marL="355600" marR="612775" indent="-342900">
              <a:lnSpc>
                <a:spcPct val="110000"/>
              </a:lnSpc>
              <a:spcBef>
                <a:spcPts val="770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spc="-5" dirty="0">
                <a:latin typeface="Tahoma"/>
                <a:cs typeface="Tahoma"/>
              </a:rPr>
              <a:t>An affinity </a:t>
            </a:r>
            <a:r>
              <a:rPr sz="3200" dirty="0">
                <a:latin typeface="Tahoma"/>
                <a:cs typeface="Tahoma"/>
              </a:rPr>
              <a:t>or </a:t>
            </a:r>
            <a:r>
              <a:rPr sz="3200" spc="-5" dirty="0">
                <a:latin typeface="Tahoma"/>
                <a:cs typeface="Tahoma"/>
              </a:rPr>
              <a:t>habitual attraction to  something</a:t>
            </a:r>
            <a:endParaRPr sz="32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1155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dirty="0">
                <a:latin typeface="Tahoma"/>
                <a:cs typeface="Tahoma"/>
              </a:rPr>
              <a:t>The property of not being </a:t>
            </a:r>
            <a:r>
              <a:rPr sz="3200" spc="-5" dirty="0">
                <a:latin typeface="Tahoma"/>
                <a:cs typeface="Tahoma"/>
              </a:rPr>
              <a:t>in</a:t>
            </a:r>
            <a:r>
              <a:rPr sz="3200" spc="-2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balance</a:t>
            </a:r>
            <a:endParaRPr sz="3200">
              <a:latin typeface="Tahoma"/>
              <a:cs typeface="Tahoma"/>
            </a:endParaRPr>
          </a:p>
          <a:p>
            <a:pPr marL="355600" marR="179705" indent="-342900">
              <a:lnSpc>
                <a:spcPct val="110000"/>
              </a:lnSpc>
              <a:spcBef>
                <a:spcPts val="765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dirty="0">
                <a:latin typeface="Tahoma"/>
                <a:cs typeface="Tahoma"/>
              </a:rPr>
              <a:t>A </a:t>
            </a:r>
            <a:r>
              <a:rPr sz="3200" spc="-5" dirty="0">
                <a:latin typeface="Tahoma"/>
                <a:cs typeface="Tahoma"/>
              </a:rPr>
              <a:t>particular </a:t>
            </a:r>
            <a:r>
              <a:rPr sz="3200" dirty="0">
                <a:latin typeface="Tahoma"/>
                <a:cs typeface="Tahoma"/>
              </a:rPr>
              <a:t>point of view </a:t>
            </a:r>
            <a:r>
              <a:rPr sz="3200" spc="-5" dirty="0">
                <a:latin typeface="Tahoma"/>
                <a:cs typeface="Tahoma"/>
              </a:rPr>
              <a:t>from which  something is </a:t>
            </a:r>
            <a:r>
              <a:rPr sz="3200" dirty="0">
                <a:latin typeface="Tahoma"/>
                <a:cs typeface="Tahoma"/>
              </a:rPr>
              <a:t>seen or</a:t>
            </a:r>
            <a:r>
              <a:rPr sz="3200" spc="-1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presented</a:t>
            </a:r>
            <a:endParaRPr sz="3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880"/>
              </a:spcBef>
            </a:pPr>
            <a:r>
              <a:rPr sz="2000" spc="-5" dirty="0">
                <a:latin typeface="Tahoma"/>
                <a:cs typeface="Tahoma"/>
              </a:rPr>
              <a:t>Wordhippo.com</a:t>
            </a:r>
            <a:endParaRPr sz="20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228600"/>
            <a:ext cx="8610600" cy="1066800"/>
          </a:xfrm>
          <a:prstGeom prst="rect">
            <a:avLst/>
          </a:prstGeom>
          <a:solidFill>
            <a:srgbClr val="92D050"/>
          </a:solidFill>
          <a:ln w="9525">
            <a:solidFill>
              <a:srgbClr val="000000"/>
            </a:solidFill>
          </a:ln>
        </p:spPr>
        <p:txBody>
          <a:bodyPr vert="horz" wrap="square" lIns="0" tIns="255904" rIns="0" bIns="0" rtlCol="0">
            <a:spAutoFit/>
          </a:bodyPr>
          <a:lstStyle/>
          <a:p>
            <a:pPr marL="317500">
              <a:lnSpc>
                <a:spcPct val="100000"/>
              </a:lnSpc>
              <a:spcBef>
                <a:spcPts val="2014"/>
              </a:spcBef>
            </a:pPr>
            <a:r>
              <a:rPr sz="3600" b="1" spc="-5" dirty="0">
                <a:latin typeface="Tahoma"/>
                <a:cs typeface="Tahoma"/>
              </a:rPr>
              <a:t>Conflict of Interest </a:t>
            </a:r>
            <a:r>
              <a:rPr sz="3600" b="1" dirty="0">
                <a:latin typeface="Tahoma"/>
                <a:cs typeface="Tahoma"/>
              </a:rPr>
              <a:t>&amp;</a:t>
            </a:r>
            <a:r>
              <a:rPr sz="3600" b="1" spc="-30" dirty="0">
                <a:latin typeface="Tahoma"/>
                <a:cs typeface="Tahoma"/>
              </a:rPr>
              <a:t> </a:t>
            </a:r>
            <a:r>
              <a:rPr sz="3600" b="1" spc="-5" dirty="0">
                <a:latin typeface="Tahoma"/>
                <a:cs typeface="Tahoma"/>
              </a:rPr>
              <a:t>Prejudgment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627700" y="6393655"/>
            <a:ext cx="273050" cy="149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latin typeface="Tahoma"/>
                <a:cs typeface="Tahoma"/>
              </a:rPr>
              <a:t>127</a:t>
            </a:r>
            <a:endParaRPr sz="800">
              <a:latin typeface="Tahoma"/>
              <a:cs typeface="Tahom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12140" y="1352032"/>
            <a:ext cx="7936230" cy="40138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10000"/>
              </a:lnSpc>
              <a:spcBef>
                <a:spcPts val="95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dirty="0">
                <a:latin typeface="Tahoma"/>
                <a:cs typeface="Tahoma"/>
              </a:rPr>
              <a:t>A </a:t>
            </a:r>
            <a:r>
              <a:rPr sz="3200" spc="-5" dirty="0">
                <a:latin typeface="Tahoma"/>
                <a:cs typeface="Tahoma"/>
              </a:rPr>
              <a:t>conflict </a:t>
            </a:r>
            <a:r>
              <a:rPr sz="3200" dirty="0">
                <a:latin typeface="Tahoma"/>
                <a:cs typeface="Tahoma"/>
              </a:rPr>
              <a:t>between </a:t>
            </a:r>
            <a:r>
              <a:rPr sz="3200" spc="-5" dirty="0">
                <a:latin typeface="Tahoma"/>
                <a:cs typeface="Tahoma"/>
              </a:rPr>
              <a:t>the private interests  </a:t>
            </a:r>
            <a:r>
              <a:rPr sz="3200" dirty="0">
                <a:latin typeface="Tahoma"/>
                <a:cs typeface="Tahoma"/>
              </a:rPr>
              <a:t>and the </a:t>
            </a:r>
            <a:r>
              <a:rPr sz="3200" spc="-5" dirty="0">
                <a:latin typeface="Tahoma"/>
                <a:cs typeface="Tahoma"/>
              </a:rPr>
              <a:t>official </a:t>
            </a:r>
            <a:r>
              <a:rPr sz="3200" dirty="0">
                <a:latin typeface="Tahoma"/>
                <a:cs typeface="Tahoma"/>
              </a:rPr>
              <a:t>responsibilities of a person  </a:t>
            </a:r>
            <a:r>
              <a:rPr sz="3200" spc="-5" dirty="0">
                <a:latin typeface="Tahoma"/>
                <a:cs typeface="Tahoma"/>
              </a:rPr>
              <a:t>in </a:t>
            </a:r>
            <a:r>
              <a:rPr sz="3200" dirty="0">
                <a:latin typeface="Tahoma"/>
                <a:cs typeface="Tahoma"/>
              </a:rPr>
              <a:t>a position of</a:t>
            </a:r>
            <a:r>
              <a:rPr sz="3200" spc="-5" dirty="0">
                <a:latin typeface="Tahoma"/>
                <a:cs typeface="Tahoma"/>
              </a:rPr>
              <a:t> trust</a:t>
            </a:r>
            <a:endParaRPr sz="3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880"/>
              </a:spcBef>
            </a:pPr>
            <a:r>
              <a:rPr sz="2000" spc="-5" dirty="0">
                <a:latin typeface="Tahoma"/>
                <a:cs typeface="Tahoma"/>
              </a:rPr>
              <a:t>Merriam-Webster.com</a:t>
            </a:r>
            <a:endParaRPr sz="20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050">
              <a:latin typeface="Tahoma"/>
              <a:cs typeface="Tahoma"/>
            </a:endParaRPr>
          </a:p>
          <a:p>
            <a:pPr marL="355600" marR="297815" indent="-342900">
              <a:lnSpc>
                <a:spcPct val="110000"/>
              </a:lnSpc>
              <a:buClr>
                <a:srgbClr val="8BC53D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dirty="0">
                <a:latin typeface="Tahoma"/>
                <a:cs typeface="Tahoma"/>
              </a:rPr>
              <a:t>Prejudgment </a:t>
            </a:r>
            <a:r>
              <a:rPr sz="3200" spc="-5" dirty="0">
                <a:latin typeface="Tahoma"/>
                <a:cs typeface="Tahoma"/>
              </a:rPr>
              <a:t>is </a:t>
            </a:r>
            <a:r>
              <a:rPr sz="3200" dirty="0">
                <a:latin typeface="Tahoma"/>
                <a:cs typeface="Tahoma"/>
              </a:rPr>
              <a:t>a judgment </a:t>
            </a:r>
            <a:r>
              <a:rPr sz="3200" spc="-5" dirty="0">
                <a:latin typeface="Tahoma"/>
                <a:cs typeface="Tahoma"/>
              </a:rPr>
              <a:t>made </a:t>
            </a:r>
            <a:r>
              <a:rPr sz="3200" dirty="0">
                <a:latin typeface="Tahoma"/>
                <a:cs typeface="Tahoma"/>
              </a:rPr>
              <a:t>before  the evidence has </a:t>
            </a:r>
            <a:r>
              <a:rPr sz="3200" spc="5" dirty="0">
                <a:latin typeface="Tahoma"/>
                <a:cs typeface="Tahoma"/>
              </a:rPr>
              <a:t>been</a:t>
            </a:r>
            <a:r>
              <a:rPr sz="3200" spc="-5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presented</a:t>
            </a:r>
            <a:endParaRPr sz="3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880"/>
              </a:spcBef>
            </a:pPr>
            <a:r>
              <a:rPr sz="2000" spc="-5" dirty="0">
                <a:latin typeface="Tahoma"/>
                <a:cs typeface="Tahoma"/>
              </a:rPr>
              <a:t>Wordhippo.com</a:t>
            </a:r>
            <a:endParaRPr sz="20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81200" y="1790429"/>
            <a:ext cx="517906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b="1" dirty="0">
                <a:solidFill>
                  <a:srgbClr val="000000"/>
                </a:solidFill>
                <a:latin typeface="Tahoma"/>
                <a:cs typeface="Tahoma"/>
              </a:rPr>
              <a:t>R</a:t>
            </a:r>
            <a:r>
              <a:rPr sz="5400" b="1" spc="-5" dirty="0">
                <a:solidFill>
                  <a:srgbClr val="000000"/>
                </a:solidFill>
                <a:latin typeface="Tahoma"/>
                <a:cs typeface="Tahoma"/>
              </a:rPr>
              <a:t>ec</a:t>
            </a:r>
            <a:r>
              <a:rPr sz="5400" b="1" dirty="0">
                <a:solidFill>
                  <a:srgbClr val="000000"/>
                </a:solidFill>
                <a:latin typeface="Tahoma"/>
                <a:cs typeface="Tahoma"/>
              </a:rPr>
              <a:t>o</a:t>
            </a:r>
            <a:r>
              <a:rPr sz="5400" b="1" spc="-5" dirty="0">
                <a:solidFill>
                  <a:srgbClr val="000000"/>
                </a:solidFill>
                <a:latin typeface="Tahoma"/>
                <a:cs typeface="Tahoma"/>
              </a:rPr>
              <a:t>rd</a:t>
            </a:r>
            <a:r>
              <a:rPr sz="5400" b="1" spc="-10" dirty="0">
                <a:solidFill>
                  <a:srgbClr val="000000"/>
                </a:solidFill>
                <a:latin typeface="Tahoma"/>
                <a:cs typeface="Tahoma"/>
              </a:rPr>
              <a:t>k</a:t>
            </a:r>
            <a:r>
              <a:rPr sz="5400" b="1" spc="-5" dirty="0">
                <a:solidFill>
                  <a:srgbClr val="000000"/>
                </a:solidFill>
                <a:latin typeface="Tahoma"/>
                <a:cs typeface="Tahoma"/>
              </a:rPr>
              <a:t>eeping</a:t>
            </a:r>
            <a:endParaRPr sz="54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776727" y="3393947"/>
            <a:ext cx="3451860" cy="1112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820161" y="3429761"/>
            <a:ext cx="3352800" cy="0"/>
          </a:xfrm>
          <a:custGeom>
            <a:avLst/>
            <a:gdLst/>
            <a:ahLst/>
            <a:cxnLst/>
            <a:rect l="l" t="t" r="r" b="b"/>
            <a:pathLst>
              <a:path w="3352800">
                <a:moveTo>
                  <a:pt x="0" y="0"/>
                </a:moveTo>
                <a:lnTo>
                  <a:pt x="3352800" y="0"/>
                </a:lnTo>
              </a:path>
            </a:pathLst>
          </a:custGeom>
          <a:ln w="25400">
            <a:solidFill>
              <a:srgbClr val="8BC5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627700" y="6393655"/>
            <a:ext cx="273050" cy="149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latin typeface="Tahoma"/>
                <a:cs typeface="Tahoma"/>
              </a:rPr>
              <a:t>128</a:t>
            </a:r>
            <a:endParaRPr sz="800">
              <a:latin typeface="Tahoma"/>
              <a:cs typeface="Tahom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228600"/>
            <a:ext cx="8610600" cy="1066800"/>
          </a:xfrm>
          <a:prstGeom prst="rect">
            <a:avLst/>
          </a:prstGeom>
          <a:solidFill>
            <a:srgbClr val="92D050"/>
          </a:solidFill>
          <a:ln w="9525">
            <a:solidFill>
              <a:srgbClr val="000000"/>
            </a:solidFill>
          </a:ln>
        </p:spPr>
        <p:txBody>
          <a:bodyPr vert="horz" wrap="square" lIns="0" tIns="195580" rIns="0" bIns="0" rtlCol="0">
            <a:spAutoFit/>
          </a:bodyPr>
          <a:lstStyle/>
          <a:p>
            <a:pPr marL="174625" algn="ctr">
              <a:lnSpc>
                <a:spcPct val="100000"/>
              </a:lnSpc>
              <a:spcBef>
                <a:spcPts val="1540"/>
              </a:spcBef>
            </a:pPr>
            <a:r>
              <a:rPr sz="4400" b="1" dirty="0">
                <a:latin typeface="Tahoma"/>
                <a:cs typeface="Tahoma"/>
              </a:rPr>
              <a:t>Recordkeeping</a:t>
            </a:r>
            <a:endParaRPr sz="44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627700" y="6393655"/>
            <a:ext cx="273050" cy="149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latin typeface="Tahoma"/>
                <a:cs typeface="Tahoma"/>
              </a:rPr>
              <a:t>129</a:t>
            </a:r>
            <a:endParaRPr sz="800">
              <a:latin typeface="Tahoma"/>
              <a:cs typeface="Tahom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676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20"/>
              </a:spcBef>
            </a:pPr>
            <a:r>
              <a:rPr spc="-5" dirty="0"/>
              <a:t>Must </a:t>
            </a:r>
            <a:r>
              <a:rPr dirty="0"/>
              <a:t>maintain the following for 7</a:t>
            </a:r>
            <a:r>
              <a:rPr spc="-90" dirty="0"/>
              <a:t> </a:t>
            </a:r>
            <a:r>
              <a:rPr spc="-5" dirty="0"/>
              <a:t>years:</a:t>
            </a:r>
          </a:p>
          <a:p>
            <a:pPr marL="355600" indent="-342900">
              <a:lnSpc>
                <a:spcPct val="100000"/>
              </a:lnSpc>
              <a:spcBef>
                <a:spcPts val="1025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4965" algn="l"/>
                <a:tab pos="355600" algn="l"/>
              </a:tabLst>
            </a:pPr>
            <a:r>
              <a:rPr sz="2000" dirty="0"/>
              <a:t>Sexual </a:t>
            </a:r>
            <a:r>
              <a:rPr sz="2000" spc="-5" dirty="0"/>
              <a:t>harassment investigation </a:t>
            </a:r>
            <a:r>
              <a:rPr sz="2000" dirty="0"/>
              <a:t>documents,</a:t>
            </a:r>
            <a:r>
              <a:rPr sz="2000" spc="-95" dirty="0"/>
              <a:t> </a:t>
            </a:r>
            <a:r>
              <a:rPr sz="2000" spc="-5" dirty="0"/>
              <a:t>including:</a:t>
            </a:r>
            <a:endParaRPr sz="2000"/>
          </a:p>
          <a:p>
            <a:pPr marL="756285" lvl="1" indent="-287020">
              <a:lnSpc>
                <a:spcPct val="100000"/>
              </a:lnSpc>
              <a:spcBef>
                <a:spcPts val="830"/>
              </a:spcBef>
              <a:buClr>
                <a:srgbClr val="8BC53D"/>
              </a:buClr>
              <a:buSzPct val="75000"/>
              <a:buFont typeface="Wingdings"/>
              <a:buChar char=""/>
              <a:tabLst>
                <a:tab pos="756285" algn="l"/>
                <a:tab pos="756920" algn="l"/>
              </a:tabLst>
            </a:pPr>
            <a:r>
              <a:rPr sz="1600" spc="-10" dirty="0">
                <a:latin typeface="Tahoma"/>
                <a:cs typeface="Tahoma"/>
              </a:rPr>
              <a:t>Determination </a:t>
            </a:r>
            <a:r>
              <a:rPr sz="1600" spc="-5" dirty="0">
                <a:latin typeface="Tahoma"/>
                <a:cs typeface="Tahoma"/>
              </a:rPr>
              <a:t>regarding</a:t>
            </a:r>
            <a:r>
              <a:rPr sz="1600" spc="3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responsibility</a:t>
            </a:r>
            <a:endParaRPr sz="1600">
              <a:latin typeface="Tahoma"/>
              <a:cs typeface="Tahoma"/>
            </a:endParaRPr>
          </a:p>
          <a:p>
            <a:pPr marL="756285" lvl="1" indent="-287020">
              <a:lnSpc>
                <a:spcPct val="100000"/>
              </a:lnSpc>
              <a:spcBef>
                <a:spcPts val="770"/>
              </a:spcBef>
              <a:buClr>
                <a:srgbClr val="8BC53D"/>
              </a:buClr>
              <a:buSzPct val="75000"/>
              <a:buFont typeface="Wingdings"/>
              <a:buChar char=""/>
              <a:tabLst>
                <a:tab pos="756285" algn="l"/>
                <a:tab pos="756920" algn="l"/>
              </a:tabLst>
            </a:pPr>
            <a:r>
              <a:rPr sz="1600" spc="-5" dirty="0">
                <a:latin typeface="Tahoma"/>
                <a:cs typeface="Tahoma"/>
              </a:rPr>
              <a:t>Recordings or transcripts of </a:t>
            </a:r>
            <a:r>
              <a:rPr sz="1600" spc="-10" dirty="0">
                <a:latin typeface="Tahoma"/>
                <a:cs typeface="Tahoma"/>
              </a:rPr>
              <a:t>live</a:t>
            </a:r>
            <a:r>
              <a:rPr sz="1600" spc="6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hearing</a:t>
            </a:r>
            <a:endParaRPr sz="1600">
              <a:latin typeface="Tahoma"/>
              <a:cs typeface="Tahoma"/>
            </a:endParaRPr>
          </a:p>
          <a:p>
            <a:pPr marL="756285" lvl="1" indent="-287020">
              <a:lnSpc>
                <a:spcPct val="100000"/>
              </a:lnSpc>
              <a:spcBef>
                <a:spcPts val="765"/>
              </a:spcBef>
              <a:buClr>
                <a:srgbClr val="8BC53D"/>
              </a:buClr>
              <a:buSzPct val="75000"/>
              <a:buFont typeface="Wingdings"/>
              <a:buChar char=""/>
              <a:tabLst>
                <a:tab pos="756285" algn="l"/>
                <a:tab pos="756920" algn="l"/>
              </a:tabLst>
            </a:pPr>
            <a:r>
              <a:rPr sz="1600" spc="-5" dirty="0">
                <a:latin typeface="Tahoma"/>
                <a:cs typeface="Tahoma"/>
              </a:rPr>
              <a:t>Disciplinary </a:t>
            </a:r>
            <a:r>
              <a:rPr sz="1600" spc="-10" dirty="0">
                <a:latin typeface="Tahoma"/>
                <a:cs typeface="Tahoma"/>
              </a:rPr>
              <a:t>sanctions </a:t>
            </a:r>
            <a:r>
              <a:rPr sz="1600" spc="-5" dirty="0">
                <a:latin typeface="Tahoma"/>
                <a:cs typeface="Tahoma"/>
              </a:rPr>
              <a:t>imposed on</a:t>
            </a:r>
            <a:r>
              <a:rPr sz="1600" spc="105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Respondent</a:t>
            </a:r>
            <a:endParaRPr sz="1600">
              <a:latin typeface="Tahoma"/>
              <a:cs typeface="Tahoma"/>
            </a:endParaRPr>
          </a:p>
          <a:p>
            <a:pPr marL="756285" lvl="1" indent="-287020">
              <a:lnSpc>
                <a:spcPct val="100000"/>
              </a:lnSpc>
              <a:spcBef>
                <a:spcPts val="770"/>
              </a:spcBef>
              <a:buClr>
                <a:srgbClr val="8BC53D"/>
              </a:buClr>
              <a:buSzPct val="75000"/>
              <a:buFont typeface="Wingdings"/>
              <a:buChar char=""/>
              <a:tabLst>
                <a:tab pos="756285" algn="l"/>
                <a:tab pos="756920" algn="l"/>
              </a:tabLst>
            </a:pPr>
            <a:r>
              <a:rPr sz="1600" spc="-5" dirty="0">
                <a:latin typeface="Tahoma"/>
                <a:cs typeface="Tahoma"/>
              </a:rPr>
              <a:t>Remedies provided </a:t>
            </a:r>
            <a:r>
              <a:rPr sz="1600" spc="-10" dirty="0">
                <a:latin typeface="Tahoma"/>
                <a:cs typeface="Tahoma"/>
              </a:rPr>
              <a:t>to</a:t>
            </a:r>
            <a:r>
              <a:rPr sz="1600" spc="30" dirty="0">
                <a:latin typeface="Tahoma"/>
                <a:cs typeface="Tahoma"/>
              </a:rPr>
              <a:t> </a:t>
            </a:r>
            <a:r>
              <a:rPr sz="1600" spc="-5" dirty="0">
                <a:latin typeface="Tahoma"/>
                <a:cs typeface="Tahoma"/>
              </a:rPr>
              <a:t>Complainant</a:t>
            </a:r>
            <a:endParaRPr sz="16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894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4965" algn="l"/>
                <a:tab pos="355600" algn="l"/>
              </a:tabLst>
            </a:pPr>
            <a:r>
              <a:rPr sz="2000" spc="-5" dirty="0"/>
              <a:t>Appeal </a:t>
            </a:r>
            <a:r>
              <a:rPr sz="2000" dirty="0"/>
              <a:t>and</a:t>
            </a:r>
            <a:r>
              <a:rPr sz="2000" spc="-35" dirty="0"/>
              <a:t> </a:t>
            </a:r>
            <a:r>
              <a:rPr sz="2000" dirty="0"/>
              <a:t>result</a:t>
            </a:r>
            <a:endParaRPr sz="2000"/>
          </a:p>
          <a:p>
            <a:pPr marL="355600" indent="-342900">
              <a:lnSpc>
                <a:spcPct val="100000"/>
              </a:lnSpc>
              <a:spcBef>
                <a:spcPts val="960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4965" algn="l"/>
                <a:tab pos="355600" algn="l"/>
              </a:tabLst>
            </a:pPr>
            <a:r>
              <a:rPr sz="2000" spc="-5" dirty="0"/>
              <a:t>Informal </a:t>
            </a:r>
            <a:r>
              <a:rPr sz="2000" dirty="0"/>
              <a:t>resolution and</a:t>
            </a:r>
            <a:r>
              <a:rPr sz="2000" spc="-40" dirty="0"/>
              <a:t> </a:t>
            </a:r>
            <a:r>
              <a:rPr sz="2000" dirty="0"/>
              <a:t>result</a:t>
            </a:r>
            <a:endParaRPr sz="2000"/>
          </a:p>
          <a:p>
            <a:pPr marL="355600" indent="-342900">
              <a:lnSpc>
                <a:spcPct val="100000"/>
              </a:lnSpc>
              <a:spcBef>
                <a:spcPts val="960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4965" algn="l"/>
                <a:tab pos="355600" algn="l"/>
              </a:tabLst>
            </a:pPr>
            <a:r>
              <a:rPr sz="2000" spc="-5" dirty="0"/>
              <a:t>Actions </a:t>
            </a:r>
            <a:r>
              <a:rPr sz="2000" dirty="0"/>
              <a:t>taken </a:t>
            </a:r>
            <a:r>
              <a:rPr sz="2000" spc="-5" dirty="0"/>
              <a:t>in </a:t>
            </a:r>
            <a:r>
              <a:rPr sz="2000" dirty="0"/>
              <a:t>response to a </a:t>
            </a:r>
            <a:r>
              <a:rPr sz="2000" spc="-5" dirty="0"/>
              <a:t>report </a:t>
            </a:r>
            <a:r>
              <a:rPr sz="2000" dirty="0"/>
              <a:t>of sexual</a:t>
            </a:r>
            <a:r>
              <a:rPr sz="2000" spc="-60" dirty="0"/>
              <a:t> </a:t>
            </a:r>
            <a:r>
              <a:rPr sz="2000" spc="-5" dirty="0"/>
              <a:t>harassment</a:t>
            </a:r>
            <a:endParaRPr sz="2000"/>
          </a:p>
          <a:p>
            <a:pPr marL="355600" marR="182245" indent="-342900">
              <a:lnSpc>
                <a:spcPct val="120000"/>
              </a:lnSpc>
              <a:spcBef>
                <a:spcPts val="480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4965" algn="l"/>
                <a:tab pos="355600" algn="l"/>
              </a:tabLst>
            </a:pPr>
            <a:r>
              <a:rPr sz="2000" spc="-5" dirty="0"/>
              <a:t>Actions </a:t>
            </a:r>
            <a:r>
              <a:rPr sz="2000" dirty="0"/>
              <a:t>taken </a:t>
            </a:r>
            <a:r>
              <a:rPr sz="2000" spc="-5" dirty="0"/>
              <a:t>in </a:t>
            </a:r>
            <a:r>
              <a:rPr sz="2000" dirty="0"/>
              <a:t>response to a </a:t>
            </a:r>
            <a:r>
              <a:rPr sz="2000" spc="-5" dirty="0"/>
              <a:t>formal complaint </a:t>
            </a:r>
            <a:r>
              <a:rPr sz="2000" dirty="0"/>
              <a:t>of sexual  </a:t>
            </a:r>
            <a:r>
              <a:rPr sz="2000" spc="-5" dirty="0"/>
              <a:t>harassment</a:t>
            </a:r>
            <a:endParaRPr sz="2000"/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228600"/>
            <a:ext cx="8610600" cy="1066800"/>
          </a:xfrm>
          <a:prstGeom prst="rect">
            <a:avLst/>
          </a:prstGeom>
          <a:solidFill>
            <a:srgbClr val="92D050"/>
          </a:solidFill>
          <a:ln w="9525">
            <a:solidFill>
              <a:srgbClr val="000000"/>
            </a:solidFill>
          </a:ln>
        </p:spPr>
        <p:txBody>
          <a:bodyPr vert="horz" wrap="square" lIns="0" tIns="195580" rIns="0" bIns="0" rtlCol="0">
            <a:spAutoFit/>
          </a:bodyPr>
          <a:lstStyle/>
          <a:p>
            <a:pPr marL="174625" algn="ctr">
              <a:lnSpc>
                <a:spcPct val="100000"/>
              </a:lnSpc>
              <a:spcBef>
                <a:spcPts val="1540"/>
              </a:spcBef>
            </a:pPr>
            <a:r>
              <a:rPr sz="4400" b="1" dirty="0">
                <a:latin typeface="Tahoma"/>
                <a:cs typeface="Tahoma"/>
              </a:rPr>
              <a:t>Recordkeeping</a:t>
            </a:r>
            <a:endParaRPr sz="44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653100" y="6393655"/>
            <a:ext cx="222250" cy="149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latin typeface="Tahoma"/>
                <a:cs typeface="Tahoma"/>
              </a:rPr>
              <a:t>130</a:t>
            </a:r>
            <a:endParaRPr sz="800">
              <a:latin typeface="Tahoma"/>
              <a:cs typeface="Tahom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12140" y="1403096"/>
            <a:ext cx="7981950" cy="34613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68605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ahoma"/>
                <a:cs typeface="Tahoma"/>
              </a:rPr>
              <a:t>Responses </a:t>
            </a:r>
            <a:r>
              <a:rPr sz="2400" dirty="0">
                <a:latin typeface="Tahoma"/>
                <a:cs typeface="Tahoma"/>
              </a:rPr>
              <a:t>to </a:t>
            </a:r>
            <a:r>
              <a:rPr sz="2400" spc="-5" dirty="0">
                <a:latin typeface="Tahoma"/>
                <a:cs typeface="Tahoma"/>
              </a:rPr>
              <a:t>formal </a:t>
            </a:r>
            <a:r>
              <a:rPr sz="2400" dirty="0">
                <a:latin typeface="Tahoma"/>
                <a:cs typeface="Tahoma"/>
              </a:rPr>
              <a:t>and informal complaints and </a:t>
            </a:r>
            <a:r>
              <a:rPr sz="2400" spc="-5" dirty="0">
                <a:latin typeface="Tahoma"/>
                <a:cs typeface="Tahoma"/>
              </a:rPr>
              <a:t>actions  taken </a:t>
            </a:r>
            <a:r>
              <a:rPr sz="2400" dirty="0">
                <a:latin typeface="Tahoma"/>
                <a:cs typeface="Tahoma"/>
              </a:rPr>
              <a:t>in </a:t>
            </a:r>
            <a:r>
              <a:rPr sz="2400" spc="-5" dirty="0">
                <a:latin typeface="Tahoma"/>
                <a:cs typeface="Tahoma"/>
              </a:rPr>
              <a:t>response </a:t>
            </a:r>
            <a:r>
              <a:rPr sz="2400" dirty="0">
                <a:latin typeface="Tahoma"/>
                <a:cs typeface="Tahoma"/>
              </a:rPr>
              <a:t>should</a:t>
            </a:r>
            <a:r>
              <a:rPr sz="2400" spc="-2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include:</a:t>
            </a:r>
            <a:endParaRPr sz="2400">
              <a:latin typeface="Tahoma"/>
              <a:cs typeface="Tahoma"/>
            </a:endParaRPr>
          </a:p>
          <a:p>
            <a:pPr marL="440690" marR="541020" indent="-428625">
              <a:lnSpc>
                <a:spcPct val="120000"/>
              </a:lnSpc>
              <a:spcBef>
                <a:spcPts val="170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440690" algn="l"/>
                <a:tab pos="441325" algn="l"/>
              </a:tabLst>
            </a:pPr>
            <a:r>
              <a:rPr sz="2000" dirty="0">
                <a:latin typeface="Tahoma"/>
                <a:cs typeface="Tahoma"/>
              </a:rPr>
              <a:t>The basis for the </a:t>
            </a:r>
            <a:r>
              <a:rPr sz="2000" spc="-5" dirty="0">
                <a:latin typeface="Tahoma"/>
                <a:cs typeface="Tahoma"/>
              </a:rPr>
              <a:t>school’s conclusion </a:t>
            </a:r>
            <a:r>
              <a:rPr sz="2000" dirty="0">
                <a:latin typeface="Tahoma"/>
                <a:cs typeface="Tahoma"/>
              </a:rPr>
              <a:t>that </a:t>
            </a:r>
            <a:r>
              <a:rPr sz="2000" spc="-5" dirty="0">
                <a:latin typeface="Tahoma"/>
                <a:cs typeface="Tahoma"/>
              </a:rPr>
              <a:t>its </a:t>
            </a:r>
            <a:r>
              <a:rPr sz="2000" dirty="0">
                <a:latin typeface="Tahoma"/>
                <a:cs typeface="Tahoma"/>
              </a:rPr>
              <a:t>response was not  </a:t>
            </a:r>
            <a:r>
              <a:rPr sz="2000" spc="-5" dirty="0">
                <a:latin typeface="Tahoma"/>
                <a:cs typeface="Tahoma"/>
              </a:rPr>
              <a:t>deliberately</a:t>
            </a:r>
            <a:r>
              <a:rPr sz="2000" spc="-10" dirty="0">
                <a:latin typeface="Tahoma"/>
                <a:cs typeface="Tahoma"/>
              </a:rPr>
              <a:t> </a:t>
            </a:r>
            <a:r>
              <a:rPr sz="2000" spc="-5" dirty="0">
                <a:latin typeface="Tahoma"/>
                <a:cs typeface="Tahoma"/>
              </a:rPr>
              <a:t>indifferent</a:t>
            </a:r>
            <a:endParaRPr sz="2000">
              <a:latin typeface="Tahoma"/>
              <a:cs typeface="Tahoma"/>
            </a:endParaRPr>
          </a:p>
          <a:p>
            <a:pPr marL="440690" marR="5080" indent="-428625">
              <a:lnSpc>
                <a:spcPct val="120000"/>
              </a:lnSpc>
              <a:spcBef>
                <a:spcPts val="480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440690" algn="l"/>
                <a:tab pos="441325" algn="l"/>
              </a:tabLst>
            </a:pPr>
            <a:r>
              <a:rPr sz="2000" spc="-5" dirty="0">
                <a:latin typeface="Tahoma"/>
                <a:cs typeface="Tahoma"/>
              </a:rPr>
              <a:t>Documentation </a:t>
            </a:r>
            <a:r>
              <a:rPr sz="2000" dirty="0">
                <a:latin typeface="Tahoma"/>
                <a:cs typeface="Tahoma"/>
              </a:rPr>
              <a:t>that </a:t>
            </a:r>
            <a:r>
              <a:rPr sz="2000" spc="-5" dirty="0">
                <a:latin typeface="Tahoma"/>
                <a:cs typeface="Tahoma"/>
              </a:rPr>
              <a:t>it </a:t>
            </a:r>
            <a:r>
              <a:rPr sz="2000" dirty="0">
                <a:latin typeface="Tahoma"/>
                <a:cs typeface="Tahoma"/>
              </a:rPr>
              <a:t>has taken measures designed to restore or  preserve </a:t>
            </a:r>
            <a:r>
              <a:rPr sz="2000" spc="-5" dirty="0">
                <a:latin typeface="Tahoma"/>
                <a:cs typeface="Tahoma"/>
              </a:rPr>
              <a:t>equal </a:t>
            </a:r>
            <a:r>
              <a:rPr sz="2000" dirty="0">
                <a:latin typeface="Tahoma"/>
                <a:cs typeface="Tahoma"/>
              </a:rPr>
              <a:t>access to the </a:t>
            </a:r>
            <a:r>
              <a:rPr sz="2000" spc="-5" dirty="0">
                <a:latin typeface="Tahoma"/>
                <a:cs typeface="Tahoma"/>
              </a:rPr>
              <a:t>school’s </a:t>
            </a:r>
            <a:r>
              <a:rPr sz="2000" dirty="0">
                <a:latin typeface="Tahoma"/>
                <a:cs typeface="Tahoma"/>
              </a:rPr>
              <a:t>education </a:t>
            </a:r>
            <a:r>
              <a:rPr sz="2000" spc="-5" dirty="0">
                <a:latin typeface="Tahoma"/>
                <a:cs typeface="Tahoma"/>
              </a:rPr>
              <a:t>program </a:t>
            </a:r>
            <a:r>
              <a:rPr sz="2000" dirty="0">
                <a:latin typeface="Tahoma"/>
                <a:cs typeface="Tahoma"/>
              </a:rPr>
              <a:t>or</a:t>
            </a:r>
            <a:r>
              <a:rPr sz="2000" spc="-80" dirty="0">
                <a:latin typeface="Tahoma"/>
                <a:cs typeface="Tahoma"/>
              </a:rPr>
              <a:t> </a:t>
            </a:r>
            <a:r>
              <a:rPr sz="2000" spc="-5" dirty="0">
                <a:latin typeface="Tahoma"/>
                <a:cs typeface="Tahoma"/>
              </a:rPr>
              <a:t>activity</a:t>
            </a:r>
            <a:endParaRPr sz="2000">
              <a:latin typeface="Tahoma"/>
              <a:cs typeface="Tahoma"/>
            </a:endParaRPr>
          </a:p>
          <a:p>
            <a:pPr marL="440690" marR="334010" indent="-428625">
              <a:lnSpc>
                <a:spcPct val="120000"/>
              </a:lnSpc>
              <a:spcBef>
                <a:spcPts val="480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440690" algn="l"/>
                <a:tab pos="441325" algn="l"/>
              </a:tabLst>
            </a:pPr>
            <a:r>
              <a:rPr sz="2000" spc="-5" dirty="0">
                <a:latin typeface="Tahoma"/>
                <a:cs typeface="Tahoma"/>
              </a:rPr>
              <a:t>Supportive </a:t>
            </a:r>
            <a:r>
              <a:rPr sz="2000" dirty="0">
                <a:latin typeface="Tahoma"/>
                <a:cs typeface="Tahoma"/>
              </a:rPr>
              <a:t>measures or </a:t>
            </a:r>
            <a:r>
              <a:rPr sz="2000" spc="-5" dirty="0">
                <a:latin typeface="Tahoma"/>
                <a:cs typeface="Tahoma"/>
              </a:rPr>
              <a:t>if no supportive </a:t>
            </a:r>
            <a:r>
              <a:rPr sz="2000" dirty="0">
                <a:latin typeface="Tahoma"/>
                <a:cs typeface="Tahoma"/>
              </a:rPr>
              <a:t>measures are </a:t>
            </a:r>
            <a:r>
              <a:rPr sz="2000" spc="-5" dirty="0">
                <a:latin typeface="Tahoma"/>
                <a:cs typeface="Tahoma"/>
              </a:rPr>
              <a:t>provided,  document </a:t>
            </a:r>
            <a:r>
              <a:rPr sz="2000" dirty="0">
                <a:latin typeface="Tahoma"/>
                <a:cs typeface="Tahoma"/>
              </a:rPr>
              <a:t>the reasons why such a response was not </a:t>
            </a:r>
            <a:r>
              <a:rPr sz="2000" spc="-5" dirty="0">
                <a:latin typeface="Tahoma"/>
                <a:cs typeface="Tahoma"/>
              </a:rPr>
              <a:t>clearly  unreasonable in light </a:t>
            </a:r>
            <a:r>
              <a:rPr sz="2000" dirty="0">
                <a:latin typeface="Tahoma"/>
                <a:cs typeface="Tahoma"/>
              </a:rPr>
              <a:t>of the known</a:t>
            </a:r>
            <a:r>
              <a:rPr sz="2000" spc="-35" dirty="0">
                <a:latin typeface="Tahoma"/>
                <a:cs typeface="Tahoma"/>
              </a:rPr>
              <a:t> </a:t>
            </a:r>
            <a:r>
              <a:rPr sz="2000" spc="-5" dirty="0">
                <a:latin typeface="Tahoma"/>
                <a:cs typeface="Tahoma"/>
              </a:rPr>
              <a:t>circumstances</a:t>
            </a:r>
            <a:endParaRPr sz="20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07991" y="685800"/>
            <a:ext cx="4611623" cy="49408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3540" y="554883"/>
            <a:ext cx="383222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387600" algn="l"/>
              </a:tabLst>
            </a:pPr>
            <a:r>
              <a:rPr u="heavy" spc="-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E</a:t>
            </a:r>
            <a:r>
              <a:rPr u="heavy" spc="-3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f</a:t>
            </a:r>
            <a:r>
              <a:rPr u="heavy" spc="-4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f</a:t>
            </a:r>
            <a:r>
              <a:rPr u="heavy" spc="-1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e</a:t>
            </a:r>
            <a:r>
              <a:rPr u="heavy" spc="-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c</a:t>
            </a:r>
            <a:r>
              <a:rPr u="heavy" spc="-1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t</a:t>
            </a:r>
            <a:r>
              <a:rPr u="heavy" spc="-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s</a:t>
            </a:r>
            <a:r>
              <a:rPr u="heavy" spc="1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 </a:t>
            </a:r>
            <a:r>
              <a:rPr u="heavy" spc="-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on</a:t>
            </a:r>
            <a:r>
              <a:rPr u="heavy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	</a:t>
            </a:r>
            <a:r>
              <a:rPr u="heavy" spc="-42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T</a:t>
            </a:r>
            <a:r>
              <a:rPr u="heavy" spc="-1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e</a:t>
            </a:r>
            <a:r>
              <a:rPr u="heavy" spc="-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ams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/>
              <a:t>14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61866" y="1536475"/>
            <a:ext cx="3527425" cy="9251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latin typeface="Calibri"/>
                <a:cs typeface="Calibri"/>
              </a:rPr>
              <a:t>Decreased</a:t>
            </a:r>
            <a:r>
              <a:rPr sz="2000" b="1" spc="1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focus</a:t>
            </a:r>
            <a:endParaRPr sz="2000">
              <a:latin typeface="Calibri"/>
              <a:cs typeface="Calibri"/>
            </a:endParaRPr>
          </a:p>
          <a:p>
            <a:pPr marL="1448435">
              <a:lnSpc>
                <a:spcPct val="100000"/>
              </a:lnSpc>
              <a:spcBef>
                <a:spcPts val="1795"/>
              </a:spcBef>
            </a:pPr>
            <a:r>
              <a:rPr sz="2400" spc="-15" dirty="0">
                <a:solidFill>
                  <a:srgbClr val="114F37"/>
                </a:solidFill>
                <a:latin typeface="Calibri"/>
                <a:cs typeface="Calibri"/>
              </a:rPr>
              <a:t>Lost</a:t>
            </a:r>
            <a:r>
              <a:rPr sz="2400" spc="-30" dirty="0">
                <a:solidFill>
                  <a:srgbClr val="114F37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114F37"/>
                </a:solidFill>
                <a:latin typeface="Calibri"/>
                <a:cs typeface="Calibri"/>
              </a:rPr>
              <a:t>productivity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46049" y="2973897"/>
            <a:ext cx="14516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5" dirty="0">
                <a:solidFill>
                  <a:srgbClr val="001F5F"/>
                </a:solidFill>
                <a:latin typeface="Times New Roman"/>
                <a:cs typeface="Times New Roman"/>
              </a:rPr>
              <a:t>Withdrawal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61859" y="4225428"/>
            <a:ext cx="142113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5" dirty="0">
                <a:solidFill>
                  <a:srgbClr val="093452"/>
                </a:solidFill>
                <a:latin typeface="Calibri"/>
                <a:cs typeface="Calibri"/>
              </a:rPr>
              <a:t>A</a:t>
            </a:r>
            <a:r>
              <a:rPr sz="2100" spc="-15" dirty="0">
                <a:solidFill>
                  <a:srgbClr val="093452"/>
                </a:solidFill>
                <a:latin typeface="Calibri"/>
                <a:cs typeface="Calibri"/>
              </a:rPr>
              <a:t>b</a:t>
            </a:r>
            <a:r>
              <a:rPr sz="2100" spc="-10" dirty="0">
                <a:solidFill>
                  <a:srgbClr val="093452"/>
                </a:solidFill>
                <a:latin typeface="Calibri"/>
                <a:cs typeface="Calibri"/>
              </a:rPr>
              <a:t>s</a:t>
            </a:r>
            <a:r>
              <a:rPr sz="2100" spc="-5" dirty="0">
                <a:solidFill>
                  <a:srgbClr val="093452"/>
                </a:solidFill>
                <a:latin typeface="Calibri"/>
                <a:cs typeface="Calibri"/>
              </a:rPr>
              <a:t>e</a:t>
            </a:r>
            <a:r>
              <a:rPr sz="2100" spc="-25" dirty="0">
                <a:solidFill>
                  <a:srgbClr val="093452"/>
                </a:solidFill>
                <a:latin typeface="Calibri"/>
                <a:cs typeface="Calibri"/>
              </a:rPr>
              <a:t>n</a:t>
            </a:r>
            <a:r>
              <a:rPr sz="2100" spc="-20" dirty="0">
                <a:solidFill>
                  <a:srgbClr val="093452"/>
                </a:solidFill>
                <a:latin typeface="Calibri"/>
                <a:cs typeface="Calibri"/>
              </a:rPr>
              <a:t>t</a:t>
            </a:r>
            <a:r>
              <a:rPr sz="2100" spc="-5" dirty="0">
                <a:solidFill>
                  <a:srgbClr val="093452"/>
                </a:solidFill>
                <a:latin typeface="Calibri"/>
                <a:cs typeface="Calibri"/>
              </a:rPr>
              <a:t>eei</a:t>
            </a:r>
            <a:r>
              <a:rPr sz="2100" spc="-10" dirty="0">
                <a:solidFill>
                  <a:srgbClr val="093452"/>
                </a:solidFill>
                <a:latin typeface="Calibri"/>
                <a:cs typeface="Calibri"/>
              </a:rPr>
              <a:t>s</a:t>
            </a:r>
            <a:r>
              <a:rPr sz="2100" dirty="0">
                <a:solidFill>
                  <a:srgbClr val="093452"/>
                </a:solidFill>
                <a:latin typeface="Calibri"/>
                <a:cs typeface="Calibri"/>
              </a:rPr>
              <a:t>m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536760" y="2989518"/>
            <a:ext cx="1351915" cy="10179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1435">
              <a:lnSpc>
                <a:spcPct val="100000"/>
              </a:lnSpc>
              <a:spcBef>
                <a:spcPts val="95"/>
              </a:spcBef>
            </a:pPr>
            <a:r>
              <a:rPr sz="2800" i="1" dirty="0">
                <a:solidFill>
                  <a:srgbClr val="114F37"/>
                </a:solidFill>
                <a:latin typeface="Arial"/>
                <a:cs typeface="Arial"/>
              </a:rPr>
              <a:t>Neglect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940"/>
              </a:spcBef>
            </a:pPr>
            <a:r>
              <a:rPr sz="2100" b="1" dirty="0">
                <a:solidFill>
                  <a:srgbClr val="8A8A8A"/>
                </a:solidFill>
                <a:latin typeface="Calibri"/>
                <a:cs typeface="Calibri"/>
              </a:rPr>
              <a:t>M</a:t>
            </a:r>
            <a:r>
              <a:rPr sz="2100" b="1" spc="-10" dirty="0">
                <a:solidFill>
                  <a:srgbClr val="8A8A8A"/>
                </a:solidFill>
                <a:latin typeface="Calibri"/>
                <a:cs typeface="Calibri"/>
              </a:rPr>
              <a:t>a</a:t>
            </a:r>
            <a:r>
              <a:rPr sz="2100" b="1" dirty="0">
                <a:solidFill>
                  <a:srgbClr val="8A8A8A"/>
                </a:solidFill>
                <a:latin typeface="Calibri"/>
                <a:cs typeface="Calibri"/>
              </a:rPr>
              <a:t>lin</a:t>
            </a:r>
            <a:r>
              <a:rPr sz="2100" b="1" spc="-25" dirty="0">
                <a:solidFill>
                  <a:srgbClr val="8A8A8A"/>
                </a:solidFill>
                <a:latin typeface="Calibri"/>
                <a:cs typeface="Calibri"/>
              </a:rPr>
              <a:t>g</a:t>
            </a:r>
            <a:r>
              <a:rPr sz="2100" b="1" spc="-5" dirty="0">
                <a:solidFill>
                  <a:srgbClr val="8A8A8A"/>
                </a:solidFill>
                <a:latin typeface="Calibri"/>
                <a:cs typeface="Calibri"/>
              </a:rPr>
              <a:t>er</a:t>
            </a:r>
            <a:r>
              <a:rPr sz="2100" b="1" dirty="0">
                <a:solidFill>
                  <a:srgbClr val="8A8A8A"/>
                </a:solidFill>
                <a:latin typeface="Calibri"/>
                <a:cs typeface="Calibri"/>
              </a:rPr>
              <a:t>ing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99819" y="4440563"/>
            <a:ext cx="3191510" cy="1129030"/>
          </a:xfrm>
          <a:prstGeom prst="rect">
            <a:avLst/>
          </a:prstGeom>
        </p:spPr>
        <p:txBody>
          <a:bodyPr vert="horz" wrap="square" lIns="0" tIns="185420" rIns="0" bIns="0" rtlCol="0">
            <a:spAutoFit/>
          </a:bodyPr>
          <a:lstStyle/>
          <a:p>
            <a:pPr marL="648335" algn="ctr">
              <a:lnSpc>
                <a:spcPct val="100000"/>
              </a:lnSpc>
              <a:spcBef>
                <a:spcPts val="1460"/>
              </a:spcBef>
            </a:pPr>
            <a:r>
              <a:rPr sz="2700" b="1" spc="-25" dirty="0">
                <a:solidFill>
                  <a:srgbClr val="093452"/>
                </a:solidFill>
                <a:latin typeface="Calibri"/>
                <a:cs typeface="Calibri"/>
              </a:rPr>
              <a:t>Turnover</a:t>
            </a:r>
            <a:endParaRPr sz="27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205"/>
              </a:spcBef>
            </a:pPr>
            <a:r>
              <a:rPr sz="2400" i="1" spc="-5" dirty="0">
                <a:solidFill>
                  <a:srgbClr val="006FC0"/>
                </a:solidFill>
                <a:latin typeface="Calibri"/>
                <a:cs typeface="Calibri"/>
              </a:rPr>
              <a:t>Lack </a:t>
            </a:r>
            <a:r>
              <a:rPr sz="2400" i="1" dirty="0">
                <a:solidFill>
                  <a:srgbClr val="006FC0"/>
                </a:solidFill>
                <a:latin typeface="Calibri"/>
                <a:cs typeface="Calibri"/>
              </a:rPr>
              <a:t>of </a:t>
            </a:r>
            <a:r>
              <a:rPr sz="2400" i="1" spc="-5" dirty="0">
                <a:solidFill>
                  <a:srgbClr val="006FC0"/>
                </a:solidFill>
                <a:latin typeface="Calibri"/>
                <a:cs typeface="Calibri"/>
              </a:rPr>
              <a:t>trust </a:t>
            </a:r>
            <a:r>
              <a:rPr sz="2400" i="1" dirty="0">
                <a:solidFill>
                  <a:srgbClr val="006FC0"/>
                </a:solidFill>
                <a:latin typeface="Calibri"/>
                <a:cs typeface="Calibri"/>
              </a:rPr>
              <a:t>in</a:t>
            </a:r>
            <a:r>
              <a:rPr sz="2400" i="1" spc="-10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006FC0"/>
                </a:solidFill>
                <a:latin typeface="Calibri"/>
                <a:cs typeface="Calibri"/>
              </a:rPr>
              <a:t>leadership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21308" y="1766316"/>
            <a:ext cx="6748271" cy="8747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327403" y="915924"/>
            <a:ext cx="6736079" cy="10713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56093" y="952703"/>
            <a:ext cx="6641922" cy="97659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627700" y="6393655"/>
            <a:ext cx="273050" cy="149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latin typeface="Tahoma"/>
                <a:cs typeface="Tahoma"/>
              </a:rPr>
              <a:t>131</a:t>
            </a:r>
            <a:endParaRPr sz="800">
              <a:latin typeface="Tahoma"/>
              <a:cs typeface="Tahom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5782" y="236075"/>
            <a:ext cx="8731793" cy="64212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77984" y="5745013"/>
            <a:ext cx="738695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800" b="1" i="1" spc="-5" dirty="0">
                <a:latin typeface="Arial"/>
                <a:cs typeface="Arial"/>
              </a:rPr>
              <a:t>Information </a:t>
            </a:r>
            <a:r>
              <a:rPr sz="800" b="1" i="1" dirty="0">
                <a:latin typeface="Arial"/>
                <a:cs typeface="Arial"/>
              </a:rPr>
              <a:t>in this </a:t>
            </a:r>
            <a:r>
              <a:rPr sz="800" b="1" i="1" spc="-5" dirty="0">
                <a:latin typeface="Arial"/>
                <a:cs typeface="Arial"/>
              </a:rPr>
              <a:t>presentation, </a:t>
            </a:r>
            <a:r>
              <a:rPr sz="800" b="1" i="1" dirty="0">
                <a:latin typeface="Arial"/>
                <a:cs typeface="Arial"/>
              </a:rPr>
              <a:t>including but not </a:t>
            </a:r>
            <a:r>
              <a:rPr sz="800" b="1" i="1" spc="-5" dirty="0">
                <a:latin typeface="Arial"/>
                <a:cs typeface="Arial"/>
              </a:rPr>
              <a:t>limited to </a:t>
            </a:r>
            <a:r>
              <a:rPr sz="800" b="1" i="1" dirty="0">
                <a:latin typeface="Arial"/>
                <a:cs typeface="Arial"/>
              </a:rPr>
              <a:t>PowerPoint handouts and the </a:t>
            </a:r>
            <a:r>
              <a:rPr sz="800" b="1" i="1" spc="-5" dirty="0">
                <a:latin typeface="Arial"/>
                <a:cs typeface="Arial"/>
              </a:rPr>
              <a:t>presenters' </a:t>
            </a:r>
            <a:r>
              <a:rPr sz="800" b="1" i="1" dirty="0">
                <a:latin typeface="Arial"/>
                <a:cs typeface="Arial"/>
              </a:rPr>
              <a:t>comments, is summary </a:t>
            </a:r>
            <a:r>
              <a:rPr sz="800" b="1" i="1" spc="-5" dirty="0">
                <a:latin typeface="Arial"/>
                <a:cs typeface="Arial"/>
              </a:rPr>
              <a:t>only </a:t>
            </a:r>
            <a:r>
              <a:rPr sz="800" b="1" i="1" dirty="0">
                <a:latin typeface="Arial"/>
                <a:cs typeface="Arial"/>
              </a:rPr>
              <a:t>and not </a:t>
            </a:r>
            <a:r>
              <a:rPr sz="800" b="1" i="1" spc="-5" dirty="0">
                <a:latin typeface="Arial"/>
                <a:cs typeface="Arial"/>
              </a:rPr>
              <a:t>legal</a:t>
            </a:r>
            <a:r>
              <a:rPr sz="800" b="1" i="1" spc="145" dirty="0">
                <a:latin typeface="Arial"/>
                <a:cs typeface="Arial"/>
              </a:rPr>
              <a:t> </a:t>
            </a:r>
            <a:r>
              <a:rPr sz="800" b="1" i="1" spc="-5" dirty="0">
                <a:latin typeface="Arial"/>
                <a:cs typeface="Arial"/>
              </a:rPr>
              <a:t>advice.</a:t>
            </a:r>
            <a:endParaRPr sz="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800" b="1" i="1" dirty="0">
                <a:latin typeface="Arial"/>
                <a:cs typeface="Arial"/>
              </a:rPr>
              <a:t>We </a:t>
            </a:r>
            <a:r>
              <a:rPr sz="800" b="1" i="1" spc="-5" dirty="0">
                <a:latin typeface="Arial"/>
                <a:cs typeface="Arial"/>
              </a:rPr>
              <a:t>advise </a:t>
            </a:r>
            <a:r>
              <a:rPr sz="800" b="1" i="1" dirty="0">
                <a:latin typeface="Arial"/>
                <a:cs typeface="Arial"/>
              </a:rPr>
              <a:t>you </a:t>
            </a:r>
            <a:r>
              <a:rPr sz="800" b="1" i="1" spc="-5" dirty="0">
                <a:latin typeface="Arial"/>
                <a:cs typeface="Arial"/>
              </a:rPr>
              <a:t>to consult with legal </a:t>
            </a:r>
            <a:r>
              <a:rPr sz="800" b="1" i="1" dirty="0">
                <a:latin typeface="Arial"/>
                <a:cs typeface="Arial"/>
              </a:rPr>
              <a:t>counsel </a:t>
            </a:r>
            <a:r>
              <a:rPr sz="800" b="1" i="1" spc="-5" dirty="0">
                <a:latin typeface="Arial"/>
                <a:cs typeface="Arial"/>
              </a:rPr>
              <a:t>to </a:t>
            </a:r>
            <a:r>
              <a:rPr sz="800" b="1" i="1" dirty="0">
                <a:latin typeface="Arial"/>
                <a:cs typeface="Arial"/>
              </a:rPr>
              <a:t>determine how this information may </a:t>
            </a:r>
            <a:r>
              <a:rPr sz="800" b="1" i="1" spc="-5" dirty="0">
                <a:latin typeface="Arial"/>
                <a:cs typeface="Arial"/>
              </a:rPr>
              <a:t>apply to </a:t>
            </a:r>
            <a:r>
              <a:rPr sz="800" b="1" i="1" dirty="0">
                <a:latin typeface="Arial"/>
                <a:cs typeface="Arial"/>
              </a:rPr>
              <a:t>your </a:t>
            </a:r>
            <a:r>
              <a:rPr sz="800" b="1" i="1" spc="-5" dirty="0">
                <a:latin typeface="Arial"/>
                <a:cs typeface="Arial"/>
              </a:rPr>
              <a:t>specific facts </a:t>
            </a:r>
            <a:r>
              <a:rPr sz="800" b="1" i="1" dirty="0">
                <a:latin typeface="Arial"/>
                <a:cs typeface="Arial"/>
              </a:rPr>
              <a:t>and</a:t>
            </a:r>
            <a:r>
              <a:rPr sz="800" b="1" i="1" spc="125" dirty="0">
                <a:latin typeface="Arial"/>
                <a:cs typeface="Arial"/>
              </a:rPr>
              <a:t> </a:t>
            </a:r>
            <a:r>
              <a:rPr sz="800" b="1" i="1" spc="-5" dirty="0">
                <a:latin typeface="Arial"/>
                <a:cs typeface="Arial"/>
              </a:rPr>
              <a:t>circumstances</a:t>
            </a:r>
            <a:r>
              <a:rPr sz="800" b="1" spc="-5" dirty="0">
                <a:latin typeface="Arial"/>
                <a:cs typeface="Arial"/>
              </a:rPr>
              <a:t>.</a:t>
            </a:r>
            <a:endParaRPr sz="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859779" y="4267200"/>
            <a:ext cx="2575559" cy="7833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781800" y="4658867"/>
            <a:ext cx="1805939" cy="55016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627700" y="6393655"/>
            <a:ext cx="273050" cy="149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latin typeface="Tahoma"/>
                <a:cs typeface="Tahoma"/>
              </a:rPr>
              <a:t>132</a:t>
            </a:r>
            <a:endParaRPr sz="800">
              <a:latin typeface="Tahoma"/>
              <a:cs typeface="Tahom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77984" y="5745013"/>
            <a:ext cx="738695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800" b="1" i="1" spc="-5" dirty="0">
                <a:latin typeface="Arial"/>
                <a:cs typeface="Arial"/>
              </a:rPr>
              <a:t>Information </a:t>
            </a:r>
            <a:r>
              <a:rPr sz="800" b="1" i="1" dirty="0">
                <a:latin typeface="Arial"/>
                <a:cs typeface="Arial"/>
              </a:rPr>
              <a:t>in this </a:t>
            </a:r>
            <a:r>
              <a:rPr sz="800" b="1" i="1" spc="-5" dirty="0">
                <a:latin typeface="Arial"/>
                <a:cs typeface="Arial"/>
              </a:rPr>
              <a:t>presentation, </a:t>
            </a:r>
            <a:r>
              <a:rPr sz="800" b="1" i="1" dirty="0">
                <a:latin typeface="Arial"/>
                <a:cs typeface="Arial"/>
              </a:rPr>
              <a:t>including but not </a:t>
            </a:r>
            <a:r>
              <a:rPr sz="800" b="1" i="1" spc="-5" dirty="0">
                <a:latin typeface="Arial"/>
                <a:cs typeface="Arial"/>
              </a:rPr>
              <a:t>limited to </a:t>
            </a:r>
            <a:r>
              <a:rPr sz="800" b="1" i="1" dirty="0">
                <a:latin typeface="Arial"/>
                <a:cs typeface="Arial"/>
              </a:rPr>
              <a:t>PowerPoint handouts and the </a:t>
            </a:r>
            <a:r>
              <a:rPr sz="800" b="1" i="1" spc="-5" dirty="0">
                <a:latin typeface="Arial"/>
                <a:cs typeface="Arial"/>
              </a:rPr>
              <a:t>presenters' </a:t>
            </a:r>
            <a:r>
              <a:rPr sz="800" b="1" i="1" dirty="0">
                <a:latin typeface="Arial"/>
                <a:cs typeface="Arial"/>
              </a:rPr>
              <a:t>comments, is summary </a:t>
            </a:r>
            <a:r>
              <a:rPr sz="800" b="1" i="1" spc="-5" dirty="0">
                <a:latin typeface="Arial"/>
                <a:cs typeface="Arial"/>
              </a:rPr>
              <a:t>only </a:t>
            </a:r>
            <a:r>
              <a:rPr sz="800" b="1" i="1" dirty="0">
                <a:latin typeface="Arial"/>
                <a:cs typeface="Arial"/>
              </a:rPr>
              <a:t>and not </a:t>
            </a:r>
            <a:r>
              <a:rPr sz="800" b="1" i="1" spc="-5" dirty="0">
                <a:latin typeface="Arial"/>
                <a:cs typeface="Arial"/>
              </a:rPr>
              <a:t>legal</a:t>
            </a:r>
            <a:r>
              <a:rPr sz="800" b="1" i="1" spc="145" dirty="0">
                <a:latin typeface="Arial"/>
                <a:cs typeface="Arial"/>
              </a:rPr>
              <a:t> </a:t>
            </a:r>
            <a:r>
              <a:rPr sz="800" b="1" i="1" spc="-5" dirty="0">
                <a:latin typeface="Arial"/>
                <a:cs typeface="Arial"/>
              </a:rPr>
              <a:t>advice.</a:t>
            </a:r>
            <a:endParaRPr sz="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800" b="1" i="1" dirty="0">
                <a:latin typeface="Arial"/>
                <a:cs typeface="Arial"/>
              </a:rPr>
              <a:t>We </a:t>
            </a:r>
            <a:r>
              <a:rPr sz="800" b="1" i="1" spc="-5" dirty="0">
                <a:latin typeface="Arial"/>
                <a:cs typeface="Arial"/>
              </a:rPr>
              <a:t>advise </a:t>
            </a:r>
            <a:r>
              <a:rPr sz="800" b="1" i="1" dirty="0">
                <a:latin typeface="Arial"/>
                <a:cs typeface="Arial"/>
              </a:rPr>
              <a:t>you </a:t>
            </a:r>
            <a:r>
              <a:rPr sz="800" b="1" i="1" spc="-5" dirty="0">
                <a:latin typeface="Arial"/>
                <a:cs typeface="Arial"/>
              </a:rPr>
              <a:t>to consult with legal </a:t>
            </a:r>
            <a:r>
              <a:rPr sz="800" b="1" i="1" dirty="0">
                <a:latin typeface="Arial"/>
                <a:cs typeface="Arial"/>
              </a:rPr>
              <a:t>counsel </a:t>
            </a:r>
            <a:r>
              <a:rPr sz="800" b="1" i="1" spc="-5" dirty="0">
                <a:latin typeface="Arial"/>
                <a:cs typeface="Arial"/>
              </a:rPr>
              <a:t>to </a:t>
            </a:r>
            <a:r>
              <a:rPr sz="800" b="1" i="1" dirty="0">
                <a:latin typeface="Arial"/>
                <a:cs typeface="Arial"/>
              </a:rPr>
              <a:t>determine how this information may </a:t>
            </a:r>
            <a:r>
              <a:rPr sz="800" b="1" i="1" spc="-5" dirty="0">
                <a:latin typeface="Arial"/>
                <a:cs typeface="Arial"/>
              </a:rPr>
              <a:t>apply to </a:t>
            </a:r>
            <a:r>
              <a:rPr sz="800" b="1" i="1" dirty="0">
                <a:latin typeface="Arial"/>
                <a:cs typeface="Arial"/>
              </a:rPr>
              <a:t>your </a:t>
            </a:r>
            <a:r>
              <a:rPr sz="800" b="1" i="1" spc="-5" dirty="0">
                <a:latin typeface="Arial"/>
                <a:cs typeface="Arial"/>
              </a:rPr>
              <a:t>specific facts </a:t>
            </a:r>
            <a:r>
              <a:rPr sz="800" b="1" i="1" dirty="0">
                <a:latin typeface="Arial"/>
                <a:cs typeface="Arial"/>
              </a:rPr>
              <a:t>and</a:t>
            </a:r>
            <a:r>
              <a:rPr sz="800" b="1" i="1" spc="125" dirty="0">
                <a:latin typeface="Arial"/>
                <a:cs typeface="Arial"/>
              </a:rPr>
              <a:t> </a:t>
            </a:r>
            <a:r>
              <a:rPr sz="800" b="1" i="1" spc="-5" dirty="0">
                <a:latin typeface="Arial"/>
                <a:cs typeface="Arial"/>
              </a:rPr>
              <a:t>circumstances</a:t>
            </a:r>
            <a:r>
              <a:rPr sz="800" b="1" spc="-5" dirty="0">
                <a:latin typeface="Arial"/>
                <a:cs typeface="Arial"/>
              </a:rPr>
              <a:t>.</a:t>
            </a:r>
            <a:endParaRPr sz="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627700" y="6393655"/>
            <a:ext cx="273050" cy="149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latin typeface="Tahoma"/>
                <a:cs typeface="Tahoma"/>
              </a:rPr>
              <a:t>133</a:t>
            </a:r>
            <a:endParaRPr sz="800">
              <a:latin typeface="Tahoma"/>
              <a:cs typeface="Tahom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10713" y="414019"/>
            <a:ext cx="7998459" cy="4978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 marR="6350" algn="just">
              <a:lnSpc>
                <a:spcPct val="100000"/>
              </a:lnSpc>
              <a:spcBef>
                <a:spcPts val="95"/>
              </a:spcBef>
            </a:pPr>
            <a:r>
              <a:rPr sz="1250" spc="-5" dirty="0">
                <a:latin typeface="Tahoma"/>
                <a:cs typeface="Tahoma"/>
              </a:rPr>
              <a:t>© </a:t>
            </a:r>
            <a:r>
              <a:rPr sz="1250" spc="-10" dirty="0">
                <a:latin typeface="Tahoma"/>
                <a:cs typeface="Tahoma"/>
              </a:rPr>
              <a:t>Franczek </a:t>
            </a:r>
            <a:r>
              <a:rPr sz="1250" spc="-50" dirty="0">
                <a:latin typeface="Tahoma"/>
                <a:cs typeface="Tahoma"/>
              </a:rPr>
              <a:t>P.C. </a:t>
            </a:r>
            <a:r>
              <a:rPr sz="1250" spc="-5" dirty="0">
                <a:latin typeface="Tahoma"/>
                <a:cs typeface="Tahoma"/>
              </a:rPr>
              <a:t>2020. © </a:t>
            </a:r>
            <a:r>
              <a:rPr sz="1250" spc="-20" dirty="0">
                <a:latin typeface="Tahoma"/>
                <a:cs typeface="Tahoma"/>
              </a:rPr>
              <a:t>Fagen </a:t>
            </a:r>
            <a:r>
              <a:rPr sz="1250" spc="-5" dirty="0">
                <a:latin typeface="Tahoma"/>
                <a:cs typeface="Tahoma"/>
              </a:rPr>
              <a:t>Friedman &amp; </a:t>
            </a:r>
            <a:r>
              <a:rPr sz="1250" spc="-10" dirty="0">
                <a:latin typeface="Tahoma"/>
                <a:cs typeface="Tahoma"/>
              </a:rPr>
              <a:t>Fulfrost </a:t>
            </a:r>
            <a:r>
              <a:rPr sz="1250" spc="-5" dirty="0">
                <a:latin typeface="Tahoma"/>
                <a:cs typeface="Tahoma"/>
              </a:rPr>
              <a:t>LLP 2020. These materials are not legal advice. These  materials are subject to a </a:t>
            </a:r>
            <a:r>
              <a:rPr sz="1250" spc="-10" dirty="0">
                <a:latin typeface="Tahoma"/>
                <a:cs typeface="Tahoma"/>
              </a:rPr>
              <a:t>LIMITED </a:t>
            </a:r>
            <a:r>
              <a:rPr sz="1250" spc="-5" dirty="0">
                <a:latin typeface="Tahoma"/>
                <a:cs typeface="Tahoma"/>
              </a:rPr>
              <a:t>LICENSE AND </a:t>
            </a:r>
            <a:r>
              <a:rPr sz="1250" spc="-20" dirty="0">
                <a:latin typeface="Tahoma"/>
                <a:cs typeface="Tahoma"/>
              </a:rPr>
              <a:t>COPYRIGHT. </a:t>
            </a:r>
            <a:r>
              <a:rPr sz="1250" spc="-5" dirty="0">
                <a:latin typeface="Tahoma"/>
                <a:cs typeface="Tahoma"/>
              </a:rPr>
              <a:t>These materials are </a:t>
            </a:r>
            <a:r>
              <a:rPr sz="1250" spc="-10" dirty="0">
                <a:latin typeface="Tahoma"/>
                <a:cs typeface="Tahoma"/>
              </a:rPr>
              <a:t>proprietary </a:t>
            </a:r>
            <a:r>
              <a:rPr sz="1250" dirty="0">
                <a:latin typeface="Tahoma"/>
                <a:cs typeface="Tahoma"/>
              </a:rPr>
              <a:t>and </a:t>
            </a:r>
            <a:r>
              <a:rPr sz="1250" spc="-5" dirty="0">
                <a:latin typeface="Tahoma"/>
                <a:cs typeface="Tahoma"/>
              </a:rPr>
              <a:t>are owned  </a:t>
            </a:r>
            <a:r>
              <a:rPr sz="1250" dirty="0">
                <a:latin typeface="Tahoma"/>
                <a:cs typeface="Tahoma"/>
              </a:rPr>
              <a:t>and </a:t>
            </a:r>
            <a:r>
              <a:rPr sz="1250" spc="-5" dirty="0">
                <a:latin typeface="Tahoma"/>
                <a:cs typeface="Tahoma"/>
              </a:rPr>
              <a:t>copyrighted </a:t>
            </a:r>
            <a:r>
              <a:rPr sz="1250" spc="-10" dirty="0">
                <a:latin typeface="Tahoma"/>
                <a:cs typeface="Tahoma"/>
              </a:rPr>
              <a:t>by Franczek </a:t>
            </a:r>
            <a:r>
              <a:rPr sz="1250" spc="-50" dirty="0">
                <a:latin typeface="Tahoma"/>
                <a:cs typeface="Tahoma"/>
              </a:rPr>
              <a:t>P.C. </a:t>
            </a:r>
            <a:r>
              <a:rPr sz="1250" dirty="0">
                <a:latin typeface="Tahoma"/>
                <a:cs typeface="Tahoma"/>
              </a:rPr>
              <a:t>and </a:t>
            </a:r>
            <a:r>
              <a:rPr sz="1250" spc="-20" dirty="0">
                <a:latin typeface="Tahoma"/>
                <a:cs typeface="Tahoma"/>
              </a:rPr>
              <a:t>Fagen </a:t>
            </a:r>
            <a:r>
              <a:rPr sz="1250" spc="-5" dirty="0">
                <a:latin typeface="Tahoma"/>
                <a:cs typeface="Tahoma"/>
              </a:rPr>
              <a:t>Friedman &amp; </a:t>
            </a:r>
            <a:r>
              <a:rPr sz="1250" spc="-10" dirty="0">
                <a:latin typeface="Tahoma"/>
                <a:cs typeface="Tahoma"/>
              </a:rPr>
              <a:t>Fulfrost </a:t>
            </a:r>
            <a:r>
              <a:rPr sz="1250" spc="-45" dirty="0">
                <a:latin typeface="Tahoma"/>
                <a:cs typeface="Tahoma"/>
              </a:rPr>
              <a:t>LLP.</a:t>
            </a:r>
            <a:r>
              <a:rPr sz="1250" spc="300" dirty="0">
                <a:latin typeface="Tahoma"/>
                <a:cs typeface="Tahoma"/>
              </a:rPr>
              <a:t> </a:t>
            </a:r>
            <a:r>
              <a:rPr sz="1250" spc="-5" dirty="0">
                <a:latin typeface="Tahoma"/>
                <a:cs typeface="Tahoma"/>
              </a:rPr>
              <a:t>As training materials </a:t>
            </a:r>
            <a:r>
              <a:rPr sz="1250" dirty="0">
                <a:latin typeface="Tahoma"/>
                <a:cs typeface="Tahoma"/>
              </a:rPr>
              <a:t>used </a:t>
            </a:r>
            <a:r>
              <a:rPr sz="1250" spc="-5" dirty="0">
                <a:latin typeface="Tahoma"/>
                <a:cs typeface="Tahoma"/>
              </a:rPr>
              <a:t>to </a:t>
            </a:r>
            <a:r>
              <a:rPr sz="1250" spc="-10" dirty="0">
                <a:latin typeface="Tahoma"/>
                <a:cs typeface="Tahoma"/>
              </a:rPr>
              <a:t>train </a:t>
            </a:r>
            <a:r>
              <a:rPr sz="1250" spc="-5" dirty="0">
                <a:latin typeface="Tahoma"/>
                <a:cs typeface="Tahoma"/>
              </a:rPr>
              <a:t>Title IX  personnel, these materials </a:t>
            </a:r>
            <a:r>
              <a:rPr sz="1250" spc="-10" dirty="0">
                <a:latin typeface="Tahoma"/>
                <a:cs typeface="Tahoma"/>
              </a:rPr>
              <a:t>must be posted </a:t>
            </a:r>
            <a:r>
              <a:rPr sz="1250" spc="-5" dirty="0">
                <a:latin typeface="Tahoma"/>
                <a:cs typeface="Tahoma"/>
              </a:rPr>
              <a:t>publicly </a:t>
            </a:r>
            <a:r>
              <a:rPr sz="1250" spc="-10" dirty="0">
                <a:latin typeface="Tahoma"/>
                <a:cs typeface="Tahoma"/>
              </a:rPr>
              <a:t>by </a:t>
            </a:r>
            <a:r>
              <a:rPr sz="1250" spc="-5" dirty="0">
                <a:latin typeface="Tahoma"/>
                <a:cs typeface="Tahoma"/>
              </a:rPr>
              <a:t>any </a:t>
            </a:r>
            <a:r>
              <a:rPr sz="1250" spc="-10" dirty="0">
                <a:latin typeface="Tahoma"/>
                <a:cs typeface="Tahoma"/>
              </a:rPr>
              <a:t>organization or </a:t>
            </a:r>
            <a:r>
              <a:rPr sz="1250" spc="-5" dirty="0">
                <a:latin typeface="Tahoma"/>
                <a:cs typeface="Tahoma"/>
              </a:rPr>
              <a:t>entity that purchased training </a:t>
            </a:r>
            <a:r>
              <a:rPr sz="1250" spc="-15" dirty="0">
                <a:latin typeface="Tahoma"/>
                <a:cs typeface="Tahoma"/>
              </a:rPr>
              <a:t>for </a:t>
            </a:r>
            <a:r>
              <a:rPr sz="1250" spc="-5" dirty="0">
                <a:latin typeface="Tahoma"/>
                <a:cs typeface="Tahoma"/>
              </a:rPr>
              <a:t>its  Title IX personnel </a:t>
            </a:r>
            <a:r>
              <a:rPr sz="1250" dirty="0">
                <a:latin typeface="Tahoma"/>
                <a:cs typeface="Tahoma"/>
              </a:rPr>
              <a:t>using </a:t>
            </a:r>
            <a:r>
              <a:rPr sz="1250" spc="-5" dirty="0">
                <a:latin typeface="Tahoma"/>
                <a:cs typeface="Tahoma"/>
              </a:rPr>
              <a:t>these materials </a:t>
            </a:r>
            <a:r>
              <a:rPr sz="1250" spc="-10" dirty="0">
                <a:latin typeface="Tahoma"/>
                <a:cs typeface="Tahoma"/>
              </a:rPr>
              <a:t>on </a:t>
            </a:r>
            <a:r>
              <a:rPr sz="1250" spc="-5" dirty="0">
                <a:latin typeface="Tahoma"/>
                <a:cs typeface="Tahoma"/>
              </a:rPr>
              <a:t>that </a:t>
            </a:r>
            <a:r>
              <a:rPr sz="1250" spc="-10" dirty="0">
                <a:latin typeface="Tahoma"/>
                <a:cs typeface="Tahoma"/>
              </a:rPr>
              <a:t>organization or </a:t>
            </a:r>
            <a:r>
              <a:rPr sz="1250" spc="-5" dirty="0">
                <a:latin typeface="Tahoma"/>
                <a:cs typeface="Tahoma"/>
              </a:rPr>
              <a:t>entity’s website </a:t>
            </a:r>
            <a:r>
              <a:rPr sz="1250" spc="-65" dirty="0">
                <a:latin typeface="Tahoma"/>
                <a:cs typeface="Tahoma"/>
              </a:rPr>
              <a:t>or, </a:t>
            </a:r>
            <a:r>
              <a:rPr sz="1250" spc="-5" dirty="0">
                <a:latin typeface="Tahoma"/>
                <a:cs typeface="Tahoma"/>
              </a:rPr>
              <a:t>if </a:t>
            </a:r>
            <a:r>
              <a:rPr sz="1250" spc="-10" dirty="0">
                <a:latin typeface="Tahoma"/>
                <a:cs typeface="Tahoma"/>
              </a:rPr>
              <a:t>it </a:t>
            </a:r>
            <a:r>
              <a:rPr sz="1250" dirty="0">
                <a:latin typeface="Tahoma"/>
                <a:cs typeface="Tahoma"/>
              </a:rPr>
              <a:t>has </a:t>
            </a:r>
            <a:r>
              <a:rPr sz="1250" spc="-5" dirty="0">
                <a:latin typeface="Tahoma"/>
                <a:cs typeface="Tahoma"/>
              </a:rPr>
              <a:t>no website, </a:t>
            </a:r>
            <a:r>
              <a:rPr sz="1250" spc="-10" dirty="0">
                <a:latin typeface="Tahoma"/>
                <a:cs typeface="Tahoma"/>
              </a:rPr>
              <a:t>must </a:t>
            </a:r>
            <a:r>
              <a:rPr sz="1250" spc="-15" dirty="0">
                <a:latin typeface="Tahoma"/>
                <a:cs typeface="Tahoma"/>
              </a:rPr>
              <a:t>be  </a:t>
            </a:r>
            <a:r>
              <a:rPr sz="1250" spc="-5" dirty="0">
                <a:latin typeface="Tahoma"/>
                <a:cs typeface="Tahoma"/>
              </a:rPr>
              <a:t>made</a:t>
            </a:r>
            <a:r>
              <a:rPr sz="1250" spc="114" dirty="0">
                <a:latin typeface="Tahoma"/>
                <a:cs typeface="Tahoma"/>
              </a:rPr>
              <a:t> </a:t>
            </a:r>
            <a:r>
              <a:rPr sz="1250" spc="-10" dirty="0">
                <a:latin typeface="Tahoma"/>
                <a:cs typeface="Tahoma"/>
              </a:rPr>
              <a:t>available</a:t>
            </a:r>
            <a:r>
              <a:rPr sz="1250" spc="110" dirty="0">
                <a:latin typeface="Tahoma"/>
                <a:cs typeface="Tahoma"/>
              </a:rPr>
              <a:t> </a:t>
            </a:r>
            <a:r>
              <a:rPr sz="1250" spc="-10" dirty="0">
                <a:latin typeface="Tahoma"/>
                <a:cs typeface="Tahoma"/>
              </a:rPr>
              <a:t>by</a:t>
            </a:r>
            <a:r>
              <a:rPr sz="1250" spc="100" dirty="0">
                <a:latin typeface="Tahoma"/>
                <a:cs typeface="Tahoma"/>
              </a:rPr>
              <a:t> </a:t>
            </a:r>
            <a:r>
              <a:rPr sz="1250" spc="-5" dirty="0">
                <a:latin typeface="Tahoma"/>
                <a:cs typeface="Tahoma"/>
              </a:rPr>
              <a:t>any</a:t>
            </a:r>
            <a:r>
              <a:rPr sz="1250" spc="125" dirty="0">
                <a:latin typeface="Tahoma"/>
                <a:cs typeface="Tahoma"/>
              </a:rPr>
              <a:t> </a:t>
            </a:r>
            <a:r>
              <a:rPr sz="1250" spc="-5" dirty="0">
                <a:latin typeface="Tahoma"/>
                <a:cs typeface="Tahoma"/>
              </a:rPr>
              <a:t>such</a:t>
            </a:r>
            <a:r>
              <a:rPr sz="1250" spc="120" dirty="0">
                <a:latin typeface="Tahoma"/>
                <a:cs typeface="Tahoma"/>
              </a:rPr>
              <a:t> </a:t>
            </a:r>
            <a:r>
              <a:rPr sz="1250" spc="-10" dirty="0">
                <a:latin typeface="Tahoma"/>
                <a:cs typeface="Tahoma"/>
              </a:rPr>
              <a:t>organization</a:t>
            </a:r>
            <a:r>
              <a:rPr sz="1250" spc="110" dirty="0">
                <a:latin typeface="Tahoma"/>
                <a:cs typeface="Tahoma"/>
              </a:rPr>
              <a:t> </a:t>
            </a:r>
            <a:r>
              <a:rPr sz="1250" spc="-15" dirty="0">
                <a:latin typeface="Tahoma"/>
                <a:cs typeface="Tahoma"/>
              </a:rPr>
              <a:t>or</a:t>
            </a:r>
            <a:r>
              <a:rPr sz="1250" spc="114" dirty="0">
                <a:latin typeface="Tahoma"/>
                <a:cs typeface="Tahoma"/>
              </a:rPr>
              <a:t> </a:t>
            </a:r>
            <a:r>
              <a:rPr sz="1250" spc="-5" dirty="0">
                <a:latin typeface="Tahoma"/>
                <a:cs typeface="Tahoma"/>
              </a:rPr>
              <a:t>entity</a:t>
            </a:r>
            <a:r>
              <a:rPr sz="1250" spc="110" dirty="0">
                <a:latin typeface="Tahoma"/>
                <a:cs typeface="Tahoma"/>
              </a:rPr>
              <a:t> </a:t>
            </a:r>
            <a:r>
              <a:rPr sz="1250" spc="-10" dirty="0">
                <a:latin typeface="Tahoma"/>
                <a:cs typeface="Tahoma"/>
              </a:rPr>
              <a:t>for</a:t>
            </a:r>
            <a:r>
              <a:rPr sz="1250" spc="114" dirty="0">
                <a:latin typeface="Tahoma"/>
                <a:cs typeface="Tahoma"/>
              </a:rPr>
              <a:t> </a:t>
            </a:r>
            <a:r>
              <a:rPr sz="1250" spc="-5" dirty="0">
                <a:latin typeface="Tahoma"/>
                <a:cs typeface="Tahoma"/>
              </a:rPr>
              <a:t>inspection</a:t>
            </a:r>
            <a:r>
              <a:rPr sz="1250" spc="110" dirty="0">
                <a:latin typeface="Tahoma"/>
                <a:cs typeface="Tahoma"/>
              </a:rPr>
              <a:t> </a:t>
            </a:r>
            <a:r>
              <a:rPr sz="1250" spc="-5" dirty="0">
                <a:latin typeface="Tahoma"/>
                <a:cs typeface="Tahoma"/>
              </a:rPr>
              <a:t>and</a:t>
            </a:r>
            <a:r>
              <a:rPr sz="1250" spc="114" dirty="0">
                <a:latin typeface="Tahoma"/>
                <a:cs typeface="Tahoma"/>
              </a:rPr>
              <a:t> </a:t>
            </a:r>
            <a:r>
              <a:rPr sz="1250" spc="-5" dirty="0">
                <a:latin typeface="Tahoma"/>
                <a:cs typeface="Tahoma"/>
              </a:rPr>
              <a:t>review</a:t>
            </a:r>
            <a:r>
              <a:rPr sz="1250" spc="95" dirty="0">
                <a:latin typeface="Tahoma"/>
                <a:cs typeface="Tahoma"/>
              </a:rPr>
              <a:t> </a:t>
            </a:r>
            <a:r>
              <a:rPr sz="1250" spc="-10" dirty="0">
                <a:latin typeface="Tahoma"/>
                <a:cs typeface="Tahoma"/>
              </a:rPr>
              <a:t>at</a:t>
            </a:r>
            <a:r>
              <a:rPr sz="1250" spc="110" dirty="0">
                <a:latin typeface="Tahoma"/>
                <a:cs typeface="Tahoma"/>
              </a:rPr>
              <a:t> </a:t>
            </a:r>
            <a:r>
              <a:rPr sz="1250" spc="-5" dirty="0">
                <a:latin typeface="Tahoma"/>
                <a:cs typeface="Tahoma"/>
              </a:rPr>
              <a:t>its</a:t>
            </a:r>
            <a:r>
              <a:rPr sz="1250" spc="114" dirty="0">
                <a:latin typeface="Tahoma"/>
                <a:cs typeface="Tahoma"/>
              </a:rPr>
              <a:t> </a:t>
            </a:r>
            <a:r>
              <a:rPr sz="1250" spc="-10" dirty="0">
                <a:latin typeface="Tahoma"/>
                <a:cs typeface="Tahoma"/>
              </a:rPr>
              <a:t>offices.</a:t>
            </a:r>
            <a:r>
              <a:rPr sz="1250" spc="114" dirty="0">
                <a:latin typeface="Tahoma"/>
                <a:cs typeface="Tahoma"/>
              </a:rPr>
              <a:t> </a:t>
            </a:r>
            <a:r>
              <a:rPr sz="1250" spc="-15" dirty="0">
                <a:latin typeface="Tahoma"/>
                <a:cs typeface="Tahoma"/>
              </a:rPr>
              <a:t>Accordingly,</a:t>
            </a:r>
            <a:r>
              <a:rPr sz="1250" spc="114" dirty="0">
                <a:latin typeface="Tahoma"/>
                <a:cs typeface="Tahoma"/>
              </a:rPr>
              <a:t> </a:t>
            </a:r>
            <a:r>
              <a:rPr sz="1250" spc="-5" dirty="0">
                <a:latin typeface="Tahoma"/>
                <a:cs typeface="Tahoma"/>
              </a:rPr>
              <a:t>Franczek</a:t>
            </a:r>
            <a:endParaRPr sz="1250">
              <a:latin typeface="Tahoma"/>
              <a:cs typeface="Tahoma"/>
            </a:endParaRPr>
          </a:p>
          <a:p>
            <a:pPr marL="12700" marR="5080" indent="635" algn="just">
              <a:lnSpc>
                <a:spcPct val="100000"/>
              </a:lnSpc>
            </a:pPr>
            <a:r>
              <a:rPr sz="1250" spc="-50" dirty="0">
                <a:latin typeface="Tahoma"/>
                <a:cs typeface="Tahoma"/>
              </a:rPr>
              <a:t>P.C. </a:t>
            </a:r>
            <a:r>
              <a:rPr sz="1250" spc="-5" dirty="0">
                <a:latin typeface="Tahoma"/>
                <a:cs typeface="Tahoma"/>
              </a:rPr>
              <a:t>and </a:t>
            </a:r>
            <a:r>
              <a:rPr sz="1250" spc="-20" dirty="0">
                <a:latin typeface="Tahoma"/>
                <a:cs typeface="Tahoma"/>
              </a:rPr>
              <a:t>Fagen </a:t>
            </a:r>
            <a:r>
              <a:rPr sz="1250" spc="-5" dirty="0">
                <a:latin typeface="Tahoma"/>
                <a:cs typeface="Tahoma"/>
              </a:rPr>
              <a:t>Friedman &amp; </a:t>
            </a:r>
            <a:r>
              <a:rPr sz="1250" spc="-10" dirty="0">
                <a:latin typeface="Tahoma"/>
                <a:cs typeface="Tahoma"/>
              </a:rPr>
              <a:t>Fulfrost </a:t>
            </a:r>
            <a:r>
              <a:rPr sz="1250" spc="-5" dirty="0">
                <a:latin typeface="Tahoma"/>
                <a:cs typeface="Tahoma"/>
              </a:rPr>
              <a:t>LLP </a:t>
            </a:r>
            <a:r>
              <a:rPr sz="1250" spc="-10" dirty="0">
                <a:latin typeface="Tahoma"/>
                <a:cs typeface="Tahoma"/>
              </a:rPr>
              <a:t>have granted </a:t>
            </a:r>
            <a:r>
              <a:rPr sz="1250" spc="-5" dirty="0">
                <a:latin typeface="Tahoma"/>
                <a:cs typeface="Tahoma"/>
              </a:rPr>
              <a:t>a </a:t>
            </a:r>
            <a:r>
              <a:rPr sz="1250" spc="-10" dirty="0">
                <a:latin typeface="Tahoma"/>
                <a:cs typeface="Tahoma"/>
              </a:rPr>
              <a:t>LIMITED </a:t>
            </a:r>
            <a:r>
              <a:rPr sz="1250" spc="-5" dirty="0">
                <a:latin typeface="Tahoma"/>
                <a:cs typeface="Tahoma"/>
              </a:rPr>
              <a:t>LICENSE to the </a:t>
            </a:r>
            <a:r>
              <a:rPr sz="1250" spc="-10" dirty="0">
                <a:latin typeface="Tahoma"/>
                <a:cs typeface="Tahoma"/>
              </a:rPr>
              <a:t>organization or </a:t>
            </a:r>
            <a:r>
              <a:rPr sz="1250" spc="-5" dirty="0">
                <a:latin typeface="Tahoma"/>
                <a:cs typeface="Tahoma"/>
              </a:rPr>
              <a:t>entity </a:t>
            </a:r>
            <a:r>
              <a:rPr sz="1250" spc="-10" dirty="0">
                <a:latin typeface="Tahoma"/>
                <a:cs typeface="Tahoma"/>
              </a:rPr>
              <a:t>that  </a:t>
            </a:r>
            <a:r>
              <a:rPr sz="1250" spc="-5" dirty="0">
                <a:latin typeface="Tahoma"/>
                <a:cs typeface="Tahoma"/>
              </a:rPr>
              <a:t>lawfully purchased training using these materials (the “LICENSEE”) to </a:t>
            </a:r>
            <a:r>
              <a:rPr sz="1250" spc="-10" dirty="0">
                <a:latin typeface="Tahoma"/>
                <a:cs typeface="Tahoma"/>
              </a:rPr>
              <a:t>post </a:t>
            </a:r>
            <a:r>
              <a:rPr sz="1250" spc="-5" dirty="0">
                <a:latin typeface="Tahoma"/>
                <a:cs typeface="Tahoma"/>
              </a:rPr>
              <a:t>these materials </a:t>
            </a:r>
            <a:r>
              <a:rPr sz="1250" spc="-10" dirty="0">
                <a:latin typeface="Tahoma"/>
                <a:cs typeface="Tahoma"/>
              </a:rPr>
              <a:t>on </a:t>
            </a:r>
            <a:r>
              <a:rPr sz="1250" spc="-5" dirty="0">
                <a:latin typeface="Tahoma"/>
                <a:cs typeface="Tahoma"/>
              </a:rPr>
              <a:t>its website </a:t>
            </a:r>
            <a:r>
              <a:rPr sz="1250" spc="-10" dirty="0">
                <a:latin typeface="Tahoma"/>
                <a:cs typeface="Tahoma"/>
              </a:rPr>
              <a:t>or  </a:t>
            </a:r>
            <a:r>
              <a:rPr sz="1250" spc="-5" dirty="0">
                <a:latin typeface="Tahoma"/>
                <a:cs typeface="Tahoma"/>
              </a:rPr>
              <a:t>otherwise make them </a:t>
            </a:r>
            <a:r>
              <a:rPr sz="1250" spc="-10" dirty="0">
                <a:latin typeface="Tahoma"/>
                <a:cs typeface="Tahoma"/>
              </a:rPr>
              <a:t>available </a:t>
            </a:r>
            <a:r>
              <a:rPr sz="1250" dirty="0">
                <a:latin typeface="Tahoma"/>
                <a:cs typeface="Tahoma"/>
              </a:rPr>
              <a:t>as </a:t>
            </a:r>
            <a:r>
              <a:rPr sz="1250" spc="-5" dirty="0">
                <a:latin typeface="Tahoma"/>
                <a:cs typeface="Tahoma"/>
              </a:rPr>
              <a:t>required </a:t>
            </a:r>
            <a:r>
              <a:rPr sz="1250" spc="-10" dirty="0">
                <a:latin typeface="Tahoma"/>
                <a:cs typeface="Tahoma"/>
              </a:rPr>
              <a:t>by </a:t>
            </a:r>
            <a:r>
              <a:rPr sz="1250" spc="-5" dirty="0">
                <a:latin typeface="Tahoma"/>
                <a:cs typeface="Tahoma"/>
              </a:rPr>
              <a:t>34 </a:t>
            </a:r>
            <a:r>
              <a:rPr sz="1250" spc="-35" dirty="0">
                <a:latin typeface="Tahoma"/>
                <a:cs typeface="Tahoma"/>
              </a:rPr>
              <a:t>C.F.R. </a:t>
            </a:r>
            <a:r>
              <a:rPr sz="1250" spc="-5" dirty="0">
                <a:latin typeface="Tahoma"/>
                <a:cs typeface="Tahoma"/>
              </a:rPr>
              <a:t>106.45(B)(10). The LICENSEE and any </a:t>
            </a:r>
            <a:r>
              <a:rPr sz="1250" spc="-10" dirty="0">
                <a:latin typeface="Tahoma"/>
                <a:cs typeface="Tahoma"/>
              </a:rPr>
              <a:t>party </a:t>
            </a:r>
            <a:r>
              <a:rPr sz="1250" spc="-5" dirty="0">
                <a:latin typeface="Tahoma"/>
                <a:cs typeface="Tahoma"/>
              </a:rPr>
              <a:t>who in </a:t>
            </a:r>
            <a:r>
              <a:rPr sz="1250" spc="-10" dirty="0">
                <a:latin typeface="Tahoma"/>
                <a:cs typeface="Tahoma"/>
              </a:rPr>
              <a:t>any  way </a:t>
            </a:r>
            <a:r>
              <a:rPr sz="1250" spc="-5" dirty="0">
                <a:latin typeface="Tahoma"/>
                <a:cs typeface="Tahoma"/>
              </a:rPr>
              <a:t>receives and/or </a:t>
            </a:r>
            <a:r>
              <a:rPr sz="1250" dirty="0">
                <a:latin typeface="Tahoma"/>
                <a:cs typeface="Tahoma"/>
              </a:rPr>
              <a:t>uses these </a:t>
            </a:r>
            <a:r>
              <a:rPr sz="1250" spc="-5" dirty="0">
                <a:latin typeface="Tahoma"/>
                <a:cs typeface="Tahoma"/>
              </a:rPr>
              <a:t>materials agree to </a:t>
            </a:r>
            <a:r>
              <a:rPr sz="1250" spc="-10" dirty="0">
                <a:latin typeface="Tahoma"/>
                <a:cs typeface="Tahoma"/>
              </a:rPr>
              <a:t>accept </a:t>
            </a:r>
            <a:r>
              <a:rPr sz="1250" spc="-5" dirty="0">
                <a:latin typeface="Tahoma"/>
                <a:cs typeface="Tahoma"/>
              </a:rPr>
              <a:t>all terms </a:t>
            </a:r>
            <a:r>
              <a:rPr sz="1250" dirty="0">
                <a:latin typeface="Tahoma"/>
                <a:cs typeface="Tahoma"/>
              </a:rPr>
              <a:t>and </a:t>
            </a:r>
            <a:r>
              <a:rPr sz="1250" spc="-5" dirty="0">
                <a:latin typeface="Tahoma"/>
                <a:cs typeface="Tahoma"/>
              </a:rPr>
              <a:t>conditions and to abide </a:t>
            </a:r>
            <a:r>
              <a:rPr sz="1250" spc="-10" dirty="0">
                <a:latin typeface="Tahoma"/>
                <a:cs typeface="Tahoma"/>
              </a:rPr>
              <a:t>by </a:t>
            </a:r>
            <a:r>
              <a:rPr sz="1250" spc="-5" dirty="0">
                <a:latin typeface="Tahoma"/>
                <a:cs typeface="Tahoma"/>
              </a:rPr>
              <a:t>all provisions  </a:t>
            </a:r>
            <a:r>
              <a:rPr sz="1250" spc="-10" dirty="0">
                <a:latin typeface="Tahoma"/>
                <a:cs typeface="Tahoma"/>
              </a:rPr>
              <a:t>of </a:t>
            </a:r>
            <a:r>
              <a:rPr sz="1250" spc="-5" dirty="0">
                <a:latin typeface="Tahoma"/>
                <a:cs typeface="Tahoma"/>
              </a:rPr>
              <a:t>this LIMITED LICENSE. </a:t>
            </a:r>
            <a:r>
              <a:rPr sz="1250" dirty="0">
                <a:latin typeface="Tahoma"/>
                <a:cs typeface="Tahoma"/>
              </a:rPr>
              <a:t>Only </a:t>
            </a:r>
            <a:r>
              <a:rPr sz="1250" spc="-5" dirty="0">
                <a:latin typeface="Tahoma"/>
                <a:cs typeface="Tahoma"/>
              </a:rPr>
              <a:t>the LICENSEE </a:t>
            </a:r>
            <a:r>
              <a:rPr sz="1250" spc="-10" dirty="0">
                <a:latin typeface="Tahoma"/>
                <a:cs typeface="Tahoma"/>
              </a:rPr>
              <a:t>may post </a:t>
            </a:r>
            <a:r>
              <a:rPr sz="1250" spc="-5" dirty="0">
                <a:latin typeface="Tahoma"/>
                <a:cs typeface="Tahoma"/>
              </a:rPr>
              <a:t>these materials </a:t>
            </a:r>
            <a:r>
              <a:rPr sz="1250" spc="-10" dirty="0">
                <a:latin typeface="Tahoma"/>
                <a:cs typeface="Tahoma"/>
              </a:rPr>
              <a:t>on </a:t>
            </a:r>
            <a:r>
              <a:rPr sz="1250" spc="-5" dirty="0">
                <a:latin typeface="Tahoma"/>
                <a:cs typeface="Tahoma"/>
              </a:rPr>
              <a:t>its website, and the materials </a:t>
            </a:r>
            <a:r>
              <a:rPr sz="1250" spc="-10" dirty="0">
                <a:latin typeface="Tahoma"/>
                <a:cs typeface="Tahoma"/>
              </a:rPr>
              <a:t>may </a:t>
            </a:r>
            <a:r>
              <a:rPr sz="1250" spc="-15" dirty="0">
                <a:latin typeface="Tahoma"/>
                <a:cs typeface="Tahoma"/>
              </a:rPr>
              <a:t>be  </a:t>
            </a:r>
            <a:r>
              <a:rPr sz="1250" spc="-10" dirty="0">
                <a:latin typeface="Tahoma"/>
                <a:cs typeface="Tahoma"/>
              </a:rPr>
              <a:t>posted </a:t>
            </a:r>
            <a:r>
              <a:rPr sz="1250" spc="-5" dirty="0">
                <a:latin typeface="Tahoma"/>
                <a:cs typeface="Tahoma"/>
              </a:rPr>
              <a:t>only </a:t>
            </a:r>
            <a:r>
              <a:rPr sz="1250" spc="-10" dirty="0">
                <a:latin typeface="Tahoma"/>
                <a:cs typeface="Tahoma"/>
              </a:rPr>
              <a:t>for </a:t>
            </a:r>
            <a:r>
              <a:rPr sz="1250" spc="-5" dirty="0">
                <a:latin typeface="Tahoma"/>
                <a:cs typeface="Tahoma"/>
              </a:rPr>
              <a:t>purposes </a:t>
            </a:r>
            <a:r>
              <a:rPr sz="1250" spc="-10" dirty="0">
                <a:latin typeface="Tahoma"/>
                <a:cs typeface="Tahoma"/>
              </a:rPr>
              <a:t>of </a:t>
            </a:r>
            <a:r>
              <a:rPr sz="1250" spc="-5" dirty="0">
                <a:latin typeface="Tahoma"/>
                <a:cs typeface="Tahoma"/>
              </a:rPr>
              <a:t>review/inspection </a:t>
            </a:r>
            <a:r>
              <a:rPr sz="1250" spc="-10" dirty="0">
                <a:latin typeface="Tahoma"/>
                <a:cs typeface="Tahoma"/>
              </a:rPr>
              <a:t>by </a:t>
            </a:r>
            <a:r>
              <a:rPr sz="1250" spc="-5" dirty="0">
                <a:latin typeface="Tahoma"/>
                <a:cs typeface="Tahoma"/>
              </a:rPr>
              <a:t>the public; they </a:t>
            </a:r>
            <a:r>
              <a:rPr sz="1250" spc="-10" dirty="0">
                <a:latin typeface="Tahoma"/>
                <a:cs typeface="Tahoma"/>
              </a:rPr>
              <a:t>may </a:t>
            </a:r>
            <a:r>
              <a:rPr sz="1250" spc="-5" dirty="0">
                <a:latin typeface="Tahoma"/>
                <a:cs typeface="Tahoma"/>
              </a:rPr>
              <a:t>not </a:t>
            </a:r>
            <a:r>
              <a:rPr sz="1250" spc="-10" dirty="0">
                <a:latin typeface="Tahoma"/>
                <a:cs typeface="Tahoma"/>
              </a:rPr>
              <a:t>be </a:t>
            </a:r>
            <a:r>
              <a:rPr sz="1250" spc="-5" dirty="0">
                <a:latin typeface="Tahoma"/>
                <a:cs typeface="Tahoma"/>
              </a:rPr>
              <a:t>displayed, </a:t>
            </a:r>
            <a:r>
              <a:rPr sz="1250" spc="-10" dirty="0">
                <a:latin typeface="Tahoma"/>
                <a:cs typeface="Tahoma"/>
              </a:rPr>
              <a:t>posted, </a:t>
            </a:r>
            <a:r>
              <a:rPr sz="1250" spc="-5" dirty="0">
                <a:latin typeface="Tahoma"/>
                <a:cs typeface="Tahoma"/>
              </a:rPr>
              <a:t>shared,  published, </a:t>
            </a:r>
            <a:r>
              <a:rPr sz="1250" spc="-10" dirty="0">
                <a:latin typeface="Tahoma"/>
                <a:cs typeface="Tahoma"/>
              </a:rPr>
              <a:t>or </a:t>
            </a:r>
            <a:r>
              <a:rPr sz="1250" spc="-5" dirty="0">
                <a:latin typeface="Tahoma"/>
                <a:cs typeface="Tahoma"/>
              </a:rPr>
              <a:t>used </a:t>
            </a:r>
            <a:r>
              <a:rPr sz="1250" spc="-10" dirty="0">
                <a:latin typeface="Tahoma"/>
                <a:cs typeface="Tahoma"/>
              </a:rPr>
              <a:t>for </a:t>
            </a:r>
            <a:r>
              <a:rPr sz="1250" spc="-5" dirty="0">
                <a:latin typeface="Tahoma"/>
                <a:cs typeface="Tahoma"/>
              </a:rPr>
              <a:t>any other purpose. Franczek </a:t>
            </a:r>
            <a:r>
              <a:rPr sz="1250" spc="-50" dirty="0">
                <a:latin typeface="Tahoma"/>
                <a:cs typeface="Tahoma"/>
              </a:rPr>
              <a:t>P.C. </a:t>
            </a:r>
            <a:r>
              <a:rPr sz="1250" spc="-5" dirty="0">
                <a:latin typeface="Tahoma"/>
                <a:cs typeface="Tahoma"/>
              </a:rPr>
              <a:t>and </a:t>
            </a:r>
            <a:r>
              <a:rPr sz="1250" spc="-20" dirty="0">
                <a:latin typeface="Tahoma"/>
                <a:cs typeface="Tahoma"/>
              </a:rPr>
              <a:t>Fagen </a:t>
            </a:r>
            <a:r>
              <a:rPr sz="1250" spc="-5" dirty="0">
                <a:latin typeface="Tahoma"/>
                <a:cs typeface="Tahoma"/>
              </a:rPr>
              <a:t>Friedman &amp; </a:t>
            </a:r>
            <a:r>
              <a:rPr sz="1250" spc="-10" dirty="0">
                <a:latin typeface="Tahoma"/>
                <a:cs typeface="Tahoma"/>
              </a:rPr>
              <a:t>Fulfrost </a:t>
            </a:r>
            <a:r>
              <a:rPr sz="1250" spc="-5" dirty="0">
                <a:latin typeface="Tahoma"/>
                <a:cs typeface="Tahoma"/>
              </a:rPr>
              <a:t>LLP </a:t>
            </a:r>
            <a:r>
              <a:rPr sz="1250" spc="-10" dirty="0">
                <a:latin typeface="Tahoma"/>
                <a:cs typeface="Tahoma"/>
              </a:rPr>
              <a:t>do </a:t>
            </a:r>
            <a:r>
              <a:rPr sz="1250" spc="-5" dirty="0">
                <a:latin typeface="Tahoma"/>
                <a:cs typeface="Tahoma"/>
              </a:rPr>
              <a:t>not authorize </a:t>
            </a:r>
            <a:r>
              <a:rPr sz="1250" spc="-10" dirty="0">
                <a:latin typeface="Tahoma"/>
                <a:cs typeface="Tahoma"/>
              </a:rPr>
              <a:t>any  </a:t>
            </a:r>
            <a:r>
              <a:rPr sz="1250" spc="-5" dirty="0">
                <a:latin typeface="Tahoma"/>
                <a:cs typeface="Tahoma"/>
              </a:rPr>
              <a:t>other public </a:t>
            </a:r>
            <a:r>
              <a:rPr sz="1250" spc="-20" dirty="0">
                <a:latin typeface="Tahoma"/>
                <a:cs typeface="Tahoma"/>
              </a:rPr>
              <a:t>display, </a:t>
            </a:r>
            <a:r>
              <a:rPr sz="1250" spc="-5" dirty="0">
                <a:latin typeface="Tahoma"/>
                <a:cs typeface="Tahoma"/>
              </a:rPr>
              <a:t>sharing, posting, </a:t>
            </a:r>
            <a:r>
              <a:rPr sz="1250" spc="-10" dirty="0">
                <a:latin typeface="Tahoma"/>
                <a:cs typeface="Tahoma"/>
              </a:rPr>
              <a:t>or </a:t>
            </a:r>
            <a:r>
              <a:rPr sz="1250" spc="-5" dirty="0">
                <a:latin typeface="Tahoma"/>
                <a:cs typeface="Tahoma"/>
              </a:rPr>
              <a:t>publication </a:t>
            </a:r>
            <a:r>
              <a:rPr sz="1250" spc="-10" dirty="0">
                <a:latin typeface="Tahoma"/>
                <a:cs typeface="Tahoma"/>
              </a:rPr>
              <a:t>of </a:t>
            </a:r>
            <a:r>
              <a:rPr sz="1250" spc="-5" dirty="0">
                <a:latin typeface="Tahoma"/>
                <a:cs typeface="Tahoma"/>
              </a:rPr>
              <a:t>these materials </a:t>
            </a:r>
            <a:r>
              <a:rPr sz="1250" spc="-10" dirty="0">
                <a:latin typeface="Tahoma"/>
                <a:cs typeface="Tahoma"/>
              </a:rPr>
              <a:t>by </a:t>
            </a:r>
            <a:r>
              <a:rPr sz="1250" spc="-5" dirty="0">
                <a:latin typeface="Tahoma"/>
                <a:cs typeface="Tahoma"/>
              </a:rPr>
              <a:t>the LICENSEE </a:t>
            </a:r>
            <a:r>
              <a:rPr sz="1250" spc="-10" dirty="0">
                <a:latin typeface="Tahoma"/>
                <a:cs typeface="Tahoma"/>
              </a:rPr>
              <a:t>or any </a:t>
            </a:r>
            <a:r>
              <a:rPr sz="1250" spc="-5" dirty="0">
                <a:latin typeface="Tahoma"/>
                <a:cs typeface="Tahoma"/>
              </a:rPr>
              <a:t>other </a:t>
            </a:r>
            <a:r>
              <a:rPr sz="1250" spc="-10" dirty="0">
                <a:latin typeface="Tahoma"/>
                <a:cs typeface="Tahoma"/>
              </a:rPr>
              <a:t>party </a:t>
            </a:r>
            <a:r>
              <a:rPr sz="1250" spc="-5" dirty="0">
                <a:latin typeface="Tahoma"/>
                <a:cs typeface="Tahoma"/>
              </a:rPr>
              <a:t>and  </a:t>
            </a:r>
            <a:r>
              <a:rPr sz="1250" spc="-10" dirty="0">
                <a:latin typeface="Tahoma"/>
                <a:cs typeface="Tahoma"/>
              </a:rPr>
              <a:t>do </a:t>
            </a:r>
            <a:r>
              <a:rPr sz="1250" spc="-5" dirty="0">
                <a:latin typeface="Tahoma"/>
                <a:cs typeface="Tahoma"/>
              </a:rPr>
              <a:t>not authorize any use whatsoever </a:t>
            </a:r>
            <a:r>
              <a:rPr sz="1250" spc="-10" dirty="0">
                <a:latin typeface="Tahoma"/>
                <a:cs typeface="Tahoma"/>
              </a:rPr>
              <a:t>by any party </a:t>
            </a:r>
            <a:r>
              <a:rPr sz="1250" spc="-5" dirty="0">
                <a:latin typeface="Tahoma"/>
                <a:cs typeface="Tahoma"/>
              </a:rPr>
              <a:t>other </a:t>
            </a:r>
            <a:r>
              <a:rPr sz="1250" dirty="0">
                <a:latin typeface="Tahoma"/>
                <a:cs typeface="Tahoma"/>
              </a:rPr>
              <a:t>than </a:t>
            </a:r>
            <a:r>
              <a:rPr sz="1250" spc="-5" dirty="0">
                <a:latin typeface="Tahoma"/>
                <a:cs typeface="Tahoma"/>
              </a:rPr>
              <a:t>the LICENSEE. </a:t>
            </a:r>
            <a:r>
              <a:rPr sz="1250" spc="-10" dirty="0">
                <a:latin typeface="Tahoma"/>
                <a:cs typeface="Tahoma"/>
              </a:rPr>
              <a:t>No </a:t>
            </a:r>
            <a:r>
              <a:rPr sz="1250" spc="-25" dirty="0">
                <a:latin typeface="Tahoma"/>
                <a:cs typeface="Tahoma"/>
              </a:rPr>
              <a:t>party, </a:t>
            </a:r>
            <a:r>
              <a:rPr sz="1250" spc="-5" dirty="0">
                <a:latin typeface="Tahoma"/>
                <a:cs typeface="Tahoma"/>
              </a:rPr>
              <a:t>including the LICENSEE, is  authorized to </a:t>
            </a:r>
            <a:r>
              <a:rPr sz="1250" spc="-30" dirty="0">
                <a:latin typeface="Tahoma"/>
                <a:cs typeface="Tahoma"/>
              </a:rPr>
              <a:t>copy, </a:t>
            </a:r>
            <a:r>
              <a:rPr sz="1250" spc="-5" dirty="0">
                <a:latin typeface="Tahoma"/>
                <a:cs typeface="Tahoma"/>
              </a:rPr>
              <a:t>adapt, </a:t>
            </a:r>
            <a:r>
              <a:rPr sz="1250" spc="-10" dirty="0">
                <a:latin typeface="Tahoma"/>
                <a:cs typeface="Tahoma"/>
              </a:rPr>
              <a:t>or </a:t>
            </a:r>
            <a:r>
              <a:rPr sz="1250" spc="-5" dirty="0">
                <a:latin typeface="Tahoma"/>
                <a:cs typeface="Tahoma"/>
              </a:rPr>
              <a:t>otherwise use these materials without explicit written permission </a:t>
            </a:r>
            <a:r>
              <a:rPr sz="1250" spc="-10" dirty="0">
                <a:latin typeface="Tahoma"/>
                <a:cs typeface="Tahoma"/>
              </a:rPr>
              <a:t>from Franczek </a:t>
            </a:r>
            <a:r>
              <a:rPr sz="1250" spc="-50" dirty="0">
                <a:latin typeface="Tahoma"/>
                <a:cs typeface="Tahoma"/>
              </a:rPr>
              <a:t>P.C.  </a:t>
            </a:r>
            <a:r>
              <a:rPr sz="1250" dirty="0">
                <a:latin typeface="Tahoma"/>
                <a:cs typeface="Tahoma"/>
              </a:rPr>
              <a:t>and </a:t>
            </a:r>
            <a:r>
              <a:rPr sz="1250" spc="-20" dirty="0">
                <a:latin typeface="Tahoma"/>
                <a:cs typeface="Tahoma"/>
              </a:rPr>
              <a:t>Fagen </a:t>
            </a:r>
            <a:r>
              <a:rPr sz="1250" spc="-5" dirty="0">
                <a:latin typeface="Tahoma"/>
                <a:cs typeface="Tahoma"/>
              </a:rPr>
              <a:t>Friedman &amp; </a:t>
            </a:r>
            <a:r>
              <a:rPr sz="1250" spc="-10" dirty="0">
                <a:latin typeface="Tahoma"/>
                <a:cs typeface="Tahoma"/>
              </a:rPr>
              <a:t>Fulfrost </a:t>
            </a:r>
            <a:r>
              <a:rPr sz="1250" spc="-45" dirty="0">
                <a:latin typeface="Tahoma"/>
                <a:cs typeface="Tahoma"/>
              </a:rPr>
              <a:t>LLP. </a:t>
            </a:r>
            <a:r>
              <a:rPr sz="1250" spc="-10" dirty="0">
                <a:latin typeface="Tahoma"/>
                <a:cs typeface="Tahoma"/>
              </a:rPr>
              <a:t>No </a:t>
            </a:r>
            <a:r>
              <a:rPr sz="1250" spc="-25" dirty="0">
                <a:latin typeface="Tahoma"/>
                <a:cs typeface="Tahoma"/>
              </a:rPr>
              <a:t>party, </a:t>
            </a:r>
            <a:r>
              <a:rPr sz="1250" spc="-5" dirty="0">
                <a:latin typeface="Tahoma"/>
                <a:cs typeface="Tahoma"/>
              </a:rPr>
              <a:t>including the LICENSEE, is authorized to </a:t>
            </a:r>
            <a:r>
              <a:rPr sz="1250" spc="-10" dirty="0">
                <a:latin typeface="Tahoma"/>
                <a:cs typeface="Tahoma"/>
              </a:rPr>
              <a:t>remove </a:t>
            </a:r>
            <a:r>
              <a:rPr sz="1250" spc="-5" dirty="0">
                <a:latin typeface="Tahoma"/>
                <a:cs typeface="Tahoma"/>
              </a:rPr>
              <a:t>this LIMITED  LICENSE AND COPYRIGHT language </a:t>
            </a:r>
            <a:r>
              <a:rPr sz="1250" spc="-10" dirty="0">
                <a:latin typeface="Tahoma"/>
                <a:cs typeface="Tahoma"/>
              </a:rPr>
              <a:t>from </a:t>
            </a:r>
            <a:r>
              <a:rPr sz="1250" spc="-5" dirty="0">
                <a:latin typeface="Tahoma"/>
                <a:cs typeface="Tahoma"/>
              </a:rPr>
              <a:t>any </a:t>
            </a:r>
            <a:r>
              <a:rPr sz="1250" spc="-10" dirty="0">
                <a:latin typeface="Tahoma"/>
                <a:cs typeface="Tahoma"/>
              </a:rPr>
              <a:t>version of </a:t>
            </a:r>
            <a:r>
              <a:rPr sz="1250" dirty="0">
                <a:latin typeface="Tahoma"/>
                <a:cs typeface="Tahoma"/>
              </a:rPr>
              <a:t>these </a:t>
            </a:r>
            <a:r>
              <a:rPr sz="1250" spc="-5" dirty="0">
                <a:latin typeface="Tahoma"/>
                <a:cs typeface="Tahoma"/>
              </a:rPr>
              <a:t>materials </a:t>
            </a:r>
            <a:r>
              <a:rPr sz="1250" spc="-10" dirty="0">
                <a:latin typeface="Tahoma"/>
                <a:cs typeface="Tahoma"/>
              </a:rPr>
              <a:t>or </a:t>
            </a:r>
            <a:r>
              <a:rPr sz="1250" spc="-5" dirty="0">
                <a:latin typeface="Tahoma"/>
                <a:cs typeface="Tahoma"/>
              </a:rPr>
              <a:t>any </a:t>
            </a:r>
            <a:r>
              <a:rPr sz="1250" spc="-10" dirty="0">
                <a:latin typeface="Tahoma"/>
                <a:cs typeface="Tahoma"/>
              </a:rPr>
              <a:t>copy </a:t>
            </a:r>
            <a:r>
              <a:rPr sz="1250" spc="-20" dirty="0">
                <a:latin typeface="Tahoma"/>
                <a:cs typeface="Tahoma"/>
              </a:rPr>
              <a:t>thereof. </a:t>
            </a:r>
            <a:r>
              <a:rPr sz="1250" spc="-5" dirty="0">
                <a:latin typeface="Tahoma"/>
                <a:cs typeface="Tahoma"/>
              </a:rPr>
              <a:t>Should any </a:t>
            </a:r>
            <a:r>
              <a:rPr sz="1250" spc="-25" dirty="0">
                <a:latin typeface="Tahoma"/>
                <a:cs typeface="Tahoma"/>
              </a:rPr>
              <a:t>party,  </a:t>
            </a:r>
            <a:r>
              <a:rPr sz="1250" spc="-5" dirty="0">
                <a:latin typeface="Tahoma"/>
                <a:cs typeface="Tahoma"/>
              </a:rPr>
              <a:t>including the LICENSEE, </a:t>
            </a:r>
            <a:r>
              <a:rPr sz="1250" spc="-20" dirty="0">
                <a:latin typeface="Tahoma"/>
                <a:cs typeface="Tahoma"/>
              </a:rPr>
              <a:t>display, </a:t>
            </a:r>
            <a:r>
              <a:rPr sz="1250" spc="-5" dirty="0">
                <a:latin typeface="Tahoma"/>
                <a:cs typeface="Tahoma"/>
              </a:rPr>
              <a:t>post, share, publish, </a:t>
            </a:r>
            <a:r>
              <a:rPr sz="1250" dirty="0">
                <a:latin typeface="Tahoma"/>
                <a:cs typeface="Tahoma"/>
              </a:rPr>
              <a:t>or </a:t>
            </a:r>
            <a:r>
              <a:rPr sz="1250" spc="-5" dirty="0">
                <a:latin typeface="Tahoma"/>
                <a:cs typeface="Tahoma"/>
              </a:rPr>
              <a:t>otherwise use </a:t>
            </a:r>
            <a:r>
              <a:rPr sz="1250" dirty="0">
                <a:latin typeface="Tahoma"/>
                <a:cs typeface="Tahoma"/>
              </a:rPr>
              <a:t>these </a:t>
            </a:r>
            <a:r>
              <a:rPr sz="1250" spc="-5" dirty="0">
                <a:latin typeface="Tahoma"/>
                <a:cs typeface="Tahoma"/>
              </a:rPr>
              <a:t>materials in </a:t>
            </a:r>
            <a:r>
              <a:rPr sz="1250" spc="-10" dirty="0">
                <a:latin typeface="Tahoma"/>
                <a:cs typeface="Tahoma"/>
              </a:rPr>
              <a:t>any </a:t>
            </a:r>
            <a:r>
              <a:rPr sz="1250" spc="-5" dirty="0">
                <a:latin typeface="Tahoma"/>
                <a:cs typeface="Tahoma"/>
              </a:rPr>
              <a:t>manner </a:t>
            </a:r>
            <a:r>
              <a:rPr sz="1250" dirty="0">
                <a:latin typeface="Tahoma"/>
                <a:cs typeface="Tahoma"/>
              </a:rPr>
              <a:t>other than  </a:t>
            </a:r>
            <a:r>
              <a:rPr sz="1250" spc="-5" dirty="0">
                <a:latin typeface="Tahoma"/>
                <a:cs typeface="Tahoma"/>
              </a:rPr>
              <a:t>that authorized </a:t>
            </a:r>
            <a:r>
              <a:rPr sz="1250" spc="-10" dirty="0">
                <a:latin typeface="Tahoma"/>
                <a:cs typeface="Tahoma"/>
              </a:rPr>
              <a:t>by </a:t>
            </a:r>
            <a:r>
              <a:rPr sz="1250" spc="-5" dirty="0">
                <a:latin typeface="Tahoma"/>
                <a:cs typeface="Tahoma"/>
              </a:rPr>
              <a:t>this LIMITED LICENSE, </a:t>
            </a:r>
            <a:r>
              <a:rPr sz="1250" spc="-10" dirty="0">
                <a:latin typeface="Tahoma"/>
                <a:cs typeface="Tahoma"/>
              </a:rPr>
              <a:t>Franczek </a:t>
            </a:r>
            <a:r>
              <a:rPr sz="1250" spc="-50" dirty="0">
                <a:latin typeface="Tahoma"/>
                <a:cs typeface="Tahoma"/>
              </a:rPr>
              <a:t>P.C. </a:t>
            </a:r>
            <a:r>
              <a:rPr sz="1250" spc="-5" dirty="0">
                <a:latin typeface="Tahoma"/>
                <a:cs typeface="Tahoma"/>
              </a:rPr>
              <a:t>and </a:t>
            </a:r>
            <a:r>
              <a:rPr sz="1250" spc="-20" dirty="0">
                <a:latin typeface="Tahoma"/>
                <a:cs typeface="Tahoma"/>
              </a:rPr>
              <a:t>Fagen </a:t>
            </a:r>
            <a:r>
              <a:rPr sz="1250" spc="-5" dirty="0">
                <a:latin typeface="Tahoma"/>
                <a:cs typeface="Tahoma"/>
              </a:rPr>
              <a:t>Friedman &amp; </a:t>
            </a:r>
            <a:r>
              <a:rPr sz="1250" spc="-10" dirty="0">
                <a:latin typeface="Tahoma"/>
                <a:cs typeface="Tahoma"/>
              </a:rPr>
              <a:t>Fulfrost </a:t>
            </a:r>
            <a:r>
              <a:rPr sz="1250" spc="-5" dirty="0">
                <a:latin typeface="Tahoma"/>
                <a:cs typeface="Tahoma"/>
              </a:rPr>
              <a:t>LLP will exercise </a:t>
            </a:r>
            <a:r>
              <a:rPr sz="1250" dirty="0">
                <a:latin typeface="Tahoma"/>
                <a:cs typeface="Tahoma"/>
              </a:rPr>
              <a:t>all  </a:t>
            </a:r>
            <a:r>
              <a:rPr sz="1250" spc="-10" dirty="0">
                <a:latin typeface="Tahoma"/>
                <a:cs typeface="Tahoma"/>
              </a:rPr>
              <a:t>available </a:t>
            </a:r>
            <a:r>
              <a:rPr sz="1250" spc="-5" dirty="0">
                <a:latin typeface="Tahoma"/>
                <a:cs typeface="Tahoma"/>
              </a:rPr>
              <a:t>legal rights </a:t>
            </a:r>
            <a:r>
              <a:rPr sz="1250" dirty="0">
                <a:latin typeface="Tahoma"/>
                <a:cs typeface="Tahoma"/>
              </a:rPr>
              <a:t>and </a:t>
            </a:r>
            <a:r>
              <a:rPr sz="1250" spc="-5" dirty="0">
                <a:latin typeface="Tahoma"/>
                <a:cs typeface="Tahoma"/>
              </a:rPr>
              <a:t>seek all </a:t>
            </a:r>
            <a:r>
              <a:rPr sz="1250" spc="-10" dirty="0">
                <a:latin typeface="Tahoma"/>
                <a:cs typeface="Tahoma"/>
              </a:rPr>
              <a:t>available </a:t>
            </a:r>
            <a:r>
              <a:rPr sz="1250" spc="-5" dirty="0">
                <a:latin typeface="Tahoma"/>
                <a:cs typeface="Tahoma"/>
              </a:rPr>
              <a:t>legal remedies including, but not limited </a:t>
            </a:r>
            <a:r>
              <a:rPr sz="1250" spc="-10" dirty="0">
                <a:latin typeface="Tahoma"/>
                <a:cs typeface="Tahoma"/>
              </a:rPr>
              <a:t>to, </a:t>
            </a:r>
            <a:r>
              <a:rPr sz="1250" spc="-5" dirty="0">
                <a:latin typeface="Tahoma"/>
                <a:cs typeface="Tahoma"/>
              </a:rPr>
              <a:t>directing the </a:t>
            </a:r>
            <a:r>
              <a:rPr sz="1250" spc="-10" dirty="0">
                <a:latin typeface="Tahoma"/>
                <a:cs typeface="Tahoma"/>
              </a:rPr>
              <a:t>party </a:t>
            </a:r>
            <a:r>
              <a:rPr sz="1250" spc="-5" dirty="0">
                <a:latin typeface="Tahoma"/>
                <a:cs typeface="Tahoma"/>
              </a:rPr>
              <a:t>to  immediately </a:t>
            </a:r>
            <a:r>
              <a:rPr sz="1250" spc="-10" dirty="0">
                <a:latin typeface="Tahoma"/>
                <a:cs typeface="Tahoma"/>
              </a:rPr>
              <a:t>remove </a:t>
            </a:r>
            <a:r>
              <a:rPr sz="1250" spc="-5" dirty="0">
                <a:latin typeface="Tahoma"/>
                <a:cs typeface="Tahoma"/>
              </a:rPr>
              <a:t>any </a:t>
            </a:r>
            <a:r>
              <a:rPr sz="1250" spc="-10" dirty="0">
                <a:latin typeface="Tahoma"/>
                <a:cs typeface="Tahoma"/>
              </a:rPr>
              <a:t>improperly </a:t>
            </a:r>
            <a:r>
              <a:rPr sz="1250" spc="-5" dirty="0">
                <a:latin typeface="Tahoma"/>
                <a:cs typeface="Tahoma"/>
              </a:rPr>
              <a:t>posted content, cease </a:t>
            </a:r>
            <a:r>
              <a:rPr sz="1250" dirty="0">
                <a:latin typeface="Tahoma"/>
                <a:cs typeface="Tahoma"/>
              </a:rPr>
              <a:t>and </a:t>
            </a:r>
            <a:r>
              <a:rPr sz="1250" spc="-10" dirty="0">
                <a:latin typeface="Tahoma"/>
                <a:cs typeface="Tahoma"/>
              </a:rPr>
              <a:t>desist </a:t>
            </a:r>
            <a:r>
              <a:rPr sz="1250" spc="-5" dirty="0">
                <a:latin typeface="Tahoma"/>
                <a:cs typeface="Tahoma"/>
              </a:rPr>
              <a:t>any unauthorized use, </a:t>
            </a:r>
            <a:r>
              <a:rPr sz="1250" dirty="0">
                <a:latin typeface="Tahoma"/>
                <a:cs typeface="Tahoma"/>
              </a:rPr>
              <a:t>and </a:t>
            </a:r>
            <a:r>
              <a:rPr sz="1250" spc="-5" dirty="0">
                <a:latin typeface="Tahoma"/>
                <a:cs typeface="Tahoma"/>
              </a:rPr>
              <a:t>compensate  </a:t>
            </a:r>
            <a:r>
              <a:rPr sz="1250" spc="-10" dirty="0">
                <a:latin typeface="Tahoma"/>
                <a:cs typeface="Tahoma"/>
              </a:rPr>
              <a:t>Franczek </a:t>
            </a:r>
            <a:r>
              <a:rPr sz="1250" spc="-50" dirty="0">
                <a:latin typeface="Tahoma"/>
                <a:cs typeface="Tahoma"/>
              </a:rPr>
              <a:t>P.C. </a:t>
            </a:r>
            <a:r>
              <a:rPr sz="1250" dirty="0">
                <a:latin typeface="Tahoma"/>
                <a:cs typeface="Tahoma"/>
              </a:rPr>
              <a:t>and </a:t>
            </a:r>
            <a:r>
              <a:rPr sz="1250" spc="-20" dirty="0">
                <a:latin typeface="Tahoma"/>
                <a:cs typeface="Tahoma"/>
              </a:rPr>
              <a:t>Fagen </a:t>
            </a:r>
            <a:r>
              <a:rPr sz="1250" spc="-5" dirty="0">
                <a:latin typeface="Tahoma"/>
                <a:cs typeface="Tahoma"/>
              </a:rPr>
              <a:t>Friedman &amp; </a:t>
            </a:r>
            <a:r>
              <a:rPr sz="1250" spc="-10" dirty="0">
                <a:latin typeface="Tahoma"/>
                <a:cs typeface="Tahoma"/>
              </a:rPr>
              <a:t>Fulfrost </a:t>
            </a:r>
            <a:r>
              <a:rPr sz="1250" spc="-5" dirty="0">
                <a:latin typeface="Tahoma"/>
                <a:cs typeface="Tahoma"/>
              </a:rPr>
              <a:t>LLP </a:t>
            </a:r>
            <a:r>
              <a:rPr sz="1250" spc="-10" dirty="0">
                <a:latin typeface="Tahoma"/>
                <a:cs typeface="Tahoma"/>
              </a:rPr>
              <a:t>for </a:t>
            </a:r>
            <a:r>
              <a:rPr sz="1250" spc="-5" dirty="0">
                <a:latin typeface="Tahoma"/>
                <a:cs typeface="Tahoma"/>
              </a:rPr>
              <a:t>any unauthorized use to the extent authorized </a:t>
            </a:r>
            <a:r>
              <a:rPr sz="1250" spc="-10" dirty="0">
                <a:latin typeface="Tahoma"/>
                <a:cs typeface="Tahoma"/>
              </a:rPr>
              <a:t>by copyright  </a:t>
            </a:r>
            <a:r>
              <a:rPr sz="1250" spc="-5" dirty="0">
                <a:latin typeface="Tahoma"/>
                <a:cs typeface="Tahoma"/>
              </a:rPr>
              <a:t>and other </a:t>
            </a:r>
            <a:r>
              <a:rPr sz="1250" spc="-15" dirty="0">
                <a:latin typeface="Tahoma"/>
                <a:cs typeface="Tahoma"/>
              </a:rPr>
              <a:t>law. </a:t>
            </a:r>
            <a:r>
              <a:rPr sz="1250" spc="-5" dirty="0">
                <a:latin typeface="Tahoma"/>
                <a:cs typeface="Tahoma"/>
              </a:rPr>
              <a:t>These materials </a:t>
            </a:r>
            <a:r>
              <a:rPr sz="1250" spc="-10" dirty="0">
                <a:latin typeface="Tahoma"/>
                <a:cs typeface="Tahoma"/>
              </a:rPr>
              <a:t>may </a:t>
            </a:r>
            <a:r>
              <a:rPr sz="1250" spc="-5" dirty="0">
                <a:latin typeface="Tahoma"/>
                <a:cs typeface="Tahoma"/>
              </a:rPr>
              <a:t>not </a:t>
            </a:r>
            <a:r>
              <a:rPr sz="1250" spc="-10" dirty="0">
                <a:latin typeface="Tahoma"/>
                <a:cs typeface="Tahoma"/>
              </a:rPr>
              <a:t>be </a:t>
            </a:r>
            <a:r>
              <a:rPr sz="1250" spc="-5" dirty="0">
                <a:latin typeface="Tahoma"/>
                <a:cs typeface="Tahoma"/>
              </a:rPr>
              <a:t>used </a:t>
            </a:r>
            <a:r>
              <a:rPr sz="1250" spc="-10" dirty="0">
                <a:latin typeface="Tahoma"/>
                <a:cs typeface="Tahoma"/>
              </a:rPr>
              <a:t>by </a:t>
            </a:r>
            <a:r>
              <a:rPr sz="1250" spc="-5" dirty="0">
                <a:latin typeface="Tahoma"/>
                <a:cs typeface="Tahoma"/>
              </a:rPr>
              <a:t>any </a:t>
            </a:r>
            <a:r>
              <a:rPr sz="1250" spc="-30" dirty="0">
                <a:latin typeface="Tahoma"/>
                <a:cs typeface="Tahoma"/>
              </a:rPr>
              <a:t>party, </a:t>
            </a:r>
            <a:r>
              <a:rPr sz="1250" spc="-5" dirty="0">
                <a:latin typeface="Tahoma"/>
                <a:cs typeface="Tahoma"/>
              </a:rPr>
              <a:t>including the LICENSEE, </a:t>
            </a:r>
            <a:r>
              <a:rPr sz="1250" spc="-10" dirty="0">
                <a:latin typeface="Tahoma"/>
                <a:cs typeface="Tahoma"/>
              </a:rPr>
              <a:t>for </a:t>
            </a:r>
            <a:r>
              <a:rPr sz="1250" spc="-5" dirty="0">
                <a:latin typeface="Tahoma"/>
                <a:cs typeface="Tahoma"/>
              </a:rPr>
              <a:t>any commercial  purpose </a:t>
            </a:r>
            <a:r>
              <a:rPr sz="1250" dirty="0">
                <a:latin typeface="Tahoma"/>
                <a:cs typeface="Tahoma"/>
              </a:rPr>
              <a:t>unless </a:t>
            </a:r>
            <a:r>
              <a:rPr sz="1250" spc="-5" dirty="0">
                <a:latin typeface="Tahoma"/>
                <a:cs typeface="Tahoma"/>
              </a:rPr>
              <a:t>expressly authorized in writing </a:t>
            </a:r>
            <a:r>
              <a:rPr sz="1250" spc="-10" dirty="0">
                <a:latin typeface="Tahoma"/>
                <a:cs typeface="Tahoma"/>
              </a:rPr>
              <a:t>by Franczek </a:t>
            </a:r>
            <a:r>
              <a:rPr sz="1250" spc="-50" dirty="0">
                <a:latin typeface="Tahoma"/>
                <a:cs typeface="Tahoma"/>
              </a:rPr>
              <a:t>P.C. </a:t>
            </a:r>
            <a:r>
              <a:rPr sz="1250" dirty="0">
                <a:latin typeface="Tahoma"/>
                <a:cs typeface="Tahoma"/>
              </a:rPr>
              <a:t>and </a:t>
            </a:r>
            <a:r>
              <a:rPr sz="1250" spc="-20" dirty="0">
                <a:latin typeface="Tahoma"/>
                <a:cs typeface="Tahoma"/>
              </a:rPr>
              <a:t>Fagen </a:t>
            </a:r>
            <a:r>
              <a:rPr sz="1250" spc="-5" dirty="0">
                <a:latin typeface="Tahoma"/>
                <a:cs typeface="Tahoma"/>
              </a:rPr>
              <a:t>Friedman &amp; </a:t>
            </a:r>
            <a:r>
              <a:rPr sz="1250" spc="-10" dirty="0">
                <a:latin typeface="Tahoma"/>
                <a:cs typeface="Tahoma"/>
              </a:rPr>
              <a:t>Fulfrost </a:t>
            </a:r>
            <a:r>
              <a:rPr sz="1250" spc="-45" dirty="0">
                <a:latin typeface="Tahoma"/>
                <a:cs typeface="Tahoma"/>
              </a:rPr>
              <a:t>LLP.</a:t>
            </a:r>
            <a:r>
              <a:rPr sz="1250" spc="300" dirty="0">
                <a:latin typeface="Tahoma"/>
                <a:cs typeface="Tahoma"/>
              </a:rPr>
              <a:t> </a:t>
            </a:r>
            <a:r>
              <a:rPr sz="1250" spc="-10" dirty="0">
                <a:latin typeface="Tahoma"/>
                <a:cs typeface="Tahoma"/>
              </a:rPr>
              <a:t>No </a:t>
            </a:r>
            <a:r>
              <a:rPr sz="1250" spc="-5" dirty="0">
                <a:latin typeface="Tahoma"/>
                <a:cs typeface="Tahoma"/>
              </a:rPr>
              <a:t>other  rights are </a:t>
            </a:r>
            <a:r>
              <a:rPr sz="1250" spc="-10" dirty="0">
                <a:latin typeface="Tahoma"/>
                <a:cs typeface="Tahoma"/>
              </a:rPr>
              <a:t>provided, </a:t>
            </a:r>
            <a:r>
              <a:rPr sz="1250" spc="-5" dirty="0">
                <a:latin typeface="Tahoma"/>
                <a:cs typeface="Tahoma"/>
              </a:rPr>
              <a:t>and all other rights are</a:t>
            </a:r>
            <a:r>
              <a:rPr sz="1250" spc="25" dirty="0">
                <a:latin typeface="Tahoma"/>
                <a:cs typeface="Tahoma"/>
              </a:rPr>
              <a:t> </a:t>
            </a:r>
            <a:r>
              <a:rPr sz="1250" spc="-10" dirty="0">
                <a:latin typeface="Tahoma"/>
                <a:cs typeface="Tahoma"/>
              </a:rPr>
              <a:t>reserved.</a:t>
            </a:r>
            <a:endParaRPr sz="12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08679" y="1545158"/>
            <a:ext cx="4716145" cy="2344420"/>
          </a:xfrm>
          <a:prstGeom prst="rect">
            <a:avLst/>
          </a:prstGeom>
        </p:spPr>
        <p:txBody>
          <a:bodyPr vert="horz" wrap="square" lIns="0" tIns="107950" rIns="0" bIns="0" rtlCol="0">
            <a:spAutoFit/>
          </a:bodyPr>
          <a:lstStyle/>
          <a:p>
            <a:pPr marL="12700" marR="5080">
              <a:lnSpc>
                <a:spcPct val="85800"/>
              </a:lnSpc>
              <a:spcBef>
                <a:spcPts val="850"/>
              </a:spcBef>
            </a:pPr>
            <a:r>
              <a:rPr sz="4250" i="1" spc="-100" dirty="0">
                <a:solidFill>
                  <a:srgbClr val="000000"/>
                </a:solidFill>
                <a:latin typeface="Tahoma"/>
                <a:cs typeface="Tahoma"/>
              </a:rPr>
              <a:t>Unfair processes </a:t>
            </a:r>
            <a:r>
              <a:rPr sz="4250" i="1" spc="-105" dirty="0">
                <a:solidFill>
                  <a:srgbClr val="000000"/>
                </a:solidFill>
                <a:latin typeface="Tahoma"/>
                <a:cs typeface="Tahoma"/>
              </a:rPr>
              <a:t>can  </a:t>
            </a:r>
            <a:r>
              <a:rPr sz="4250" i="1" spc="-125" dirty="0">
                <a:solidFill>
                  <a:srgbClr val="000000"/>
                </a:solidFill>
                <a:latin typeface="Tahoma"/>
                <a:cs typeface="Tahoma"/>
              </a:rPr>
              <a:t>have </a:t>
            </a:r>
            <a:r>
              <a:rPr sz="4250" i="1" spc="-95" dirty="0">
                <a:solidFill>
                  <a:srgbClr val="000000"/>
                </a:solidFill>
                <a:latin typeface="Tahoma"/>
                <a:cs typeface="Tahoma"/>
              </a:rPr>
              <a:t>long </a:t>
            </a:r>
            <a:r>
              <a:rPr sz="4250" i="1" spc="-85" dirty="0">
                <a:solidFill>
                  <a:srgbClr val="000000"/>
                </a:solidFill>
                <a:latin typeface="Tahoma"/>
                <a:cs typeface="Tahoma"/>
              </a:rPr>
              <a:t>lasting,  </a:t>
            </a:r>
            <a:r>
              <a:rPr sz="4250" i="1" spc="-95" dirty="0">
                <a:solidFill>
                  <a:srgbClr val="000000"/>
                </a:solidFill>
                <a:latin typeface="Tahoma"/>
                <a:cs typeface="Tahoma"/>
              </a:rPr>
              <a:t>detrimental effects  </a:t>
            </a:r>
            <a:r>
              <a:rPr sz="4250" i="1" spc="-105" dirty="0">
                <a:solidFill>
                  <a:srgbClr val="000000"/>
                </a:solidFill>
                <a:latin typeface="Tahoma"/>
                <a:cs typeface="Tahoma"/>
              </a:rPr>
              <a:t>on </a:t>
            </a:r>
            <a:r>
              <a:rPr sz="4250" i="1" spc="-100" dirty="0">
                <a:solidFill>
                  <a:srgbClr val="000000"/>
                </a:solidFill>
                <a:latin typeface="Tahoma"/>
                <a:cs typeface="Tahoma"/>
              </a:rPr>
              <a:t>the</a:t>
            </a:r>
            <a:r>
              <a:rPr sz="4250" i="1" spc="-5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4250" i="1" spc="-85" dirty="0">
                <a:solidFill>
                  <a:srgbClr val="000000"/>
                </a:solidFill>
                <a:latin typeface="Tahoma"/>
                <a:cs typeface="Tahoma"/>
              </a:rPr>
              <a:t>parties</a:t>
            </a:r>
            <a:endParaRPr sz="4250">
              <a:latin typeface="Tahoma"/>
              <a:cs typeface="Tahom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/>
              <a:t>15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25436"/>
            <a:ext cx="9144000" cy="4872355"/>
          </a:xfrm>
          <a:custGeom>
            <a:avLst/>
            <a:gdLst/>
            <a:ahLst/>
            <a:cxnLst/>
            <a:rect l="l" t="t" r="r" b="b"/>
            <a:pathLst>
              <a:path w="9144000" h="4872355">
                <a:moveTo>
                  <a:pt x="0" y="4872215"/>
                </a:moveTo>
                <a:lnTo>
                  <a:pt x="9144000" y="4872215"/>
                </a:lnTo>
                <a:lnTo>
                  <a:pt x="9144000" y="0"/>
                </a:lnTo>
                <a:lnTo>
                  <a:pt x="0" y="0"/>
                </a:lnTo>
                <a:lnTo>
                  <a:pt x="0" y="4872215"/>
                </a:lnTo>
                <a:close/>
              </a:path>
            </a:pathLst>
          </a:custGeom>
          <a:solidFill>
            <a:srgbClr val="8BC5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725423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725423"/>
            <a:ext cx="9144000" cy="4872355"/>
          </a:xfrm>
          <a:custGeom>
            <a:avLst/>
            <a:gdLst/>
            <a:ahLst/>
            <a:cxnLst/>
            <a:rect l="l" t="t" r="r" b="b"/>
            <a:pathLst>
              <a:path w="9144000" h="4872355">
                <a:moveTo>
                  <a:pt x="9144000" y="4872228"/>
                </a:moveTo>
                <a:lnTo>
                  <a:pt x="0" y="4872228"/>
                </a:ln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498022" y="2205720"/>
            <a:ext cx="5994400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spc="-15" dirty="0"/>
              <a:t>Have </a:t>
            </a:r>
            <a:r>
              <a:rPr sz="3200" spc="-10" dirty="0"/>
              <a:t>you </a:t>
            </a:r>
            <a:r>
              <a:rPr sz="3200" spc="5" dirty="0"/>
              <a:t>been </a:t>
            </a:r>
            <a:r>
              <a:rPr sz="3200" spc="-10" dirty="0"/>
              <a:t>involved </a:t>
            </a:r>
            <a:r>
              <a:rPr sz="3200" spc="-5" dirty="0"/>
              <a:t>in </a:t>
            </a:r>
            <a:r>
              <a:rPr sz="3200" dirty="0"/>
              <a:t>a Title  IX</a:t>
            </a:r>
            <a:r>
              <a:rPr sz="3200" spc="5" dirty="0"/>
              <a:t> </a:t>
            </a:r>
            <a:r>
              <a:rPr sz="3200" spc="-5" dirty="0"/>
              <a:t>complaint?</a:t>
            </a:r>
            <a:endParaRPr sz="320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/>
              <a:t>16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72083"/>
            <a:ext cx="9144000" cy="4892040"/>
          </a:xfrm>
          <a:custGeom>
            <a:avLst/>
            <a:gdLst/>
            <a:ahLst/>
            <a:cxnLst/>
            <a:rect l="l" t="t" r="r" b="b"/>
            <a:pathLst>
              <a:path w="9144000" h="4892040">
                <a:moveTo>
                  <a:pt x="0" y="4892040"/>
                </a:moveTo>
                <a:lnTo>
                  <a:pt x="9144000" y="4892040"/>
                </a:lnTo>
                <a:lnTo>
                  <a:pt x="9144000" y="0"/>
                </a:lnTo>
                <a:lnTo>
                  <a:pt x="0" y="0"/>
                </a:lnTo>
                <a:lnTo>
                  <a:pt x="0" y="4892040"/>
                </a:lnTo>
                <a:close/>
              </a:path>
            </a:pathLst>
          </a:custGeom>
          <a:solidFill>
            <a:srgbClr val="8BC5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672083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672083"/>
            <a:ext cx="9144000" cy="4892040"/>
          </a:xfrm>
          <a:custGeom>
            <a:avLst/>
            <a:gdLst/>
            <a:ahLst/>
            <a:cxnLst/>
            <a:rect l="l" t="t" r="r" b="b"/>
            <a:pathLst>
              <a:path w="9144000" h="4892040">
                <a:moveTo>
                  <a:pt x="9144000" y="4892040"/>
                </a:moveTo>
                <a:lnTo>
                  <a:pt x="0" y="4892040"/>
                </a:lnTo>
                <a:lnTo>
                  <a:pt x="0" y="0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153160" y="2042095"/>
            <a:ext cx="7005320" cy="14890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3200" spc="-15" dirty="0"/>
              <a:t>Have </a:t>
            </a:r>
            <a:r>
              <a:rPr sz="3200" spc="-10" dirty="0"/>
              <a:t>you </a:t>
            </a:r>
            <a:r>
              <a:rPr sz="3200" spc="5" dirty="0"/>
              <a:t>been </a:t>
            </a:r>
            <a:r>
              <a:rPr sz="3200" spc="-10" dirty="0"/>
              <a:t>involved </a:t>
            </a:r>
            <a:r>
              <a:rPr sz="3200" spc="-5" dirty="0"/>
              <a:t>with </a:t>
            </a:r>
            <a:r>
              <a:rPr sz="3200" dirty="0"/>
              <a:t>a student  or employee </a:t>
            </a:r>
            <a:r>
              <a:rPr sz="3200" spc="-5" dirty="0"/>
              <a:t>issue involving </a:t>
            </a:r>
            <a:r>
              <a:rPr sz="3200" dirty="0"/>
              <a:t>unwanted  </a:t>
            </a:r>
            <a:r>
              <a:rPr sz="3200" spc="-5" dirty="0"/>
              <a:t>conduct </a:t>
            </a:r>
            <a:r>
              <a:rPr sz="3200" dirty="0"/>
              <a:t>on the </a:t>
            </a:r>
            <a:r>
              <a:rPr sz="3200" spc="-5" dirty="0"/>
              <a:t>basis </a:t>
            </a:r>
            <a:r>
              <a:rPr sz="3200" dirty="0"/>
              <a:t>of</a:t>
            </a:r>
            <a:r>
              <a:rPr sz="3200" spc="-5" dirty="0"/>
              <a:t> sex?</a:t>
            </a:r>
            <a:endParaRPr sz="320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/>
              <a:t>17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653100" y="6393705"/>
            <a:ext cx="156845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latin typeface="Tahoma"/>
                <a:cs typeface="Tahoma"/>
              </a:rPr>
              <a:t>18</a:t>
            </a:r>
            <a:endParaRPr sz="800">
              <a:latin typeface="Tahoma"/>
              <a:cs typeface="Tahom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89562" y="2393695"/>
            <a:ext cx="496316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1" spc="-10" dirty="0">
                <a:solidFill>
                  <a:srgbClr val="000000"/>
                </a:solidFill>
                <a:latin typeface="Tahoma"/>
                <a:cs typeface="Tahoma"/>
              </a:rPr>
              <a:t>WHAT </a:t>
            </a:r>
            <a:r>
              <a:rPr b="1" spc="-5" dirty="0">
                <a:solidFill>
                  <a:srgbClr val="000000"/>
                </a:solidFill>
                <a:latin typeface="Tahoma"/>
                <a:cs typeface="Tahoma"/>
              </a:rPr>
              <a:t>IS TITLE</a:t>
            </a:r>
            <a:r>
              <a:rPr b="1" spc="1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b="1" spc="-10" dirty="0">
                <a:solidFill>
                  <a:srgbClr val="000000"/>
                </a:solidFill>
                <a:latin typeface="Tahoma"/>
                <a:cs typeface="Tahoma"/>
              </a:rPr>
              <a:t>IX?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858011"/>
            <a:ext cx="9143999" cy="51434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615940" y="2564895"/>
            <a:ext cx="3528060" cy="3436620"/>
          </a:xfrm>
          <a:custGeom>
            <a:avLst/>
            <a:gdLst/>
            <a:ahLst/>
            <a:cxnLst/>
            <a:rect l="l" t="t" r="r" b="b"/>
            <a:pathLst>
              <a:path w="3528059" h="3436620">
                <a:moveTo>
                  <a:pt x="1868576" y="0"/>
                </a:moveTo>
                <a:lnTo>
                  <a:pt x="1820457" y="610"/>
                </a:lnTo>
                <a:lnTo>
                  <a:pt x="1772631" y="2431"/>
                </a:lnTo>
                <a:lnTo>
                  <a:pt x="1725115" y="5449"/>
                </a:lnTo>
                <a:lnTo>
                  <a:pt x="1677922" y="9648"/>
                </a:lnTo>
                <a:lnTo>
                  <a:pt x="1631068" y="15014"/>
                </a:lnTo>
                <a:lnTo>
                  <a:pt x="1584567" y="21532"/>
                </a:lnTo>
                <a:lnTo>
                  <a:pt x="1538434" y="29187"/>
                </a:lnTo>
                <a:lnTo>
                  <a:pt x="1492684" y="37966"/>
                </a:lnTo>
                <a:lnTo>
                  <a:pt x="1447333" y="47853"/>
                </a:lnTo>
                <a:lnTo>
                  <a:pt x="1402394" y="58833"/>
                </a:lnTo>
                <a:lnTo>
                  <a:pt x="1357882" y="70893"/>
                </a:lnTo>
                <a:lnTo>
                  <a:pt x="1313813" y="84016"/>
                </a:lnTo>
                <a:lnTo>
                  <a:pt x="1270202" y="98190"/>
                </a:lnTo>
                <a:lnTo>
                  <a:pt x="1227062" y="113398"/>
                </a:lnTo>
                <a:lnTo>
                  <a:pt x="1184409" y="129626"/>
                </a:lnTo>
                <a:lnTo>
                  <a:pt x="1142258" y="146860"/>
                </a:lnTo>
                <a:lnTo>
                  <a:pt x="1100624" y="165085"/>
                </a:lnTo>
                <a:lnTo>
                  <a:pt x="1059521" y="184286"/>
                </a:lnTo>
                <a:lnTo>
                  <a:pt x="1018965" y="204449"/>
                </a:lnTo>
                <a:lnTo>
                  <a:pt x="978969" y="225559"/>
                </a:lnTo>
                <a:lnTo>
                  <a:pt x="939550" y="247600"/>
                </a:lnTo>
                <a:lnTo>
                  <a:pt x="900721" y="270560"/>
                </a:lnTo>
                <a:lnTo>
                  <a:pt x="862498" y="294422"/>
                </a:lnTo>
                <a:lnTo>
                  <a:pt x="824896" y="319173"/>
                </a:lnTo>
                <a:lnTo>
                  <a:pt x="787929" y="344797"/>
                </a:lnTo>
                <a:lnTo>
                  <a:pt x="751612" y="371281"/>
                </a:lnTo>
                <a:lnTo>
                  <a:pt x="715961" y="398608"/>
                </a:lnTo>
                <a:lnTo>
                  <a:pt x="680989" y="426765"/>
                </a:lnTo>
                <a:lnTo>
                  <a:pt x="646711" y="455737"/>
                </a:lnTo>
                <a:lnTo>
                  <a:pt x="613144" y="485510"/>
                </a:lnTo>
                <a:lnTo>
                  <a:pt x="580301" y="516068"/>
                </a:lnTo>
                <a:lnTo>
                  <a:pt x="548197" y="547396"/>
                </a:lnTo>
                <a:lnTo>
                  <a:pt x="516847" y="579482"/>
                </a:lnTo>
                <a:lnTo>
                  <a:pt x="486266" y="612308"/>
                </a:lnTo>
                <a:lnTo>
                  <a:pt x="456469" y="645862"/>
                </a:lnTo>
                <a:lnTo>
                  <a:pt x="427470" y="680128"/>
                </a:lnTo>
                <a:lnTo>
                  <a:pt x="399285" y="715092"/>
                </a:lnTo>
                <a:lnTo>
                  <a:pt x="371928" y="750738"/>
                </a:lnTo>
                <a:lnTo>
                  <a:pt x="345414" y="787053"/>
                </a:lnTo>
                <a:lnTo>
                  <a:pt x="319758" y="824022"/>
                </a:lnTo>
                <a:lnTo>
                  <a:pt x="294976" y="861629"/>
                </a:lnTo>
                <a:lnTo>
                  <a:pt x="271080" y="899861"/>
                </a:lnTo>
                <a:lnTo>
                  <a:pt x="248087" y="938702"/>
                </a:lnTo>
                <a:lnTo>
                  <a:pt x="226012" y="978139"/>
                </a:lnTo>
                <a:lnTo>
                  <a:pt x="204869" y="1018155"/>
                </a:lnTo>
                <a:lnTo>
                  <a:pt x="184672" y="1058738"/>
                </a:lnTo>
                <a:lnTo>
                  <a:pt x="165438" y="1099871"/>
                </a:lnTo>
                <a:lnTo>
                  <a:pt x="147180" y="1141540"/>
                </a:lnTo>
                <a:lnTo>
                  <a:pt x="129914" y="1183732"/>
                </a:lnTo>
                <a:lnTo>
                  <a:pt x="113655" y="1226430"/>
                </a:lnTo>
                <a:lnTo>
                  <a:pt x="98416" y="1269620"/>
                </a:lnTo>
                <a:lnTo>
                  <a:pt x="84214" y="1313288"/>
                </a:lnTo>
                <a:lnTo>
                  <a:pt x="71062" y="1357419"/>
                </a:lnTo>
                <a:lnTo>
                  <a:pt x="58976" y="1401999"/>
                </a:lnTo>
                <a:lnTo>
                  <a:pt x="47971" y="1447012"/>
                </a:lnTo>
                <a:lnTo>
                  <a:pt x="38061" y="1492444"/>
                </a:lnTo>
                <a:lnTo>
                  <a:pt x="29262" y="1538280"/>
                </a:lnTo>
                <a:lnTo>
                  <a:pt x="21587" y="1584506"/>
                </a:lnTo>
                <a:lnTo>
                  <a:pt x="15053" y="1631107"/>
                </a:lnTo>
                <a:lnTo>
                  <a:pt x="9673" y="1678068"/>
                </a:lnTo>
                <a:lnTo>
                  <a:pt x="5463" y="1725375"/>
                </a:lnTo>
                <a:lnTo>
                  <a:pt x="2438" y="1773013"/>
                </a:lnTo>
                <a:lnTo>
                  <a:pt x="612" y="1820968"/>
                </a:lnTo>
                <a:lnTo>
                  <a:pt x="0" y="1869224"/>
                </a:lnTo>
                <a:lnTo>
                  <a:pt x="706" y="1920893"/>
                </a:lnTo>
                <a:lnTo>
                  <a:pt x="2812" y="1972214"/>
                </a:lnTo>
                <a:lnTo>
                  <a:pt x="6300" y="2023169"/>
                </a:lnTo>
                <a:lnTo>
                  <a:pt x="11151" y="2073741"/>
                </a:lnTo>
                <a:lnTo>
                  <a:pt x="17347" y="2123910"/>
                </a:lnTo>
                <a:lnTo>
                  <a:pt x="24869" y="2173660"/>
                </a:lnTo>
                <a:lnTo>
                  <a:pt x="33698" y="2222972"/>
                </a:lnTo>
                <a:lnTo>
                  <a:pt x="43816" y="2271829"/>
                </a:lnTo>
                <a:lnTo>
                  <a:pt x="55205" y="2320212"/>
                </a:lnTo>
                <a:lnTo>
                  <a:pt x="67846" y="2368104"/>
                </a:lnTo>
                <a:lnTo>
                  <a:pt x="81720" y="2415486"/>
                </a:lnTo>
                <a:lnTo>
                  <a:pt x="96809" y="2462340"/>
                </a:lnTo>
                <a:lnTo>
                  <a:pt x="113095" y="2508649"/>
                </a:lnTo>
                <a:lnTo>
                  <a:pt x="130558" y="2554395"/>
                </a:lnTo>
                <a:lnTo>
                  <a:pt x="149181" y="2599560"/>
                </a:lnTo>
                <a:lnTo>
                  <a:pt x="168945" y="2644125"/>
                </a:lnTo>
                <a:lnTo>
                  <a:pt x="189831" y="2688073"/>
                </a:lnTo>
                <a:lnTo>
                  <a:pt x="211821" y="2731386"/>
                </a:lnTo>
                <a:lnTo>
                  <a:pt x="234896" y="2774046"/>
                </a:lnTo>
                <a:lnTo>
                  <a:pt x="259037" y="2816035"/>
                </a:lnTo>
                <a:lnTo>
                  <a:pt x="284227" y="2857335"/>
                </a:lnTo>
                <a:lnTo>
                  <a:pt x="310447" y="2897928"/>
                </a:lnTo>
                <a:lnTo>
                  <a:pt x="337678" y="2937796"/>
                </a:lnTo>
                <a:lnTo>
                  <a:pt x="365901" y="2976921"/>
                </a:lnTo>
                <a:lnTo>
                  <a:pt x="395099" y="3015285"/>
                </a:lnTo>
                <a:lnTo>
                  <a:pt x="425252" y="3052871"/>
                </a:lnTo>
                <a:lnTo>
                  <a:pt x="456343" y="3089659"/>
                </a:lnTo>
                <a:lnTo>
                  <a:pt x="488352" y="3125634"/>
                </a:lnTo>
                <a:lnTo>
                  <a:pt x="521261" y="3160775"/>
                </a:lnTo>
                <a:lnTo>
                  <a:pt x="555051" y="3195066"/>
                </a:lnTo>
                <a:lnTo>
                  <a:pt x="589705" y="3228489"/>
                </a:lnTo>
                <a:lnTo>
                  <a:pt x="625203" y="3261025"/>
                </a:lnTo>
                <a:lnTo>
                  <a:pt x="661527" y="3292656"/>
                </a:lnTo>
                <a:lnTo>
                  <a:pt x="698658" y="3323365"/>
                </a:lnTo>
                <a:lnTo>
                  <a:pt x="736578" y="3353134"/>
                </a:lnTo>
                <a:lnTo>
                  <a:pt x="775269" y="3381945"/>
                </a:lnTo>
                <a:lnTo>
                  <a:pt x="814711" y="3409779"/>
                </a:lnTo>
                <a:lnTo>
                  <a:pt x="854887" y="3436620"/>
                </a:lnTo>
                <a:lnTo>
                  <a:pt x="2884906" y="3436620"/>
                </a:lnTo>
                <a:lnTo>
                  <a:pt x="2927509" y="3408459"/>
                </a:lnTo>
                <a:lnTo>
                  <a:pt x="2969218" y="3379175"/>
                </a:lnTo>
                <a:lnTo>
                  <a:pt x="3010019" y="3348789"/>
                </a:lnTo>
                <a:lnTo>
                  <a:pt x="3049898" y="3317321"/>
                </a:lnTo>
                <a:lnTo>
                  <a:pt x="3088842" y="3284793"/>
                </a:lnTo>
                <a:lnTo>
                  <a:pt x="3126837" y="3251225"/>
                </a:lnTo>
                <a:lnTo>
                  <a:pt x="3163868" y="3216639"/>
                </a:lnTo>
                <a:lnTo>
                  <a:pt x="3199922" y="3181054"/>
                </a:lnTo>
                <a:lnTo>
                  <a:pt x="3234985" y="3144492"/>
                </a:lnTo>
                <a:lnTo>
                  <a:pt x="3269044" y="3106973"/>
                </a:lnTo>
                <a:lnTo>
                  <a:pt x="3302083" y="3068519"/>
                </a:lnTo>
                <a:lnTo>
                  <a:pt x="3334090" y="3029150"/>
                </a:lnTo>
                <a:lnTo>
                  <a:pt x="3365051" y="2988886"/>
                </a:lnTo>
                <a:lnTo>
                  <a:pt x="3394951" y="2947750"/>
                </a:lnTo>
                <a:lnTo>
                  <a:pt x="3423776" y="2905761"/>
                </a:lnTo>
                <a:lnTo>
                  <a:pt x="3451514" y="2862941"/>
                </a:lnTo>
                <a:lnTo>
                  <a:pt x="3478150" y="2819310"/>
                </a:lnTo>
                <a:lnTo>
                  <a:pt x="3503669" y="2774889"/>
                </a:lnTo>
                <a:lnTo>
                  <a:pt x="3528060" y="2729699"/>
                </a:lnTo>
                <a:lnTo>
                  <a:pt x="3528060" y="1006094"/>
                </a:lnTo>
                <a:lnTo>
                  <a:pt x="3505224" y="963681"/>
                </a:lnTo>
                <a:lnTo>
                  <a:pt x="3481343" y="921934"/>
                </a:lnTo>
                <a:lnTo>
                  <a:pt x="3456435" y="880870"/>
                </a:lnTo>
                <a:lnTo>
                  <a:pt x="3430516" y="840508"/>
                </a:lnTo>
                <a:lnTo>
                  <a:pt x="3403605" y="800865"/>
                </a:lnTo>
                <a:lnTo>
                  <a:pt x="3375718" y="761957"/>
                </a:lnTo>
                <a:lnTo>
                  <a:pt x="3346873" y="723804"/>
                </a:lnTo>
                <a:lnTo>
                  <a:pt x="3317087" y="686422"/>
                </a:lnTo>
                <a:lnTo>
                  <a:pt x="3286378" y="649829"/>
                </a:lnTo>
                <a:lnTo>
                  <a:pt x="3254762" y="614043"/>
                </a:lnTo>
                <a:lnTo>
                  <a:pt x="3222258" y="579081"/>
                </a:lnTo>
                <a:lnTo>
                  <a:pt x="3188883" y="544961"/>
                </a:lnTo>
                <a:lnTo>
                  <a:pt x="3154654" y="511700"/>
                </a:lnTo>
                <a:lnTo>
                  <a:pt x="3119588" y="479316"/>
                </a:lnTo>
                <a:lnTo>
                  <a:pt x="3083703" y="447827"/>
                </a:lnTo>
                <a:lnTo>
                  <a:pt x="3047016" y="417250"/>
                </a:lnTo>
                <a:lnTo>
                  <a:pt x="3009544" y="387602"/>
                </a:lnTo>
                <a:lnTo>
                  <a:pt x="2971306" y="358902"/>
                </a:lnTo>
                <a:lnTo>
                  <a:pt x="2932317" y="331167"/>
                </a:lnTo>
                <a:lnTo>
                  <a:pt x="2892597" y="304414"/>
                </a:lnTo>
                <a:lnTo>
                  <a:pt x="2852161" y="278661"/>
                </a:lnTo>
                <a:lnTo>
                  <a:pt x="2811027" y="253926"/>
                </a:lnTo>
                <a:lnTo>
                  <a:pt x="2769213" y="230226"/>
                </a:lnTo>
                <a:lnTo>
                  <a:pt x="2726736" y="207579"/>
                </a:lnTo>
                <a:lnTo>
                  <a:pt x="2683614" y="186002"/>
                </a:lnTo>
                <a:lnTo>
                  <a:pt x="2639863" y="165513"/>
                </a:lnTo>
                <a:lnTo>
                  <a:pt x="2595501" y="146130"/>
                </a:lnTo>
                <a:lnTo>
                  <a:pt x="2550546" y="127870"/>
                </a:lnTo>
                <a:lnTo>
                  <a:pt x="2505015" y="110750"/>
                </a:lnTo>
                <a:lnTo>
                  <a:pt x="2458925" y="94789"/>
                </a:lnTo>
                <a:lnTo>
                  <a:pt x="2412293" y="80003"/>
                </a:lnTo>
                <a:lnTo>
                  <a:pt x="2365137" y="66412"/>
                </a:lnTo>
                <a:lnTo>
                  <a:pt x="2317475" y="54031"/>
                </a:lnTo>
                <a:lnTo>
                  <a:pt x="2269323" y="42878"/>
                </a:lnTo>
                <a:lnTo>
                  <a:pt x="2220699" y="32972"/>
                </a:lnTo>
                <a:lnTo>
                  <a:pt x="2171621" y="24330"/>
                </a:lnTo>
                <a:lnTo>
                  <a:pt x="2122105" y="16969"/>
                </a:lnTo>
                <a:lnTo>
                  <a:pt x="2072170" y="10907"/>
                </a:lnTo>
                <a:lnTo>
                  <a:pt x="2021832" y="6161"/>
                </a:lnTo>
                <a:lnTo>
                  <a:pt x="1971109" y="2750"/>
                </a:lnTo>
                <a:lnTo>
                  <a:pt x="1920017" y="690"/>
                </a:lnTo>
                <a:lnTo>
                  <a:pt x="1868576" y="0"/>
                </a:lnTo>
                <a:close/>
              </a:path>
            </a:pathLst>
          </a:custGeom>
          <a:solidFill>
            <a:srgbClr val="FFFFFF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916894" y="3677061"/>
            <a:ext cx="2880360" cy="9550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6100" b="1" spc="-10" dirty="0">
                <a:solidFill>
                  <a:srgbClr val="000000"/>
                </a:solidFill>
                <a:latin typeface="Tahoma"/>
                <a:cs typeface="Tahoma"/>
              </a:rPr>
              <a:t>Title</a:t>
            </a:r>
            <a:r>
              <a:rPr sz="6100" b="1" spc="-6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6100" b="1" dirty="0">
                <a:solidFill>
                  <a:srgbClr val="000000"/>
                </a:solidFill>
                <a:latin typeface="Tahoma"/>
                <a:cs typeface="Tahoma"/>
              </a:rPr>
              <a:t>IX</a:t>
            </a:r>
            <a:endParaRPr sz="6100">
              <a:latin typeface="Tahoma"/>
              <a:cs typeface="Tahom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111745" y="4700778"/>
            <a:ext cx="701675" cy="0"/>
          </a:xfrm>
          <a:custGeom>
            <a:avLst/>
            <a:gdLst/>
            <a:ahLst/>
            <a:cxnLst/>
            <a:rect l="l" t="t" r="r" b="b"/>
            <a:pathLst>
              <a:path w="701675">
                <a:moveTo>
                  <a:pt x="0" y="0"/>
                </a:moveTo>
                <a:lnTo>
                  <a:pt x="701560" y="0"/>
                </a:lnTo>
              </a:path>
            </a:pathLst>
          </a:custGeom>
          <a:ln w="25400">
            <a:solidFill>
              <a:srgbClr val="11568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228600"/>
            <a:ext cx="8610600" cy="1066800"/>
          </a:xfrm>
          <a:prstGeom prst="rect">
            <a:avLst/>
          </a:prstGeom>
          <a:solidFill>
            <a:srgbClr val="92D050"/>
          </a:solidFill>
          <a:ln w="9525">
            <a:solidFill>
              <a:srgbClr val="000000"/>
            </a:solidFill>
          </a:ln>
        </p:spPr>
        <p:txBody>
          <a:bodyPr vert="horz" wrap="square" lIns="0" tIns="4318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40"/>
              </a:spcBef>
            </a:pPr>
            <a:r>
              <a:rPr sz="4400" b="1" spc="-5" dirty="0">
                <a:latin typeface="Tahoma"/>
                <a:cs typeface="Tahoma"/>
              </a:rPr>
              <a:t>Title IX</a:t>
            </a:r>
            <a:r>
              <a:rPr sz="4400" b="1" spc="-40" dirty="0">
                <a:latin typeface="Tahoma"/>
                <a:cs typeface="Tahoma"/>
              </a:rPr>
              <a:t> </a:t>
            </a:r>
            <a:r>
              <a:rPr sz="4400" b="1" spc="-5" dirty="0">
                <a:latin typeface="Tahoma"/>
                <a:cs typeface="Tahoma"/>
              </a:rPr>
              <a:t>Statute</a:t>
            </a:r>
            <a:endParaRPr sz="4400">
              <a:latin typeface="Tahoma"/>
              <a:cs typeface="Tahom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/>
              <a:t>20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07340" y="1618158"/>
            <a:ext cx="8455025" cy="2920365"/>
          </a:xfrm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75"/>
              </a:spcBef>
            </a:pPr>
            <a:r>
              <a:rPr sz="1950" dirty="0">
                <a:latin typeface="Arial"/>
                <a:cs typeface="Arial"/>
              </a:rPr>
              <a:t>(</a:t>
            </a:r>
            <a:r>
              <a:rPr sz="1950" dirty="0">
                <a:latin typeface="Tahoma"/>
                <a:cs typeface="Tahoma"/>
              </a:rPr>
              <a:t>20 U.S.C. </a:t>
            </a:r>
            <a:r>
              <a:rPr sz="1950" spc="5" dirty="0">
                <a:latin typeface="MS PGothic"/>
                <a:cs typeface="MS PGothic"/>
              </a:rPr>
              <a:t>§§</a:t>
            </a:r>
            <a:r>
              <a:rPr sz="1950" spc="-35" dirty="0">
                <a:latin typeface="MS PGothic"/>
                <a:cs typeface="MS PGothic"/>
              </a:rPr>
              <a:t> </a:t>
            </a:r>
            <a:r>
              <a:rPr sz="1950" dirty="0">
                <a:latin typeface="Tahoma"/>
                <a:cs typeface="Tahoma"/>
              </a:rPr>
              <a:t>1681–1688)</a:t>
            </a:r>
            <a:endParaRPr sz="195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780"/>
              </a:spcBef>
            </a:pPr>
            <a:r>
              <a:rPr sz="3200" spc="-5" dirty="0">
                <a:latin typeface="Tahoma"/>
                <a:cs typeface="Tahoma"/>
              </a:rPr>
              <a:t>"No </a:t>
            </a:r>
            <a:r>
              <a:rPr sz="3200" dirty="0">
                <a:latin typeface="Tahoma"/>
                <a:cs typeface="Tahoma"/>
              </a:rPr>
              <a:t>person </a:t>
            </a:r>
            <a:r>
              <a:rPr sz="3200" spc="-5" dirty="0">
                <a:latin typeface="Tahoma"/>
                <a:cs typeface="Tahoma"/>
              </a:rPr>
              <a:t>in </a:t>
            </a:r>
            <a:r>
              <a:rPr sz="3200" dirty="0">
                <a:latin typeface="Tahoma"/>
                <a:cs typeface="Tahoma"/>
              </a:rPr>
              <a:t>the United States </a:t>
            </a:r>
            <a:r>
              <a:rPr sz="3200" spc="-5" dirty="0">
                <a:latin typeface="Tahoma"/>
                <a:cs typeface="Tahoma"/>
              </a:rPr>
              <a:t>shall, </a:t>
            </a:r>
            <a:r>
              <a:rPr sz="3200" dirty="0">
                <a:latin typeface="Tahoma"/>
                <a:cs typeface="Tahoma"/>
              </a:rPr>
              <a:t>on the  </a:t>
            </a:r>
            <a:r>
              <a:rPr sz="3200" spc="-5" dirty="0">
                <a:latin typeface="Tahoma"/>
                <a:cs typeface="Tahoma"/>
              </a:rPr>
              <a:t>basis </a:t>
            </a:r>
            <a:r>
              <a:rPr sz="3200" dirty="0">
                <a:latin typeface="Tahoma"/>
                <a:cs typeface="Tahoma"/>
              </a:rPr>
              <a:t>of sex, be excluded </a:t>
            </a:r>
            <a:r>
              <a:rPr sz="3200" spc="-5" dirty="0">
                <a:latin typeface="Tahoma"/>
                <a:cs typeface="Tahoma"/>
              </a:rPr>
              <a:t>from participation in,  </a:t>
            </a:r>
            <a:r>
              <a:rPr sz="3200" dirty="0">
                <a:latin typeface="Tahoma"/>
                <a:cs typeface="Tahoma"/>
              </a:rPr>
              <a:t>be denied the benefits </a:t>
            </a:r>
            <a:r>
              <a:rPr sz="3200" spc="-5" dirty="0">
                <a:latin typeface="Tahoma"/>
                <a:cs typeface="Tahoma"/>
              </a:rPr>
              <a:t>of, </a:t>
            </a:r>
            <a:r>
              <a:rPr sz="3200" dirty="0">
                <a:latin typeface="Tahoma"/>
                <a:cs typeface="Tahoma"/>
              </a:rPr>
              <a:t>or be subjected </a:t>
            </a:r>
            <a:r>
              <a:rPr sz="3200" spc="-5" dirty="0">
                <a:latin typeface="Tahoma"/>
                <a:cs typeface="Tahoma"/>
              </a:rPr>
              <a:t>to  discrimination </a:t>
            </a:r>
            <a:r>
              <a:rPr sz="3200" dirty="0">
                <a:latin typeface="Tahoma"/>
                <a:cs typeface="Tahoma"/>
              </a:rPr>
              <a:t>under any education program or  </a:t>
            </a:r>
            <a:r>
              <a:rPr sz="3200" spc="-5" dirty="0">
                <a:latin typeface="Tahoma"/>
                <a:cs typeface="Tahoma"/>
              </a:rPr>
              <a:t>activity </a:t>
            </a:r>
            <a:r>
              <a:rPr sz="3200" dirty="0">
                <a:latin typeface="Tahoma"/>
                <a:cs typeface="Tahoma"/>
              </a:rPr>
              <a:t>receiving Federal </a:t>
            </a:r>
            <a:r>
              <a:rPr sz="3200" spc="-5" dirty="0">
                <a:latin typeface="Tahoma"/>
                <a:cs typeface="Tahoma"/>
              </a:rPr>
              <a:t>financial</a:t>
            </a:r>
            <a:r>
              <a:rPr sz="3200" spc="35" dirty="0">
                <a:latin typeface="Tahoma"/>
                <a:cs typeface="Tahoma"/>
              </a:rPr>
              <a:t> </a:t>
            </a:r>
            <a:r>
              <a:rPr sz="3200" spc="-5" dirty="0">
                <a:latin typeface="Tahoma"/>
                <a:cs typeface="Tahoma"/>
              </a:rPr>
              <a:t>assistance."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228600"/>
            <a:ext cx="8539480" cy="1066800"/>
          </a:xfrm>
          <a:prstGeom prst="rect">
            <a:avLst/>
          </a:prstGeom>
          <a:solidFill>
            <a:srgbClr val="92D050"/>
          </a:solidFill>
          <a:ln w="9525">
            <a:solidFill>
              <a:srgbClr val="000000"/>
            </a:solidFill>
          </a:ln>
        </p:spPr>
        <p:txBody>
          <a:bodyPr vert="horz" wrap="square" lIns="0" tIns="19558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540"/>
              </a:spcBef>
            </a:pPr>
            <a:r>
              <a:rPr sz="4400" b="1" dirty="0">
                <a:latin typeface="Tahoma"/>
                <a:cs typeface="Tahoma"/>
              </a:rPr>
              <a:t>Ask</a:t>
            </a:r>
            <a:r>
              <a:rPr sz="4400" b="1" spc="-15" dirty="0">
                <a:latin typeface="Tahoma"/>
                <a:cs typeface="Tahoma"/>
              </a:rPr>
              <a:t> </a:t>
            </a:r>
            <a:r>
              <a:rPr sz="4400" b="1" spc="-5" dirty="0">
                <a:latin typeface="Tahoma"/>
                <a:cs typeface="Tahoma"/>
              </a:rPr>
              <a:t>Questions</a:t>
            </a:r>
            <a:endParaRPr sz="44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81000" y="1295400"/>
            <a:ext cx="8136635" cy="4571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2</a:t>
            </a:fld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3943" y="268224"/>
            <a:ext cx="8534400" cy="1219200"/>
          </a:xfrm>
          <a:prstGeom prst="rect">
            <a:avLst/>
          </a:prstGeom>
          <a:solidFill>
            <a:srgbClr val="8BC53D"/>
          </a:solidFill>
          <a:ln w="9525">
            <a:solidFill>
              <a:srgbClr val="000000"/>
            </a:solidFill>
          </a:ln>
        </p:spPr>
        <p:txBody>
          <a:bodyPr vert="horz" wrap="square" lIns="0" tIns="234315" rIns="0" bIns="0" rtlCol="0">
            <a:spAutoFit/>
          </a:bodyPr>
          <a:lstStyle/>
          <a:p>
            <a:pPr marL="759460">
              <a:lnSpc>
                <a:spcPct val="100000"/>
              </a:lnSpc>
              <a:spcBef>
                <a:spcPts val="1845"/>
              </a:spcBef>
            </a:pPr>
            <a:r>
              <a:rPr sz="4400" b="1" spc="-5" dirty="0">
                <a:latin typeface="Tahoma"/>
                <a:cs typeface="Tahoma"/>
              </a:rPr>
              <a:t>What </a:t>
            </a:r>
            <a:r>
              <a:rPr sz="4400" b="1" dirty="0">
                <a:latin typeface="Tahoma"/>
                <a:cs typeface="Tahoma"/>
              </a:rPr>
              <a:t>falls </a:t>
            </a:r>
            <a:r>
              <a:rPr sz="4400" b="1" spc="-5" dirty="0">
                <a:latin typeface="Tahoma"/>
                <a:cs typeface="Tahoma"/>
              </a:rPr>
              <a:t>under Title</a:t>
            </a:r>
            <a:r>
              <a:rPr sz="4400" b="1" spc="-75" dirty="0">
                <a:latin typeface="Tahoma"/>
                <a:cs typeface="Tahoma"/>
              </a:rPr>
              <a:t> </a:t>
            </a:r>
            <a:r>
              <a:rPr sz="4400" b="1" spc="-5" dirty="0">
                <a:latin typeface="Tahoma"/>
                <a:cs typeface="Tahoma"/>
              </a:rPr>
              <a:t>IX?</a:t>
            </a:r>
            <a:endParaRPr sz="44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74241" y="1713738"/>
            <a:ext cx="2127885" cy="1275715"/>
          </a:xfrm>
          <a:custGeom>
            <a:avLst/>
            <a:gdLst/>
            <a:ahLst/>
            <a:cxnLst/>
            <a:rect l="l" t="t" r="r" b="b"/>
            <a:pathLst>
              <a:path w="2127885" h="1275714">
                <a:moveTo>
                  <a:pt x="0" y="0"/>
                </a:moveTo>
                <a:lnTo>
                  <a:pt x="2127504" y="0"/>
                </a:lnTo>
                <a:lnTo>
                  <a:pt x="2127504" y="1275588"/>
                </a:lnTo>
                <a:lnTo>
                  <a:pt x="0" y="1275588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74241" y="1713738"/>
            <a:ext cx="2127885" cy="1275715"/>
          </a:xfrm>
          <a:custGeom>
            <a:avLst/>
            <a:gdLst/>
            <a:ahLst/>
            <a:cxnLst/>
            <a:rect l="l" t="t" r="r" b="b"/>
            <a:pathLst>
              <a:path w="2127885" h="1275714">
                <a:moveTo>
                  <a:pt x="0" y="0"/>
                </a:moveTo>
                <a:lnTo>
                  <a:pt x="2127504" y="0"/>
                </a:lnTo>
                <a:lnTo>
                  <a:pt x="2127504" y="1275588"/>
                </a:lnTo>
                <a:lnTo>
                  <a:pt x="0" y="1275588"/>
                </a:lnTo>
                <a:lnTo>
                  <a:pt x="0" y="0"/>
                </a:lnTo>
                <a:close/>
              </a:path>
            </a:pathLst>
          </a:custGeom>
          <a:ln w="253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174241" y="1876735"/>
            <a:ext cx="2127885" cy="89725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85090" marR="79375" indent="-1905" algn="ctr">
              <a:lnSpc>
                <a:spcPts val="2170"/>
              </a:lnSpc>
              <a:spcBef>
                <a:spcPts val="459"/>
              </a:spcBef>
            </a:pPr>
            <a:r>
              <a:rPr sz="2100" spc="-5" dirty="0">
                <a:solidFill>
                  <a:srgbClr val="FFFFFF"/>
                </a:solidFill>
                <a:latin typeface="Arial"/>
                <a:cs typeface="Arial"/>
              </a:rPr>
              <a:t>Recruitment,  </a:t>
            </a:r>
            <a:r>
              <a:rPr sz="2100" dirty="0">
                <a:solidFill>
                  <a:srgbClr val="FFFFFF"/>
                </a:solidFill>
                <a:latin typeface="Arial"/>
                <a:cs typeface="Arial"/>
              </a:rPr>
              <a:t>Admissions,</a:t>
            </a:r>
            <a:r>
              <a:rPr sz="2100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00" spc="-5" dirty="0">
                <a:solidFill>
                  <a:srgbClr val="FFFFFF"/>
                </a:solidFill>
                <a:latin typeface="Arial"/>
                <a:cs typeface="Arial"/>
              </a:rPr>
              <a:t>and  Counseling</a:t>
            </a:r>
            <a:endParaRPr sz="21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515105" y="1713738"/>
            <a:ext cx="2125980" cy="1275715"/>
          </a:xfrm>
          <a:custGeom>
            <a:avLst/>
            <a:gdLst/>
            <a:ahLst/>
            <a:cxnLst/>
            <a:rect l="l" t="t" r="r" b="b"/>
            <a:pathLst>
              <a:path w="2125979" h="1275714">
                <a:moveTo>
                  <a:pt x="0" y="0"/>
                </a:moveTo>
                <a:lnTo>
                  <a:pt x="2125979" y="0"/>
                </a:lnTo>
                <a:lnTo>
                  <a:pt x="2125979" y="1275588"/>
                </a:lnTo>
                <a:lnTo>
                  <a:pt x="0" y="1275588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515105" y="1713738"/>
            <a:ext cx="2125980" cy="1275715"/>
          </a:xfrm>
          <a:custGeom>
            <a:avLst/>
            <a:gdLst/>
            <a:ahLst/>
            <a:cxnLst/>
            <a:rect l="l" t="t" r="r" b="b"/>
            <a:pathLst>
              <a:path w="2125979" h="1275714">
                <a:moveTo>
                  <a:pt x="0" y="0"/>
                </a:moveTo>
                <a:lnTo>
                  <a:pt x="2125979" y="0"/>
                </a:lnTo>
                <a:lnTo>
                  <a:pt x="2125979" y="1275588"/>
                </a:lnTo>
                <a:lnTo>
                  <a:pt x="0" y="1275588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515105" y="2014719"/>
            <a:ext cx="2125980" cy="62166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414655" marR="408940" indent="112395">
              <a:lnSpc>
                <a:spcPts val="2170"/>
              </a:lnSpc>
              <a:spcBef>
                <a:spcPts val="459"/>
              </a:spcBef>
            </a:pPr>
            <a:r>
              <a:rPr sz="2100" spc="-5" dirty="0">
                <a:solidFill>
                  <a:srgbClr val="FFFFFF"/>
                </a:solidFill>
                <a:latin typeface="Arial"/>
                <a:cs typeface="Arial"/>
              </a:rPr>
              <a:t>Financial  </a:t>
            </a:r>
            <a:r>
              <a:rPr sz="210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100" spc="5" dirty="0">
                <a:solidFill>
                  <a:srgbClr val="FFFFFF"/>
                </a:solidFill>
                <a:latin typeface="Arial"/>
                <a:cs typeface="Arial"/>
              </a:rPr>
              <a:t>ss</a:t>
            </a:r>
            <a:r>
              <a:rPr sz="210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100" spc="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10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100" spc="-5" dirty="0">
                <a:solidFill>
                  <a:srgbClr val="FFFFFF"/>
                </a:solidFill>
                <a:latin typeface="Arial"/>
                <a:cs typeface="Arial"/>
              </a:rPr>
              <a:t>an</a:t>
            </a:r>
            <a:r>
              <a:rPr sz="2100" spc="5" dirty="0">
                <a:solidFill>
                  <a:srgbClr val="FFFFFF"/>
                </a:solidFill>
                <a:latin typeface="Arial"/>
                <a:cs typeface="Arial"/>
              </a:rPr>
              <a:t>ce</a:t>
            </a:r>
            <a:endParaRPr sz="21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854446" y="1713738"/>
            <a:ext cx="2125980" cy="1275715"/>
          </a:xfrm>
          <a:custGeom>
            <a:avLst/>
            <a:gdLst/>
            <a:ahLst/>
            <a:cxnLst/>
            <a:rect l="l" t="t" r="r" b="b"/>
            <a:pathLst>
              <a:path w="2125979" h="1275714">
                <a:moveTo>
                  <a:pt x="0" y="0"/>
                </a:moveTo>
                <a:lnTo>
                  <a:pt x="2125979" y="0"/>
                </a:lnTo>
                <a:lnTo>
                  <a:pt x="2125979" y="1275588"/>
                </a:lnTo>
                <a:lnTo>
                  <a:pt x="0" y="1275588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854446" y="1713738"/>
            <a:ext cx="2125980" cy="1275715"/>
          </a:xfrm>
          <a:custGeom>
            <a:avLst/>
            <a:gdLst/>
            <a:ahLst/>
            <a:cxnLst/>
            <a:rect l="l" t="t" r="r" b="b"/>
            <a:pathLst>
              <a:path w="2125979" h="1275714">
                <a:moveTo>
                  <a:pt x="0" y="0"/>
                </a:moveTo>
                <a:lnTo>
                  <a:pt x="2125979" y="0"/>
                </a:lnTo>
                <a:lnTo>
                  <a:pt x="2125979" y="1275588"/>
                </a:lnTo>
                <a:lnTo>
                  <a:pt x="0" y="1275588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854446" y="2152704"/>
            <a:ext cx="212598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56895">
              <a:lnSpc>
                <a:spcPct val="100000"/>
              </a:lnSpc>
              <a:spcBef>
                <a:spcPts val="100"/>
              </a:spcBef>
            </a:pPr>
            <a:r>
              <a:rPr sz="2100" spc="-5" dirty="0">
                <a:solidFill>
                  <a:srgbClr val="FFFFFF"/>
                </a:solidFill>
                <a:latin typeface="Arial"/>
                <a:cs typeface="Arial"/>
              </a:rPr>
              <a:t>Athletics</a:t>
            </a:r>
            <a:endParaRPr sz="21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174241" y="3202685"/>
            <a:ext cx="2127885" cy="1275715"/>
          </a:xfrm>
          <a:custGeom>
            <a:avLst/>
            <a:gdLst/>
            <a:ahLst/>
            <a:cxnLst/>
            <a:rect l="l" t="t" r="r" b="b"/>
            <a:pathLst>
              <a:path w="2127885" h="1275714">
                <a:moveTo>
                  <a:pt x="0" y="0"/>
                </a:moveTo>
                <a:lnTo>
                  <a:pt x="2127504" y="0"/>
                </a:lnTo>
                <a:lnTo>
                  <a:pt x="2127504" y="1275588"/>
                </a:lnTo>
                <a:lnTo>
                  <a:pt x="0" y="1275588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174241" y="3202685"/>
            <a:ext cx="2127885" cy="1275715"/>
          </a:xfrm>
          <a:custGeom>
            <a:avLst/>
            <a:gdLst/>
            <a:ahLst/>
            <a:cxnLst/>
            <a:rect l="l" t="t" r="r" b="b"/>
            <a:pathLst>
              <a:path w="2127885" h="1275714">
                <a:moveTo>
                  <a:pt x="0" y="0"/>
                </a:moveTo>
                <a:lnTo>
                  <a:pt x="2127504" y="0"/>
                </a:lnTo>
                <a:lnTo>
                  <a:pt x="2127504" y="1275588"/>
                </a:lnTo>
                <a:lnTo>
                  <a:pt x="0" y="1275588"/>
                </a:lnTo>
                <a:lnTo>
                  <a:pt x="0" y="0"/>
                </a:lnTo>
                <a:close/>
              </a:path>
            </a:pathLst>
          </a:custGeom>
          <a:ln w="253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174241" y="3503644"/>
            <a:ext cx="2127885" cy="62166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344170" marR="339090" indent="66675">
              <a:lnSpc>
                <a:spcPts val="2170"/>
              </a:lnSpc>
              <a:spcBef>
                <a:spcPts val="459"/>
              </a:spcBef>
            </a:pPr>
            <a:r>
              <a:rPr sz="2100" spc="-5" dirty="0">
                <a:solidFill>
                  <a:srgbClr val="FFFFFF"/>
                </a:solidFill>
                <a:latin typeface="Arial"/>
                <a:cs typeface="Arial"/>
              </a:rPr>
              <a:t>Sex-Based  Hara</a:t>
            </a:r>
            <a:r>
              <a:rPr sz="2100" spc="5" dirty="0">
                <a:solidFill>
                  <a:srgbClr val="FFFFFF"/>
                </a:solidFill>
                <a:latin typeface="Arial"/>
                <a:cs typeface="Arial"/>
              </a:rPr>
              <a:t>ss</a:t>
            </a:r>
            <a:r>
              <a:rPr sz="210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2100" spc="-5" dirty="0">
                <a:solidFill>
                  <a:srgbClr val="FFFFFF"/>
                </a:solidFill>
                <a:latin typeface="Arial"/>
                <a:cs typeface="Arial"/>
              </a:rPr>
              <a:t>ent</a:t>
            </a:r>
            <a:endParaRPr sz="21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515105" y="3202685"/>
            <a:ext cx="2125980" cy="1275715"/>
          </a:xfrm>
          <a:custGeom>
            <a:avLst/>
            <a:gdLst/>
            <a:ahLst/>
            <a:cxnLst/>
            <a:rect l="l" t="t" r="r" b="b"/>
            <a:pathLst>
              <a:path w="2125979" h="1275714">
                <a:moveTo>
                  <a:pt x="0" y="0"/>
                </a:moveTo>
                <a:lnTo>
                  <a:pt x="2125979" y="0"/>
                </a:lnTo>
                <a:lnTo>
                  <a:pt x="2125979" y="1275588"/>
                </a:lnTo>
                <a:lnTo>
                  <a:pt x="0" y="1275588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515105" y="3202685"/>
            <a:ext cx="2125980" cy="1275715"/>
          </a:xfrm>
          <a:custGeom>
            <a:avLst/>
            <a:gdLst/>
            <a:ahLst/>
            <a:cxnLst/>
            <a:rect l="l" t="t" r="r" b="b"/>
            <a:pathLst>
              <a:path w="2125979" h="1275714">
                <a:moveTo>
                  <a:pt x="0" y="0"/>
                </a:moveTo>
                <a:lnTo>
                  <a:pt x="2125979" y="0"/>
                </a:lnTo>
                <a:lnTo>
                  <a:pt x="2125979" y="1275588"/>
                </a:lnTo>
                <a:lnTo>
                  <a:pt x="0" y="1275588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3515105" y="3227673"/>
            <a:ext cx="2125980" cy="117284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309880" marR="306705" algn="ctr">
              <a:lnSpc>
                <a:spcPts val="2170"/>
              </a:lnSpc>
              <a:spcBef>
                <a:spcPts val="459"/>
              </a:spcBef>
            </a:pPr>
            <a:r>
              <a:rPr sz="2100" spc="-15" dirty="0">
                <a:solidFill>
                  <a:srgbClr val="FFFFFF"/>
                </a:solidFill>
                <a:latin typeface="Arial"/>
                <a:cs typeface="Arial"/>
              </a:rPr>
              <a:t>Treatment</a:t>
            </a:r>
            <a:r>
              <a:rPr sz="21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00" spc="-5" dirty="0">
                <a:solidFill>
                  <a:srgbClr val="FFFFFF"/>
                </a:solidFill>
                <a:latin typeface="Arial"/>
                <a:cs typeface="Arial"/>
              </a:rPr>
              <a:t>of  Pregnant </a:t>
            </a:r>
            <a:r>
              <a:rPr sz="2100" dirty="0">
                <a:solidFill>
                  <a:srgbClr val="FFFFFF"/>
                </a:solidFill>
                <a:latin typeface="Arial"/>
                <a:cs typeface="Arial"/>
              </a:rPr>
              <a:t>&amp;  </a:t>
            </a:r>
            <a:r>
              <a:rPr sz="2100" spc="-5" dirty="0">
                <a:solidFill>
                  <a:srgbClr val="FFFFFF"/>
                </a:solidFill>
                <a:latin typeface="Arial"/>
                <a:cs typeface="Arial"/>
              </a:rPr>
              <a:t>Parenting  Students</a:t>
            </a:r>
            <a:endParaRPr sz="21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854446" y="3202685"/>
            <a:ext cx="2125980" cy="1275715"/>
          </a:xfrm>
          <a:custGeom>
            <a:avLst/>
            <a:gdLst/>
            <a:ahLst/>
            <a:cxnLst/>
            <a:rect l="l" t="t" r="r" b="b"/>
            <a:pathLst>
              <a:path w="2125979" h="1275714">
                <a:moveTo>
                  <a:pt x="0" y="0"/>
                </a:moveTo>
                <a:lnTo>
                  <a:pt x="2125979" y="0"/>
                </a:lnTo>
                <a:lnTo>
                  <a:pt x="2125979" y="1275588"/>
                </a:lnTo>
                <a:lnTo>
                  <a:pt x="0" y="1275588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854446" y="3202685"/>
            <a:ext cx="2125980" cy="1275715"/>
          </a:xfrm>
          <a:custGeom>
            <a:avLst/>
            <a:gdLst/>
            <a:ahLst/>
            <a:cxnLst/>
            <a:rect l="l" t="t" r="r" b="b"/>
            <a:pathLst>
              <a:path w="2125979" h="1275714">
                <a:moveTo>
                  <a:pt x="0" y="0"/>
                </a:moveTo>
                <a:lnTo>
                  <a:pt x="2125979" y="0"/>
                </a:lnTo>
                <a:lnTo>
                  <a:pt x="2125979" y="1275588"/>
                </a:lnTo>
                <a:lnTo>
                  <a:pt x="0" y="1275588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5854446" y="3641629"/>
            <a:ext cx="212598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91490">
              <a:lnSpc>
                <a:spcPct val="100000"/>
              </a:lnSpc>
              <a:spcBef>
                <a:spcPts val="100"/>
              </a:spcBef>
            </a:pPr>
            <a:r>
              <a:rPr sz="2100" spc="-5" dirty="0">
                <a:solidFill>
                  <a:srgbClr val="FFFFFF"/>
                </a:solidFill>
                <a:latin typeface="Arial"/>
                <a:cs typeface="Arial"/>
              </a:rPr>
              <a:t>Discipline</a:t>
            </a:r>
            <a:endParaRPr sz="21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174241" y="4691634"/>
            <a:ext cx="2127885" cy="1275715"/>
          </a:xfrm>
          <a:custGeom>
            <a:avLst/>
            <a:gdLst/>
            <a:ahLst/>
            <a:cxnLst/>
            <a:rect l="l" t="t" r="r" b="b"/>
            <a:pathLst>
              <a:path w="2127885" h="1275714">
                <a:moveTo>
                  <a:pt x="0" y="0"/>
                </a:moveTo>
                <a:lnTo>
                  <a:pt x="2127504" y="0"/>
                </a:lnTo>
                <a:lnTo>
                  <a:pt x="2127504" y="1275588"/>
                </a:lnTo>
                <a:lnTo>
                  <a:pt x="0" y="1275588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174241" y="4691634"/>
            <a:ext cx="2127885" cy="1275715"/>
          </a:xfrm>
          <a:custGeom>
            <a:avLst/>
            <a:gdLst/>
            <a:ahLst/>
            <a:cxnLst/>
            <a:rect l="l" t="t" r="r" b="b"/>
            <a:pathLst>
              <a:path w="2127885" h="1275714">
                <a:moveTo>
                  <a:pt x="0" y="0"/>
                </a:moveTo>
                <a:lnTo>
                  <a:pt x="2127504" y="0"/>
                </a:lnTo>
                <a:lnTo>
                  <a:pt x="2127504" y="1275588"/>
                </a:lnTo>
                <a:lnTo>
                  <a:pt x="0" y="1275588"/>
                </a:lnTo>
                <a:lnTo>
                  <a:pt x="0" y="0"/>
                </a:lnTo>
                <a:close/>
              </a:path>
            </a:pathLst>
          </a:custGeom>
          <a:ln w="253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1174241" y="4992569"/>
            <a:ext cx="2127885" cy="62166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469900" marR="411480" indent="-50800">
              <a:lnSpc>
                <a:spcPts val="2170"/>
              </a:lnSpc>
              <a:spcBef>
                <a:spcPts val="459"/>
              </a:spcBef>
            </a:pPr>
            <a:r>
              <a:rPr sz="2100" dirty="0">
                <a:solidFill>
                  <a:srgbClr val="FFFFFF"/>
                </a:solidFill>
                <a:latin typeface="Arial"/>
                <a:cs typeface="Arial"/>
              </a:rPr>
              <a:t>Si</a:t>
            </a:r>
            <a:r>
              <a:rPr sz="2100" spc="-5" dirty="0">
                <a:solidFill>
                  <a:srgbClr val="FFFFFF"/>
                </a:solidFill>
                <a:latin typeface="Arial"/>
                <a:cs typeface="Arial"/>
              </a:rPr>
              <a:t>ng</a:t>
            </a:r>
            <a:r>
              <a:rPr sz="210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100" spc="-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100" dirty="0">
                <a:solidFill>
                  <a:srgbClr val="FFFFFF"/>
                </a:solidFill>
                <a:latin typeface="Arial"/>
                <a:cs typeface="Arial"/>
              </a:rPr>
              <a:t>-S</a:t>
            </a:r>
            <a:r>
              <a:rPr sz="2100" spc="-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100" dirty="0">
                <a:solidFill>
                  <a:srgbClr val="FFFFFF"/>
                </a:solidFill>
                <a:latin typeface="Arial"/>
                <a:cs typeface="Arial"/>
              </a:rPr>
              <a:t>x  </a:t>
            </a:r>
            <a:r>
              <a:rPr sz="2100" spc="-5" dirty="0">
                <a:solidFill>
                  <a:srgbClr val="FFFFFF"/>
                </a:solidFill>
                <a:latin typeface="Arial"/>
                <a:cs typeface="Arial"/>
              </a:rPr>
              <a:t>Education</a:t>
            </a:r>
            <a:endParaRPr sz="21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3515105" y="4691634"/>
            <a:ext cx="2125980" cy="1275715"/>
          </a:xfrm>
          <a:custGeom>
            <a:avLst/>
            <a:gdLst/>
            <a:ahLst/>
            <a:cxnLst/>
            <a:rect l="l" t="t" r="r" b="b"/>
            <a:pathLst>
              <a:path w="2125979" h="1275714">
                <a:moveTo>
                  <a:pt x="0" y="0"/>
                </a:moveTo>
                <a:lnTo>
                  <a:pt x="2125979" y="0"/>
                </a:lnTo>
                <a:lnTo>
                  <a:pt x="2125979" y="1275588"/>
                </a:lnTo>
                <a:lnTo>
                  <a:pt x="0" y="1275588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515105" y="4691634"/>
            <a:ext cx="2125980" cy="1275715"/>
          </a:xfrm>
          <a:custGeom>
            <a:avLst/>
            <a:gdLst/>
            <a:ahLst/>
            <a:cxnLst/>
            <a:rect l="l" t="t" r="r" b="b"/>
            <a:pathLst>
              <a:path w="2125979" h="1275714">
                <a:moveTo>
                  <a:pt x="0" y="0"/>
                </a:moveTo>
                <a:lnTo>
                  <a:pt x="2125979" y="0"/>
                </a:lnTo>
                <a:lnTo>
                  <a:pt x="2125979" y="1275588"/>
                </a:lnTo>
                <a:lnTo>
                  <a:pt x="0" y="1275588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3515105" y="5130555"/>
            <a:ext cx="212598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3845">
              <a:lnSpc>
                <a:spcPct val="100000"/>
              </a:lnSpc>
              <a:spcBef>
                <a:spcPts val="100"/>
              </a:spcBef>
            </a:pPr>
            <a:r>
              <a:rPr sz="2100" spc="-5" dirty="0">
                <a:solidFill>
                  <a:srgbClr val="FFFFFF"/>
                </a:solidFill>
                <a:latin typeface="Arial"/>
                <a:cs typeface="Arial"/>
              </a:rPr>
              <a:t>Employment</a:t>
            </a:r>
            <a:endParaRPr sz="21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5854446" y="4691634"/>
            <a:ext cx="2125980" cy="1275715"/>
          </a:xfrm>
          <a:custGeom>
            <a:avLst/>
            <a:gdLst/>
            <a:ahLst/>
            <a:cxnLst/>
            <a:rect l="l" t="t" r="r" b="b"/>
            <a:pathLst>
              <a:path w="2125979" h="1275714">
                <a:moveTo>
                  <a:pt x="0" y="0"/>
                </a:moveTo>
                <a:lnTo>
                  <a:pt x="2125979" y="0"/>
                </a:lnTo>
                <a:lnTo>
                  <a:pt x="2125979" y="1275588"/>
                </a:lnTo>
                <a:lnTo>
                  <a:pt x="0" y="1275588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854446" y="4691634"/>
            <a:ext cx="2125980" cy="1275715"/>
          </a:xfrm>
          <a:custGeom>
            <a:avLst/>
            <a:gdLst/>
            <a:ahLst/>
            <a:cxnLst/>
            <a:rect l="l" t="t" r="r" b="b"/>
            <a:pathLst>
              <a:path w="2125979" h="1275714">
                <a:moveTo>
                  <a:pt x="0" y="0"/>
                </a:moveTo>
                <a:lnTo>
                  <a:pt x="2125979" y="0"/>
                </a:lnTo>
                <a:lnTo>
                  <a:pt x="2125979" y="1275588"/>
                </a:lnTo>
                <a:lnTo>
                  <a:pt x="0" y="1275588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5854446" y="5130555"/>
            <a:ext cx="212598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32434">
              <a:lnSpc>
                <a:spcPct val="100000"/>
              </a:lnSpc>
              <a:spcBef>
                <a:spcPts val="100"/>
              </a:spcBef>
            </a:pPr>
            <a:r>
              <a:rPr sz="2100" spc="-5" dirty="0">
                <a:solidFill>
                  <a:srgbClr val="FFFFFF"/>
                </a:solidFill>
                <a:latin typeface="Arial"/>
                <a:cs typeface="Arial"/>
              </a:rPr>
              <a:t>Retaliation</a:t>
            </a:r>
            <a:endParaRPr sz="2100">
              <a:latin typeface="Arial"/>
              <a:cs typeface="Arial"/>
            </a:endParaRPr>
          </a:p>
        </p:txBody>
      </p:sp>
      <p:sp>
        <p:nvSpPr>
          <p:cNvPr id="30" name="object 3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/>
              <a:t>21</a:t>
            </a:r>
          </a:p>
        </p:txBody>
      </p:sp>
      <p:sp>
        <p:nvSpPr>
          <p:cNvPr id="31" name="object 3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9372" y="220979"/>
            <a:ext cx="8534400" cy="1219200"/>
          </a:xfrm>
          <a:prstGeom prst="rect">
            <a:avLst/>
          </a:prstGeom>
          <a:solidFill>
            <a:srgbClr val="8BC53D"/>
          </a:solidFill>
          <a:ln w="9525">
            <a:solidFill>
              <a:srgbClr val="000000"/>
            </a:solidFill>
          </a:ln>
        </p:spPr>
        <p:txBody>
          <a:bodyPr vert="horz" wrap="square" lIns="0" tIns="228600" rIns="0" bIns="0" rtlCol="0">
            <a:spAutoFit/>
          </a:bodyPr>
          <a:lstStyle/>
          <a:p>
            <a:pPr marL="8890" algn="ctr">
              <a:lnSpc>
                <a:spcPct val="100000"/>
              </a:lnSpc>
              <a:spcBef>
                <a:spcPts val="1800"/>
              </a:spcBef>
            </a:pPr>
            <a:r>
              <a:rPr sz="4400" b="1" spc="-5" dirty="0">
                <a:latin typeface="Tahoma"/>
                <a:cs typeface="Tahoma"/>
              </a:rPr>
              <a:t>Title IX</a:t>
            </a:r>
            <a:r>
              <a:rPr sz="4400" b="1" spc="-40" dirty="0">
                <a:latin typeface="Tahoma"/>
                <a:cs typeface="Tahoma"/>
              </a:rPr>
              <a:t> </a:t>
            </a:r>
            <a:r>
              <a:rPr sz="4400" b="1" dirty="0">
                <a:latin typeface="Tahoma"/>
                <a:cs typeface="Tahoma"/>
              </a:rPr>
              <a:t>Regulations</a:t>
            </a:r>
            <a:endParaRPr sz="4400">
              <a:latin typeface="Tahoma"/>
              <a:cs typeface="Tahom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/>
              <a:t>22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07390" y="1927763"/>
            <a:ext cx="7120255" cy="336296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01420">
              <a:lnSpc>
                <a:spcPct val="100000"/>
              </a:lnSpc>
              <a:spcBef>
                <a:spcPts val="585"/>
              </a:spcBef>
            </a:pPr>
            <a:r>
              <a:rPr sz="1950" dirty="0">
                <a:latin typeface="Arial"/>
                <a:cs typeface="Arial"/>
              </a:rPr>
              <a:t>(</a:t>
            </a:r>
            <a:r>
              <a:rPr sz="1950" dirty="0">
                <a:latin typeface="Tahoma"/>
                <a:cs typeface="Tahoma"/>
              </a:rPr>
              <a:t>34 </a:t>
            </a:r>
            <a:r>
              <a:rPr sz="1950" spc="-5" dirty="0">
                <a:latin typeface="Tahoma"/>
                <a:cs typeface="Tahoma"/>
              </a:rPr>
              <a:t>C.F.R. </a:t>
            </a:r>
            <a:r>
              <a:rPr sz="1950" dirty="0">
                <a:latin typeface="Tahoma"/>
                <a:cs typeface="Tahoma"/>
              </a:rPr>
              <a:t>Part 106 – Amended </a:t>
            </a:r>
            <a:r>
              <a:rPr sz="1950" spc="5" dirty="0">
                <a:latin typeface="Tahoma"/>
                <a:cs typeface="Tahoma"/>
              </a:rPr>
              <a:t>as of</a:t>
            </a:r>
            <a:r>
              <a:rPr sz="1950" spc="-110" dirty="0">
                <a:latin typeface="Tahoma"/>
                <a:cs typeface="Tahoma"/>
              </a:rPr>
              <a:t> </a:t>
            </a:r>
            <a:r>
              <a:rPr sz="1950" dirty="0">
                <a:latin typeface="Tahoma"/>
                <a:cs typeface="Tahoma"/>
              </a:rPr>
              <a:t>8/14/2020)</a:t>
            </a:r>
            <a:endParaRPr sz="1950">
              <a:latin typeface="Tahoma"/>
              <a:cs typeface="Tahoma"/>
            </a:endParaRPr>
          </a:p>
          <a:p>
            <a:pPr marL="355600" marR="5080" indent="-342900">
              <a:lnSpc>
                <a:spcPct val="100000"/>
              </a:lnSpc>
              <a:spcBef>
                <a:spcPts val="790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spc="-5" dirty="0">
                <a:latin typeface="Tahoma"/>
                <a:cs typeface="Tahoma"/>
              </a:rPr>
              <a:t>Prohibit discrimination </a:t>
            </a:r>
            <a:r>
              <a:rPr sz="3200" dirty="0">
                <a:latin typeface="Tahoma"/>
                <a:cs typeface="Tahoma"/>
              </a:rPr>
              <a:t>on the </a:t>
            </a:r>
            <a:r>
              <a:rPr sz="3200" spc="-5" dirty="0">
                <a:latin typeface="Tahoma"/>
                <a:cs typeface="Tahoma"/>
              </a:rPr>
              <a:t>basis </a:t>
            </a:r>
            <a:r>
              <a:rPr sz="3200" dirty="0">
                <a:latin typeface="Tahoma"/>
                <a:cs typeface="Tahoma"/>
              </a:rPr>
              <a:t>of  sex</a:t>
            </a:r>
            <a:endParaRPr sz="32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spc="-5" dirty="0">
                <a:latin typeface="Tahoma"/>
                <a:cs typeface="Tahoma"/>
              </a:rPr>
              <a:t>Establish </a:t>
            </a:r>
            <a:r>
              <a:rPr sz="3200" dirty="0">
                <a:latin typeface="Tahoma"/>
                <a:cs typeface="Tahoma"/>
              </a:rPr>
              <a:t>procedural</a:t>
            </a:r>
            <a:r>
              <a:rPr sz="3200" spc="-2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requirements</a:t>
            </a:r>
            <a:endParaRPr sz="3200">
              <a:latin typeface="Tahoma"/>
              <a:cs typeface="Tahoma"/>
            </a:endParaRPr>
          </a:p>
          <a:p>
            <a:pPr marL="1155700" lvl="1" indent="-229235">
              <a:lnSpc>
                <a:spcPct val="100000"/>
              </a:lnSpc>
              <a:spcBef>
                <a:spcPts val="585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1155700" algn="l"/>
              </a:tabLst>
            </a:pPr>
            <a:r>
              <a:rPr sz="2400" spc="-5" dirty="0">
                <a:latin typeface="Tahoma"/>
                <a:cs typeface="Tahoma"/>
              </a:rPr>
              <a:t>Policy </a:t>
            </a:r>
            <a:r>
              <a:rPr sz="2400" dirty="0">
                <a:latin typeface="Tahoma"/>
                <a:cs typeface="Tahoma"/>
              </a:rPr>
              <a:t>+ </a:t>
            </a:r>
            <a:r>
              <a:rPr sz="2400" spc="-5" dirty="0">
                <a:latin typeface="Tahoma"/>
                <a:cs typeface="Tahoma"/>
              </a:rPr>
              <a:t>detailed grievance</a:t>
            </a:r>
            <a:r>
              <a:rPr sz="2400" spc="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procedure</a:t>
            </a:r>
            <a:endParaRPr sz="2400">
              <a:latin typeface="Tahoma"/>
              <a:cs typeface="Tahoma"/>
            </a:endParaRPr>
          </a:p>
          <a:p>
            <a:pPr marL="1155700" lvl="1" indent="-229235">
              <a:lnSpc>
                <a:spcPct val="100000"/>
              </a:lnSpc>
              <a:spcBef>
                <a:spcPts val="575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1155700" algn="l"/>
              </a:tabLst>
            </a:pPr>
            <a:r>
              <a:rPr sz="2400" dirty="0">
                <a:latin typeface="Tahoma"/>
                <a:cs typeface="Tahoma"/>
              </a:rPr>
              <a:t>Designation of Title IX</a:t>
            </a:r>
            <a:r>
              <a:rPr sz="2400" spc="-9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coordinator(s)</a:t>
            </a:r>
            <a:endParaRPr sz="2400">
              <a:latin typeface="Tahoma"/>
              <a:cs typeface="Tahoma"/>
            </a:endParaRPr>
          </a:p>
          <a:p>
            <a:pPr marL="1155700" lvl="1" indent="-229235">
              <a:lnSpc>
                <a:spcPct val="100000"/>
              </a:lnSpc>
              <a:spcBef>
                <a:spcPts val="580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1155700" algn="l"/>
              </a:tabLst>
            </a:pPr>
            <a:r>
              <a:rPr sz="2400" dirty="0">
                <a:latin typeface="Tahoma"/>
                <a:cs typeface="Tahoma"/>
              </a:rPr>
              <a:t>And many more</a:t>
            </a:r>
            <a:r>
              <a:rPr sz="2400" spc="-35" dirty="0">
                <a:latin typeface="Tahoma"/>
                <a:cs typeface="Tahoma"/>
              </a:rPr>
              <a:t> </a:t>
            </a:r>
            <a:r>
              <a:rPr sz="2400" spc="-5" dirty="0">
                <a:latin typeface="Tahoma"/>
                <a:cs typeface="Tahoma"/>
              </a:rPr>
              <a:t>requirements!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87586" rIns="0" bIns="0" rtlCol="0">
            <a:spAutoFit/>
          </a:bodyPr>
          <a:lstStyle/>
          <a:p>
            <a:pPr marL="13335" marR="5080" algn="ctr">
              <a:lnSpc>
                <a:spcPct val="100000"/>
              </a:lnSpc>
              <a:spcBef>
                <a:spcPts val="95"/>
              </a:spcBef>
            </a:pPr>
            <a:r>
              <a:rPr spc="-5" dirty="0">
                <a:solidFill>
                  <a:srgbClr val="000000"/>
                </a:solidFill>
              </a:rPr>
              <a:t>When </a:t>
            </a:r>
            <a:r>
              <a:rPr dirty="0">
                <a:solidFill>
                  <a:srgbClr val="000000"/>
                </a:solidFill>
              </a:rPr>
              <a:t>Must </a:t>
            </a:r>
            <a:r>
              <a:rPr spc="-5" dirty="0">
                <a:solidFill>
                  <a:srgbClr val="000000"/>
                </a:solidFill>
              </a:rPr>
              <a:t>a</a:t>
            </a:r>
            <a:r>
              <a:rPr spc="-8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School  </a:t>
            </a:r>
            <a:r>
              <a:rPr spc="-15" dirty="0">
                <a:solidFill>
                  <a:srgbClr val="000000"/>
                </a:solidFill>
              </a:rPr>
              <a:t>Respond </a:t>
            </a:r>
            <a:r>
              <a:rPr spc="-5" dirty="0">
                <a:solidFill>
                  <a:srgbClr val="000000"/>
                </a:solidFill>
              </a:rPr>
              <a:t>to Sexual  </a:t>
            </a:r>
            <a:r>
              <a:rPr spc="-10" dirty="0">
                <a:solidFill>
                  <a:srgbClr val="000000"/>
                </a:solidFill>
              </a:rPr>
              <a:t>Harassment?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/>
              <a:t>23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466596"/>
            <a:ext cx="2645410" cy="24631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4000" spc="-5" dirty="0">
                <a:latin typeface="Tahoma"/>
                <a:cs typeface="Tahoma"/>
              </a:rPr>
              <a:t>It </a:t>
            </a:r>
            <a:r>
              <a:rPr sz="4000" spc="-10" dirty="0">
                <a:latin typeface="Tahoma"/>
                <a:cs typeface="Tahoma"/>
              </a:rPr>
              <a:t>Depends  </a:t>
            </a:r>
            <a:r>
              <a:rPr sz="4000" spc="-5" dirty="0">
                <a:latin typeface="Tahoma"/>
                <a:cs typeface="Tahoma"/>
              </a:rPr>
              <a:t>Who </a:t>
            </a:r>
            <a:r>
              <a:rPr sz="4000" spc="-35" dirty="0">
                <a:latin typeface="Tahoma"/>
                <a:cs typeface="Tahoma"/>
              </a:rPr>
              <a:t>[Well,  </a:t>
            </a:r>
            <a:r>
              <a:rPr sz="4000" spc="-5" dirty="0">
                <a:latin typeface="Tahoma"/>
                <a:cs typeface="Tahoma"/>
              </a:rPr>
              <a:t>Which</a:t>
            </a:r>
            <a:r>
              <a:rPr sz="4000" spc="-100" dirty="0">
                <a:latin typeface="Tahoma"/>
                <a:cs typeface="Tahoma"/>
              </a:rPr>
              <a:t> </a:t>
            </a:r>
            <a:r>
              <a:rPr sz="4000" spc="-10" dirty="0">
                <a:latin typeface="Tahoma"/>
                <a:cs typeface="Tahoma"/>
              </a:rPr>
              <a:t>Law]  </a:t>
            </a:r>
            <a:r>
              <a:rPr sz="4000" spc="-85" dirty="0">
                <a:latin typeface="Tahoma"/>
                <a:cs typeface="Tahoma"/>
              </a:rPr>
              <a:t>You</a:t>
            </a:r>
            <a:r>
              <a:rPr sz="4000" spc="-25" dirty="0">
                <a:latin typeface="Tahoma"/>
                <a:cs typeface="Tahoma"/>
              </a:rPr>
              <a:t> </a:t>
            </a:r>
            <a:r>
              <a:rPr sz="4000" dirty="0">
                <a:latin typeface="Tahoma"/>
                <a:cs typeface="Tahoma"/>
              </a:rPr>
              <a:t>Ask</a:t>
            </a:r>
            <a:endParaRPr sz="40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606546" y="441199"/>
            <a:ext cx="5189220" cy="887094"/>
          </a:xfrm>
          <a:custGeom>
            <a:avLst/>
            <a:gdLst/>
            <a:ahLst/>
            <a:cxnLst/>
            <a:rect l="l" t="t" r="r" b="b"/>
            <a:pathLst>
              <a:path w="5189220" h="887094">
                <a:moveTo>
                  <a:pt x="5041392" y="0"/>
                </a:moveTo>
                <a:lnTo>
                  <a:pt x="147828" y="0"/>
                </a:lnTo>
                <a:lnTo>
                  <a:pt x="101100" y="7535"/>
                </a:lnTo>
                <a:lnTo>
                  <a:pt x="60520" y="28520"/>
                </a:lnTo>
                <a:lnTo>
                  <a:pt x="28520" y="60520"/>
                </a:lnTo>
                <a:lnTo>
                  <a:pt x="7535" y="101100"/>
                </a:lnTo>
                <a:lnTo>
                  <a:pt x="0" y="147827"/>
                </a:lnTo>
                <a:lnTo>
                  <a:pt x="0" y="739139"/>
                </a:lnTo>
                <a:lnTo>
                  <a:pt x="7535" y="785862"/>
                </a:lnTo>
                <a:lnTo>
                  <a:pt x="28520" y="826442"/>
                </a:lnTo>
                <a:lnTo>
                  <a:pt x="60520" y="858443"/>
                </a:lnTo>
                <a:lnTo>
                  <a:pt x="101100" y="879430"/>
                </a:lnTo>
                <a:lnTo>
                  <a:pt x="147828" y="886967"/>
                </a:lnTo>
                <a:lnTo>
                  <a:pt x="5041392" y="886967"/>
                </a:lnTo>
                <a:lnTo>
                  <a:pt x="5088119" y="879430"/>
                </a:lnTo>
                <a:lnTo>
                  <a:pt x="5128699" y="858443"/>
                </a:lnTo>
                <a:lnTo>
                  <a:pt x="5160699" y="826442"/>
                </a:lnTo>
                <a:lnTo>
                  <a:pt x="5181684" y="785862"/>
                </a:lnTo>
                <a:lnTo>
                  <a:pt x="5189220" y="739139"/>
                </a:lnTo>
                <a:lnTo>
                  <a:pt x="5189220" y="147827"/>
                </a:lnTo>
                <a:lnTo>
                  <a:pt x="5181684" y="101100"/>
                </a:lnTo>
                <a:lnTo>
                  <a:pt x="5160699" y="60520"/>
                </a:lnTo>
                <a:lnTo>
                  <a:pt x="5128699" y="28520"/>
                </a:lnTo>
                <a:lnTo>
                  <a:pt x="5088119" y="7535"/>
                </a:lnTo>
                <a:lnTo>
                  <a:pt x="5041392" y="0"/>
                </a:lnTo>
                <a:close/>
              </a:path>
            </a:pathLst>
          </a:custGeom>
          <a:solidFill>
            <a:srgbClr val="8BC5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06546" y="441199"/>
            <a:ext cx="5189220" cy="887094"/>
          </a:xfrm>
          <a:custGeom>
            <a:avLst/>
            <a:gdLst/>
            <a:ahLst/>
            <a:cxnLst/>
            <a:rect l="l" t="t" r="r" b="b"/>
            <a:pathLst>
              <a:path w="5189220" h="887094">
                <a:moveTo>
                  <a:pt x="0" y="147827"/>
                </a:moveTo>
                <a:lnTo>
                  <a:pt x="7535" y="101100"/>
                </a:lnTo>
                <a:lnTo>
                  <a:pt x="28520" y="60520"/>
                </a:lnTo>
                <a:lnTo>
                  <a:pt x="60520" y="28520"/>
                </a:lnTo>
                <a:lnTo>
                  <a:pt x="101100" y="7535"/>
                </a:lnTo>
                <a:lnTo>
                  <a:pt x="147828" y="0"/>
                </a:lnTo>
                <a:lnTo>
                  <a:pt x="5041392" y="0"/>
                </a:lnTo>
                <a:lnTo>
                  <a:pt x="5088119" y="7535"/>
                </a:lnTo>
                <a:lnTo>
                  <a:pt x="5128699" y="28520"/>
                </a:lnTo>
                <a:lnTo>
                  <a:pt x="5160699" y="60520"/>
                </a:lnTo>
                <a:lnTo>
                  <a:pt x="5181684" y="101100"/>
                </a:lnTo>
                <a:lnTo>
                  <a:pt x="5189220" y="147827"/>
                </a:lnTo>
                <a:lnTo>
                  <a:pt x="5189220" y="739139"/>
                </a:lnTo>
                <a:lnTo>
                  <a:pt x="5181684" y="785862"/>
                </a:lnTo>
                <a:lnTo>
                  <a:pt x="5160699" y="826442"/>
                </a:lnTo>
                <a:lnTo>
                  <a:pt x="5128699" y="858443"/>
                </a:lnTo>
                <a:lnTo>
                  <a:pt x="5088119" y="879430"/>
                </a:lnTo>
                <a:lnTo>
                  <a:pt x="5041392" y="886967"/>
                </a:lnTo>
                <a:lnTo>
                  <a:pt x="147828" y="886967"/>
                </a:lnTo>
                <a:lnTo>
                  <a:pt x="101100" y="879430"/>
                </a:lnTo>
                <a:lnTo>
                  <a:pt x="60520" y="858443"/>
                </a:lnTo>
                <a:lnTo>
                  <a:pt x="28520" y="826442"/>
                </a:lnTo>
                <a:lnTo>
                  <a:pt x="7535" y="785862"/>
                </a:lnTo>
                <a:lnTo>
                  <a:pt x="0" y="739139"/>
                </a:lnTo>
                <a:lnTo>
                  <a:pt x="0" y="147827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777819" y="560100"/>
            <a:ext cx="2981325" cy="589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700" b="1" spc="-15" dirty="0">
                <a:latin typeface="Tahoma"/>
                <a:cs typeface="Tahoma"/>
              </a:rPr>
              <a:t>E</a:t>
            </a:r>
            <a:r>
              <a:rPr sz="3700" b="1" spc="-5" dirty="0">
                <a:latin typeface="Tahoma"/>
                <a:cs typeface="Tahoma"/>
              </a:rPr>
              <a:t>mplo</a:t>
            </a:r>
            <a:r>
              <a:rPr sz="3700" b="1" spc="-10" dirty="0">
                <a:latin typeface="Tahoma"/>
                <a:cs typeface="Tahoma"/>
              </a:rPr>
              <a:t>y</a:t>
            </a:r>
            <a:r>
              <a:rPr sz="3700" b="1" spc="-5" dirty="0">
                <a:latin typeface="Tahoma"/>
                <a:cs typeface="Tahoma"/>
              </a:rPr>
              <a:t>ment</a:t>
            </a:r>
            <a:endParaRPr sz="3700">
              <a:latin typeface="Tahoma"/>
              <a:cs typeface="Tahom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606546" y="3742183"/>
            <a:ext cx="5189220" cy="887094"/>
          </a:xfrm>
          <a:custGeom>
            <a:avLst/>
            <a:gdLst/>
            <a:ahLst/>
            <a:cxnLst/>
            <a:rect l="l" t="t" r="r" b="b"/>
            <a:pathLst>
              <a:path w="5189220" h="887095">
                <a:moveTo>
                  <a:pt x="5041392" y="0"/>
                </a:moveTo>
                <a:lnTo>
                  <a:pt x="147828" y="0"/>
                </a:lnTo>
                <a:lnTo>
                  <a:pt x="101100" y="7535"/>
                </a:lnTo>
                <a:lnTo>
                  <a:pt x="60520" y="28520"/>
                </a:lnTo>
                <a:lnTo>
                  <a:pt x="28520" y="60520"/>
                </a:lnTo>
                <a:lnTo>
                  <a:pt x="7535" y="101100"/>
                </a:lnTo>
                <a:lnTo>
                  <a:pt x="0" y="147827"/>
                </a:lnTo>
                <a:lnTo>
                  <a:pt x="0" y="739139"/>
                </a:lnTo>
                <a:lnTo>
                  <a:pt x="7535" y="785862"/>
                </a:lnTo>
                <a:lnTo>
                  <a:pt x="28520" y="826442"/>
                </a:lnTo>
                <a:lnTo>
                  <a:pt x="60520" y="858443"/>
                </a:lnTo>
                <a:lnTo>
                  <a:pt x="101100" y="879430"/>
                </a:lnTo>
                <a:lnTo>
                  <a:pt x="147828" y="886967"/>
                </a:lnTo>
                <a:lnTo>
                  <a:pt x="5041392" y="886967"/>
                </a:lnTo>
                <a:lnTo>
                  <a:pt x="5088119" y="879430"/>
                </a:lnTo>
                <a:lnTo>
                  <a:pt x="5128699" y="858443"/>
                </a:lnTo>
                <a:lnTo>
                  <a:pt x="5160699" y="826442"/>
                </a:lnTo>
                <a:lnTo>
                  <a:pt x="5181684" y="785862"/>
                </a:lnTo>
                <a:lnTo>
                  <a:pt x="5189220" y="739139"/>
                </a:lnTo>
                <a:lnTo>
                  <a:pt x="5189220" y="147827"/>
                </a:lnTo>
                <a:lnTo>
                  <a:pt x="5181684" y="101100"/>
                </a:lnTo>
                <a:lnTo>
                  <a:pt x="5160699" y="60520"/>
                </a:lnTo>
                <a:lnTo>
                  <a:pt x="5128699" y="28520"/>
                </a:lnTo>
                <a:lnTo>
                  <a:pt x="5088119" y="7535"/>
                </a:lnTo>
                <a:lnTo>
                  <a:pt x="5041392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606546" y="3742183"/>
            <a:ext cx="5189220" cy="887094"/>
          </a:xfrm>
          <a:custGeom>
            <a:avLst/>
            <a:gdLst/>
            <a:ahLst/>
            <a:cxnLst/>
            <a:rect l="l" t="t" r="r" b="b"/>
            <a:pathLst>
              <a:path w="5189220" h="887095">
                <a:moveTo>
                  <a:pt x="0" y="147827"/>
                </a:moveTo>
                <a:lnTo>
                  <a:pt x="7535" y="101100"/>
                </a:lnTo>
                <a:lnTo>
                  <a:pt x="28520" y="60520"/>
                </a:lnTo>
                <a:lnTo>
                  <a:pt x="60520" y="28520"/>
                </a:lnTo>
                <a:lnTo>
                  <a:pt x="101100" y="7535"/>
                </a:lnTo>
                <a:lnTo>
                  <a:pt x="147828" y="0"/>
                </a:lnTo>
                <a:lnTo>
                  <a:pt x="5041392" y="0"/>
                </a:lnTo>
                <a:lnTo>
                  <a:pt x="5088119" y="7535"/>
                </a:lnTo>
                <a:lnTo>
                  <a:pt x="5128699" y="28520"/>
                </a:lnTo>
                <a:lnTo>
                  <a:pt x="5160699" y="60520"/>
                </a:lnTo>
                <a:lnTo>
                  <a:pt x="5181684" y="101100"/>
                </a:lnTo>
                <a:lnTo>
                  <a:pt x="5189220" y="147827"/>
                </a:lnTo>
                <a:lnTo>
                  <a:pt x="5189220" y="739139"/>
                </a:lnTo>
                <a:lnTo>
                  <a:pt x="5181684" y="785862"/>
                </a:lnTo>
                <a:lnTo>
                  <a:pt x="5160699" y="826442"/>
                </a:lnTo>
                <a:lnTo>
                  <a:pt x="5128699" y="858443"/>
                </a:lnTo>
                <a:lnTo>
                  <a:pt x="5088119" y="879430"/>
                </a:lnTo>
                <a:lnTo>
                  <a:pt x="5041392" y="886967"/>
                </a:lnTo>
                <a:lnTo>
                  <a:pt x="147828" y="886967"/>
                </a:lnTo>
                <a:lnTo>
                  <a:pt x="101100" y="879430"/>
                </a:lnTo>
                <a:lnTo>
                  <a:pt x="60520" y="858443"/>
                </a:lnTo>
                <a:lnTo>
                  <a:pt x="28520" y="826442"/>
                </a:lnTo>
                <a:lnTo>
                  <a:pt x="7535" y="785862"/>
                </a:lnTo>
                <a:lnTo>
                  <a:pt x="0" y="739139"/>
                </a:lnTo>
                <a:lnTo>
                  <a:pt x="0" y="147827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758261" y="1318243"/>
            <a:ext cx="4659630" cy="4294505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299085" marR="5080" indent="-287020">
              <a:lnSpc>
                <a:spcPts val="3150"/>
              </a:lnSpc>
              <a:spcBef>
                <a:spcPts val="484"/>
              </a:spcBef>
              <a:buChar char="•"/>
              <a:tabLst>
                <a:tab pos="299720" algn="l"/>
              </a:tabLst>
            </a:pPr>
            <a:r>
              <a:rPr sz="2900" spc="-5" dirty="0">
                <a:latin typeface="Tahoma"/>
                <a:cs typeface="Tahoma"/>
              </a:rPr>
              <a:t>California </a:t>
            </a:r>
            <a:r>
              <a:rPr sz="2900" spc="-35" dirty="0">
                <a:latin typeface="Tahoma"/>
                <a:cs typeface="Tahoma"/>
              </a:rPr>
              <a:t>Fair </a:t>
            </a:r>
            <a:r>
              <a:rPr sz="2900" spc="-5" dirty="0">
                <a:latin typeface="Tahoma"/>
                <a:cs typeface="Tahoma"/>
              </a:rPr>
              <a:t>Employment  </a:t>
            </a:r>
            <a:r>
              <a:rPr sz="2900" dirty="0">
                <a:latin typeface="Tahoma"/>
                <a:cs typeface="Tahoma"/>
              </a:rPr>
              <a:t>&amp; </a:t>
            </a:r>
            <a:r>
              <a:rPr sz="2900" spc="-5" dirty="0">
                <a:latin typeface="Tahoma"/>
                <a:cs typeface="Tahoma"/>
              </a:rPr>
              <a:t>Housing </a:t>
            </a:r>
            <a:r>
              <a:rPr sz="2900" dirty="0">
                <a:latin typeface="Tahoma"/>
                <a:cs typeface="Tahoma"/>
              </a:rPr>
              <a:t>Act</a:t>
            </a:r>
            <a:r>
              <a:rPr sz="2900" spc="-35" dirty="0">
                <a:latin typeface="Tahoma"/>
                <a:cs typeface="Tahoma"/>
              </a:rPr>
              <a:t> </a:t>
            </a:r>
            <a:r>
              <a:rPr sz="2900" spc="-5" dirty="0">
                <a:latin typeface="Tahoma"/>
                <a:cs typeface="Tahoma"/>
              </a:rPr>
              <a:t>(FEHA)</a:t>
            </a:r>
            <a:endParaRPr sz="29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spcBef>
                <a:spcPts val="315"/>
              </a:spcBef>
              <a:buChar char="•"/>
              <a:tabLst>
                <a:tab pos="299720" algn="l"/>
              </a:tabLst>
            </a:pPr>
            <a:r>
              <a:rPr sz="2900" dirty="0">
                <a:latin typeface="Tahoma"/>
                <a:cs typeface="Tahoma"/>
              </a:rPr>
              <a:t>Educ. </a:t>
            </a:r>
            <a:r>
              <a:rPr sz="2900" spc="-5" dirty="0">
                <a:latin typeface="Tahoma"/>
                <a:cs typeface="Tahoma"/>
              </a:rPr>
              <a:t>Code </a:t>
            </a:r>
            <a:r>
              <a:rPr sz="2900" dirty="0">
                <a:latin typeface="MS PGothic"/>
                <a:cs typeface="MS PGothic"/>
              </a:rPr>
              <a:t>§ </a:t>
            </a:r>
            <a:r>
              <a:rPr sz="2900" spc="-5" dirty="0">
                <a:latin typeface="Tahoma"/>
                <a:cs typeface="Tahoma"/>
              </a:rPr>
              <a:t>200 et</a:t>
            </a:r>
            <a:r>
              <a:rPr sz="2900" spc="-30" dirty="0">
                <a:latin typeface="Tahoma"/>
                <a:cs typeface="Tahoma"/>
              </a:rPr>
              <a:t> </a:t>
            </a:r>
            <a:r>
              <a:rPr sz="2900" spc="-5" dirty="0">
                <a:latin typeface="Tahoma"/>
                <a:cs typeface="Tahoma"/>
              </a:rPr>
              <a:t>al.</a:t>
            </a:r>
            <a:endParaRPr sz="29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spcBef>
                <a:spcPts val="670"/>
              </a:spcBef>
              <a:buChar char="•"/>
              <a:tabLst>
                <a:tab pos="299720" algn="l"/>
              </a:tabLst>
            </a:pPr>
            <a:r>
              <a:rPr sz="2900" spc="-5" dirty="0">
                <a:latin typeface="Tahoma"/>
                <a:cs typeface="Tahoma"/>
              </a:rPr>
              <a:t>Title</a:t>
            </a:r>
            <a:r>
              <a:rPr sz="2900" spc="5" dirty="0">
                <a:latin typeface="Tahoma"/>
                <a:cs typeface="Tahoma"/>
              </a:rPr>
              <a:t> </a:t>
            </a:r>
            <a:r>
              <a:rPr sz="2900" spc="-5" dirty="0">
                <a:latin typeface="Tahoma"/>
                <a:cs typeface="Tahoma"/>
              </a:rPr>
              <a:t>VII</a:t>
            </a:r>
            <a:endParaRPr sz="29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spcBef>
                <a:spcPts val="370"/>
              </a:spcBef>
              <a:buChar char="•"/>
              <a:tabLst>
                <a:tab pos="299720" algn="l"/>
              </a:tabLst>
            </a:pPr>
            <a:r>
              <a:rPr sz="2900" spc="-5" dirty="0">
                <a:latin typeface="Tahoma"/>
                <a:cs typeface="Tahoma"/>
              </a:rPr>
              <a:t>Title</a:t>
            </a:r>
            <a:r>
              <a:rPr sz="2900" spc="5" dirty="0">
                <a:latin typeface="Tahoma"/>
                <a:cs typeface="Tahoma"/>
              </a:rPr>
              <a:t> </a:t>
            </a:r>
            <a:r>
              <a:rPr sz="2900" spc="-5" dirty="0">
                <a:latin typeface="Tahoma"/>
                <a:cs typeface="Tahoma"/>
              </a:rPr>
              <a:t>IX</a:t>
            </a:r>
            <a:endParaRPr sz="2900">
              <a:latin typeface="Tahoma"/>
              <a:cs typeface="Tahoma"/>
            </a:endParaRPr>
          </a:p>
          <a:p>
            <a:pPr marL="31750">
              <a:lnSpc>
                <a:spcPct val="100000"/>
              </a:lnSpc>
              <a:spcBef>
                <a:spcPts val="1530"/>
              </a:spcBef>
            </a:pPr>
            <a:r>
              <a:rPr sz="3700" b="1" spc="-5" dirty="0">
                <a:solidFill>
                  <a:srgbClr val="FFFFFF"/>
                </a:solidFill>
                <a:latin typeface="Tahoma"/>
                <a:cs typeface="Tahoma"/>
              </a:rPr>
              <a:t>Students</a:t>
            </a:r>
            <a:endParaRPr sz="37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spcBef>
                <a:spcPts val="1535"/>
              </a:spcBef>
              <a:buChar char="•"/>
              <a:tabLst>
                <a:tab pos="299720" algn="l"/>
              </a:tabLst>
            </a:pPr>
            <a:r>
              <a:rPr sz="2900" dirty="0">
                <a:latin typeface="Tahoma"/>
                <a:cs typeface="Tahoma"/>
              </a:rPr>
              <a:t>Educ. </a:t>
            </a:r>
            <a:r>
              <a:rPr sz="2900" spc="-5" dirty="0">
                <a:latin typeface="Tahoma"/>
                <a:cs typeface="Tahoma"/>
              </a:rPr>
              <a:t>Code </a:t>
            </a:r>
            <a:r>
              <a:rPr sz="2900" dirty="0">
                <a:latin typeface="MS PGothic"/>
                <a:cs typeface="MS PGothic"/>
              </a:rPr>
              <a:t>§ </a:t>
            </a:r>
            <a:r>
              <a:rPr sz="2900" spc="-5" dirty="0">
                <a:latin typeface="Tahoma"/>
                <a:cs typeface="Tahoma"/>
              </a:rPr>
              <a:t>200 et</a:t>
            </a:r>
            <a:r>
              <a:rPr sz="2900" spc="-30" dirty="0">
                <a:latin typeface="Tahoma"/>
                <a:cs typeface="Tahoma"/>
              </a:rPr>
              <a:t> </a:t>
            </a:r>
            <a:r>
              <a:rPr sz="2900" spc="-5" dirty="0">
                <a:latin typeface="Tahoma"/>
                <a:cs typeface="Tahoma"/>
              </a:rPr>
              <a:t>al.</a:t>
            </a:r>
            <a:endParaRPr sz="29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spcBef>
                <a:spcPts val="665"/>
              </a:spcBef>
              <a:buChar char="•"/>
              <a:tabLst>
                <a:tab pos="299720" algn="l"/>
              </a:tabLst>
            </a:pPr>
            <a:r>
              <a:rPr sz="2900" spc="-5" dirty="0">
                <a:latin typeface="Tahoma"/>
                <a:cs typeface="Tahoma"/>
              </a:rPr>
              <a:t>Title</a:t>
            </a:r>
            <a:r>
              <a:rPr sz="2900" spc="5" dirty="0">
                <a:latin typeface="Tahoma"/>
                <a:cs typeface="Tahoma"/>
              </a:rPr>
              <a:t> </a:t>
            </a:r>
            <a:r>
              <a:rPr sz="2900" spc="-5" dirty="0">
                <a:latin typeface="Tahoma"/>
                <a:cs typeface="Tahoma"/>
              </a:rPr>
              <a:t>IX</a:t>
            </a:r>
            <a:endParaRPr sz="2900">
              <a:latin typeface="Tahoma"/>
              <a:cs typeface="Tahoma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/>
              <a:t>24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7340" y="1153735"/>
            <a:ext cx="3397250" cy="3463290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12700" marR="5080">
              <a:lnSpc>
                <a:spcPts val="4430"/>
              </a:lnSpc>
              <a:spcBef>
                <a:spcPts val="660"/>
              </a:spcBef>
            </a:pPr>
            <a:r>
              <a:rPr sz="4100" b="1" dirty="0">
                <a:latin typeface="Tahoma"/>
                <a:cs typeface="Tahoma"/>
              </a:rPr>
              <a:t>When </a:t>
            </a:r>
            <a:r>
              <a:rPr sz="4100" b="1" spc="-5" dirty="0">
                <a:latin typeface="Tahoma"/>
                <a:cs typeface="Tahoma"/>
              </a:rPr>
              <a:t>must  </a:t>
            </a:r>
            <a:r>
              <a:rPr sz="4100" b="1" dirty="0">
                <a:latin typeface="Tahoma"/>
                <a:cs typeface="Tahoma"/>
              </a:rPr>
              <a:t>a </a:t>
            </a:r>
            <a:r>
              <a:rPr sz="4100" b="1" spc="-5" dirty="0">
                <a:latin typeface="Tahoma"/>
                <a:cs typeface="Tahoma"/>
              </a:rPr>
              <a:t>school  </a:t>
            </a:r>
            <a:r>
              <a:rPr sz="4100" b="1" dirty="0">
                <a:latin typeface="Tahoma"/>
                <a:cs typeface="Tahoma"/>
              </a:rPr>
              <a:t>respond </a:t>
            </a:r>
            <a:r>
              <a:rPr sz="4100" b="1" spc="-5" dirty="0">
                <a:latin typeface="Tahoma"/>
                <a:cs typeface="Tahoma"/>
              </a:rPr>
              <a:t>to  </a:t>
            </a:r>
            <a:r>
              <a:rPr sz="4100" b="1" spc="-10" dirty="0">
                <a:latin typeface="Tahoma"/>
                <a:cs typeface="Tahoma"/>
              </a:rPr>
              <a:t>Title IX  </a:t>
            </a:r>
            <a:r>
              <a:rPr sz="4100" b="1" dirty="0">
                <a:latin typeface="Tahoma"/>
                <a:cs typeface="Tahoma"/>
              </a:rPr>
              <a:t>sexual  </a:t>
            </a:r>
            <a:r>
              <a:rPr sz="4100" b="1" spc="-5" dirty="0">
                <a:latin typeface="Tahoma"/>
                <a:cs typeface="Tahoma"/>
              </a:rPr>
              <a:t>ha</a:t>
            </a:r>
            <a:r>
              <a:rPr sz="4100" b="1" spc="-10" dirty="0">
                <a:latin typeface="Tahoma"/>
                <a:cs typeface="Tahoma"/>
              </a:rPr>
              <a:t>r</a:t>
            </a:r>
            <a:r>
              <a:rPr sz="4100" b="1" dirty="0">
                <a:latin typeface="Tahoma"/>
                <a:cs typeface="Tahoma"/>
              </a:rPr>
              <a:t>ass</a:t>
            </a:r>
            <a:r>
              <a:rPr sz="4100" b="1" spc="-5" dirty="0">
                <a:latin typeface="Tahoma"/>
                <a:cs typeface="Tahoma"/>
              </a:rPr>
              <a:t>m</a:t>
            </a:r>
            <a:r>
              <a:rPr sz="4100" b="1" dirty="0">
                <a:latin typeface="Tahoma"/>
                <a:cs typeface="Tahoma"/>
              </a:rPr>
              <a:t>en</a:t>
            </a:r>
            <a:r>
              <a:rPr sz="4100" b="1" spc="-5" dirty="0">
                <a:latin typeface="Tahoma"/>
                <a:cs typeface="Tahoma"/>
              </a:rPr>
              <a:t>t</a:t>
            </a:r>
            <a:r>
              <a:rPr sz="4100" b="1" dirty="0">
                <a:latin typeface="Tahoma"/>
                <a:cs typeface="Tahoma"/>
              </a:rPr>
              <a:t>?</a:t>
            </a:r>
            <a:endParaRPr sz="41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193538" y="973759"/>
            <a:ext cx="4589145" cy="4108176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700" marR="5080">
              <a:lnSpc>
                <a:spcPts val="3460"/>
              </a:lnSpc>
              <a:spcBef>
                <a:spcPts val="535"/>
              </a:spcBef>
            </a:pPr>
            <a:r>
              <a:rPr sz="3200" dirty="0">
                <a:latin typeface="Tahoma"/>
                <a:cs typeface="Tahoma"/>
              </a:rPr>
              <a:t>A school with </a:t>
            </a:r>
            <a:r>
              <a:rPr sz="3200" spc="-5" dirty="0">
                <a:solidFill>
                  <a:srgbClr val="FF0000"/>
                </a:solidFill>
                <a:latin typeface="Tahoma"/>
                <a:cs typeface="Tahoma"/>
              </a:rPr>
              <a:t>actual</a:t>
            </a:r>
            <a:r>
              <a:rPr sz="3200" spc="-5" dirty="0">
                <a:latin typeface="Tahoma"/>
                <a:cs typeface="Tahoma"/>
              </a:rPr>
              <a:t>  </a:t>
            </a:r>
            <a:r>
              <a:rPr sz="3200" dirty="0">
                <a:latin typeface="Tahoma"/>
                <a:cs typeface="Tahoma"/>
              </a:rPr>
              <a:t>knowledge of </a:t>
            </a:r>
            <a:r>
              <a:rPr sz="3200" spc="5" dirty="0">
                <a:latin typeface="Tahoma"/>
                <a:cs typeface="Tahoma"/>
              </a:rPr>
              <a:t>[Title </a:t>
            </a:r>
            <a:r>
              <a:rPr sz="3200" dirty="0">
                <a:latin typeface="Tahoma"/>
                <a:cs typeface="Tahoma"/>
              </a:rPr>
              <a:t>IX]  </a:t>
            </a:r>
            <a:r>
              <a:rPr sz="3200" spc="-5" dirty="0">
                <a:latin typeface="Tahoma"/>
                <a:cs typeface="Tahoma"/>
              </a:rPr>
              <a:t>sexual </a:t>
            </a:r>
            <a:r>
              <a:rPr sz="3200" spc="-10" dirty="0">
                <a:latin typeface="Tahoma"/>
                <a:cs typeface="Tahoma"/>
              </a:rPr>
              <a:t>harassment </a:t>
            </a:r>
            <a:r>
              <a:rPr sz="3200" spc="-5" dirty="0">
                <a:latin typeface="Tahoma"/>
                <a:cs typeface="Tahoma"/>
              </a:rPr>
              <a:t>in an  </a:t>
            </a:r>
            <a:r>
              <a:rPr sz="3200" dirty="0">
                <a:latin typeface="Tahoma"/>
                <a:cs typeface="Tahoma"/>
              </a:rPr>
              <a:t>education </a:t>
            </a:r>
            <a:r>
              <a:rPr sz="3200" spc="-10" dirty="0">
                <a:latin typeface="Tahoma"/>
                <a:cs typeface="Tahoma"/>
              </a:rPr>
              <a:t>program </a:t>
            </a:r>
            <a:r>
              <a:rPr sz="3200" dirty="0">
                <a:latin typeface="Tahoma"/>
                <a:cs typeface="Tahoma"/>
              </a:rPr>
              <a:t>or  </a:t>
            </a:r>
            <a:r>
              <a:rPr sz="3200" spc="-10" dirty="0">
                <a:latin typeface="Tahoma"/>
                <a:cs typeface="Tahoma"/>
              </a:rPr>
              <a:t>activity </a:t>
            </a:r>
            <a:r>
              <a:rPr sz="3200" spc="-5" dirty="0">
                <a:latin typeface="Tahoma"/>
                <a:cs typeface="Tahoma"/>
              </a:rPr>
              <a:t>against </a:t>
            </a:r>
            <a:r>
              <a:rPr sz="3200" dirty="0">
                <a:latin typeface="Tahoma"/>
                <a:cs typeface="Tahoma"/>
              </a:rPr>
              <a:t>a person  </a:t>
            </a:r>
            <a:r>
              <a:rPr sz="3200" spc="-5" dirty="0">
                <a:latin typeface="Tahoma"/>
                <a:cs typeface="Tahoma"/>
              </a:rPr>
              <a:t>in the </a:t>
            </a:r>
            <a:r>
              <a:rPr sz="3200" dirty="0">
                <a:latin typeface="Tahoma"/>
                <a:cs typeface="Tahoma"/>
              </a:rPr>
              <a:t>United States </a:t>
            </a:r>
            <a:r>
              <a:rPr sz="3200" spc="-5" dirty="0">
                <a:latin typeface="Tahoma"/>
                <a:cs typeface="Tahoma"/>
              </a:rPr>
              <a:t>must  </a:t>
            </a:r>
            <a:r>
              <a:rPr sz="3200" dirty="0">
                <a:latin typeface="Tahoma"/>
                <a:cs typeface="Tahoma"/>
              </a:rPr>
              <a:t>respond </a:t>
            </a:r>
            <a:r>
              <a:rPr sz="3200" spc="-5" dirty="0">
                <a:latin typeface="Tahoma"/>
                <a:cs typeface="Tahoma"/>
              </a:rPr>
              <a:t>as required  </a:t>
            </a:r>
            <a:r>
              <a:rPr sz="3200" dirty="0">
                <a:latin typeface="Tahoma"/>
                <a:cs typeface="Tahoma"/>
              </a:rPr>
              <a:t>under the new Title IX  </a:t>
            </a:r>
            <a:r>
              <a:rPr sz="3200" spc="-5" dirty="0">
                <a:latin typeface="Tahoma"/>
                <a:cs typeface="Tahoma"/>
              </a:rPr>
              <a:t>rules….</a:t>
            </a:r>
            <a:endParaRPr sz="3200" dirty="0">
              <a:latin typeface="Tahoma"/>
              <a:cs typeface="Tahom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85928" y="822960"/>
            <a:ext cx="3438143" cy="1112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29361" y="858774"/>
            <a:ext cx="3340100" cy="0"/>
          </a:xfrm>
          <a:custGeom>
            <a:avLst/>
            <a:gdLst/>
            <a:ahLst/>
            <a:cxnLst/>
            <a:rect l="l" t="t" r="r" b="b"/>
            <a:pathLst>
              <a:path w="3340100">
                <a:moveTo>
                  <a:pt x="0" y="0"/>
                </a:moveTo>
                <a:lnTo>
                  <a:pt x="3339795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85928" y="5004815"/>
            <a:ext cx="3494531" cy="1112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29361" y="5040629"/>
            <a:ext cx="3395979" cy="0"/>
          </a:xfrm>
          <a:custGeom>
            <a:avLst/>
            <a:gdLst/>
            <a:ahLst/>
            <a:cxnLst/>
            <a:rect l="l" t="t" r="r" b="b"/>
            <a:pathLst>
              <a:path w="3395979">
                <a:moveTo>
                  <a:pt x="0" y="0"/>
                </a:moveTo>
                <a:lnTo>
                  <a:pt x="3395548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/>
              <a:t>25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8600" y="228600"/>
            <a:ext cx="5541645" cy="1066800"/>
          </a:xfrm>
          <a:custGeom>
            <a:avLst/>
            <a:gdLst/>
            <a:ahLst/>
            <a:cxnLst/>
            <a:rect l="l" t="t" r="r" b="b"/>
            <a:pathLst>
              <a:path w="5541645" h="1066800">
                <a:moveTo>
                  <a:pt x="0" y="0"/>
                </a:moveTo>
                <a:lnTo>
                  <a:pt x="5541264" y="0"/>
                </a:lnTo>
                <a:lnTo>
                  <a:pt x="5541264" y="1066800"/>
                </a:lnTo>
                <a:lnTo>
                  <a:pt x="0" y="1066800"/>
                </a:lnTo>
                <a:lnTo>
                  <a:pt x="0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8600" y="410971"/>
            <a:ext cx="554164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105"/>
              </a:spcBef>
            </a:pPr>
            <a:r>
              <a:rPr sz="4400" b="1" dirty="0">
                <a:latin typeface="Tahoma"/>
                <a:cs typeface="Tahoma"/>
              </a:rPr>
              <a:t>Notice</a:t>
            </a:r>
            <a:endParaRPr sz="44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33831" y="1860015"/>
            <a:ext cx="4321175" cy="2494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5" dirty="0">
                <a:latin typeface="Tahoma"/>
                <a:cs typeface="Tahoma"/>
              </a:rPr>
              <a:t>ACTUAL</a:t>
            </a:r>
            <a:r>
              <a:rPr sz="3000" spc="-25" dirty="0">
                <a:latin typeface="Tahoma"/>
                <a:cs typeface="Tahoma"/>
              </a:rPr>
              <a:t> </a:t>
            </a:r>
            <a:r>
              <a:rPr sz="3000" spc="-5" dirty="0">
                <a:latin typeface="Tahoma"/>
                <a:cs typeface="Tahoma"/>
              </a:rPr>
              <a:t>knowledge</a:t>
            </a:r>
            <a:endParaRPr sz="30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415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</a:pPr>
            <a:r>
              <a:rPr sz="3000" dirty="0">
                <a:latin typeface="Tahoma"/>
                <a:cs typeface="Tahoma"/>
              </a:rPr>
              <a:t>To </a:t>
            </a:r>
            <a:r>
              <a:rPr sz="3000" spc="-5" dirty="0">
                <a:latin typeface="Tahoma"/>
                <a:cs typeface="Tahoma"/>
              </a:rPr>
              <a:t>Title IX Coordinator</a:t>
            </a:r>
            <a:r>
              <a:rPr sz="3000" spc="-85" dirty="0">
                <a:latin typeface="Tahoma"/>
                <a:cs typeface="Tahoma"/>
              </a:rPr>
              <a:t> </a:t>
            </a:r>
            <a:r>
              <a:rPr sz="3000" dirty="0">
                <a:latin typeface="Tahoma"/>
                <a:cs typeface="Tahoma"/>
              </a:rPr>
              <a:t>or  </a:t>
            </a:r>
            <a:r>
              <a:rPr sz="3000" spc="-5" dirty="0">
                <a:latin typeface="Tahoma"/>
                <a:cs typeface="Tahoma"/>
              </a:rPr>
              <a:t>“official </a:t>
            </a:r>
            <a:r>
              <a:rPr sz="3000" dirty="0">
                <a:latin typeface="Tahoma"/>
                <a:cs typeface="Tahoma"/>
              </a:rPr>
              <a:t>with </a:t>
            </a:r>
            <a:r>
              <a:rPr sz="3000" spc="-5" dirty="0">
                <a:latin typeface="Tahoma"/>
                <a:cs typeface="Tahoma"/>
              </a:rPr>
              <a:t>authority”  (all K-12</a:t>
            </a:r>
            <a:r>
              <a:rPr sz="3000" spc="-20" dirty="0">
                <a:latin typeface="Tahoma"/>
                <a:cs typeface="Tahoma"/>
              </a:rPr>
              <a:t> </a:t>
            </a:r>
            <a:r>
              <a:rPr sz="3000" dirty="0">
                <a:latin typeface="Tahoma"/>
                <a:cs typeface="Tahoma"/>
              </a:rPr>
              <a:t>employees)</a:t>
            </a:r>
            <a:endParaRPr sz="3000">
              <a:latin typeface="Tahoma"/>
              <a:cs typeface="Tahom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062728" y="0"/>
            <a:ext cx="4081271" cy="42412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/>
              <a:t>26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21958" y="4040358"/>
            <a:ext cx="2783840" cy="1708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ahoma"/>
                <a:cs typeface="Tahoma"/>
              </a:rPr>
              <a:t>Actual</a:t>
            </a:r>
            <a:r>
              <a:rPr sz="2400" b="1" spc="-55" dirty="0">
                <a:latin typeface="Tahoma"/>
                <a:cs typeface="Tahoma"/>
              </a:rPr>
              <a:t> </a:t>
            </a:r>
            <a:r>
              <a:rPr sz="2400" b="1" spc="-5" dirty="0">
                <a:latin typeface="Tahoma"/>
                <a:cs typeface="Tahoma"/>
              </a:rPr>
              <a:t>Knowledge</a:t>
            </a:r>
            <a:endParaRPr sz="2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300">
              <a:latin typeface="Tahoma"/>
              <a:cs typeface="Tahoma"/>
            </a:endParaRPr>
          </a:p>
          <a:p>
            <a:pPr marL="1108075" indent="-343535">
              <a:lnSpc>
                <a:spcPct val="100000"/>
              </a:lnSpc>
              <a:buAutoNum type="arabicPeriod"/>
              <a:tabLst>
                <a:tab pos="1108710" algn="l"/>
              </a:tabLst>
            </a:pPr>
            <a:r>
              <a:rPr sz="2400" b="1" spc="-5" dirty="0">
                <a:latin typeface="Tahoma"/>
                <a:cs typeface="Tahoma"/>
              </a:rPr>
              <a:t>Sense</a:t>
            </a:r>
            <a:endParaRPr sz="2400">
              <a:latin typeface="Tahoma"/>
              <a:cs typeface="Tahoma"/>
            </a:endParaRPr>
          </a:p>
          <a:p>
            <a:pPr marL="1042669" indent="-343535">
              <a:lnSpc>
                <a:spcPct val="100000"/>
              </a:lnSpc>
              <a:spcBef>
                <a:spcPts val="580"/>
              </a:spcBef>
              <a:buAutoNum type="arabicPeriod"/>
              <a:tabLst>
                <a:tab pos="1043305" algn="l"/>
              </a:tabLst>
            </a:pPr>
            <a:r>
              <a:rPr sz="2400" b="1" spc="-5" dirty="0">
                <a:latin typeface="Tahoma"/>
                <a:cs typeface="Tahoma"/>
              </a:rPr>
              <a:t>Report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3798"/>
            <a:ext cx="9128759" cy="374371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/>
              <a:t>27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228600"/>
            <a:ext cx="8610600" cy="1066800"/>
          </a:xfrm>
          <a:prstGeom prst="rect">
            <a:avLst/>
          </a:prstGeom>
          <a:solidFill>
            <a:srgbClr val="8BC53D"/>
          </a:solidFill>
        </p:spPr>
        <p:txBody>
          <a:bodyPr vert="horz" wrap="square" lIns="0" tIns="19558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540"/>
              </a:spcBef>
            </a:pPr>
            <a:r>
              <a:rPr sz="4400" b="1" dirty="0">
                <a:latin typeface="Tahoma"/>
                <a:cs typeface="Tahoma"/>
              </a:rPr>
              <a:t>Official with</a:t>
            </a:r>
            <a:r>
              <a:rPr sz="4400" b="1" spc="-60" dirty="0">
                <a:latin typeface="Tahoma"/>
                <a:cs typeface="Tahoma"/>
              </a:rPr>
              <a:t> </a:t>
            </a:r>
            <a:r>
              <a:rPr sz="4400" b="1" spc="-5" dirty="0">
                <a:latin typeface="Tahoma"/>
                <a:cs typeface="Tahoma"/>
              </a:rPr>
              <a:t>Authority</a:t>
            </a:r>
            <a:endParaRPr sz="44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946652" y="1537969"/>
            <a:ext cx="4546600" cy="2741295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205104" indent="-193040">
              <a:lnSpc>
                <a:spcPct val="100000"/>
              </a:lnSpc>
              <a:spcBef>
                <a:spcPts val="745"/>
              </a:spcBef>
              <a:buClr>
                <a:srgbClr val="8BC53D"/>
              </a:buClr>
              <a:buSzPct val="70370"/>
              <a:buFont typeface="Wingdings"/>
              <a:buChar char=""/>
              <a:tabLst>
                <a:tab pos="205740" algn="l"/>
              </a:tabLst>
            </a:pPr>
            <a:r>
              <a:rPr sz="2700" spc="-10" dirty="0">
                <a:latin typeface="Tahoma"/>
                <a:cs typeface="Tahoma"/>
              </a:rPr>
              <a:t>Title </a:t>
            </a:r>
            <a:r>
              <a:rPr sz="2700" dirty="0">
                <a:latin typeface="Tahoma"/>
                <a:cs typeface="Tahoma"/>
              </a:rPr>
              <a:t>IX</a:t>
            </a:r>
            <a:r>
              <a:rPr sz="2700" spc="10" dirty="0">
                <a:latin typeface="Tahoma"/>
                <a:cs typeface="Tahoma"/>
              </a:rPr>
              <a:t> </a:t>
            </a:r>
            <a:r>
              <a:rPr sz="2700" spc="-5" dirty="0">
                <a:latin typeface="Tahoma"/>
                <a:cs typeface="Tahoma"/>
              </a:rPr>
              <a:t>Coordinator</a:t>
            </a:r>
            <a:endParaRPr sz="2700">
              <a:latin typeface="Tahoma"/>
              <a:cs typeface="Tahoma"/>
            </a:endParaRPr>
          </a:p>
          <a:p>
            <a:pPr marL="182880" marR="5080" indent="-170815">
              <a:lnSpc>
                <a:spcPct val="100000"/>
              </a:lnSpc>
              <a:spcBef>
                <a:spcPts val="650"/>
              </a:spcBef>
              <a:buClr>
                <a:srgbClr val="8BC53D"/>
              </a:buClr>
              <a:buSzPct val="70370"/>
              <a:buFont typeface="Wingdings"/>
              <a:buChar char=""/>
              <a:tabLst>
                <a:tab pos="205740" algn="l"/>
              </a:tabLst>
            </a:pPr>
            <a:r>
              <a:rPr sz="2700" spc="-5" dirty="0">
                <a:latin typeface="Tahoma"/>
                <a:cs typeface="Tahoma"/>
              </a:rPr>
              <a:t>Any </a:t>
            </a:r>
            <a:r>
              <a:rPr sz="2700" spc="-10" dirty="0">
                <a:latin typeface="Tahoma"/>
                <a:cs typeface="Tahoma"/>
              </a:rPr>
              <a:t>other </a:t>
            </a:r>
            <a:r>
              <a:rPr sz="2700" spc="-5" dirty="0">
                <a:latin typeface="Tahoma"/>
                <a:cs typeface="Tahoma"/>
              </a:rPr>
              <a:t>officials who have  been given authority to  </a:t>
            </a:r>
            <a:r>
              <a:rPr sz="2700" spc="-10" dirty="0">
                <a:latin typeface="Tahoma"/>
                <a:cs typeface="Tahoma"/>
              </a:rPr>
              <a:t>institute </a:t>
            </a:r>
            <a:r>
              <a:rPr sz="2700" spc="-5" dirty="0">
                <a:latin typeface="Tahoma"/>
                <a:cs typeface="Tahoma"/>
              </a:rPr>
              <a:t>corrective </a:t>
            </a:r>
            <a:r>
              <a:rPr sz="2700" spc="-10" dirty="0">
                <a:latin typeface="Tahoma"/>
                <a:cs typeface="Tahoma"/>
              </a:rPr>
              <a:t>measures  </a:t>
            </a:r>
            <a:r>
              <a:rPr sz="2700" spc="-5" dirty="0">
                <a:latin typeface="Tahoma"/>
                <a:cs typeface="Tahoma"/>
              </a:rPr>
              <a:t>by the school</a:t>
            </a:r>
            <a:r>
              <a:rPr sz="2700" spc="10" dirty="0">
                <a:latin typeface="Tahoma"/>
                <a:cs typeface="Tahoma"/>
              </a:rPr>
              <a:t> </a:t>
            </a:r>
            <a:r>
              <a:rPr sz="2700" spc="-5" dirty="0">
                <a:latin typeface="Tahoma"/>
                <a:cs typeface="Tahoma"/>
              </a:rPr>
              <a:t>district</a:t>
            </a:r>
            <a:endParaRPr sz="2700">
              <a:latin typeface="Tahoma"/>
              <a:cs typeface="Tahoma"/>
            </a:endParaRPr>
          </a:p>
          <a:p>
            <a:pPr marL="205104" indent="-193040">
              <a:lnSpc>
                <a:spcPct val="100000"/>
              </a:lnSpc>
              <a:spcBef>
                <a:spcPts val="650"/>
              </a:spcBef>
              <a:buClr>
                <a:srgbClr val="8BC53D"/>
              </a:buClr>
              <a:buSzPct val="70370"/>
              <a:buFont typeface="Wingdings"/>
              <a:buChar char=""/>
              <a:tabLst>
                <a:tab pos="205740" algn="l"/>
              </a:tabLst>
            </a:pPr>
            <a:r>
              <a:rPr sz="2700" spc="-5" dirty="0">
                <a:latin typeface="Tahoma"/>
                <a:cs typeface="Tahoma"/>
              </a:rPr>
              <a:t>K-12: All</a:t>
            </a:r>
            <a:r>
              <a:rPr sz="2700" dirty="0">
                <a:latin typeface="Tahoma"/>
                <a:cs typeface="Tahoma"/>
              </a:rPr>
              <a:t> </a:t>
            </a:r>
            <a:r>
              <a:rPr sz="2700" spc="-10" dirty="0">
                <a:latin typeface="Tahoma"/>
                <a:cs typeface="Tahoma"/>
              </a:rPr>
              <a:t>employees</a:t>
            </a:r>
            <a:endParaRPr sz="2700">
              <a:latin typeface="Tahoma"/>
              <a:cs typeface="Tahom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00075" y="1790640"/>
            <a:ext cx="2370455" cy="2370455"/>
          </a:xfrm>
          <a:custGeom>
            <a:avLst/>
            <a:gdLst/>
            <a:ahLst/>
            <a:cxnLst/>
            <a:rect l="l" t="t" r="r" b="b"/>
            <a:pathLst>
              <a:path w="2370455" h="2370454">
                <a:moveTo>
                  <a:pt x="2370444" y="2370156"/>
                </a:moveTo>
                <a:lnTo>
                  <a:pt x="0" y="2370156"/>
                </a:lnTo>
                <a:lnTo>
                  <a:pt x="0" y="592539"/>
                </a:lnTo>
                <a:lnTo>
                  <a:pt x="598398" y="592539"/>
                </a:lnTo>
                <a:lnTo>
                  <a:pt x="597313" y="583280"/>
                </a:lnTo>
                <a:lnTo>
                  <a:pt x="596373" y="574022"/>
                </a:lnTo>
                <a:lnTo>
                  <a:pt x="595577" y="564763"/>
                </a:lnTo>
                <a:lnTo>
                  <a:pt x="594926" y="555505"/>
                </a:lnTo>
                <a:lnTo>
                  <a:pt x="592611" y="518471"/>
                </a:lnTo>
                <a:lnTo>
                  <a:pt x="595143" y="465525"/>
                </a:lnTo>
                <a:lnTo>
                  <a:pt x="602738" y="414314"/>
                </a:lnTo>
                <a:lnTo>
                  <a:pt x="615398" y="364839"/>
                </a:lnTo>
                <a:lnTo>
                  <a:pt x="633121" y="317100"/>
                </a:lnTo>
                <a:lnTo>
                  <a:pt x="655257" y="271604"/>
                </a:lnTo>
                <a:lnTo>
                  <a:pt x="681155" y="228856"/>
                </a:lnTo>
                <a:lnTo>
                  <a:pt x="710814" y="188857"/>
                </a:lnTo>
                <a:lnTo>
                  <a:pt x="744236" y="151606"/>
                </a:lnTo>
                <a:lnTo>
                  <a:pt x="780985" y="117755"/>
                </a:lnTo>
                <a:lnTo>
                  <a:pt x="820627" y="87955"/>
                </a:lnTo>
                <a:lnTo>
                  <a:pt x="863163" y="62205"/>
                </a:lnTo>
                <a:lnTo>
                  <a:pt x="908593" y="40505"/>
                </a:lnTo>
                <a:lnTo>
                  <a:pt x="956410" y="23218"/>
                </a:lnTo>
                <a:lnTo>
                  <a:pt x="1006107" y="10705"/>
                </a:lnTo>
                <a:lnTo>
                  <a:pt x="1057686" y="2965"/>
                </a:lnTo>
                <a:lnTo>
                  <a:pt x="1111145" y="0"/>
                </a:lnTo>
                <a:lnTo>
                  <a:pt x="1164098" y="2531"/>
                </a:lnTo>
                <a:lnTo>
                  <a:pt x="1215315" y="10126"/>
                </a:lnTo>
                <a:lnTo>
                  <a:pt x="1264796" y="22784"/>
                </a:lnTo>
                <a:lnTo>
                  <a:pt x="1312541" y="40505"/>
                </a:lnTo>
                <a:lnTo>
                  <a:pt x="1358043" y="62638"/>
                </a:lnTo>
                <a:lnTo>
                  <a:pt x="1400797" y="88533"/>
                </a:lnTo>
                <a:lnTo>
                  <a:pt x="1440801" y="118189"/>
                </a:lnTo>
                <a:lnTo>
                  <a:pt x="1474185" y="148134"/>
                </a:lnTo>
                <a:lnTo>
                  <a:pt x="1111145" y="148134"/>
                </a:lnTo>
                <a:lnTo>
                  <a:pt x="1073529" y="149942"/>
                </a:lnTo>
                <a:lnTo>
                  <a:pt x="1001767" y="164409"/>
                </a:lnTo>
                <a:lnTo>
                  <a:pt x="935069" y="192908"/>
                </a:lnTo>
                <a:lnTo>
                  <a:pt x="876039" y="232835"/>
                </a:lnTo>
                <a:lnTo>
                  <a:pt x="825474" y="283394"/>
                </a:lnTo>
                <a:lnTo>
                  <a:pt x="785507" y="342489"/>
                </a:lnTo>
                <a:lnTo>
                  <a:pt x="757040" y="409106"/>
                </a:lnTo>
                <a:lnTo>
                  <a:pt x="742572" y="480859"/>
                </a:lnTo>
                <a:lnTo>
                  <a:pt x="740763" y="518471"/>
                </a:lnTo>
                <a:lnTo>
                  <a:pt x="742583" y="556156"/>
                </a:lnTo>
                <a:lnTo>
                  <a:pt x="757040" y="627836"/>
                </a:lnTo>
                <a:lnTo>
                  <a:pt x="785470" y="694526"/>
                </a:lnTo>
                <a:lnTo>
                  <a:pt x="815345" y="740673"/>
                </a:lnTo>
                <a:lnTo>
                  <a:pt x="148152" y="740673"/>
                </a:lnTo>
                <a:lnTo>
                  <a:pt x="148152" y="2222021"/>
                </a:lnTo>
                <a:lnTo>
                  <a:pt x="2370444" y="2222021"/>
                </a:lnTo>
                <a:lnTo>
                  <a:pt x="2370444" y="2370156"/>
                </a:lnTo>
                <a:close/>
              </a:path>
              <a:path w="2370455" h="2370454">
                <a:moveTo>
                  <a:pt x="1474891" y="888808"/>
                </a:moveTo>
                <a:lnTo>
                  <a:pt x="1111145" y="888808"/>
                </a:lnTo>
                <a:lnTo>
                  <a:pt x="1148762" y="887000"/>
                </a:lnTo>
                <a:lnTo>
                  <a:pt x="1185220" y="881575"/>
                </a:lnTo>
                <a:lnTo>
                  <a:pt x="1254668" y="859875"/>
                </a:lnTo>
                <a:lnTo>
                  <a:pt x="1317460" y="825735"/>
                </a:lnTo>
                <a:lnTo>
                  <a:pt x="1371570" y="781179"/>
                </a:lnTo>
                <a:lnTo>
                  <a:pt x="1416424" y="726785"/>
                </a:lnTo>
                <a:lnTo>
                  <a:pt x="1451434" y="663134"/>
                </a:lnTo>
                <a:lnTo>
                  <a:pt x="1474003" y="592828"/>
                </a:lnTo>
                <a:lnTo>
                  <a:pt x="1481527" y="518471"/>
                </a:lnTo>
                <a:lnTo>
                  <a:pt x="1479719" y="480859"/>
                </a:lnTo>
                <a:lnTo>
                  <a:pt x="1465252" y="409106"/>
                </a:lnTo>
                <a:lnTo>
                  <a:pt x="1436702" y="342416"/>
                </a:lnTo>
                <a:lnTo>
                  <a:pt x="1396815" y="284045"/>
                </a:lnTo>
                <a:lnTo>
                  <a:pt x="1346253" y="234425"/>
                </a:lnTo>
                <a:lnTo>
                  <a:pt x="1287224" y="194498"/>
                </a:lnTo>
                <a:lnTo>
                  <a:pt x="1220522" y="165060"/>
                </a:lnTo>
                <a:lnTo>
                  <a:pt x="1148762" y="150015"/>
                </a:lnTo>
                <a:lnTo>
                  <a:pt x="1111145" y="148134"/>
                </a:lnTo>
                <a:lnTo>
                  <a:pt x="1474185" y="148134"/>
                </a:lnTo>
                <a:lnTo>
                  <a:pt x="1511908" y="188351"/>
                </a:lnTo>
                <a:lnTo>
                  <a:pt x="1541712" y="227988"/>
                </a:lnTo>
                <a:lnTo>
                  <a:pt x="1567465" y="270519"/>
                </a:lnTo>
                <a:lnTo>
                  <a:pt x="1589170" y="315943"/>
                </a:lnTo>
                <a:lnTo>
                  <a:pt x="1606460" y="363754"/>
                </a:lnTo>
                <a:lnTo>
                  <a:pt x="1618974" y="413446"/>
                </a:lnTo>
                <a:lnTo>
                  <a:pt x="1626713" y="465018"/>
                </a:lnTo>
                <a:lnTo>
                  <a:pt x="1629680" y="518471"/>
                </a:lnTo>
                <a:lnTo>
                  <a:pt x="1629608" y="527730"/>
                </a:lnTo>
                <a:lnTo>
                  <a:pt x="1626785" y="574022"/>
                </a:lnTo>
                <a:lnTo>
                  <a:pt x="1623893" y="592539"/>
                </a:lnTo>
                <a:lnTo>
                  <a:pt x="2370444" y="592539"/>
                </a:lnTo>
                <a:lnTo>
                  <a:pt x="2370444" y="740673"/>
                </a:lnTo>
                <a:lnTo>
                  <a:pt x="1579910" y="740673"/>
                </a:lnTo>
                <a:lnTo>
                  <a:pt x="1564573" y="770257"/>
                </a:lnTo>
                <a:lnTo>
                  <a:pt x="1547502" y="798828"/>
                </a:lnTo>
                <a:lnTo>
                  <a:pt x="1528694" y="826386"/>
                </a:lnTo>
                <a:lnTo>
                  <a:pt x="1508149" y="852932"/>
                </a:lnTo>
                <a:lnTo>
                  <a:pt x="1485939" y="878031"/>
                </a:lnTo>
                <a:lnTo>
                  <a:pt x="1474891" y="888808"/>
                </a:lnTo>
                <a:close/>
              </a:path>
              <a:path w="2370455" h="2370454">
                <a:moveTo>
                  <a:pt x="1037069" y="2147953"/>
                </a:moveTo>
                <a:lnTo>
                  <a:pt x="931742" y="2043796"/>
                </a:lnTo>
                <a:lnTo>
                  <a:pt x="1197954" y="1777617"/>
                </a:lnTo>
                <a:lnTo>
                  <a:pt x="296305" y="1777617"/>
                </a:lnTo>
                <a:lnTo>
                  <a:pt x="296305" y="1703549"/>
                </a:lnTo>
                <a:lnTo>
                  <a:pt x="297744" y="1653000"/>
                </a:lnTo>
                <a:lnTo>
                  <a:pt x="302073" y="1603190"/>
                </a:lnTo>
                <a:lnTo>
                  <a:pt x="309222" y="1554534"/>
                </a:lnTo>
                <a:lnTo>
                  <a:pt x="319269" y="1506529"/>
                </a:lnTo>
                <a:lnTo>
                  <a:pt x="332186" y="1459358"/>
                </a:lnTo>
                <a:lnTo>
                  <a:pt x="347835" y="1413299"/>
                </a:lnTo>
                <a:lnTo>
                  <a:pt x="366076" y="1368626"/>
                </a:lnTo>
                <a:lnTo>
                  <a:pt x="386910" y="1325342"/>
                </a:lnTo>
                <a:lnTo>
                  <a:pt x="410337" y="1283447"/>
                </a:lnTo>
                <a:lnTo>
                  <a:pt x="436356" y="1242943"/>
                </a:lnTo>
                <a:lnTo>
                  <a:pt x="464736" y="1204059"/>
                </a:lnTo>
                <a:lnTo>
                  <a:pt x="495246" y="1167025"/>
                </a:lnTo>
                <a:lnTo>
                  <a:pt x="527886" y="1131843"/>
                </a:lnTo>
                <a:lnTo>
                  <a:pt x="562656" y="1098512"/>
                </a:lnTo>
                <a:lnTo>
                  <a:pt x="599555" y="1067033"/>
                </a:lnTo>
                <a:lnTo>
                  <a:pt x="638492" y="1037637"/>
                </a:lnTo>
                <a:lnTo>
                  <a:pt x="679373" y="1010556"/>
                </a:lnTo>
                <a:lnTo>
                  <a:pt x="722198" y="985790"/>
                </a:lnTo>
                <a:lnTo>
                  <a:pt x="766968" y="963338"/>
                </a:lnTo>
                <a:lnTo>
                  <a:pt x="813682" y="943201"/>
                </a:lnTo>
                <a:lnTo>
                  <a:pt x="770533" y="909547"/>
                </a:lnTo>
                <a:lnTo>
                  <a:pt x="731828" y="872467"/>
                </a:lnTo>
                <a:lnTo>
                  <a:pt x="697568" y="831962"/>
                </a:lnTo>
                <a:lnTo>
                  <a:pt x="667752" y="788030"/>
                </a:lnTo>
                <a:lnTo>
                  <a:pt x="642381" y="740673"/>
                </a:lnTo>
                <a:lnTo>
                  <a:pt x="815345" y="740673"/>
                </a:lnTo>
                <a:lnTo>
                  <a:pt x="824823" y="753549"/>
                </a:lnTo>
                <a:lnTo>
                  <a:pt x="848406" y="780022"/>
                </a:lnTo>
                <a:lnTo>
                  <a:pt x="902806" y="825445"/>
                </a:lnTo>
                <a:lnTo>
                  <a:pt x="966465" y="859875"/>
                </a:lnTo>
                <a:lnTo>
                  <a:pt x="1036780" y="881575"/>
                </a:lnTo>
                <a:lnTo>
                  <a:pt x="1111145" y="888808"/>
                </a:lnTo>
                <a:lnTo>
                  <a:pt x="1474891" y="888808"/>
                </a:lnTo>
                <a:lnTo>
                  <a:pt x="1462139" y="901249"/>
                </a:lnTo>
                <a:lnTo>
                  <a:pt x="1436748" y="922587"/>
                </a:lnTo>
                <a:lnTo>
                  <a:pt x="1409766" y="942044"/>
                </a:lnTo>
                <a:lnTo>
                  <a:pt x="1456528" y="961765"/>
                </a:lnTo>
                <a:lnTo>
                  <a:pt x="1501438" y="983892"/>
                </a:lnTo>
                <a:lnTo>
                  <a:pt x="1544495" y="1008427"/>
                </a:lnTo>
                <a:lnTo>
                  <a:pt x="1585699" y="1035369"/>
                </a:lnTo>
                <a:lnTo>
                  <a:pt x="1587809" y="1036943"/>
                </a:lnTo>
                <a:lnTo>
                  <a:pt x="1111145" y="1036943"/>
                </a:lnTo>
                <a:lnTo>
                  <a:pt x="1060310" y="1038702"/>
                </a:lnTo>
                <a:lnTo>
                  <a:pt x="1010587" y="1043979"/>
                </a:lnTo>
                <a:lnTo>
                  <a:pt x="961974" y="1052775"/>
                </a:lnTo>
                <a:lnTo>
                  <a:pt x="914473" y="1065089"/>
                </a:lnTo>
                <a:lnTo>
                  <a:pt x="868082" y="1080920"/>
                </a:lnTo>
                <a:lnTo>
                  <a:pt x="823266" y="1099946"/>
                </a:lnTo>
                <a:lnTo>
                  <a:pt x="780487" y="1121842"/>
                </a:lnTo>
                <a:lnTo>
                  <a:pt x="739745" y="1146609"/>
                </a:lnTo>
                <a:lnTo>
                  <a:pt x="701040" y="1174245"/>
                </a:lnTo>
                <a:lnTo>
                  <a:pt x="664372" y="1204752"/>
                </a:lnTo>
                <a:lnTo>
                  <a:pt x="630019" y="1237804"/>
                </a:lnTo>
                <a:lnTo>
                  <a:pt x="598259" y="1273079"/>
                </a:lnTo>
                <a:lnTo>
                  <a:pt x="569092" y="1310575"/>
                </a:lnTo>
                <a:lnTo>
                  <a:pt x="542517" y="1350294"/>
                </a:lnTo>
                <a:lnTo>
                  <a:pt x="518490" y="1392327"/>
                </a:lnTo>
                <a:lnTo>
                  <a:pt x="497561" y="1436166"/>
                </a:lnTo>
                <a:lnTo>
                  <a:pt x="480014" y="1481855"/>
                </a:lnTo>
                <a:lnTo>
                  <a:pt x="465894" y="1529304"/>
                </a:lnTo>
                <a:lnTo>
                  <a:pt x="455199" y="1578513"/>
                </a:lnTo>
                <a:lnTo>
                  <a:pt x="447930" y="1629482"/>
                </a:lnTo>
                <a:lnTo>
                  <a:pt x="1407451" y="1629482"/>
                </a:lnTo>
                <a:lnTo>
                  <a:pt x="1481527" y="1703549"/>
                </a:lnTo>
                <a:lnTo>
                  <a:pt x="1037069" y="2147953"/>
                </a:lnTo>
                <a:close/>
              </a:path>
              <a:path w="2370455" h="2370454">
                <a:moveTo>
                  <a:pt x="2370444" y="2222021"/>
                </a:moveTo>
                <a:lnTo>
                  <a:pt x="2222291" y="2222021"/>
                </a:lnTo>
                <a:lnTo>
                  <a:pt x="2222291" y="740673"/>
                </a:lnTo>
                <a:lnTo>
                  <a:pt x="2370444" y="740673"/>
                </a:lnTo>
                <a:lnTo>
                  <a:pt x="2370444" y="2222021"/>
                </a:lnTo>
                <a:close/>
              </a:path>
              <a:path w="2370455" h="2370454">
                <a:moveTo>
                  <a:pt x="1925986" y="1777617"/>
                </a:moveTo>
                <a:lnTo>
                  <a:pt x="1777833" y="1777617"/>
                </a:lnTo>
                <a:lnTo>
                  <a:pt x="1777833" y="1703549"/>
                </a:lnTo>
                <a:lnTo>
                  <a:pt x="1775795" y="1647443"/>
                </a:lnTo>
                <a:lnTo>
                  <a:pt x="1769683" y="1593004"/>
                </a:lnTo>
                <a:lnTo>
                  <a:pt x="1759497" y="1540231"/>
                </a:lnTo>
                <a:lnTo>
                  <a:pt x="1745238" y="1489124"/>
                </a:lnTo>
                <a:lnTo>
                  <a:pt x="1726905" y="1439684"/>
                </a:lnTo>
                <a:lnTo>
                  <a:pt x="1704956" y="1392235"/>
                </a:lnTo>
                <a:lnTo>
                  <a:pt x="1680053" y="1347470"/>
                </a:lnTo>
                <a:lnTo>
                  <a:pt x="1652041" y="1305113"/>
                </a:lnTo>
                <a:lnTo>
                  <a:pt x="1620975" y="1265256"/>
                </a:lnTo>
                <a:lnTo>
                  <a:pt x="1586855" y="1227898"/>
                </a:lnTo>
                <a:lnTo>
                  <a:pt x="1549911" y="1193410"/>
                </a:lnTo>
                <a:lnTo>
                  <a:pt x="1510373" y="1162163"/>
                </a:lnTo>
                <a:lnTo>
                  <a:pt x="1468241" y="1134156"/>
                </a:lnTo>
                <a:lnTo>
                  <a:pt x="1423517" y="1109390"/>
                </a:lnTo>
                <a:lnTo>
                  <a:pt x="1376200" y="1087864"/>
                </a:lnTo>
                <a:lnTo>
                  <a:pt x="1326708" y="1069903"/>
                </a:lnTo>
                <a:lnTo>
                  <a:pt x="1275457" y="1055830"/>
                </a:lnTo>
                <a:lnTo>
                  <a:pt x="1222447" y="1045646"/>
                </a:lnTo>
                <a:lnTo>
                  <a:pt x="1167676" y="1039350"/>
                </a:lnTo>
                <a:lnTo>
                  <a:pt x="1111145" y="1036943"/>
                </a:lnTo>
                <a:lnTo>
                  <a:pt x="1587809" y="1036943"/>
                </a:lnTo>
                <a:lnTo>
                  <a:pt x="1625050" y="1064718"/>
                </a:lnTo>
                <a:lnTo>
                  <a:pt x="1662272" y="1096197"/>
                </a:lnTo>
                <a:lnTo>
                  <a:pt x="1697088" y="1129528"/>
                </a:lnTo>
                <a:lnTo>
                  <a:pt x="1729497" y="1164711"/>
                </a:lnTo>
                <a:lnTo>
                  <a:pt x="1759499" y="1201744"/>
                </a:lnTo>
                <a:lnTo>
                  <a:pt x="1787093" y="1240628"/>
                </a:lnTo>
                <a:lnTo>
                  <a:pt x="1812325" y="1281179"/>
                </a:lnTo>
                <a:lnTo>
                  <a:pt x="1835243" y="1323212"/>
                </a:lnTo>
                <a:lnTo>
                  <a:pt x="1855846" y="1366727"/>
                </a:lnTo>
                <a:lnTo>
                  <a:pt x="1874134" y="1411723"/>
                </a:lnTo>
                <a:lnTo>
                  <a:pt x="1890105" y="1458201"/>
                </a:lnTo>
                <a:lnTo>
                  <a:pt x="1903391" y="1505790"/>
                </a:lnTo>
                <a:lnTo>
                  <a:pt x="1913624" y="1554119"/>
                </a:lnTo>
                <a:lnTo>
                  <a:pt x="1920816" y="1603374"/>
                </a:lnTo>
                <a:lnTo>
                  <a:pt x="1924923" y="1653046"/>
                </a:lnTo>
                <a:lnTo>
                  <a:pt x="1925986" y="1703549"/>
                </a:lnTo>
                <a:lnTo>
                  <a:pt x="1925986" y="1777617"/>
                </a:lnTo>
                <a:close/>
              </a:path>
              <a:path w="2370455" h="2370454">
                <a:moveTo>
                  <a:pt x="1407451" y="1629482"/>
                </a:moveTo>
                <a:lnTo>
                  <a:pt x="1197954" y="1629482"/>
                </a:lnTo>
                <a:lnTo>
                  <a:pt x="931742" y="1363302"/>
                </a:lnTo>
                <a:lnTo>
                  <a:pt x="1037069" y="1259145"/>
                </a:lnTo>
                <a:lnTo>
                  <a:pt x="1407451" y="1629482"/>
                </a:lnTo>
                <a:close/>
              </a:path>
            </a:pathLst>
          </a:custGeom>
          <a:solidFill>
            <a:srgbClr val="8BC5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00075" y="1790640"/>
            <a:ext cx="2370455" cy="2370455"/>
          </a:xfrm>
          <a:custGeom>
            <a:avLst/>
            <a:gdLst/>
            <a:ahLst/>
            <a:cxnLst/>
            <a:rect l="l" t="t" r="r" b="b"/>
            <a:pathLst>
              <a:path w="2370455" h="2370454">
                <a:moveTo>
                  <a:pt x="2370444" y="592539"/>
                </a:moveTo>
                <a:lnTo>
                  <a:pt x="2370444" y="2370156"/>
                </a:lnTo>
                <a:lnTo>
                  <a:pt x="0" y="2370156"/>
                </a:lnTo>
                <a:lnTo>
                  <a:pt x="0" y="592539"/>
                </a:lnTo>
                <a:lnTo>
                  <a:pt x="598398" y="592539"/>
                </a:lnTo>
                <a:lnTo>
                  <a:pt x="597313" y="583280"/>
                </a:lnTo>
                <a:lnTo>
                  <a:pt x="593768" y="536988"/>
                </a:lnTo>
                <a:lnTo>
                  <a:pt x="593189" y="527730"/>
                </a:lnTo>
                <a:lnTo>
                  <a:pt x="595143" y="465525"/>
                </a:lnTo>
                <a:lnTo>
                  <a:pt x="602738" y="414314"/>
                </a:lnTo>
                <a:lnTo>
                  <a:pt x="615398" y="364839"/>
                </a:lnTo>
                <a:lnTo>
                  <a:pt x="633121" y="317100"/>
                </a:lnTo>
                <a:lnTo>
                  <a:pt x="655257" y="271604"/>
                </a:lnTo>
                <a:lnTo>
                  <a:pt x="681155" y="228856"/>
                </a:lnTo>
                <a:lnTo>
                  <a:pt x="710814" y="188857"/>
                </a:lnTo>
                <a:lnTo>
                  <a:pt x="744236" y="151606"/>
                </a:lnTo>
                <a:lnTo>
                  <a:pt x="780985" y="117755"/>
                </a:lnTo>
                <a:lnTo>
                  <a:pt x="820627" y="87955"/>
                </a:lnTo>
                <a:lnTo>
                  <a:pt x="863163" y="62205"/>
                </a:lnTo>
                <a:lnTo>
                  <a:pt x="908593" y="40505"/>
                </a:lnTo>
                <a:lnTo>
                  <a:pt x="956410" y="23218"/>
                </a:lnTo>
                <a:lnTo>
                  <a:pt x="1006107" y="10705"/>
                </a:lnTo>
                <a:lnTo>
                  <a:pt x="1057686" y="2965"/>
                </a:lnTo>
                <a:lnTo>
                  <a:pt x="1111145" y="0"/>
                </a:lnTo>
                <a:lnTo>
                  <a:pt x="1164098" y="2531"/>
                </a:lnTo>
                <a:lnTo>
                  <a:pt x="1215315" y="10126"/>
                </a:lnTo>
                <a:lnTo>
                  <a:pt x="1264796" y="22784"/>
                </a:lnTo>
                <a:lnTo>
                  <a:pt x="1312541" y="40505"/>
                </a:lnTo>
                <a:lnTo>
                  <a:pt x="1358043" y="62638"/>
                </a:lnTo>
                <a:lnTo>
                  <a:pt x="1400797" y="88533"/>
                </a:lnTo>
                <a:lnTo>
                  <a:pt x="1440801" y="118189"/>
                </a:lnTo>
                <a:lnTo>
                  <a:pt x="1478055" y="151606"/>
                </a:lnTo>
                <a:lnTo>
                  <a:pt x="1511908" y="188351"/>
                </a:lnTo>
                <a:lnTo>
                  <a:pt x="1541712" y="227988"/>
                </a:lnTo>
                <a:lnTo>
                  <a:pt x="1567465" y="270519"/>
                </a:lnTo>
                <a:lnTo>
                  <a:pt x="1589170" y="315943"/>
                </a:lnTo>
                <a:lnTo>
                  <a:pt x="1606460" y="363754"/>
                </a:lnTo>
                <a:lnTo>
                  <a:pt x="1618974" y="413446"/>
                </a:lnTo>
                <a:lnTo>
                  <a:pt x="1626713" y="465018"/>
                </a:lnTo>
                <a:lnTo>
                  <a:pt x="1629680" y="518471"/>
                </a:lnTo>
                <a:lnTo>
                  <a:pt x="1629608" y="527730"/>
                </a:lnTo>
                <a:lnTo>
                  <a:pt x="1626785" y="574022"/>
                </a:lnTo>
                <a:lnTo>
                  <a:pt x="1623893" y="592539"/>
                </a:lnTo>
                <a:lnTo>
                  <a:pt x="2370444" y="592539"/>
                </a:lnTo>
                <a:close/>
              </a:path>
            </a:pathLst>
          </a:custGeom>
          <a:ln w="3175">
            <a:solidFill>
              <a:srgbClr val="9999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540839" y="1938775"/>
            <a:ext cx="741045" cy="741045"/>
          </a:xfrm>
          <a:custGeom>
            <a:avLst/>
            <a:gdLst/>
            <a:ahLst/>
            <a:cxnLst/>
            <a:rect l="l" t="t" r="r" b="b"/>
            <a:pathLst>
              <a:path w="741044" h="741044">
                <a:moveTo>
                  <a:pt x="370381" y="0"/>
                </a:moveTo>
                <a:lnTo>
                  <a:pt x="296305" y="7232"/>
                </a:lnTo>
                <a:lnTo>
                  <a:pt x="226858" y="28932"/>
                </a:lnTo>
                <a:lnTo>
                  <a:pt x="163777" y="63362"/>
                </a:lnTo>
                <a:lnTo>
                  <a:pt x="108799" y="108786"/>
                </a:lnTo>
                <a:lnTo>
                  <a:pt x="63370" y="163758"/>
                </a:lnTo>
                <a:lnTo>
                  <a:pt x="28936" y="226831"/>
                </a:lnTo>
                <a:lnTo>
                  <a:pt x="7233" y="296269"/>
                </a:lnTo>
                <a:lnTo>
                  <a:pt x="0" y="370336"/>
                </a:lnTo>
                <a:lnTo>
                  <a:pt x="1808" y="407949"/>
                </a:lnTo>
                <a:lnTo>
                  <a:pt x="16276" y="479701"/>
                </a:lnTo>
                <a:lnTo>
                  <a:pt x="44706" y="546391"/>
                </a:lnTo>
                <a:lnTo>
                  <a:pt x="84059" y="605414"/>
                </a:lnTo>
                <a:lnTo>
                  <a:pt x="133684" y="655973"/>
                </a:lnTo>
                <a:lnTo>
                  <a:pt x="192714" y="695900"/>
                </a:lnTo>
                <a:lnTo>
                  <a:pt x="260352" y="724399"/>
                </a:lnTo>
                <a:lnTo>
                  <a:pt x="332692" y="738865"/>
                </a:lnTo>
                <a:lnTo>
                  <a:pt x="370381" y="740673"/>
                </a:lnTo>
                <a:lnTo>
                  <a:pt x="407998" y="738865"/>
                </a:lnTo>
                <a:lnTo>
                  <a:pt x="479758" y="724399"/>
                </a:lnTo>
                <a:lnTo>
                  <a:pt x="546386" y="695972"/>
                </a:lnTo>
                <a:lnTo>
                  <a:pt x="604835" y="656624"/>
                </a:lnTo>
                <a:lnTo>
                  <a:pt x="654464" y="607005"/>
                </a:lnTo>
                <a:lnTo>
                  <a:pt x="694396" y="547982"/>
                </a:lnTo>
                <a:lnTo>
                  <a:pt x="723834" y="480353"/>
                </a:lnTo>
                <a:lnTo>
                  <a:pt x="738882" y="408021"/>
                </a:lnTo>
                <a:lnTo>
                  <a:pt x="740763" y="370336"/>
                </a:lnTo>
                <a:lnTo>
                  <a:pt x="738955" y="332724"/>
                </a:lnTo>
                <a:lnTo>
                  <a:pt x="724489" y="260971"/>
                </a:lnTo>
                <a:lnTo>
                  <a:pt x="695983" y="194354"/>
                </a:lnTo>
                <a:lnTo>
                  <a:pt x="656051" y="135910"/>
                </a:lnTo>
                <a:lnTo>
                  <a:pt x="605489" y="86291"/>
                </a:lnTo>
                <a:lnTo>
                  <a:pt x="546460" y="46364"/>
                </a:lnTo>
                <a:lnTo>
                  <a:pt x="479758" y="16925"/>
                </a:lnTo>
                <a:lnTo>
                  <a:pt x="407998" y="1880"/>
                </a:lnTo>
                <a:lnTo>
                  <a:pt x="370381" y="0"/>
                </a:lnTo>
                <a:close/>
              </a:path>
            </a:pathLst>
          </a:custGeom>
          <a:ln w="3175">
            <a:solidFill>
              <a:srgbClr val="9999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48228" y="2531314"/>
            <a:ext cx="2074545" cy="1481455"/>
          </a:xfrm>
          <a:custGeom>
            <a:avLst/>
            <a:gdLst/>
            <a:ahLst/>
            <a:cxnLst/>
            <a:rect l="l" t="t" r="r" b="b"/>
            <a:pathLst>
              <a:path w="2074545" h="1481454">
                <a:moveTo>
                  <a:pt x="2074139" y="0"/>
                </a:moveTo>
                <a:lnTo>
                  <a:pt x="1431757" y="0"/>
                </a:lnTo>
                <a:lnTo>
                  <a:pt x="1416420" y="29583"/>
                </a:lnTo>
                <a:lnTo>
                  <a:pt x="1399349" y="58154"/>
                </a:lnTo>
                <a:lnTo>
                  <a:pt x="1359996" y="112258"/>
                </a:lnTo>
                <a:lnTo>
                  <a:pt x="1313986" y="160575"/>
                </a:lnTo>
                <a:lnTo>
                  <a:pt x="1261613" y="201370"/>
                </a:lnTo>
                <a:lnTo>
                  <a:pt x="1308376" y="221091"/>
                </a:lnTo>
                <a:lnTo>
                  <a:pt x="1353285" y="243218"/>
                </a:lnTo>
                <a:lnTo>
                  <a:pt x="1396342" y="267753"/>
                </a:lnTo>
                <a:lnTo>
                  <a:pt x="1437546" y="294695"/>
                </a:lnTo>
                <a:lnTo>
                  <a:pt x="1476898" y="324044"/>
                </a:lnTo>
                <a:lnTo>
                  <a:pt x="1514120" y="355523"/>
                </a:lnTo>
                <a:lnTo>
                  <a:pt x="1548935" y="388854"/>
                </a:lnTo>
                <a:lnTo>
                  <a:pt x="1581344" y="424037"/>
                </a:lnTo>
                <a:lnTo>
                  <a:pt x="1611346" y="461070"/>
                </a:lnTo>
                <a:lnTo>
                  <a:pt x="1638940" y="499954"/>
                </a:lnTo>
                <a:lnTo>
                  <a:pt x="1664172" y="540505"/>
                </a:lnTo>
                <a:lnTo>
                  <a:pt x="1687091" y="582538"/>
                </a:lnTo>
                <a:lnTo>
                  <a:pt x="1707694" y="626053"/>
                </a:lnTo>
                <a:lnTo>
                  <a:pt x="1725981" y="671050"/>
                </a:lnTo>
                <a:lnTo>
                  <a:pt x="1741952" y="717527"/>
                </a:lnTo>
                <a:lnTo>
                  <a:pt x="1755239" y="765116"/>
                </a:lnTo>
                <a:lnTo>
                  <a:pt x="1765471" y="813446"/>
                </a:lnTo>
                <a:lnTo>
                  <a:pt x="1772648" y="862516"/>
                </a:lnTo>
                <a:lnTo>
                  <a:pt x="1776769" y="912326"/>
                </a:lnTo>
                <a:lnTo>
                  <a:pt x="1777833" y="962875"/>
                </a:lnTo>
                <a:lnTo>
                  <a:pt x="1777833" y="1036943"/>
                </a:lnTo>
                <a:lnTo>
                  <a:pt x="1629680" y="1036943"/>
                </a:lnTo>
                <a:lnTo>
                  <a:pt x="1629680" y="962875"/>
                </a:lnTo>
                <a:lnTo>
                  <a:pt x="1627643" y="906769"/>
                </a:lnTo>
                <a:lnTo>
                  <a:pt x="1621531" y="852330"/>
                </a:lnTo>
                <a:lnTo>
                  <a:pt x="1611345" y="799557"/>
                </a:lnTo>
                <a:lnTo>
                  <a:pt x="1597085" y="748450"/>
                </a:lnTo>
                <a:lnTo>
                  <a:pt x="1578753" y="699010"/>
                </a:lnTo>
                <a:lnTo>
                  <a:pt x="1556855" y="651654"/>
                </a:lnTo>
                <a:lnTo>
                  <a:pt x="1531900" y="606796"/>
                </a:lnTo>
                <a:lnTo>
                  <a:pt x="1503889" y="564439"/>
                </a:lnTo>
                <a:lnTo>
                  <a:pt x="1472822" y="524582"/>
                </a:lnTo>
                <a:lnTo>
                  <a:pt x="1438702" y="487224"/>
                </a:lnTo>
                <a:lnTo>
                  <a:pt x="1401758" y="452736"/>
                </a:lnTo>
                <a:lnTo>
                  <a:pt x="1362220" y="421489"/>
                </a:lnTo>
                <a:lnTo>
                  <a:pt x="1320088" y="393483"/>
                </a:lnTo>
                <a:lnTo>
                  <a:pt x="1275364" y="368716"/>
                </a:lnTo>
                <a:lnTo>
                  <a:pt x="1228047" y="347190"/>
                </a:lnTo>
                <a:lnTo>
                  <a:pt x="1178555" y="329229"/>
                </a:lnTo>
                <a:lnTo>
                  <a:pt x="1127304" y="315156"/>
                </a:lnTo>
                <a:lnTo>
                  <a:pt x="1074294" y="304972"/>
                </a:lnTo>
                <a:lnTo>
                  <a:pt x="1019524" y="298676"/>
                </a:lnTo>
                <a:lnTo>
                  <a:pt x="962993" y="296269"/>
                </a:lnTo>
                <a:lnTo>
                  <a:pt x="912158" y="298028"/>
                </a:lnTo>
                <a:lnTo>
                  <a:pt x="862434" y="303306"/>
                </a:lnTo>
                <a:lnTo>
                  <a:pt x="813821" y="312101"/>
                </a:lnTo>
                <a:lnTo>
                  <a:pt x="766320" y="324415"/>
                </a:lnTo>
                <a:lnTo>
                  <a:pt x="719929" y="340247"/>
                </a:lnTo>
                <a:lnTo>
                  <a:pt x="675113" y="359272"/>
                </a:lnTo>
                <a:lnTo>
                  <a:pt x="632334" y="381169"/>
                </a:lnTo>
                <a:lnTo>
                  <a:pt x="591592" y="405935"/>
                </a:lnTo>
                <a:lnTo>
                  <a:pt x="552887" y="433571"/>
                </a:lnTo>
                <a:lnTo>
                  <a:pt x="516219" y="464078"/>
                </a:lnTo>
                <a:lnTo>
                  <a:pt x="481867" y="497130"/>
                </a:lnTo>
                <a:lnTo>
                  <a:pt x="450106" y="532405"/>
                </a:lnTo>
                <a:lnTo>
                  <a:pt x="420939" y="569902"/>
                </a:lnTo>
                <a:lnTo>
                  <a:pt x="394364" y="609620"/>
                </a:lnTo>
                <a:lnTo>
                  <a:pt x="370381" y="651561"/>
                </a:lnTo>
                <a:lnTo>
                  <a:pt x="349408" y="695492"/>
                </a:lnTo>
                <a:lnTo>
                  <a:pt x="331862" y="741181"/>
                </a:lnTo>
                <a:lnTo>
                  <a:pt x="317741" y="788630"/>
                </a:lnTo>
                <a:lnTo>
                  <a:pt x="307046" y="837839"/>
                </a:lnTo>
                <a:lnTo>
                  <a:pt x="299777" y="888808"/>
                </a:lnTo>
                <a:lnTo>
                  <a:pt x="1049801" y="888808"/>
                </a:lnTo>
                <a:lnTo>
                  <a:pt x="783589" y="622628"/>
                </a:lnTo>
                <a:lnTo>
                  <a:pt x="888916" y="518471"/>
                </a:lnTo>
                <a:lnTo>
                  <a:pt x="1333375" y="962875"/>
                </a:lnTo>
                <a:lnTo>
                  <a:pt x="888916" y="1407280"/>
                </a:lnTo>
                <a:lnTo>
                  <a:pt x="783589" y="1303122"/>
                </a:lnTo>
                <a:lnTo>
                  <a:pt x="1049801" y="1036943"/>
                </a:lnTo>
                <a:lnTo>
                  <a:pt x="148152" y="1036943"/>
                </a:lnTo>
                <a:lnTo>
                  <a:pt x="148152" y="962875"/>
                </a:lnTo>
                <a:lnTo>
                  <a:pt x="149587" y="912372"/>
                </a:lnTo>
                <a:lnTo>
                  <a:pt x="153893" y="862700"/>
                </a:lnTo>
                <a:lnTo>
                  <a:pt x="161069" y="813861"/>
                </a:lnTo>
                <a:lnTo>
                  <a:pt x="171116" y="765855"/>
                </a:lnTo>
                <a:lnTo>
                  <a:pt x="184033" y="718685"/>
                </a:lnTo>
                <a:lnTo>
                  <a:pt x="199682" y="672625"/>
                </a:lnTo>
                <a:lnTo>
                  <a:pt x="217923" y="627953"/>
                </a:lnTo>
                <a:lnTo>
                  <a:pt x="238757" y="584668"/>
                </a:lnTo>
                <a:lnTo>
                  <a:pt x="262184" y="542773"/>
                </a:lnTo>
                <a:lnTo>
                  <a:pt x="288203" y="502269"/>
                </a:lnTo>
                <a:lnTo>
                  <a:pt x="316583" y="463385"/>
                </a:lnTo>
                <a:lnTo>
                  <a:pt x="347093" y="426352"/>
                </a:lnTo>
                <a:lnTo>
                  <a:pt x="379733" y="391169"/>
                </a:lnTo>
                <a:lnTo>
                  <a:pt x="414503" y="357838"/>
                </a:lnTo>
                <a:lnTo>
                  <a:pt x="451403" y="326359"/>
                </a:lnTo>
                <a:lnTo>
                  <a:pt x="490339" y="296963"/>
                </a:lnTo>
                <a:lnTo>
                  <a:pt x="531220" y="269882"/>
                </a:lnTo>
                <a:lnTo>
                  <a:pt x="574045" y="245116"/>
                </a:lnTo>
                <a:lnTo>
                  <a:pt x="618815" y="222664"/>
                </a:lnTo>
                <a:lnTo>
                  <a:pt x="665530" y="202527"/>
                </a:lnTo>
                <a:lnTo>
                  <a:pt x="622380" y="168873"/>
                </a:lnTo>
                <a:lnTo>
                  <a:pt x="583675" y="131793"/>
                </a:lnTo>
                <a:lnTo>
                  <a:pt x="549415" y="91288"/>
                </a:lnTo>
                <a:lnTo>
                  <a:pt x="519599" y="47356"/>
                </a:lnTo>
                <a:lnTo>
                  <a:pt x="494228" y="0"/>
                </a:lnTo>
                <a:lnTo>
                  <a:pt x="0" y="0"/>
                </a:lnTo>
                <a:lnTo>
                  <a:pt x="0" y="1481347"/>
                </a:lnTo>
                <a:lnTo>
                  <a:pt x="2074139" y="1481347"/>
                </a:lnTo>
                <a:lnTo>
                  <a:pt x="2074139" y="0"/>
                </a:lnTo>
                <a:close/>
              </a:path>
            </a:pathLst>
          </a:custGeom>
          <a:ln w="3175">
            <a:solidFill>
              <a:srgbClr val="9999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/>
              <a:t>28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7340" y="208279"/>
            <a:ext cx="6642734" cy="1009650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12700" marR="5080">
              <a:lnSpc>
                <a:spcPts val="3670"/>
              </a:lnSpc>
              <a:spcBef>
                <a:spcPts val="560"/>
              </a:spcBef>
            </a:pPr>
            <a:r>
              <a:rPr sz="3400" b="1" spc="-5" dirty="0">
                <a:solidFill>
                  <a:srgbClr val="000000"/>
                </a:solidFill>
                <a:latin typeface="Tahoma"/>
                <a:cs typeface="Tahoma"/>
              </a:rPr>
              <a:t>Reporting </a:t>
            </a:r>
            <a:r>
              <a:rPr sz="3400" b="1" spc="-10" dirty="0">
                <a:solidFill>
                  <a:srgbClr val="000000"/>
                </a:solidFill>
                <a:latin typeface="Tahoma"/>
                <a:cs typeface="Tahoma"/>
              </a:rPr>
              <a:t>Sexual Harassment:  </a:t>
            </a:r>
            <a:r>
              <a:rPr sz="3400" b="1" spc="-5" dirty="0">
                <a:solidFill>
                  <a:srgbClr val="000000"/>
                </a:solidFill>
                <a:latin typeface="Tahoma"/>
                <a:cs typeface="Tahoma"/>
              </a:rPr>
              <a:t>Who, How </a:t>
            </a:r>
            <a:r>
              <a:rPr sz="3400" b="1" spc="-10" dirty="0">
                <a:solidFill>
                  <a:srgbClr val="000000"/>
                </a:solidFill>
                <a:latin typeface="Tahoma"/>
                <a:cs typeface="Tahoma"/>
              </a:rPr>
              <a:t>and</a:t>
            </a:r>
            <a:r>
              <a:rPr sz="3400" b="1" spc="3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3400" b="1" spc="-10" dirty="0">
                <a:solidFill>
                  <a:srgbClr val="000000"/>
                </a:solidFill>
                <a:latin typeface="Tahoma"/>
                <a:cs typeface="Tahoma"/>
              </a:rPr>
              <a:t>When?</a:t>
            </a:r>
            <a:endParaRPr sz="3400">
              <a:latin typeface="Tahoma"/>
              <a:cs typeface="Tahom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/>
              <a:t>29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07340" y="1364996"/>
            <a:ext cx="8407400" cy="4406900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355600" marR="267335" indent="-342900">
              <a:lnSpc>
                <a:spcPts val="2700"/>
              </a:lnSpc>
              <a:spcBef>
                <a:spcPts val="434"/>
              </a:spcBef>
              <a:buClr>
                <a:srgbClr val="8BC53D"/>
              </a:buClr>
              <a:buSzPct val="74000"/>
              <a:buFont typeface="Wingdings"/>
              <a:buChar char=""/>
              <a:tabLst>
                <a:tab pos="354965" algn="l"/>
                <a:tab pos="355600" algn="l"/>
              </a:tabLst>
            </a:pPr>
            <a:r>
              <a:rPr sz="2500" spc="-5" dirty="0">
                <a:latin typeface="Tahoma"/>
                <a:cs typeface="Tahoma"/>
              </a:rPr>
              <a:t>Any person may report </a:t>
            </a:r>
            <a:r>
              <a:rPr sz="2500" spc="-10" dirty="0">
                <a:latin typeface="Tahoma"/>
                <a:cs typeface="Tahoma"/>
              </a:rPr>
              <a:t>sex </a:t>
            </a:r>
            <a:r>
              <a:rPr sz="2500" spc="-5" dirty="0">
                <a:latin typeface="Tahoma"/>
                <a:cs typeface="Tahoma"/>
              </a:rPr>
              <a:t>discrimination, including  </a:t>
            </a:r>
            <a:r>
              <a:rPr sz="2500" spc="-10" dirty="0">
                <a:latin typeface="Tahoma"/>
                <a:cs typeface="Tahoma"/>
              </a:rPr>
              <a:t>sexual </a:t>
            </a:r>
            <a:r>
              <a:rPr sz="2500" spc="-5" dirty="0">
                <a:latin typeface="Tahoma"/>
                <a:cs typeface="Tahoma"/>
              </a:rPr>
              <a:t>harassment, regardless of whether the person </a:t>
            </a:r>
            <a:r>
              <a:rPr sz="2500" dirty="0">
                <a:latin typeface="Tahoma"/>
                <a:cs typeface="Tahoma"/>
              </a:rPr>
              <a:t>is  </a:t>
            </a:r>
            <a:r>
              <a:rPr sz="2500" spc="-5" dirty="0">
                <a:latin typeface="Tahoma"/>
                <a:cs typeface="Tahoma"/>
              </a:rPr>
              <a:t>the alleged victim of the reported</a:t>
            </a:r>
            <a:r>
              <a:rPr sz="2500" spc="130" dirty="0">
                <a:latin typeface="Tahoma"/>
                <a:cs typeface="Tahoma"/>
              </a:rPr>
              <a:t> </a:t>
            </a:r>
            <a:r>
              <a:rPr sz="2500" spc="-10" dirty="0">
                <a:latin typeface="Tahoma"/>
                <a:cs typeface="Tahoma"/>
              </a:rPr>
              <a:t>conduct</a:t>
            </a:r>
            <a:endParaRPr sz="2500">
              <a:latin typeface="Tahoma"/>
              <a:cs typeface="Tahoma"/>
            </a:endParaRPr>
          </a:p>
          <a:p>
            <a:pPr marL="355600" marR="66675" indent="-342900">
              <a:lnSpc>
                <a:spcPts val="2700"/>
              </a:lnSpc>
              <a:spcBef>
                <a:spcPts val="600"/>
              </a:spcBef>
              <a:buClr>
                <a:srgbClr val="8BC53D"/>
              </a:buClr>
              <a:buSzPct val="74000"/>
              <a:buFont typeface="Wingdings"/>
              <a:buChar char=""/>
              <a:tabLst>
                <a:tab pos="354965" algn="l"/>
                <a:tab pos="355600" algn="l"/>
              </a:tabLst>
            </a:pPr>
            <a:r>
              <a:rPr sz="2500" spc="-5" dirty="0">
                <a:latin typeface="Tahoma"/>
                <a:cs typeface="Tahoma"/>
              </a:rPr>
              <a:t>Reports can be made by mail, by telephone, or by email,  using the contact information listed for the Title IX  Coordinator</a:t>
            </a:r>
            <a:endParaRPr sz="2500">
              <a:latin typeface="Tahoma"/>
              <a:cs typeface="Tahoma"/>
            </a:endParaRPr>
          </a:p>
          <a:p>
            <a:pPr marL="355600" marR="224154" indent="-342900">
              <a:lnSpc>
                <a:spcPts val="2700"/>
              </a:lnSpc>
              <a:spcBef>
                <a:spcPts val="600"/>
              </a:spcBef>
              <a:buClr>
                <a:srgbClr val="8BC53D"/>
              </a:buClr>
              <a:buSzPct val="74000"/>
              <a:buFont typeface="Wingdings"/>
              <a:buChar char=""/>
              <a:tabLst>
                <a:tab pos="354965" algn="l"/>
                <a:tab pos="355600" algn="l"/>
              </a:tabLst>
            </a:pPr>
            <a:r>
              <a:rPr sz="2500" spc="-5" dirty="0">
                <a:latin typeface="Tahoma"/>
                <a:cs typeface="Tahoma"/>
              </a:rPr>
              <a:t>Or by any </a:t>
            </a:r>
            <a:r>
              <a:rPr sz="2500" spc="-10" dirty="0">
                <a:latin typeface="Tahoma"/>
                <a:cs typeface="Tahoma"/>
              </a:rPr>
              <a:t>means </a:t>
            </a:r>
            <a:r>
              <a:rPr sz="2500" spc="-5" dirty="0">
                <a:latin typeface="Tahoma"/>
                <a:cs typeface="Tahoma"/>
              </a:rPr>
              <a:t>that results </a:t>
            </a:r>
            <a:r>
              <a:rPr sz="2500" dirty="0">
                <a:latin typeface="Tahoma"/>
                <a:cs typeface="Tahoma"/>
              </a:rPr>
              <a:t>in </a:t>
            </a:r>
            <a:r>
              <a:rPr sz="2500" spc="-5" dirty="0">
                <a:latin typeface="Tahoma"/>
                <a:cs typeface="Tahoma"/>
              </a:rPr>
              <a:t>the Title IX Coordinator  receiving the person’s</a:t>
            </a:r>
            <a:r>
              <a:rPr sz="2500" spc="65" dirty="0">
                <a:latin typeface="Tahoma"/>
                <a:cs typeface="Tahoma"/>
              </a:rPr>
              <a:t> </a:t>
            </a:r>
            <a:r>
              <a:rPr sz="2500" spc="-5" dirty="0">
                <a:latin typeface="Tahoma"/>
                <a:cs typeface="Tahoma"/>
              </a:rPr>
              <a:t>report</a:t>
            </a:r>
            <a:endParaRPr sz="2500">
              <a:latin typeface="Tahoma"/>
              <a:cs typeface="Tahoma"/>
            </a:endParaRPr>
          </a:p>
          <a:p>
            <a:pPr marL="355600" marR="5080" indent="-342900">
              <a:lnSpc>
                <a:spcPts val="2700"/>
              </a:lnSpc>
              <a:spcBef>
                <a:spcPts val="600"/>
              </a:spcBef>
              <a:buClr>
                <a:srgbClr val="8BC53D"/>
              </a:buClr>
              <a:buSzPct val="74000"/>
              <a:buFont typeface="Wingdings"/>
              <a:buChar char=""/>
              <a:tabLst>
                <a:tab pos="354965" algn="l"/>
                <a:tab pos="355600" algn="l"/>
              </a:tabLst>
            </a:pPr>
            <a:r>
              <a:rPr sz="2500" spc="-5" dirty="0">
                <a:latin typeface="Tahoma"/>
                <a:cs typeface="Tahoma"/>
              </a:rPr>
              <a:t>Such a report may be made at any time, including during  non-business hours, by using the telephone number or  electronic mail address, or by mail </a:t>
            </a:r>
            <a:r>
              <a:rPr sz="2500" dirty="0">
                <a:latin typeface="Tahoma"/>
                <a:cs typeface="Tahoma"/>
              </a:rPr>
              <a:t>to </a:t>
            </a:r>
            <a:r>
              <a:rPr sz="2500" spc="-5" dirty="0">
                <a:latin typeface="Tahoma"/>
                <a:cs typeface="Tahoma"/>
              </a:rPr>
              <a:t>the office address  listed for the Title IX</a:t>
            </a:r>
            <a:r>
              <a:rPr sz="2500" spc="70" dirty="0">
                <a:latin typeface="Tahoma"/>
                <a:cs typeface="Tahoma"/>
              </a:rPr>
              <a:t> </a:t>
            </a:r>
            <a:r>
              <a:rPr sz="2500" spc="-5" dirty="0">
                <a:latin typeface="Tahoma"/>
                <a:cs typeface="Tahoma"/>
              </a:rPr>
              <a:t>Coordinator</a:t>
            </a:r>
            <a:endParaRPr sz="25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7340" y="258571"/>
            <a:ext cx="565721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>
                <a:solidFill>
                  <a:srgbClr val="000000"/>
                </a:solidFill>
              </a:rPr>
              <a:t>Key </a:t>
            </a:r>
            <a:r>
              <a:rPr sz="4400" spc="-5" dirty="0">
                <a:solidFill>
                  <a:srgbClr val="000000"/>
                </a:solidFill>
              </a:rPr>
              <a:t>Word:</a:t>
            </a:r>
            <a:r>
              <a:rPr sz="4400" spc="-110" dirty="0">
                <a:solidFill>
                  <a:srgbClr val="000000"/>
                </a:solidFill>
              </a:rPr>
              <a:t> </a:t>
            </a:r>
            <a:r>
              <a:rPr sz="4400" dirty="0">
                <a:solidFill>
                  <a:srgbClr val="000000"/>
                </a:solidFill>
              </a:rPr>
              <a:t>“Allegation”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228600" y="1167380"/>
            <a:ext cx="8486140" cy="2261870"/>
          </a:xfrm>
          <a:custGeom>
            <a:avLst/>
            <a:gdLst/>
            <a:ahLst/>
            <a:cxnLst/>
            <a:rect l="l" t="t" r="r" b="b"/>
            <a:pathLst>
              <a:path w="8486140" h="2261870">
                <a:moveTo>
                  <a:pt x="8108683" y="0"/>
                </a:moveTo>
                <a:lnTo>
                  <a:pt x="376948" y="0"/>
                </a:lnTo>
                <a:lnTo>
                  <a:pt x="329663" y="2937"/>
                </a:lnTo>
                <a:lnTo>
                  <a:pt x="284131" y="11512"/>
                </a:lnTo>
                <a:lnTo>
                  <a:pt x="240705" y="25373"/>
                </a:lnTo>
                <a:lnTo>
                  <a:pt x="199739" y="44166"/>
                </a:lnTo>
                <a:lnTo>
                  <a:pt x="161586" y="67537"/>
                </a:lnTo>
                <a:lnTo>
                  <a:pt x="126598" y="95134"/>
                </a:lnTo>
                <a:lnTo>
                  <a:pt x="95130" y="126603"/>
                </a:lnTo>
                <a:lnTo>
                  <a:pt x="67534" y="161591"/>
                </a:lnTo>
                <a:lnTo>
                  <a:pt x="44163" y="199745"/>
                </a:lnTo>
                <a:lnTo>
                  <a:pt x="25371" y="240710"/>
                </a:lnTo>
                <a:lnTo>
                  <a:pt x="11511" y="284135"/>
                </a:lnTo>
                <a:lnTo>
                  <a:pt x="2936" y="329665"/>
                </a:lnTo>
                <a:lnTo>
                  <a:pt x="0" y="376948"/>
                </a:lnTo>
                <a:lnTo>
                  <a:pt x="0" y="1884679"/>
                </a:lnTo>
                <a:lnTo>
                  <a:pt x="2936" y="1931962"/>
                </a:lnTo>
                <a:lnTo>
                  <a:pt x="11511" y="1977492"/>
                </a:lnTo>
                <a:lnTo>
                  <a:pt x="25371" y="2020916"/>
                </a:lnTo>
                <a:lnTo>
                  <a:pt x="44163" y="2061880"/>
                </a:lnTo>
                <a:lnTo>
                  <a:pt x="67534" y="2100032"/>
                </a:lnTo>
                <a:lnTo>
                  <a:pt x="95130" y="2135019"/>
                </a:lnTo>
                <a:lnTo>
                  <a:pt x="126598" y="2166486"/>
                </a:lnTo>
                <a:lnTo>
                  <a:pt x="161586" y="2194082"/>
                </a:lnTo>
                <a:lnTo>
                  <a:pt x="199739" y="2217452"/>
                </a:lnTo>
                <a:lnTo>
                  <a:pt x="240705" y="2236244"/>
                </a:lnTo>
                <a:lnTo>
                  <a:pt x="284131" y="2250104"/>
                </a:lnTo>
                <a:lnTo>
                  <a:pt x="329663" y="2258679"/>
                </a:lnTo>
                <a:lnTo>
                  <a:pt x="376948" y="2261616"/>
                </a:lnTo>
                <a:lnTo>
                  <a:pt x="8108683" y="2261616"/>
                </a:lnTo>
                <a:lnTo>
                  <a:pt x="8155968" y="2258679"/>
                </a:lnTo>
                <a:lnTo>
                  <a:pt x="8201500" y="2250104"/>
                </a:lnTo>
                <a:lnTo>
                  <a:pt x="8244926" y="2236244"/>
                </a:lnTo>
                <a:lnTo>
                  <a:pt x="8285892" y="2217452"/>
                </a:lnTo>
                <a:lnTo>
                  <a:pt x="8324045" y="2194082"/>
                </a:lnTo>
                <a:lnTo>
                  <a:pt x="8359033" y="2166486"/>
                </a:lnTo>
                <a:lnTo>
                  <a:pt x="8390501" y="2135019"/>
                </a:lnTo>
                <a:lnTo>
                  <a:pt x="8418097" y="2100032"/>
                </a:lnTo>
                <a:lnTo>
                  <a:pt x="8441468" y="2061880"/>
                </a:lnTo>
                <a:lnTo>
                  <a:pt x="8460260" y="2020916"/>
                </a:lnTo>
                <a:lnTo>
                  <a:pt x="8474120" y="1977492"/>
                </a:lnTo>
                <a:lnTo>
                  <a:pt x="8482695" y="1931962"/>
                </a:lnTo>
                <a:lnTo>
                  <a:pt x="8485632" y="1884679"/>
                </a:lnTo>
                <a:lnTo>
                  <a:pt x="8485632" y="376948"/>
                </a:lnTo>
                <a:lnTo>
                  <a:pt x="8482695" y="329665"/>
                </a:lnTo>
                <a:lnTo>
                  <a:pt x="8474120" y="284135"/>
                </a:lnTo>
                <a:lnTo>
                  <a:pt x="8460260" y="240710"/>
                </a:lnTo>
                <a:lnTo>
                  <a:pt x="8441468" y="199745"/>
                </a:lnTo>
                <a:lnTo>
                  <a:pt x="8418097" y="161591"/>
                </a:lnTo>
                <a:lnTo>
                  <a:pt x="8390501" y="126603"/>
                </a:lnTo>
                <a:lnTo>
                  <a:pt x="8359033" y="95134"/>
                </a:lnTo>
                <a:lnTo>
                  <a:pt x="8324045" y="67537"/>
                </a:lnTo>
                <a:lnTo>
                  <a:pt x="8285892" y="44166"/>
                </a:lnTo>
                <a:lnTo>
                  <a:pt x="8244926" y="25373"/>
                </a:lnTo>
                <a:lnTo>
                  <a:pt x="8201500" y="11512"/>
                </a:lnTo>
                <a:lnTo>
                  <a:pt x="8155968" y="2937"/>
                </a:lnTo>
                <a:lnTo>
                  <a:pt x="8108683" y="0"/>
                </a:lnTo>
                <a:close/>
              </a:path>
            </a:pathLst>
          </a:custGeom>
          <a:solidFill>
            <a:srgbClr val="8BC5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28600" y="1167380"/>
            <a:ext cx="8486140" cy="2261870"/>
          </a:xfrm>
          <a:custGeom>
            <a:avLst/>
            <a:gdLst/>
            <a:ahLst/>
            <a:cxnLst/>
            <a:rect l="l" t="t" r="r" b="b"/>
            <a:pathLst>
              <a:path w="8486140" h="2261870">
                <a:moveTo>
                  <a:pt x="0" y="376948"/>
                </a:moveTo>
                <a:lnTo>
                  <a:pt x="2936" y="329665"/>
                </a:lnTo>
                <a:lnTo>
                  <a:pt x="11511" y="284135"/>
                </a:lnTo>
                <a:lnTo>
                  <a:pt x="25371" y="240710"/>
                </a:lnTo>
                <a:lnTo>
                  <a:pt x="44163" y="199745"/>
                </a:lnTo>
                <a:lnTo>
                  <a:pt x="67534" y="161591"/>
                </a:lnTo>
                <a:lnTo>
                  <a:pt x="95130" y="126603"/>
                </a:lnTo>
                <a:lnTo>
                  <a:pt x="126598" y="95134"/>
                </a:lnTo>
                <a:lnTo>
                  <a:pt x="161586" y="67537"/>
                </a:lnTo>
                <a:lnTo>
                  <a:pt x="199739" y="44166"/>
                </a:lnTo>
                <a:lnTo>
                  <a:pt x="240705" y="25373"/>
                </a:lnTo>
                <a:lnTo>
                  <a:pt x="284131" y="11512"/>
                </a:lnTo>
                <a:lnTo>
                  <a:pt x="329663" y="2937"/>
                </a:lnTo>
                <a:lnTo>
                  <a:pt x="376948" y="0"/>
                </a:lnTo>
                <a:lnTo>
                  <a:pt x="8108683" y="0"/>
                </a:lnTo>
                <a:lnTo>
                  <a:pt x="8155968" y="2937"/>
                </a:lnTo>
                <a:lnTo>
                  <a:pt x="8201500" y="11512"/>
                </a:lnTo>
                <a:lnTo>
                  <a:pt x="8244926" y="25373"/>
                </a:lnTo>
                <a:lnTo>
                  <a:pt x="8285892" y="44166"/>
                </a:lnTo>
                <a:lnTo>
                  <a:pt x="8324045" y="67537"/>
                </a:lnTo>
                <a:lnTo>
                  <a:pt x="8359033" y="95134"/>
                </a:lnTo>
                <a:lnTo>
                  <a:pt x="8390501" y="126603"/>
                </a:lnTo>
                <a:lnTo>
                  <a:pt x="8418097" y="161591"/>
                </a:lnTo>
                <a:lnTo>
                  <a:pt x="8441468" y="199745"/>
                </a:lnTo>
                <a:lnTo>
                  <a:pt x="8460260" y="240710"/>
                </a:lnTo>
                <a:lnTo>
                  <a:pt x="8474120" y="284135"/>
                </a:lnTo>
                <a:lnTo>
                  <a:pt x="8482695" y="329665"/>
                </a:lnTo>
                <a:lnTo>
                  <a:pt x="8485632" y="376948"/>
                </a:lnTo>
                <a:lnTo>
                  <a:pt x="8485632" y="1884679"/>
                </a:lnTo>
                <a:lnTo>
                  <a:pt x="8482695" y="1931962"/>
                </a:lnTo>
                <a:lnTo>
                  <a:pt x="8474120" y="1977492"/>
                </a:lnTo>
                <a:lnTo>
                  <a:pt x="8460260" y="2020916"/>
                </a:lnTo>
                <a:lnTo>
                  <a:pt x="8441468" y="2061880"/>
                </a:lnTo>
                <a:lnTo>
                  <a:pt x="8418097" y="2100032"/>
                </a:lnTo>
                <a:lnTo>
                  <a:pt x="8390501" y="2135019"/>
                </a:lnTo>
                <a:lnTo>
                  <a:pt x="8359033" y="2166486"/>
                </a:lnTo>
                <a:lnTo>
                  <a:pt x="8324045" y="2194082"/>
                </a:lnTo>
                <a:lnTo>
                  <a:pt x="8285892" y="2217452"/>
                </a:lnTo>
                <a:lnTo>
                  <a:pt x="8244926" y="2236244"/>
                </a:lnTo>
                <a:lnTo>
                  <a:pt x="8201500" y="2250104"/>
                </a:lnTo>
                <a:lnTo>
                  <a:pt x="8155968" y="2258679"/>
                </a:lnTo>
                <a:lnTo>
                  <a:pt x="8108683" y="2261616"/>
                </a:lnTo>
                <a:lnTo>
                  <a:pt x="376948" y="2261616"/>
                </a:lnTo>
                <a:lnTo>
                  <a:pt x="329663" y="2258679"/>
                </a:lnTo>
                <a:lnTo>
                  <a:pt x="284131" y="2250104"/>
                </a:lnTo>
                <a:lnTo>
                  <a:pt x="240705" y="2236244"/>
                </a:lnTo>
                <a:lnTo>
                  <a:pt x="199739" y="2217452"/>
                </a:lnTo>
                <a:lnTo>
                  <a:pt x="161586" y="2194082"/>
                </a:lnTo>
                <a:lnTo>
                  <a:pt x="126598" y="2166486"/>
                </a:lnTo>
                <a:lnTo>
                  <a:pt x="95130" y="2135019"/>
                </a:lnTo>
                <a:lnTo>
                  <a:pt x="67534" y="2100032"/>
                </a:lnTo>
                <a:lnTo>
                  <a:pt x="44163" y="2061880"/>
                </a:lnTo>
                <a:lnTo>
                  <a:pt x="25371" y="2020916"/>
                </a:lnTo>
                <a:lnTo>
                  <a:pt x="11511" y="1977492"/>
                </a:lnTo>
                <a:lnTo>
                  <a:pt x="2936" y="1931962"/>
                </a:lnTo>
                <a:lnTo>
                  <a:pt x="0" y="1884679"/>
                </a:lnTo>
                <a:lnTo>
                  <a:pt x="0" y="376948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28600" y="3599685"/>
            <a:ext cx="8486140" cy="2310765"/>
          </a:xfrm>
          <a:custGeom>
            <a:avLst/>
            <a:gdLst/>
            <a:ahLst/>
            <a:cxnLst/>
            <a:rect l="l" t="t" r="r" b="b"/>
            <a:pathLst>
              <a:path w="8486140" h="2310765">
                <a:moveTo>
                  <a:pt x="8100555" y="0"/>
                </a:moveTo>
                <a:lnTo>
                  <a:pt x="385076" y="0"/>
                </a:lnTo>
                <a:lnTo>
                  <a:pt x="336773" y="3000"/>
                </a:lnTo>
                <a:lnTo>
                  <a:pt x="290260" y="11760"/>
                </a:lnTo>
                <a:lnTo>
                  <a:pt x="245898" y="25919"/>
                </a:lnTo>
                <a:lnTo>
                  <a:pt x="204049" y="45117"/>
                </a:lnTo>
                <a:lnTo>
                  <a:pt x="165073" y="68992"/>
                </a:lnTo>
                <a:lnTo>
                  <a:pt x="129331" y="97183"/>
                </a:lnTo>
                <a:lnTo>
                  <a:pt x="97183" y="129331"/>
                </a:lnTo>
                <a:lnTo>
                  <a:pt x="68992" y="165073"/>
                </a:lnTo>
                <a:lnTo>
                  <a:pt x="45117" y="204049"/>
                </a:lnTo>
                <a:lnTo>
                  <a:pt x="25919" y="245898"/>
                </a:lnTo>
                <a:lnTo>
                  <a:pt x="11760" y="290260"/>
                </a:lnTo>
                <a:lnTo>
                  <a:pt x="3000" y="336773"/>
                </a:lnTo>
                <a:lnTo>
                  <a:pt x="0" y="385076"/>
                </a:lnTo>
                <a:lnTo>
                  <a:pt x="0" y="1925307"/>
                </a:lnTo>
                <a:lnTo>
                  <a:pt x="3000" y="1973610"/>
                </a:lnTo>
                <a:lnTo>
                  <a:pt x="11760" y="2020123"/>
                </a:lnTo>
                <a:lnTo>
                  <a:pt x="25919" y="2064485"/>
                </a:lnTo>
                <a:lnTo>
                  <a:pt x="45117" y="2106334"/>
                </a:lnTo>
                <a:lnTo>
                  <a:pt x="68992" y="2145310"/>
                </a:lnTo>
                <a:lnTo>
                  <a:pt x="97183" y="2181052"/>
                </a:lnTo>
                <a:lnTo>
                  <a:pt x="129331" y="2213200"/>
                </a:lnTo>
                <a:lnTo>
                  <a:pt x="165073" y="2241391"/>
                </a:lnTo>
                <a:lnTo>
                  <a:pt x="204049" y="2265266"/>
                </a:lnTo>
                <a:lnTo>
                  <a:pt x="245898" y="2284464"/>
                </a:lnTo>
                <a:lnTo>
                  <a:pt x="290260" y="2298623"/>
                </a:lnTo>
                <a:lnTo>
                  <a:pt x="336773" y="2307383"/>
                </a:lnTo>
                <a:lnTo>
                  <a:pt x="385076" y="2310384"/>
                </a:lnTo>
                <a:lnTo>
                  <a:pt x="8100555" y="2310384"/>
                </a:lnTo>
                <a:lnTo>
                  <a:pt x="8148858" y="2307383"/>
                </a:lnTo>
                <a:lnTo>
                  <a:pt x="8195371" y="2298623"/>
                </a:lnTo>
                <a:lnTo>
                  <a:pt x="8239733" y="2284464"/>
                </a:lnTo>
                <a:lnTo>
                  <a:pt x="8281582" y="2265266"/>
                </a:lnTo>
                <a:lnTo>
                  <a:pt x="8320558" y="2241391"/>
                </a:lnTo>
                <a:lnTo>
                  <a:pt x="8356300" y="2213200"/>
                </a:lnTo>
                <a:lnTo>
                  <a:pt x="8388448" y="2181052"/>
                </a:lnTo>
                <a:lnTo>
                  <a:pt x="8416639" y="2145310"/>
                </a:lnTo>
                <a:lnTo>
                  <a:pt x="8440514" y="2106334"/>
                </a:lnTo>
                <a:lnTo>
                  <a:pt x="8459712" y="2064485"/>
                </a:lnTo>
                <a:lnTo>
                  <a:pt x="8473871" y="2020123"/>
                </a:lnTo>
                <a:lnTo>
                  <a:pt x="8482631" y="1973610"/>
                </a:lnTo>
                <a:lnTo>
                  <a:pt x="8485632" y="1925307"/>
                </a:lnTo>
                <a:lnTo>
                  <a:pt x="8485632" y="385076"/>
                </a:lnTo>
                <a:lnTo>
                  <a:pt x="8482631" y="336773"/>
                </a:lnTo>
                <a:lnTo>
                  <a:pt x="8473871" y="290260"/>
                </a:lnTo>
                <a:lnTo>
                  <a:pt x="8459712" y="245898"/>
                </a:lnTo>
                <a:lnTo>
                  <a:pt x="8440514" y="204049"/>
                </a:lnTo>
                <a:lnTo>
                  <a:pt x="8416639" y="165073"/>
                </a:lnTo>
                <a:lnTo>
                  <a:pt x="8388448" y="129331"/>
                </a:lnTo>
                <a:lnTo>
                  <a:pt x="8356300" y="97183"/>
                </a:lnTo>
                <a:lnTo>
                  <a:pt x="8320558" y="68992"/>
                </a:lnTo>
                <a:lnTo>
                  <a:pt x="8281582" y="45117"/>
                </a:lnTo>
                <a:lnTo>
                  <a:pt x="8239733" y="25919"/>
                </a:lnTo>
                <a:lnTo>
                  <a:pt x="8195371" y="11760"/>
                </a:lnTo>
                <a:lnTo>
                  <a:pt x="8148858" y="3000"/>
                </a:lnTo>
                <a:lnTo>
                  <a:pt x="8100555" y="0"/>
                </a:lnTo>
                <a:close/>
              </a:path>
            </a:pathLst>
          </a:custGeom>
          <a:solidFill>
            <a:srgbClr val="8BC5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28600" y="3599685"/>
            <a:ext cx="8486140" cy="2310765"/>
          </a:xfrm>
          <a:custGeom>
            <a:avLst/>
            <a:gdLst/>
            <a:ahLst/>
            <a:cxnLst/>
            <a:rect l="l" t="t" r="r" b="b"/>
            <a:pathLst>
              <a:path w="8486140" h="2310765">
                <a:moveTo>
                  <a:pt x="0" y="385076"/>
                </a:moveTo>
                <a:lnTo>
                  <a:pt x="3000" y="336773"/>
                </a:lnTo>
                <a:lnTo>
                  <a:pt x="11760" y="290260"/>
                </a:lnTo>
                <a:lnTo>
                  <a:pt x="25919" y="245898"/>
                </a:lnTo>
                <a:lnTo>
                  <a:pt x="45117" y="204049"/>
                </a:lnTo>
                <a:lnTo>
                  <a:pt x="68992" y="165073"/>
                </a:lnTo>
                <a:lnTo>
                  <a:pt x="97183" y="129331"/>
                </a:lnTo>
                <a:lnTo>
                  <a:pt x="129331" y="97183"/>
                </a:lnTo>
                <a:lnTo>
                  <a:pt x="165073" y="68992"/>
                </a:lnTo>
                <a:lnTo>
                  <a:pt x="204049" y="45117"/>
                </a:lnTo>
                <a:lnTo>
                  <a:pt x="245898" y="25919"/>
                </a:lnTo>
                <a:lnTo>
                  <a:pt x="290260" y="11760"/>
                </a:lnTo>
                <a:lnTo>
                  <a:pt x="336773" y="3000"/>
                </a:lnTo>
                <a:lnTo>
                  <a:pt x="385076" y="0"/>
                </a:lnTo>
                <a:lnTo>
                  <a:pt x="8100555" y="0"/>
                </a:lnTo>
                <a:lnTo>
                  <a:pt x="8148858" y="3000"/>
                </a:lnTo>
                <a:lnTo>
                  <a:pt x="8195371" y="11760"/>
                </a:lnTo>
                <a:lnTo>
                  <a:pt x="8239733" y="25919"/>
                </a:lnTo>
                <a:lnTo>
                  <a:pt x="8281582" y="45117"/>
                </a:lnTo>
                <a:lnTo>
                  <a:pt x="8320558" y="68992"/>
                </a:lnTo>
                <a:lnTo>
                  <a:pt x="8356300" y="97183"/>
                </a:lnTo>
                <a:lnTo>
                  <a:pt x="8388448" y="129331"/>
                </a:lnTo>
                <a:lnTo>
                  <a:pt x="8416639" y="165073"/>
                </a:lnTo>
                <a:lnTo>
                  <a:pt x="8440514" y="204049"/>
                </a:lnTo>
                <a:lnTo>
                  <a:pt x="8459712" y="245898"/>
                </a:lnTo>
                <a:lnTo>
                  <a:pt x="8473871" y="290260"/>
                </a:lnTo>
                <a:lnTo>
                  <a:pt x="8482631" y="336773"/>
                </a:lnTo>
                <a:lnTo>
                  <a:pt x="8485632" y="385076"/>
                </a:lnTo>
                <a:lnTo>
                  <a:pt x="8485632" y="1925307"/>
                </a:lnTo>
                <a:lnTo>
                  <a:pt x="8482631" y="1973610"/>
                </a:lnTo>
                <a:lnTo>
                  <a:pt x="8473871" y="2020123"/>
                </a:lnTo>
                <a:lnTo>
                  <a:pt x="8459712" y="2064485"/>
                </a:lnTo>
                <a:lnTo>
                  <a:pt x="8440514" y="2106334"/>
                </a:lnTo>
                <a:lnTo>
                  <a:pt x="8416639" y="2145310"/>
                </a:lnTo>
                <a:lnTo>
                  <a:pt x="8388448" y="2181052"/>
                </a:lnTo>
                <a:lnTo>
                  <a:pt x="8356300" y="2213200"/>
                </a:lnTo>
                <a:lnTo>
                  <a:pt x="8320558" y="2241391"/>
                </a:lnTo>
                <a:lnTo>
                  <a:pt x="8281582" y="2265266"/>
                </a:lnTo>
                <a:lnTo>
                  <a:pt x="8239733" y="2284464"/>
                </a:lnTo>
                <a:lnTo>
                  <a:pt x="8195371" y="2298623"/>
                </a:lnTo>
                <a:lnTo>
                  <a:pt x="8148858" y="2307383"/>
                </a:lnTo>
                <a:lnTo>
                  <a:pt x="8100555" y="2310384"/>
                </a:lnTo>
                <a:lnTo>
                  <a:pt x="385076" y="2310384"/>
                </a:lnTo>
                <a:lnTo>
                  <a:pt x="336773" y="2307383"/>
                </a:lnTo>
                <a:lnTo>
                  <a:pt x="290260" y="2298623"/>
                </a:lnTo>
                <a:lnTo>
                  <a:pt x="245898" y="2284464"/>
                </a:lnTo>
                <a:lnTo>
                  <a:pt x="204049" y="2265266"/>
                </a:lnTo>
                <a:lnTo>
                  <a:pt x="165073" y="2241391"/>
                </a:lnTo>
                <a:lnTo>
                  <a:pt x="129331" y="2213200"/>
                </a:lnTo>
                <a:lnTo>
                  <a:pt x="97183" y="2181052"/>
                </a:lnTo>
                <a:lnTo>
                  <a:pt x="68992" y="2145310"/>
                </a:lnTo>
                <a:lnTo>
                  <a:pt x="45117" y="2106334"/>
                </a:lnTo>
                <a:lnTo>
                  <a:pt x="25919" y="2064485"/>
                </a:lnTo>
                <a:lnTo>
                  <a:pt x="11760" y="2020123"/>
                </a:lnTo>
                <a:lnTo>
                  <a:pt x="3000" y="1973610"/>
                </a:lnTo>
                <a:lnTo>
                  <a:pt x="0" y="1925307"/>
                </a:lnTo>
                <a:lnTo>
                  <a:pt x="0" y="385076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17723" y="1308141"/>
            <a:ext cx="8101330" cy="44113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377825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FFFFFF"/>
                </a:solidFill>
                <a:latin typeface="Tahoma"/>
                <a:cs typeface="Tahoma"/>
              </a:rPr>
              <a:t>Once a school has notice of an  </a:t>
            </a:r>
            <a:r>
              <a:rPr sz="3200" b="1" spc="-5" dirty="0">
                <a:solidFill>
                  <a:srgbClr val="FFFFFF"/>
                </a:solidFill>
                <a:latin typeface="Tahoma"/>
                <a:cs typeface="Tahoma"/>
              </a:rPr>
              <a:t>allegation </a:t>
            </a:r>
            <a:r>
              <a:rPr sz="3200" b="1" dirty="0">
                <a:solidFill>
                  <a:srgbClr val="FFFFFF"/>
                </a:solidFill>
                <a:latin typeface="Tahoma"/>
                <a:cs typeface="Tahoma"/>
              </a:rPr>
              <a:t>that, if true, would  constitute </a:t>
            </a:r>
            <a:r>
              <a:rPr sz="3200" b="1" spc="-5" dirty="0">
                <a:solidFill>
                  <a:srgbClr val="FFFFFF"/>
                </a:solidFill>
                <a:latin typeface="Tahoma"/>
                <a:cs typeface="Tahoma"/>
              </a:rPr>
              <a:t>sexual harassment, </a:t>
            </a:r>
            <a:r>
              <a:rPr sz="3200" b="1" dirty="0">
                <a:solidFill>
                  <a:srgbClr val="FFFFFF"/>
                </a:solidFill>
                <a:latin typeface="Tahoma"/>
                <a:cs typeface="Tahoma"/>
              </a:rPr>
              <a:t>it</a:t>
            </a:r>
            <a:r>
              <a:rPr sz="3200" b="1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Tahoma"/>
                <a:cs typeface="Tahoma"/>
              </a:rPr>
              <a:t>must  </a:t>
            </a:r>
            <a:r>
              <a:rPr sz="3200" b="1" dirty="0">
                <a:solidFill>
                  <a:srgbClr val="FFFFFF"/>
                </a:solidFill>
                <a:latin typeface="Tahoma"/>
                <a:cs typeface="Tahoma"/>
              </a:rPr>
              <a:t>respond</a:t>
            </a:r>
            <a:endParaRPr sz="3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150">
              <a:latin typeface="Tahoma"/>
              <a:cs typeface="Tahoma"/>
            </a:endParaRPr>
          </a:p>
          <a:p>
            <a:pPr marL="14604" marR="5080">
              <a:lnSpc>
                <a:spcPct val="100000"/>
              </a:lnSpc>
            </a:pPr>
            <a:r>
              <a:rPr sz="3200" b="1" dirty="0">
                <a:solidFill>
                  <a:srgbClr val="FFFFFF"/>
                </a:solidFill>
                <a:latin typeface="Tahoma"/>
                <a:cs typeface="Tahoma"/>
              </a:rPr>
              <a:t>“Well, </a:t>
            </a:r>
            <a:r>
              <a:rPr sz="3200" b="1" spc="5" dirty="0">
                <a:solidFill>
                  <a:srgbClr val="FFFFFF"/>
                </a:solidFill>
                <a:latin typeface="Tahoma"/>
                <a:cs typeface="Tahoma"/>
              </a:rPr>
              <a:t>we </a:t>
            </a:r>
            <a:r>
              <a:rPr sz="3200" b="1" dirty="0">
                <a:solidFill>
                  <a:srgbClr val="FFFFFF"/>
                </a:solidFill>
                <a:latin typeface="Tahoma"/>
                <a:cs typeface="Tahoma"/>
              </a:rPr>
              <a:t>didn’t believe there was  enough evidence it </a:t>
            </a:r>
            <a:r>
              <a:rPr sz="3200" b="1" spc="-5" dirty="0">
                <a:solidFill>
                  <a:srgbClr val="FFFFFF"/>
                </a:solidFill>
                <a:latin typeface="Tahoma"/>
                <a:cs typeface="Tahoma"/>
              </a:rPr>
              <a:t>happened” </a:t>
            </a:r>
            <a:r>
              <a:rPr sz="3200" b="1" dirty="0">
                <a:solidFill>
                  <a:srgbClr val="FFFFFF"/>
                </a:solidFill>
                <a:latin typeface="Tahoma"/>
                <a:cs typeface="Tahoma"/>
              </a:rPr>
              <a:t>does</a:t>
            </a:r>
            <a:r>
              <a:rPr sz="3200" b="1" spc="-1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Tahoma"/>
                <a:cs typeface="Tahoma"/>
              </a:rPr>
              <a:t>not  get you </a:t>
            </a:r>
            <a:r>
              <a:rPr sz="3200" b="1" spc="-5" dirty="0">
                <a:solidFill>
                  <a:srgbClr val="FFFFFF"/>
                </a:solidFill>
                <a:latin typeface="Tahoma"/>
                <a:cs typeface="Tahoma"/>
              </a:rPr>
              <a:t>past </a:t>
            </a:r>
            <a:r>
              <a:rPr sz="3200" b="1" dirty="0">
                <a:solidFill>
                  <a:srgbClr val="FFFFFF"/>
                </a:solidFill>
                <a:latin typeface="Tahoma"/>
                <a:cs typeface="Tahoma"/>
              </a:rPr>
              <a:t>your </a:t>
            </a:r>
            <a:r>
              <a:rPr sz="3200" b="1" spc="-5" dirty="0">
                <a:solidFill>
                  <a:srgbClr val="FFFFFF"/>
                </a:solidFill>
                <a:latin typeface="Tahoma"/>
                <a:cs typeface="Tahoma"/>
              </a:rPr>
              <a:t>responsibility </a:t>
            </a:r>
            <a:r>
              <a:rPr sz="3200" b="1" dirty="0">
                <a:solidFill>
                  <a:srgbClr val="FFFFFF"/>
                </a:solidFill>
                <a:latin typeface="Tahoma"/>
                <a:cs typeface="Tahoma"/>
              </a:rPr>
              <a:t>to </a:t>
            </a:r>
            <a:r>
              <a:rPr sz="3200" b="1" spc="-5" dirty="0">
                <a:solidFill>
                  <a:srgbClr val="FFFFFF"/>
                </a:solidFill>
                <a:latin typeface="Tahoma"/>
                <a:cs typeface="Tahoma"/>
              </a:rPr>
              <a:t>use  </a:t>
            </a:r>
            <a:r>
              <a:rPr sz="3200" b="1" dirty="0">
                <a:solidFill>
                  <a:srgbClr val="FFFFFF"/>
                </a:solidFill>
                <a:latin typeface="Tahoma"/>
                <a:cs typeface="Tahoma"/>
              </a:rPr>
              <a:t>your </a:t>
            </a:r>
            <a:r>
              <a:rPr sz="3200" b="1" spc="-5" dirty="0">
                <a:solidFill>
                  <a:srgbClr val="FFFFFF"/>
                </a:solidFill>
                <a:latin typeface="Tahoma"/>
                <a:cs typeface="Tahoma"/>
              </a:rPr>
              <a:t>Title IX</a:t>
            </a:r>
            <a:r>
              <a:rPr sz="3200" b="1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Tahoma"/>
                <a:cs typeface="Tahoma"/>
              </a:rPr>
              <a:t>procedures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/>
              <a:t>30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228600"/>
            <a:ext cx="8610600" cy="1066800"/>
          </a:xfrm>
          <a:prstGeom prst="rect">
            <a:avLst/>
          </a:prstGeom>
          <a:solidFill>
            <a:srgbClr val="92D050"/>
          </a:solidFill>
          <a:ln w="9525">
            <a:solidFill>
              <a:srgbClr val="000000"/>
            </a:solidFill>
          </a:ln>
        </p:spPr>
        <p:txBody>
          <a:bodyPr vert="horz" wrap="square" lIns="0" tIns="19558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540"/>
              </a:spcBef>
            </a:pPr>
            <a:r>
              <a:rPr sz="4400" b="1" dirty="0">
                <a:latin typeface="Tahoma"/>
                <a:cs typeface="Tahoma"/>
              </a:rPr>
              <a:t>Terminology</a:t>
            </a:r>
            <a:endParaRPr sz="44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29361" y="4813553"/>
            <a:ext cx="8610600" cy="1129665"/>
          </a:xfrm>
          <a:custGeom>
            <a:avLst/>
            <a:gdLst/>
            <a:ahLst/>
            <a:cxnLst/>
            <a:rect l="l" t="t" r="r" b="b"/>
            <a:pathLst>
              <a:path w="8610600" h="1129664">
                <a:moveTo>
                  <a:pt x="0" y="0"/>
                </a:moveTo>
                <a:lnTo>
                  <a:pt x="8610600" y="0"/>
                </a:lnTo>
                <a:lnTo>
                  <a:pt x="8610600" y="1129284"/>
                </a:lnTo>
                <a:lnTo>
                  <a:pt x="0" y="1129284"/>
                </a:lnTo>
                <a:lnTo>
                  <a:pt x="0" y="0"/>
                </a:lnTo>
                <a:close/>
              </a:path>
            </a:pathLst>
          </a:custGeom>
          <a:solidFill>
            <a:srgbClr val="5252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29361" y="4813553"/>
            <a:ext cx="8610600" cy="1129665"/>
          </a:xfrm>
          <a:custGeom>
            <a:avLst/>
            <a:gdLst/>
            <a:ahLst/>
            <a:cxnLst/>
            <a:rect l="l" t="t" r="r" b="b"/>
            <a:pathLst>
              <a:path w="8610600" h="1129664">
                <a:moveTo>
                  <a:pt x="0" y="0"/>
                </a:moveTo>
                <a:lnTo>
                  <a:pt x="8610600" y="0"/>
                </a:lnTo>
                <a:lnTo>
                  <a:pt x="8610600" y="1129284"/>
                </a:lnTo>
                <a:lnTo>
                  <a:pt x="0" y="1129284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29361" y="5045134"/>
            <a:ext cx="8610600" cy="621030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773430" marR="731520" indent="-38100">
              <a:lnSpc>
                <a:spcPts val="2170"/>
              </a:lnSpc>
              <a:spcBef>
                <a:spcPts val="475"/>
              </a:spcBef>
            </a:pPr>
            <a:r>
              <a:rPr sz="2100" i="1" spc="-40" dirty="0">
                <a:solidFill>
                  <a:srgbClr val="FFFFFF"/>
                </a:solidFill>
                <a:latin typeface="Tahoma"/>
                <a:cs typeface="Tahoma"/>
              </a:rPr>
              <a:t>Title </a:t>
            </a:r>
            <a:r>
              <a:rPr sz="2100" i="1" spc="-50" dirty="0">
                <a:solidFill>
                  <a:srgbClr val="FFFFFF"/>
                </a:solidFill>
                <a:latin typeface="Tahoma"/>
                <a:cs typeface="Tahoma"/>
              </a:rPr>
              <a:t>IX </a:t>
            </a:r>
            <a:r>
              <a:rPr sz="2100" i="1" spc="-55" dirty="0">
                <a:solidFill>
                  <a:srgbClr val="FFFFFF"/>
                </a:solidFill>
                <a:latin typeface="Tahoma"/>
                <a:cs typeface="Tahoma"/>
              </a:rPr>
              <a:t>Respondent: </a:t>
            </a:r>
            <a:r>
              <a:rPr sz="2000" dirty="0">
                <a:solidFill>
                  <a:srgbClr val="FFFFFF"/>
                </a:solidFill>
                <a:latin typeface="Tahoma"/>
                <a:cs typeface="Tahoma"/>
              </a:rPr>
              <a:t>A person who has been </a:t>
            </a:r>
            <a:r>
              <a:rPr sz="2000" spc="-5" dirty="0">
                <a:solidFill>
                  <a:srgbClr val="FFFFFF"/>
                </a:solidFill>
                <a:latin typeface="Tahoma"/>
                <a:cs typeface="Tahoma"/>
              </a:rPr>
              <a:t>reported </a:t>
            </a:r>
            <a:r>
              <a:rPr sz="2000" dirty="0">
                <a:solidFill>
                  <a:srgbClr val="FFFFFF"/>
                </a:solidFill>
                <a:latin typeface="Tahoma"/>
                <a:cs typeface="Tahoma"/>
              </a:rPr>
              <a:t>to </a:t>
            </a:r>
            <a:r>
              <a:rPr sz="2000" spc="-5" dirty="0">
                <a:solidFill>
                  <a:srgbClr val="FFFFFF"/>
                </a:solidFill>
                <a:latin typeface="Tahoma"/>
                <a:cs typeface="Tahoma"/>
              </a:rPr>
              <a:t>be </a:t>
            </a:r>
            <a:r>
              <a:rPr sz="2000" dirty="0">
                <a:solidFill>
                  <a:srgbClr val="FFFFFF"/>
                </a:solidFill>
                <a:latin typeface="Tahoma"/>
                <a:cs typeface="Tahoma"/>
              </a:rPr>
              <a:t>the  </a:t>
            </a:r>
            <a:r>
              <a:rPr sz="2000" spc="-5" dirty="0">
                <a:solidFill>
                  <a:srgbClr val="FFFFFF"/>
                </a:solidFill>
                <a:latin typeface="Tahoma"/>
                <a:cs typeface="Tahoma"/>
              </a:rPr>
              <a:t>perpetrator </a:t>
            </a:r>
            <a:r>
              <a:rPr sz="2000" dirty="0">
                <a:solidFill>
                  <a:srgbClr val="FFFFFF"/>
                </a:solidFill>
                <a:latin typeface="Tahoma"/>
                <a:cs typeface="Tahoma"/>
              </a:rPr>
              <a:t>of </a:t>
            </a:r>
            <a:r>
              <a:rPr sz="2000" spc="-5" dirty="0">
                <a:solidFill>
                  <a:srgbClr val="FFFFFF"/>
                </a:solidFill>
                <a:latin typeface="Tahoma"/>
                <a:cs typeface="Tahoma"/>
              </a:rPr>
              <a:t>conduct </a:t>
            </a:r>
            <a:r>
              <a:rPr sz="2000" dirty="0">
                <a:solidFill>
                  <a:srgbClr val="FFFFFF"/>
                </a:solidFill>
                <a:latin typeface="Tahoma"/>
                <a:cs typeface="Tahoma"/>
              </a:rPr>
              <a:t>that </a:t>
            </a:r>
            <a:r>
              <a:rPr sz="2000" spc="-5" dirty="0">
                <a:solidFill>
                  <a:srgbClr val="FFFFFF"/>
                </a:solidFill>
                <a:latin typeface="Tahoma"/>
                <a:cs typeface="Tahoma"/>
              </a:rPr>
              <a:t>could </a:t>
            </a:r>
            <a:r>
              <a:rPr sz="2000" dirty="0">
                <a:solidFill>
                  <a:srgbClr val="FFFFFF"/>
                </a:solidFill>
                <a:latin typeface="Tahoma"/>
                <a:cs typeface="Tahoma"/>
              </a:rPr>
              <a:t>constitute sexual</a:t>
            </a:r>
            <a:r>
              <a:rPr sz="20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ahoma"/>
                <a:cs typeface="Tahoma"/>
              </a:rPr>
              <a:t>harassment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29361" y="3092961"/>
            <a:ext cx="8610600" cy="1737360"/>
          </a:xfrm>
          <a:custGeom>
            <a:avLst/>
            <a:gdLst/>
            <a:ahLst/>
            <a:cxnLst/>
            <a:rect l="l" t="t" r="r" b="b"/>
            <a:pathLst>
              <a:path w="8610600" h="1737360">
                <a:moveTo>
                  <a:pt x="4739640" y="1303007"/>
                </a:moveTo>
                <a:lnTo>
                  <a:pt x="3870960" y="1303007"/>
                </a:lnTo>
                <a:lnTo>
                  <a:pt x="4305300" y="1737360"/>
                </a:lnTo>
                <a:lnTo>
                  <a:pt x="4739640" y="1303007"/>
                </a:lnTo>
                <a:close/>
              </a:path>
              <a:path w="8610600" h="1737360">
                <a:moveTo>
                  <a:pt x="4522470" y="1128877"/>
                </a:moveTo>
                <a:lnTo>
                  <a:pt x="4088129" y="1128877"/>
                </a:lnTo>
                <a:lnTo>
                  <a:pt x="4088129" y="1303007"/>
                </a:lnTo>
                <a:lnTo>
                  <a:pt x="4522470" y="1303007"/>
                </a:lnTo>
                <a:lnTo>
                  <a:pt x="4522470" y="1128877"/>
                </a:lnTo>
                <a:close/>
              </a:path>
              <a:path w="8610600" h="1737360">
                <a:moveTo>
                  <a:pt x="8610600" y="0"/>
                </a:moveTo>
                <a:lnTo>
                  <a:pt x="0" y="0"/>
                </a:lnTo>
                <a:lnTo>
                  <a:pt x="0" y="1128877"/>
                </a:lnTo>
                <a:lnTo>
                  <a:pt x="8610600" y="1128877"/>
                </a:lnTo>
                <a:lnTo>
                  <a:pt x="8610600" y="0"/>
                </a:lnTo>
                <a:close/>
              </a:path>
            </a:pathLst>
          </a:custGeom>
          <a:solidFill>
            <a:srgbClr val="5252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29361" y="3092961"/>
            <a:ext cx="8610600" cy="1737360"/>
          </a:xfrm>
          <a:custGeom>
            <a:avLst/>
            <a:gdLst/>
            <a:ahLst/>
            <a:cxnLst/>
            <a:rect l="l" t="t" r="r" b="b"/>
            <a:pathLst>
              <a:path w="8610600" h="1737360">
                <a:moveTo>
                  <a:pt x="8610600" y="1128877"/>
                </a:moveTo>
                <a:lnTo>
                  <a:pt x="4522470" y="1128877"/>
                </a:lnTo>
                <a:lnTo>
                  <a:pt x="4522470" y="1303007"/>
                </a:lnTo>
                <a:lnTo>
                  <a:pt x="4739640" y="1303007"/>
                </a:lnTo>
                <a:lnTo>
                  <a:pt x="4305300" y="1737360"/>
                </a:lnTo>
                <a:lnTo>
                  <a:pt x="3870960" y="1303007"/>
                </a:lnTo>
                <a:lnTo>
                  <a:pt x="4088129" y="1303007"/>
                </a:lnTo>
                <a:lnTo>
                  <a:pt x="4088129" y="1128877"/>
                </a:lnTo>
                <a:lnTo>
                  <a:pt x="0" y="1128877"/>
                </a:lnTo>
                <a:lnTo>
                  <a:pt x="0" y="0"/>
                </a:lnTo>
                <a:lnTo>
                  <a:pt x="8610600" y="0"/>
                </a:lnTo>
                <a:lnTo>
                  <a:pt x="8610600" y="1128877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17607" y="3064843"/>
            <a:ext cx="8233409" cy="621030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1884045" marR="5080" indent="-1871980">
              <a:lnSpc>
                <a:spcPts val="2170"/>
              </a:lnSpc>
              <a:spcBef>
                <a:spcPts val="475"/>
              </a:spcBef>
            </a:pPr>
            <a:r>
              <a:rPr sz="2100" i="1" spc="-40" dirty="0">
                <a:solidFill>
                  <a:srgbClr val="FFFFFF"/>
                </a:solidFill>
                <a:latin typeface="Tahoma"/>
                <a:cs typeface="Tahoma"/>
              </a:rPr>
              <a:t>Title </a:t>
            </a:r>
            <a:r>
              <a:rPr sz="2100" i="1" spc="-50" dirty="0">
                <a:solidFill>
                  <a:srgbClr val="FFFFFF"/>
                </a:solidFill>
                <a:latin typeface="Tahoma"/>
                <a:cs typeface="Tahoma"/>
              </a:rPr>
              <a:t>IX Complainant</a:t>
            </a:r>
            <a:r>
              <a:rPr sz="2000" spc="-50" dirty="0">
                <a:solidFill>
                  <a:srgbClr val="FFFFFF"/>
                </a:solidFill>
                <a:latin typeface="Tahoma"/>
                <a:cs typeface="Tahoma"/>
              </a:rPr>
              <a:t>: </a:t>
            </a:r>
            <a:r>
              <a:rPr sz="2000" dirty="0">
                <a:solidFill>
                  <a:srgbClr val="FFFFFF"/>
                </a:solidFill>
                <a:latin typeface="Tahoma"/>
                <a:cs typeface="Tahoma"/>
              </a:rPr>
              <a:t>A person who </a:t>
            </a:r>
            <a:r>
              <a:rPr sz="2000" spc="-5" dirty="0">
                <a:solidFill>
                  <a:srgbClr val="FFFFFF"/>
                </a:solidFill>
                <a:latin typeface="Tahoma"/>
                <a:cs typeface="Tahoma"/>
              </a:rPr>
              <a:t>is alleged </a:t>
            </a:r>
            <a:r>
              <a:rPr sz="2000" dirty="0">
                <a:solidFill>
                  <a:srgbClr val="FFFFFF"/>
                </a:solidFill>
                <a:latin typeface="Tahoma"/>
                <a:cs typeface="Tahoma"/>
              </a:rPr>
              <a:t>to </a:t>
            </a:r>
            <a:r>
              <a:rPr sz="2000" spc="-5" dirty="0">
                <a:solidFill>
                  <a:srgbClr val="FFFFFF"/>
                </a:solidFill>
                <a:latin typeface="Tahoma"/>
                <a:cs typeface="Tahoma"/>
              </a:rPr>
              <a:t>be </a:t>
            </a:r>
            <a:r>
              <a:rPr sz="2000" dirty="0">
                <a:solidFill>
                  <a:srgbClr val="FFFFFF"/>
                </a:solidFill>
                <a:latin typeface="Tahoma"/>
                <a:cs typeface="Tahoma"/>
              </a:rPr>
              <a:t>the </a:t>
            </a:r>
            <a:r>
              <a:rPr sz="2000" spc="-5" dirty="0">
                <a:solidFill>
                  <a:srgbClr val="FFFFFF"/>
                </a:solidFill>
                <a:latin typeface="Tahoma"/>
                <a:cs typeface="Tahoma"/>
              </a:rPr>
              <a:t>victim </a:t>
            </a:r>
            <a:r>
              <a:rPr sz="2000" dirty="0">
                <a:solidFill>
                  <a:srgbClr val="FFFFFF"/>
                </a:solidFill>
                <a:latin typeface="Tahoma"/>
                <a:cs typeface="Tahoma"/>
              </a:rPr>
              <a:t>of </a:t>
            </a:r>
            <a:r>
              <a:rPr sz="2000" spc="-5" dirty="0">
                <a:solidFill>
                  <a:srgbClr val="FFFFFF"/>
                </a:solidFill>
                <a:latin typeface="Tahoma"/>
                <a:cs typeface="Tahoma"/>
              </a:rPr>
              <a:t>conduct  </a:t>
            </a:r>
            <a:r>
              <a:rPr sz="2000" dirty="0">
                <a:solidFill>
                  <a:srgbClr val="FFFFFF"/>
                </a:solidFill>
                <a:latin typeface="Tahoma"/>
                <a:cs typeface="Tahoma"/>
              </a:rPr>
              <a:t>that </a:t>
            </a:r>
            <a:r>
              <a:rPr sz="2000" spc="-5" dirty="0">
                <a:solidFill>
                  <a:srgbClr val="FFFFFF"/>
                </a:solidFill>
                <a:latin typeface="Tahoma"/>
                <a:cs typeface="Tahoma"/>
              </a:rPr>
              <a:t>could </a:t>
            </a:r>
            <a:r>
              <a:rPr sz="2000" dirty="0">
                <a:solidFill>
                  <a:srgbClr val="FFFFFF"/>
                </a:solidFill>
                <a:latin typeface="Tahoma"/>
                <a:cs typeface="Tahoma"/>
              </a:rPr>
              <a:t>constitute sexual</a:t>
            </a:r>
            <a:r>
              <a:rPr sz="20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ahoma"/>
                <a:cs typeface="Tahoma"/>
              </a:rPr>
              <a:t>harassment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29361" y="3704082"/>
            <a:ext cx="4305300" cy="518159"/>
          </a:xfrm>
          <a:prstGeom prst="rect">
            <a:avLst/>
          </a:prstGeom>
          <a:solidFill>
            <a:srgbClr val="DDDDDD">
              <a:alpha val="89804"/>
            </a:srgbClr>
          </a:solidFill>
          <a:ln w="25400">
            <a:solidFill>
              <a:srgbClr val="000000"/>
            </a:solidFill>
          </a:ln>
        </p:spPr>
        <p:txBody>
          <a:bodyPr vert="horz" wrap="square" lIns="0" tIns="52069" rIns="0" bIns="0" rtlCol="0">
            <a:spAutoFit/>
          </a:bodyPr>
          <a:lstStyle/>
          <a:p>
            <a:pPr marL="187960" marR="181610" indent="39370">
              <a:lnSpc>
                <a:spcPts val="1620"/>
              </a:lnSpc>
              <a:spcBef>
                <a:spcPts val="409"/>
              </a:spcBef>
            </a:pPr>
            <a:r>
              <a:rPr sz="1500" b="1" spc="30" dirty="0">
                <a:latin typeface="Arial"/>
                <a:cs typeface="Arial"/>
              </a:rPr>
              <a:t>NOT </a:t>
            </a:r>
            <a:r>
              <a:rPr sz="1500" b="1" spc="-75" dirty="0">
                <a:latin typeface="Arial"/>
                <a:cs typeface="Arial"/>
              </a:rPr>
              <a:t>a </a:t>
            </a:r>
            <a:r>
              <a:rPr sz="1500" b="1" spc="-30" dirty="0">
                <a:latin typeface="Arial"/>
                <a:cs typeface="Arial"/>
              </a:rPr>
              <a:t>third party who </a:t>
            </a:r>
            <a:r>
              <a:rPr sz="1500" b="1" spc="-45" dirty="0">
                <a:latin typeface="Arial"/>
                <a:cs typeface="Arial"/>
              </a:rPr>
              <a:t>reports </a:t>
            </a:r>
            <a:r>
              <a:rPr sz="1500" b="1" spc="-15" dirty="0">
                <a:latin typeface="Arial"/>
                <a:cs typeface="Arial"/>
              </a:rPr>
              <a:t>Title </a:t>
            </a:r>
            <a:r>
              <a:rPr sz="1500" b="1" spc="10" dirty="0">
                <a:latin typeface="Arial"/>
                <a:cs typeface="Arial"/>
              </a:rPr>
              <a:t>IX </a:t>
            </a:r>
            <a:r>
              <a:rPr sz="1500" b="1" spc="-80" dirty="0">
                <a:latin typeface="Arial"/>
                <a:cs typeface="Arial"/>
              </a:rPr>
              <a:t>Sexual  </a:t>
            </a:r>
            <a:r>
              <a:rPr sz="1500" b="1" spc="-60" dirty="0">
                <a:latin typeface="Arial"/>
                <a:cs typeface="Arial"/>
              </a:rPr>
              <a:t>Harassment </a:t>
            </a:r>
            <a:r>
              <a:rPr sz="1500" b="1" spc="-30" dirty="0">
                <a:latin typeface="Arial"/>
                <a:cs typeface="Arial"/>
              </a:rPr>
              <a:t>perpetrated </a:t>
            </a:r>
            <a:r>
              <a:rPr sz="1500" b="1" spc="-75" dirty="0">
                <a:latin typeface="Arial"/>
                <a:cs typeface="Arial"/>
              </a:rPr>
              <a:t>against someone</a:t>
            </a:r>
            <a:r>
              <a:rPr sz="1500" b="1" spc="-90" dirty="0">
                <a:latin typeface="Arial"/>
                <a:cs typeface="Arial"/>
              </a:rPr>
              <a:t> </a:t>
            </a:r>
            <a:r>
              <a:rPr sz="1500" b="1" spc="-75" dirty="0">
                <a:latin typeface="Arial"/>
                <a:cs typeface="Arial"/>
              </a:rPr>
              <a:t>else</a:t>
            </a:r>
            <a:endParaRPr sz="15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534661" y="3704082"/>
            <a:ext cx="4305300" cy="518159"/>
          </a:xfrm>
          <a:prstGeom prst="rect">
            <a:avLst/>
          </a:prstGeom>
          <a:solidFill>
            <a:srgbClr val="DDDDDD">
              <a:alpha val="90194"/>
            </a:srgbClr>
          </a:solidFill>
          <a:ln w="25400">
            <a:solidFill>
              <a:srgbClr val="000000"/>
            </a:solidFill>
          </a:ln>
        </p:spPr>
        <p:txBody>
          <a:bodyPr vert="horz" wrap="square" lIns="0" tIns="52069" rIns="0" bIns="0" rtlCol="0">
            <a:spAutoFit/>
          </a:bodyPr>
          <a:lstStyle/>
          <a:p>
            <a:pPr marL="1014094" marR="177800" indent="-832485">
              <a:lnSpc>
                <a:spcPts val="1620"/>
              </a:lnSpc>
              <a:spcBef>
                <a:spcPts val="409"/>
              </a:spcBef>
            </a:pPr>
            <a:r>
              <a:rPr sz="1500" b="1" spc="30" dirty="0">
                <a:latin typeface="Arial"/>
                <a:cs typeface="Arial"/>
              </a:rPr>
              <a:t>NOT</a:t>
            </a:r>
            <a:r>
              <a:rPr sz="1500" b="1" spc="-45" dirty="0">
                <a:latin typeface="Arial"/>
                <a:cs typeface="Arial"/>
              </a:rPr>
              <a:t> </a:t>
            </a:r>
            <a:r>
              <a:rPr sz="1500" b="1" spc="-15" dirty="0">
                <a:latin typeface="Arial"/>
                <a:cs typeface="Arial"/>
              </a:rPr>
              <a:t>the</a:t>
            </a:r>
            <a:r>
              <a:rPr sz="1500" b="1" spc="-70" dirty="0">
                <a:latin typeface="Arial"/>
                <a:cs typeface="Arial"/>
              </a:rPr>
              <a:t> </a:t>
            </a:r>
            <a:r>
              <a:rPr sz="1500" b="1" spc="-15" dirty="0">
                <a:latin typeface="Arial"/>
                <a:cs typeface="Arial"/>
              </a:rPr>
              <a:t>Title</a:t>
            </a:r>
            <a:r>
              <a:rPr sz="1500" b="1" spc="-70" dirty="0">
                <a:latin typeface="Arial"/>
                <a:cs typeface="Arial"/>
              </a:rPr>
              <a:t> </a:t>
            </a:r>
            <a:r>
              <a:rPr sz="1500" b="1" spc="10" dirty="0">
                <a:latin typeface="Arial"/>
                <a:cs typeface="Arial"/>
              </a:rPr>
              <a:t>IX</a:t>
            </a:r>
            <a:r>
              <a:rPr sz="1500" b="1" spc="-45" dirty="0">
                <a:latin typeface="Arial"/>
                <a:cs typeface="Arial"/>
              </a:rPr>
              <a:t> </a:t>
            </a:r>
            <a:r>
              <a:rPr sz="1500" b="1" spc="-50" dirty="0">
                <a:latin typeface="Arial"/>
                <a:cs typeface="Arial"/>
              </a:rPr>
              <a:t>Coordinator,</a:t>
            </a:r>
            <a:r>
              <a:rPr sz="1500" b="1" spc="-85" dirty="0">
                <a:latin typeface="Arial"/>
                <a:cs typeface="Arial"/>
              </a:rPr>
              <a:t> </a:t>
            </a:r>
            <a:r>
              <a:rPr sz="1500" b="1" spc="-45" dirty="0">
                <a:latin typeface="Arial"/>
                <a:cs typeface="Arial"/>
              </a:rPr>
              <a:t>even</a:t>
            </a:r>
            <a:r>
              <a:rPr sz="1500" b="1" spc="-65" dirty="0">
                <a:latin typeface="Arial"/>
                <a:cs typeface="Arial"/>
              </a:rPr>
              <a:t> </a:t>
            </a:r>
            <a:r>
              <a:rPr sz="1500" b="1" dirty="0">
                <a:latin typeface="Arial"/>
                <a:cs typeface="Arial"/>
              </a:rPr>
              <a:t>if</a:t>
            </a:r>
            <a:r>
              <a:rPr sz="1500" b="1" spc="-55" dirty="0">
                <a:latin typeface="Arial"/>
                <a:cs typeface="Arial"/>
              </a:rPr>
              <a:t> </a:t>
            </a:r>
            <a:r>
              <a:rPr sz="1500" b="1" spc="-15" dirty="0">
                <a:latin typeface="Arial"/>
                <a:cs typeface="Arial"/>
              </a:rPr>
              <a:t>the</a:t>
            </a:r>
            <a:r>
              <a:rPr sz="1500" b="1" spc="-70" dirty="0">
                <a:latin typeface="Arial"/>
                <a:cs typeface="Arial"/>
              </a:rPr>
              <a:t> </a:t>
            </a:r>
            <a:r>
              <a:rPr sz="1500" b="1" spc="-25" dirty="0">
                <a:latin typeface="Arial"/>
                <a:cs typeface="Arial"/>
              </a:rPr>
              <a:t>TIXC  </a:t>
            </a:r>
            <a:r>
              <a:rPr sz="1500" b="1" spc="-135" dirty="0">
                <a:latin typeface="Arial"/>
                <a:cs typeface="Arial"/>
              </a:rPr>
              <a:t>“signs” </a:t>
            </a:r>
            <a:r>
              <a:rPr sz="1500" b="1" spc="-75" dirty="0">
                <a:latin typeface="Arial"/>
                <a:cs typeface="Arial"/>
              </a:rPr>
              <a:t>a </a:t>
            </a:r>
            <a:r>
              <a:rPr sz="1500" b="1" spc="-60" dirty="0">
                <a:latin typeface="Arial"/>
                <a:cs typeface="Arial"/>
              </a:rPr>
              <a:t>Formal</a:t>
            </a:r>
            <a:r>
              <a:rPr sz="1500" b="1" spc="30" dirty="0">
                <a:latin typeface="Arial"/>
                <a:cs typeface="Arial"/>
              </a:rPr>
              <a:t> </a:t>
            </a:r>
            <a:r>
              <a:rPr sz="1500" b="1" spc="-55" dirty="0">
                <a:latin typeface="Arial"/>
                <a:cs typeface="Arial"/>
              </a:rPr>
              <a:t>Complaint</a:t>
            </a:r>
            <a:endParaRPr sz="15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29361" y="1373889"/>
            <a:ext cx="8610600" cy="1737360"/>
          </a:xfrm>
          <a:custGeom>
            <a:avLst/>
            <a:gdLst/>
            <a:ahLst/>
            <a:cxnLst/>
            <a:rect l="l" t="t" r="r" b="b"/>
            <a:pathLst>
              <a:path w="8610600" h="1737360">
                <a:moveTo>
                  <a:pt x="4739640" y="1303007"/>
                </a:moveTo>
                <a:lnTo>
                  <a:pt x="3870960" y="1303007"/>
                </a:lnTo>
                <a:lnTo>
                  <a:pt x="4305300" y="1737360"/>
                </a:lnTo>
                <a:lnTo>
                  <a:pt x="4739640" y="1303007"/>
                </a:lnTo>
                <a:close/>
              </a:path>
              <a:path w="8610600" h="1737360">
                <a:moveTo>
                  <a:pt x="4522470" y="1128877"/>
                </a:moveTo>
                <a:lnTo>
                  <a:pt x="4088129" y="1128877"/>
                </a:lnTo>
                <a:lnTo>
                  <a:pt x="4088129" y="1303007"/>
                </a:lnTo>
                <a:lnTo>
                  <a:pt x="4522470" y="1303007"/>
                </a:lnTo>
                <a:lnTo>
                  <a:pt x="4522470" y="1128877"/>
                </a:lnTo>
                <a:close/>
              </a:path>
              <a:path w="8610600" h="1737360">
                <a:moveTo>
                  <a:pt x="8610600" y="0"/>
                </a:moveTo>
                <a:lnTo>
                  <a:pt x="0" y="0"/>
                </a:lnTo>
                <a:lnTo>
                  <a:pt x="0" y="1128877"/>
                </a:lnTo>
                <a:lnTo>
                  <a:pt x="8610600" y="1128877"/>
                </a:lnTo>
                <a:lnTo>
                  <a:pt x="8610600" y="0"/>
                </a:lnTo>
                <a:close/>
              </a:path>
            </a:pathLst>
          </a:custGeom>
          <a:solidFill>
            <a:srgbClr val="5252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29361" y="1373889"/>
            <a:ext cx="8610600" cy="1737360"/>
          </a:xfrm>
          <a:custGeom>
            <a:avLst/>
            <a:gdLst/>
            <a:ahLst/>
            <a:cxnLst/>
            <a:rect l="l" t="t" r="r" b="b"/>
            <a:pathLst>
              <a:path w="8610600" h="1737360">
                <a:moveTo>
                  <a:pt x="8610600" y="1128877"/>
                </a:moveTo>
                <a:lnTo>
                  <a:pt x="4522470" y="1128877"/>
                </a:lnTo>
                <a:lnTo>
                  <a:pt x="4522470" y="1303007"/>
                </a:lnTo>
                <a:lnTo>
                  <a:pt x="4739640" y="1303007"/>
                </a:lnTo>
                <a:lnTo>
                  <a:pt x="4305300" y="1737360"/>
                </a:lnTo>
                <a:lnTo>
                  <a:pt x="3870960" y="1303007"/>
                </a:lnTo>
                <a:lnTo>
                  <a:pt x="4088129" y="1303007"/>
                </a:lnTo>
                <a:lnTo>
                  <a:pt x="4088129" y="1128877"/>
                </a:lnTo>
                <a:lnTo>
                  <a:pt x="0" y="1128877"/>
                </a:lnTo>
                <a:lnTo>
                  <a:pt x="0" y="0"/>
                </a:lnTo>
                <a:lnTo>
                  <a:pt x="8610600" y="0"/>
                </a:lnTo>
                <a:lnTo>
                  <a:pt x="8610600" y="1128877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908335" y="1603987"/>
            <a:ext cx="7249795" cy="621030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2974975" marR="5080" indent="-2962910">
              <a:lnSpc>
                <a:spcPts val="2170"/>
              </a:lnSpc>
              <a:spcBef>
                <a:spcPts val="475"/>
              </a:spcBef>
            </a:pPr>
            <a:r>
              <a:rPr sz="2000" spc="-5" dirty="0">
                <a:solidFill>
                  <a:srgbClr val="FFFFFF"/>
                </a:solidFill>
                <a:latin typeface="Tahoma"/>
                <a:cs typeface="Tahoma"/>
              </a:rPr>
              <a:t>Apply </a:t>
            </a:r>
            <a:r>
              <a:rPr sz="2000" dirty="0">
                <a:solidFill>
                  <a:srgbClr val="FFFFFF"/>
                </a:solidFill>
                <a:latin typeface="Tahoma"/>
                <a:cs typeface="Tahoma"/>
              </a:rPr>
              <a:t>to </a:t>
            </a:r>
            <a:r>
              <a:rPr sz="2000" spc="-5" dirty="0">
                <a:solidFill>
                  <a:srgbClr val="FFFFFF"/>
                </a:solidFill>
                <a:latin typeface="Tahoma"/>
                <a:cs typeface="Tahoma"/>
              </a:rPr>
              <a:t>parties in </a:t>
            </a:r>
            <a:r>
              <a:rPr sz="2000" dirty="0">
                <a:solidFill>
                  <a:srgbClr val="FFFFFF"/>
                </a:solidFill>
                <a:latin typeface="Tahoma"/>
                <a:cs typeface="Tahoma"/>
              </a:rPr>
              <a:t>both </a:t>
            </a:r>
            <a:r>
              <a:rPr sz="2100" i="1" spc="-50" dirty="0">
                <a:solidFill>
                  <a:srgbClr val="FFFFFF"/>
                </a:solidFill>
                <a:latin typeface="Tahoma"/>
                <a:cs typeface="Tahoma"/>
              </a:rPr>
              <a:t>reports </a:t>
            </a:r>
            <a:r>
              <a:rPr sz="2000" dirty="0">
                <a:solidFill>
                  <a:srgbClr val="FFFFFF"/>
                </a:solidFill>
                <a:latin typeface="Tahoma"/>
                <a:cs typeface="Tahoma"/>
              </a:rPr>
              <a:t>and </a:t>
            </a:r>
            <a:r>
              <a:rPr sz="2100" i="1" spc="-60" dirty="0">
                <a:solidFill>
                  <a:srgbClr val="FFFFFF"/>
                </a:solidFill>
                <a:latin typeface="Tahoma"/>
                <a:cs typeface="Tahoma"/>
              </a:rPr>
              <a:t>Formal </a:t>
            </a:r>
            <a:r>
              <a:rPr sz="2100" i="1" spc="-50" dirty="0">
                <a:solidFill>
                  <a:srgbClr val="FFFFFF"/>
                </a:solidFill>
                <a:latin typeface="Tahoma"/>
                <a:cs typeface="Tahoma"/>
              </a:rPr>
              <a:t>Complaints </a:t>
            </a:r>
            <a:r>
              <a:rPr sz="2000" dirty="0">
                <a:solidFill>
                  <a:srgbClr val="FFFFFF"/>
                </a:solidFill>
                <a:latin typeface="Tahoma"/>
                <a:cs typeface="Tahoma"/>
              </a:rPr>
              <a:t>of sexual  </a:t>
            </a:r>
            <a:r>
              <a:rPr sz="2000" spc="-5" dirty="0">
                <a:solidFill>
                  <a:srgbClr val="FFFFFF"/>
                </a:solidFill>
                <a:latin typeface="Tahoma"/>
                <a:cs typeface="Tahoma"/>
              </a:rPr>
              <a:t>harassment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3</a:t>
            </a:fld>
            <a:endParaRPr dirty="0"/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65741" y="2269745"/>
            <a:ext cx="2420620" cy="1367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857885">
              <a:lnSpc>
                <a:spcPct val="100000"/>
              </a:lnSpc>
              <a:spcBef>
                <a:spcPts val="105"/>
              </a:spcBef>
            </a:pPr>
            <a:r>
              <a:rPr sz="4400" b="1" spc="-5" dirty="0">
                <a:solidFill>
                  <a:srgbClr val="8BC53D"/>
                </a:solidFill>
                <a:latin typeface="Tahoma"/>
                <a:cs typeface="Tahoma"/>
              </a:rPr>
              <a:t>I</a:t>
            </a:r>
            <a:r>
              <a:rPr sz="4400" b="1" dirty="0">
                <a:solidFill>
                  <a:srgbClr val="8BC53D"/>
                </a:solidFill>
                <a:latin typeface="Tahoma"/>
                <a:cs typeface="Tahoma"/>
              </a:rPr>
              <a:t>ssue  </a:t>
            </a:r>
            <a:r>
              <a:rPr sz="4400" b="1" spc="-10" dirty="0">
                <a:solidFill>
                  <a:srgbClr val="8BC53D"/>
                </a:solidFill>
                <a:latin typeface="Tahoma"/>
                <a:cs typeface="Tahoma"/>
              </a:rPr>
              <a:t>S</a:t>
            </a:r>
            <a:r>
              <a:rPr sz="4400" b="1" dirty="0">
                <a:solidFill>
                  <a:srgbClr val="8BC53D"/>
                </a:solidFill>
                <a:latin typeface="Tahoma"/>
                <a:cs typeface="Tahoma"/>
              </a:rPr>
              <a:t>p</a:t>
            </a:r>
            <a:r>
              <a:rPr sz="4400" b="1" spc="5" dirty="0">
                <a:solidFill>
                  <a:srgbClr val="8BC53D"/>
                </a:solidFill>
                <a:latin typeface="Tahoma"/>
                <a:cs typeface="Tahoma"/>
              </a:rPr>
              <a:t>o</a:t>
            </a:r>
            <a:r>
              <a:rPr sz="4400" b="1" spc="-10" dirty="0">
                <a:solidFill>
                  <a:srgbClr val="8BC53D"/>
                </a:solidFill>
                <a:latin typeface="Tahoma"/>
                <a:cs typeface="Tahoma"/>
              </a:rPr>
              <a:t>tt</a:t>
            </a:r>
            <a:r>
              <a:rPr sz="4400" b="1" dirty="0">
                <a:solidFill>
                  <a:srgbClr val="8BC53D"/>
                </a:solidFill>
                <a:latin typeface="Tahoma"/>
                <a:cs typeface="Tahoma"/>
              </a:rPr>
              <a:t>ing</a:t>
            </a:r>
            <a:endParaRPr sz="44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018279" y="1745202"/>
            <a:ext cx="4540885" cy="2905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700" b="1" dirty="0">
                <a:latin typeface="Tahoma"/>
                <a:cs typeface="Tahoma"/>
              </a:rPr>
              <a:t>Order of </a:t>
            </a:r>
            <a:r>
              <a:rPr sz="2700" b="1" spc="-5" dirty="0">
                <a:latin typeface="Tahoma"/>
                <a:cs typeface="Tahoma"/>
              </a:rPr>
              <a:t>protection:  </a:t>
            </a:r>
            <a:r>
              <a:rPr sz="2700" spc="-5" dirty="0">
                <a:latin typeface="Tahoma"/>
                <a:cs typeface="Tahoma"/>
              </a:rPr>
              <a:t>Principal </a:t>
            </a:r>
            <a:r>
              <a:rPr sz="2700" spc="-10" dirty="0">
                <a:latin typeface="Tahoma"/>
                <a:cs typeface="Tahoma"/>
              </a:rPr>
              <a:t>served </a:t>
            </a:r>
            <a:r>
              <a:rPr sz="2700" spc="-5" dirty="0">
                <a:latin typeface="Tahoma"/>
                <a:cs typeface="Tahoma"/>
              </a:rPr>
              <a:t>with order of  protection </a:t>
            </a:r>
            <a:r>
              <a:rPr sz="2700" spc="-10" dirty="0">
                <a:latin typeface="Tahoma"/>
                <a:cs typeface="Tahoma"/>
              </a:rPr>
              <a:t>requiring </a:t>
            </a:r>
            <a:r>
              <a:rPr sz="2700" dirty="0">
                <a:latin typeface="Tahoma"/>
                <a:cs typeface="Tahoma"/>
              </a:rPr>
              <a:t>17 </a:t>
            </a:r>
            <a:r>
              <a:rPr sz="2700" spc="-5" dirty="0">
                <a:latin typeface="Tahoma"/>
                <a:cs typeface="Tahoma"/>
              </a:rPr>
              <a:t>year  old male student to have no  contact with </a:t>
            </a:r>
            <a:r>
              <a:rPr sz="2700" dirty="0">
                <a:latin typeface="Tahoma"/>
                <a:cs typeface="Tahoma"/>
              </a:rPr>
              <a:t>16 </a:t>
            </a:r>
            <a:r>
              <a:rPr sz="2700" spc="-5" dirty="0">
                <a:latin typeface="Tahoma"/>
                <a:cs typeface="Tahoma"/>
              </a:rPr>
              <a:t>year old  female student due to alleged  </a:t>
            </a:r>
            <a:r>
              <a:rPr sz="2700" spc="-10" dirty="0">
                <a:latin typeface="Tahoma"/>
                <a:cs typeface="Tahoma"/>
              </a:rPr>
              <a:t>sexual assault </a:t>
            </a:r>
            <a:r>
              <a:rPr sz="2700" spc="-5" dirty="0">
                <a:latin typeface="Tahoma"/>
                <a:cs typeface="Tahoma"/>
              </a:rPr>
              <a:t>off</a:t>
            </a:r>
            <a:r>
              <a:rPr sz="2700" spc="20" dirty="0">
                <a:latin typeface="Tahoma"/>
                <a:cs typeface="Tahoma"/>
              </a:rPr>
              <a:t> </a:t>
            </a:r>
            <a:r>
              <a:rPr sz="2700" spc="-5" dirty="0">
                <a:latin typeface="Tahoma"/>
                <a:cs typeface="Tahoma"/>
              </a:rPr>
              <a:t>campus.</a:t>
            </a:r>
            <a:endParaRPr sz="2700">
              <a:latin typeface="Tahoma"/>
              <a:cs typeface="Tahom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685800"/>
            <a:ext cx="3733800" cy="914400"/>
          </a:xfrm>
          <a:custGeom>
            <a:avLst/>
            <a:gdLst/>
            <a:ahLst/>
            <a:cxnLst/>
            <a:rect l="l" t="t" r="r" b="b"/>
            <a:pathLst>
              <a:path w="3733800" h="914400">
                <a:moveTo>
                  <a:pt x="0" y="914400"/>
                </a:moveTo>
                <a:lnTo>
                  <a:pt x="3733800" y="914400"/>
                </a:lnTo>
                <a:lnTo>
                  <a:pt x="3733800" y="0"/>
                </a:lnTo>
                <a:lnTo>
                  <a:pt x="0" y="0"/>
                </a:lnTo>
                <a:lnTo>
                  <a:pt x="0" y="914400"/>
                </a:lnTo>
                <a:close/>
              </a:path>
            </a:pathLst>
          </a:custGeom>
          <a:solidFill>
            <a:srgbClr val="8BC5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685800"/>
            <a:ext cx="3733800" cy="914400"/>
          </a:xfrm>
          <a:custGeom>
            <a:avLst/>
            <a:gdLst/>
            <a:ahLst/>
            <a:cxnLst/>
            <a:rect l="l" t="t" r="r" b="b"/>
            <a:pathLst>
              <a:path w="3733800" h="914400">
                <a:moveTo>
                  <a:pt x="0" y="0"/>
                </a:moveTo>
                <a:lnTo>
                  <a:pt x="3733800" y="0"/>
                </a:lnTo>
                <a:lnTo>
                  <a:pt x="3733800" y="914400"/>
                </a:lnTo>
                <a:lnTo>
                  <a:pt x="0" y="9144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/>
              <a:t>31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47927"/>
            <a:ext cx="9144000" cy="4727575"/>
          </a:xfrm>
          <a:custGeom>
            <a:avLst/>
            <a:gdLst/>
            <a:ahLst/>
            <a:cxnLst/>
            <a:rect l="l" t="t" r="r" b="b"/>
            <a:pathLst>
              <a:path w="9144000" h="4727575">
                <a:moveTo>
                  <a:pt x="0" y="4727448"/>
                </a:moveTo>
                <a:lnTo>
                  <a:pt x="9144000" y="4727448"/>
                </a:lnTo>
                <a:lnTo>
                  <a:pt x="9144000" y="0"/>
                </a:lnTo>
                <a:lnTo>
                  <a:pt x="0" y="0"/>
                </a:lnTo>
                <a:lnTo>
                  <a:pt x="0" y="4727448"/>
                </a:lnTo>
                <a:close/>
              </a:path>
            </a:pathLst>
          </a:custGeom>
          <a:solidFill>
            <a:srgbClr val="8BC5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947927"/>
            <a:ext cx="9144000" cy="4727575"/>
          </a:xfrm>
          <a:custGeom>
            <a:avLst/>
            <a:gdLst/>
            <a:ahLst/>
            <a:cxnLst/>
            <a:rect l="l" t="t" r="r" b="b"/>
            <a:pathLst>
              <a:path w="9144000" h="4727575">
                <a:moveTo>
                  <a:pt x="0" y="0"/>
                </a:moveTo>
                <a:lnTo>
                  <a:pt x="9144000" y="0"/>
                </a:lnTo>
                <a:lnTo>
                  <a:pt x="9144000" y="4727448"/>
                </a:lnTo>
                <a:lnTo>
                  <a:pt x="0" y="4727448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29481" rIns="0" bIns="0" rtlCol="0">
            <a:spAutoFit/>
          </a:bodyPr>
          <a:lstStyle/>
          <a:p>
            <a:pPr marL="120650" marR="5080">
              <a:lnSpc>
                <a:spcPct val="100000"/>
              </a:lnSpc>
              <a:spcBef>
                <a:spcPts val="105"/>
              </a:spcBef>
            </a:pPr>
            <a:r>
              <a:rPr sz="3200" dirty="0"/>
              <a:t>Does </a:t>
            </a:r>
            <a:r>
              <a:rPr sz="3200" spc="-5" dirty="0"/>
              <a:t>the Principal </a:t>
            </a:r>
            <a:r>
              <a:rPr sz="3200" spc="-15" dirty="0"/>
              <a:t>have </a:t>
            </a:r>
            <a:r>
              <a:rPr sz="3200" spc="-5" dirty="0"/>
              <a:t>actual  knowledge/notice </a:t>
            </a:r>
            <a:r>
              <a:rPr sz="3200" dirty="0"/>
              <a:t>of sexual  </a:t>
            </a:r>
            <a:r>
              <a:rPr sz="3200" spc="-10" dirty="0"/>
              <a:t>harassment?</a:t>
            </a:r>
            <a:endParaRPr sz="320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/>
              <a:t>32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98772" y="2176746"/>
            <a:ext cx="6945630" cy="6896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350" dirty="0">
                <a:solidFill>
                  <a:srgbClr val="000000"/>
                </a:solidFill>
              </a:rPr>
              <a:t>What is Sexual</a:t>
            </a:r>
            <a:r>
              <a:rPr sz="4350" spc="-55" dirty="0">
                <a:solidFill>
                  <a:srgbClr val="000000"/>
                </a:solidFill>
              </a:rPr>
              <a:t> </a:t>
            </a:r>
            <a:r>
              <a:rPr sz="4350" spc="-10" dirty="0">
                <a:solidFill>
                  <a:srgbClr val="000000"/>
                </a:solidFill>
              </a:rPr>
              <a:t>Harassment?</a:t>
            </a:r>
            <a:endParaRPr sz="4350"/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/>
              <a:t>33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466596"/>
            <a:ext cx="2645410" cy="24631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4000" spc="-5" dirty="0">
                <a:latin typeface="Tahoma"/>
                <a:cs typeface="Tahoma"/>
              </a:rPr>
              <a:t>It </a:t>
            </a:r>
            <a:r>
              <a:rPr sz="4000" spc="-10" dirty="0">
                <a:latin typeface="Tahoma"/>
                <a:cs typeface="Tahoma"/>
              </a:rPr>
              <a:t>Depends  </a:t>
            </a:r>
            <a:r>
              <a:rPr sz="4000" spc="-5" dirty="0">
                <a:latin typeface="Tahoma"/>
                <a:cs typeface="Tahoma"/>
              </a:rPr>
              <a:t>Who </a:t>
            </a:r>
            <a:r>
              <a:rPr sz="4000" spc="-35" dirty="0">
                <a:latin typeface="Tahoma"/>
                <a:cs typeface="Tahoma"/>
              </a:rPr>
              <a:t>[Well,  </a:t>
            </a:r>
            <a:r>
              <a:rPr sz="4000" spc="-5" dirty="0">
                <a:latin typeface="Tahoma"/>
                <a:cs typeface="Tahoma"/>
              </a:rPr>
              <a:t>Which</a:t>
            </a:r>
            <a:r>
              <a:rPr sz="4000" spc="-100" dirty="0">
                <a:latin typeface="Tahoma"/>
                <a:cs typeface="Tahoma"/>
              </a:rPr>
              <a:t> </a:t>
            </a:r>
            <a:r>
              <a:rPr sz="4000" spc="-10" dirty="0">
                <a:latin typeface="Tahoma"/>
                <a:cs typeface="Tahoma"/>
              </a:rPr>
              <a:t>Law]  </a:t>
            </a:r>
            <a:r>
              <a:rPr sz="4000" spc="-85" dirty="0">
                <a:latin typeface="Tahoma"/>
                <a:cs typeface="Tahoma"/>
              </a:rPr>
              <a:t>You</a:t>
            </a:r>
            <a:r>
              <a:rPr sz="4000" spc="-25" dirty="0">
                <a:latin typeface="Tahoma"/>
                <a:cs typeface="Tahoma"/>
              </a:rPr>
              <a:t> </a:t>
            </a:r>
            <a:r>
              <a:rPr sz="4000" dirty="0">
                <a:latin typeface="Tahoma"/>
                <a:cs typeface="Tahoma"/>
              </a:rPr>
              <a:t>Ask</a:t>
            </a:r>
            <a:endParaRPr sz="40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606546" y="479299"/>
            <a:ext cx="5189220" cy="889000"/>
          </a:xfrm>
          <a:custGeom>
            <a:avLst/>
            <a:gdLst/>
            <a:ahLst/>
            <a:cxnLst/>
            <a:rect l="l" t="t" r="r" b="b"/>
            <a:pathLst>
              <a:path w="5189220" h="889000">
                <a:moveTo>
                  <a:pt x="5041138" y="0"/>
                </a:moveTo>
                <a:lnTo>
                  <a:pt x="148082" y="0"/>
                </a:lnTo>
                <a:lnTo>
                  <a:pt x="101274" y="7548"/>
                </a:lnTo>
                <a:lnTo>
                  <a:pt x="60624" y="28569"/>
                </a:lnTo>
                <a:lnTo>
                  <a:pt x="28569" y="60624"/>
                </a:lnTo>
                <a:lnTo>
                  <a:pt x="7548" y="101274"/>
                </a:lnTo>
                <a:lnTo>
                  <a:pt x="0" y="148082"/>
                </a:lnTo>
                <a:lnTo>
                  <a:pt x="0" y="740410"/>
                </a:lnTo>
                <a:lnTo>
                  <a:pt x="7548" y="787212"/>
                </a:lnTo>
                <a:lnTo>
                  <a:pt x="28569" y="827861"/>
                </a:lnTo>
                <a:lnTo>
                  <a:pt x="60624" y="859918"/>
                </a:lnTo>
                <a:lnTo>
                  <a:pt x="101274" y="880941"/>
                </a:lnTo>
                <a:lnTo>
                  <a:pt x="148082" y="888492"/>
                </a:lnTo>
                <a:lnTo>
                  <a:pt x="5041138" y="888492"/>
                </a:lnTo>
                <a:lnTo>
                  <a:pt x="5087945" y="880941"/>
                </a:lnTo>
                <a:lnTo>
                  <a:pt x="5128595" y="859918"/>
                </a:lnTo>
                <a:lnTo>
                  <a:pt x="5160650" y="827861"/>
                </a:lnTo>
                <a:lnTo>
                  <a:pt x="5181671" y="787212"/>
                </a:lnTo>
                <a:lnTo>
                  <a:pt x="5189220" y="740410"/>
                </a:lnTo>
                <a:lnTo>
                  <a:pt x="5189220" y="148082"/>
                </a:lnTo>
                <a:lnTo>
                  <a:pt x="5181671" y="101274"/>
                </a:lnTo>
                <a:lnTo>
                  <a:pt x="5160650" y="60624"/>
                </a:lnTo>
                <a:lnTo>
                  <a:pt x="5128595" y="28569"/>
                </a:lnTo>
                <a:lnTo>
                  <a:pt x="5087945" y="7548"/>
                </a:lnTo>
                <a:lnTo>
                  <a:pt x="5041138" y="0"/>
                </a:lnTo>
                <a:close/>
              </a:path>
            </a:pathLst>
          </a:custGeom>
          <a:solidFill>
            <a:srgbClr val="8BC5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06546" y="479299"/>
            <a:ext cx="5189220" cy="889000"/>
          </a:xfrm>
          <a:custGeom>
            <a:avLst/>
            <a:gdLst/>
            <a:ahLst/>
            <a:cxnLst/>
            <a:rect l="l" t="t" r="r" b="b"/>
            <a:pathLst>
              <a:path w="5189220" h="889000">
                <a:moveTo>
                  <a:pt x="0" y="148082"/>
                </a:moveTo>
                <a:lnTo>
                  <a:pt x="7548" y="101274"/>
                </a:lnTo>
                <a:lnTo>
                  <a:pt x="28569" y="60624"/>
                </a:lnTo>
                <a:lnTo>
                  <a:pt x="60624" y="28569"/>
                </a:lnTo>
                <a:lnTo>
                  <a:pt x="101274" y="7548"/>
                </a:lnTo>
                <a:lnTo>
                  <a:pt x="148082" y="0"/>
                </a:lnTo>
                <a:lnTo>
                  <a:pt x="5041138" y="0"/>
                </a:lnTo>
                <a:lnTo>
                  <a:pt x="5087945" y="7548"/>
                </a:lnTo>
                <a:lnTo>
                  <a:pt x="5128595" y="28569"/>
                </a:lnTo>
                <a:lnTo>
                  <a:pt x="5160650" y="60624"/>
                </a:lnTo>
                <a:lnTo>
                  <a:pt x="5181671" y="101274"/>
                </a:lnTo>
                <a:lnTo>
                  <a:pt x="5189220" y="148082"/>
                </a:lnTo>
                <a:lnTo>
                  <a:pt x="5189220" y="740410"/>
                </a:lnTo>
                <a:lnTo>
                  <a:pt x="5181671" y="787212"/>
                </a:lnTo>
                <a:lnTo>
                  <a:pt x="5160650" y="827861"/>
                </a:lnTo>
                <a:lnTo>
                  <a:pt x="5128595" y="859918"/>
                </a:lnTo>
                <a:lnTo>
                  <a:pt x="5087945" y="880941"/>
                </a:lnTo>
                <a:lnTo>
                  <a:pt x="5041138" y="888492"/>
                </a:lnTo>
                <a:lnTo>
                  <a:pt x="148082" y="888492"/>
                </a:lnTo>
                <a:lnTo>
                  <a:pt x="101274" y="880941"/>
                </a:lnTo>
                <a:lnTo>
                  <a:pt x="60624" y="859918"/>
                </a:lnTo>
                <a:lnTo>
                  <a:pt x="28569" y="827861"/>
                </a:lnTo>
                <a:lnTo>
                  <a:pt x="7548" y="787212"/>
                </a:lnTo>
                <a:lnTo>
                  <a:pt x="0" y="740410"/>
                </a:lnTo>
                <a:lnTo>
                  <a:pt x="0" y="148082"/>
                </a:lnTo>
                <a:close/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777819" y="598394"/>
            <a:ext cx="2981325" cy="589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700" b="1" spc="-15" dirty="0">
                <a:latin typeface="Tahoma"/>
                <a:cs typeface="Tahoma"/>
              </a:rPr>
              <a:t>E</a:t>
            </a:r>
            <a:r>
              <a:rPr sz="3700" b="1" spc="-5" dirty="0">
                <a:latin typeface="Tahoma"/>
                <a:cs typeface="Tahoma"/>
              </a:rPr>
              <a:t>mplo</a:t>
            </a:r>
            <a:r>
              <a:rPr sz="3700" b="1" spc="-10" dirty="0">
                <a:latin typeface="Tahoma"/>
                <a:cs typeface="Tahoma"/>
              </a:rPr>
              <a:t>y</a:t>
            </a:r>
            <a:r>
              <a:rPr sz="3700" b="1" spc="-5" dirty="0">
                <a:latin typeface="Tahoma"/>
                <a:cs typeface="Tahoma"/>
              </a:rPr>
              <a:t>ment</a:t>
            </a:r>
            <a:endParaRPr sz="3700">
              <a:latin typeface="Tahoma"/>
              <a:cs typeface="Tahom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606546" y="3742183"/>
            <a:ext cx="5189220" cy="887094"/>
          </a:xfrm>
          <a:custGeom>
            <a:avLst/>
            <a:gdLst/>
            <a:ahLst/>
            <a:cxnLst/>
            <a:rect l="l" t="t" r="r" b="b"/>
            <a:pathLst>
              <a:path w="5189220" h="887095">
                <a:moveTo>
                  <a:pt x="5041392" y="0"/>
                </a:moveTo>
                <a:lnTo>
                  <a:pt x="147828" y="0"/>
                </a:lnTo>
                <a:lnTo>
                  <a:pt x="101100" y="7535"/>
                </a:lnTo>
                <a:lnTo>
                  <a:pt x="60520" y="28520"/>
                </a:lnTo>
                <a:lnTo>
                  <a:pt x="28520" y="60520"/>
                </a:lnTo>
                <a:lnTo>
                  <a:pt x="7535" y="101100"/>
                </a:lnTo>
                <a:lnTo>
                  <a:pt x="0" y="147827"/>
                </a:lnTo>
                <a:lnTo>
                  <a:pt x="0" y="739139"/>
                </a:lnTo>
                <a:lnTo>
                  <a:pt x="7535" y="785862"/>
                </a:lnTo>
                <a:lnTo>
                  <a:pt x="28520" y="826442"/>
                </a:lnTo>
                <a:lnTo>
                  <a:pt x="60520" y="858443"/>
                </a:lnTo>
                <a:lnTo>
                  <a:pt x="101100" y="879430"/>
                </a:lnTo>
                <a:lnTo>
                  <a:pt x="147828" y="886967"/>
                </a:lnTo>
                <a:lnTo>
                  <a:pt x="5041392" y="886967"/>
                </a:lnTo>
                <a:lnTo>
                  <a:pt x="5088119" y="879430"/>
                </a:lnTo>
                <a:lnTo>
                  <a:pt x="5128699" y="858443"/>
                </a:lnTo>
                <a:lnTo>
                  <a:pt x="5160699" y="826442"/>
                </a:lnTo>
                <a:lnTo>
                  <a:pt x="5181684" y="785862"/>
                </a:lnTo>
                <a:lnTo>
                  <a:pt x="5189220" y="739139"/>
                </a:lnTo>
                <a:lnTo>
                  <a:pt x="5189220" y="147827"/>
                </a:lnTo>
                <a:lnTo>
                  <a:pt x="5181684" y="101100"/>
                </a:lnTo>
                <a:lnTo>
                  <a:pt x="5160699" y="60520"/>
                </a:lnTo>
                <a:lnTo>
                  <a:pt x="5128699" y="28520"/>
                </a:lnTo>
                <a:lnTo>
                  <a:pt x="5088119" y="7535"/>
                </a:lnTo>
                <a:lnTo>
                  <a:pt x="5041392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606546" y="3742183"/>
            <a:ext cx="5189220" cy="887094"/>
          </a:xfrm>
          <a:custGeom>
            <a:avLst/>
            <a:gdLst/>
            <a:ahLst/>
            <a:cxnLst/>
            <a:rect l="l" t="t" r="r" b="b"/>
            <a:pathLst>
              <a:path w="5189220" h="887095">
                <a:moveTo>
                  <a:pt x="0" y="147827"/>
                </a:moveTo>
                <a:lnTo>
                  <a:pt x="7535" y="101100"/>
                </a:lnTo>
                <a:lnTo>
                  <a:pt x="28520" y="60520"/>
                </a:lnTo>
                <a:lnTo>
                  <a:pt x="60520" y="28520"/>
                </a:lnTo>
                <a:lnTo>
                  <a:pt x="101100" y="7535"/>
                </a:lnTo>
                <a:lnTo>
                  <a:pt x="147828" y="0"/>
                </a:lnTo>
                <a:lnTo>
                  <a:pt x="5041392" y="0"/>
                </a:lnTo>
                <a:lnTo>
                  <a:pt x="5088119" y="7535"/>
                </a:lnTo>
                <a:lnTo>
                  <a:pt x="5128699" y="28520"/>
                </a:lnTo>
                <a:lnTo>
                  <a:pt x="5160699" y="60520"/>
                </a:lnTo>
                <a:lnTo>
                  <a:pt x="5181684" y="101100"/>
                </a:lnTo>
                <a:lnTo>
                  <a:pt x="5189220" y="147827"/>
                </a:lnTo>
                <a:lnTo>
                  <a:pt x="5189220" y="739139"/>
                </a:lnTo>
                <a:lnTo>
                  <a:pt x="5181684" y="785862"/>
                </a:lnTo>
                <a:lnTo>
                  <a:pt x="5160699" y="826442"/>
                </a:lnTo>
                <a:lnTo>
                  <a:pt x="5128699" y="858443"/>
                </a:lnTo>
                <a:lnTo>
                  <a:pt x="5088119" y="879430"/>
                </a:lnTo>
                <a:lnTo>
                  <a:pt x="5041392" y="886967"/>
                </a:lnTo>
                <a:lnTo>
                  <a:pt x="147828" y="886967"/>
                </a:lnTo>
                <a:lnTo>
                  <a:pt x="101100" y="879430"/>
                </a:lnTo>
                <a:lnTo>
                  <a:pt x="60520" y="858443"/>
                </a:lnTo>
                <a:lnTo>
                  <a:pt x="28520" y="826442"/>
                </a:lnTo>
                <a:lnTo>
                  <a:pt x="7535" y="785862"/>
                </a:lnTo>
                <a:lnTo>
                  <a:pt x="0" y="739139"/>
                </a:lnTo>
                <a:lnTo>
                  <a:pt x="0" y="147827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758261" y="1356537"/>
            <a:ext cx="4659630" cy="4218940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299085" marR="5080" indent="-287020">
              <a:lnSpc>
                <a:spcPts val="3150"/>
              </a:lnSpc>
              <a:spcBef>
                <a:spcPts val="484"/>
              </a:spcBef>
              <a:buChar char="•"/>
              <a:tabLst>
                <a:tab pos="299720" algn="l"/>
              </a:tabLst>
            </a:pPr>
            <a:r>
              <a:rPr sz="2900" spc="-5" dirty="0">
                <a:latin typeface="Tahoma"/>
                <a:cs typeface="Tahoma"/>
              </a:rPr>
              <a:t>California </a:t>
            </a:r>
            <a:r>
              <a:rPr sz="2900" spc="-35" dirty="0">
                <a:latin typeface="Tahoma"/>
                <a:cs typeface="Tahoma"/>
              </a:rPr>
              <a:t>Fair </a:t>
            </a:r>
            <a:r>
              <a:rPr sz="2900" spc="-5" dirty="0">
                <a:latin typeface="Tahoma"/>
                <a:cs typeface="Tahoma"/>
              </a:rPr>
              <a:t>Employment  </a:t>
            </a:r>
            <a:r>
              <a:rPr sz="2900" dirty="0">
                <a:latin typeface="Tahoma"/>
                <a:cs typeface="Tahoma"/>
              </a:rPr>
              <a:t>&amp; </a:t>
            </a:r>
            <a:r>
              <a:rPr sz="2900" spc="-5" dirty="0">
                <a:latin typeface="Tahoma"/>
                <a:cs typeface="Tahoma"/>
              </a:rPr>
              <a:t>Housing </a:t>
            </a:r>
            <a:r>
              <a:rPr sz="2900" dirty="0">
                <a:latin typeface="Tahoma"/>
                <a:cs typeface="Tahoma"/>
              </a:rPr>
              <a:t>Act</a:t>
            </a:r>
            <a:r>
              <a:rPr sz="2900" spc="-35" dirty="0">
                <a:latin typeface="Tahoma"/>
                <a:cs typeface="Tahoma"/>
              </a:rPr>
              <a:t> </a:t>
            </a:r>
            <a:r>
              <a:rPr sz="2900" spc="-5" dirty="0">
                <a:latin typeface="Tahoma"/>
                <a:cs typeface="Tahoma"/>
              </a:rPr>
              <a:t>(FEHA)</a:t>
            </a:r>
            <a:endParaRPr sz="29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spcBef>
                <a:spcPts val="315"/>
              </a:spcBef>
              <a:buChar char="•"/>
              <a:tabLst>
                <a:tab pos="299720" algn="l"/>
              </a:tabLst>
            </a:pPr>
            <a:r>
              <a:rPr sz="2900" dirty="0">
                <a:latin typeface="Tahoma"/>
                <a:cs typeface="Tahoma"/>
              </a:rPr>
              <a:t>Educ. </a:t>
            </a:r>
            <a:r>
              <a:rPr sz="2900" spc="-5" dirty="0">
                <a:latin typeface="Tahoma"/>
                <a:cs typeface="Tahoma"/>
              </a:rPr>
              <a:t>Code </a:t>
            </a:r>
            <a:r>
              <a:rPr sz="2900" dirty="0">
                <a:latin typeface="Tahoma"/>
                <a:cs typeface="Tahoma"/>
              </a:rPr>
              <a:t>§</a:t>
            </a:r>
            <a:r>
              <a:rPr sz="2900" spc="-45" dirty="0">
                <a:latin typeface="Tahoma"/>
                <a:cs typeface="Tahoma"/>
              </a:rPr>
              <a:t> </a:t>
            </a:r>
            <a:r>
              <a:rPr sz="2900" spc="-5" dirty="0">
                <a:latin typeface="Tahoma"/>
                <a:cs typeface="Tahoma"/>
              </a:rPr>
              <a:t>212.5</a:t>
            </a:r>
            <a:endParaRPr sz="29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spcBef>
                <a:spcPts val="370"/>
              </a:spcBef>
              <a:buChar char="•"/>
              <a:tabLst>
                <a:tab pos="299720" algn="l"/>
              </a:tabLst>
            </a:pPr>
            <a:r>
              <a:rPr sz="2900" spc="-5" dirty="0">
                <a:latin typeface="Tahoma"/>
                <a:cs typeface="Tahoma"/>
              </a:rPr>
              <a:t>Title</a:t>
            </a:r>
            <a:r>
              <a:rPr sz="2900" spc="5" dirty="0">
                <a:latin typeface="Tahoma"/>
                <a:cs typeface="Tahoma"/>
              </a:rPr>
              <a:t> </a:t>
            </a:r>
            <a:r>
              <a:rPr sz="2900" spc="-5" dirty="0">
                <a:latin typeface="Tahoma"/>
                <a:cs typeface="Tahoma"/>
              </a:rPr>
              <a:t>VII</a:t>
            </a:r>
            <a:endParaRPr sz="29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spcBef>
                <a:spcPts val="370"/>
              </a:spcBef>
              <a:buChar char="•"/>
              <a:tabLst>
                <a:tab pos="299720" algn="l"/>
              </a:tabLst>
            </a:pPr>
            <a:r>
              <a:rPr sz="2900" spc="-5" dirty="0">
                <a:latin typeface="Tahoma"/>
                <a:cs typeface="Tahoma"/>
              </a:rPr>
              <a:t>Title</a:t>
            </a:r>
            <a:r>
              <a:rPr sz="2900" spc="5" dirty="0">
                <a:latin typeface="Tahoma"/>
                <a:cs typeface="Tahoma"/>
              </a:rPr>
              <a:t> </a:t>
            </a:r>
            <a:r>
              <a:rPr sz="2900" spc="-5" dirty="0">
                <a:latin typeface="Tahoma"/>
                <a:cs typeface="Tahoma"/>
              </a:rPr>
              <a:t>IX</a:t>
            </a:r>
            <a:endParaRPr sz="2900">
              <a:latin typeface="Tahoma"/>
              <a:cs typeface="Tahoma"/>
            </a:endParaRPr>
          </a:p>
          <a:p>
            <a:pPr marL="31750">
              <a:lnSpc>
                <a:spcPct val="100000"/>
              </a:lnSpc>
              <a:spcBef>
                <a:spcPts val="1530"/>
              </a:spcBef>
            </a:pPr>
            <a:r>
              <a:rPr sz="3700" b="1" spc="-5" dirty="0">
                <a:solidFill>
                  <a:srgbClr val="FFFFFF"/>
                </a:solidFill>
                <a:latin typeface="Tahoma"/>
                <a:cs typeface="Tahoma"/>
              </a:rPr>
              <a:t>Students</a:t>
            </a:r>
            <a:endParaRPr sz="37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spcBef>
                <a:spcPts val="1535"/>
              </a:spcBef>
              <a:buChar char="•"/>
              <a:tabLst>
                <a:tab pos="299720" algn="l"/>
              </a:tabLst>
            </a:pPr>
            <a:r>
              <a:rPr sz="2900" dirty="0">
                <a:latin typeface="Tahoma"/>
                <a:cs typeface="Tahoma"/>
              </a:rPr>
              <a:t>Educ. </a:t>
            </a:r>
            <a:r>
              <a:rPr sz="2900" spc="-5" dirty="0">
                <a:latin typeface="Tahoma"/>
                <a:cs typeface="Tahoma"/>
              </a:rPr>
              <a:t>Code </a:t>
            </a:r>
            <a:r>
              <a:rPr sz="2900" dirty="0">
                <a:latin typeface="Tahoma"/>
                <a:cs typeface="Tahoma"/>
              </a:rPr>
              <a:t>§</a:t>
            </a:r>
            <a:r>
              <a:rPr sz="2900" spc="-45" dirty="0">
                <a:latin typeface="Tahoma"/>
                <a:cs typeface="Tahoma"/>
              </a:rPr>
              <a:t> </a:t>
            </a:r>
            <a:r>
              <a:rPr sz="2900" spc="-5" dirty="0">
                <a:latin typeface="Tahoma"/>
                <a:cs typeface="Tahoma"/>
              </a:rPr>
              <a:t>212.5</a:t>
            </a:r>
            <a:endParaRPr sz="29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spcBef>
                <a:spcPts val="370"/>
              </a:spcBef>
              <a:buChar char="•"/>
              <a:tabLst>
                <a:tab pos="299720" algn="l"/>
              </a:tabLst>
            </a:pPr>
            <a:r>
              <a:rPr sz="2900" spc="-5" dirty="0">
                <a:latin typeface="Tahoma"/>
                <a:cs typeface="Tahoma"/>
              </a:rPr>
              <a:t>Title</a:t>
            </a:r>
            <a:r>
              <a:rPr sz="2900" spc="5" dirty="0">
                <a:latin typeface="Tahoma"/>
                <a:cs typeface="Tahoma"/>
              </a:rPr>
              <a:t> </a:t>
            </a:r>
            <a:r>
              <a:rPr sz="2900" spc="-5" dirty="0">
                <a:latin typeface="Tahoma"/>
                <a:cs typeface="Tahoma"/>
              </a:rPr>
              <a:t>IX</a:t>
            </a:r>
            <a:endParaRPr sz="2900">
              <a:latin typeface="Tahoma"/>
              <a:cs typeface="Tahoma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/>
              <a:t>34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59176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" y="1260347"/>
            <a:ext cx="4512945" cy="4361815"/>
          </a:xfrm>
          <a:custGeom>
            <a:avLst/>
            <a:gdLst/>
            <a:ahLst/>
            <a:cxnLst/>
            <a:rect l="l" t="t" r="r" b="b"/>
            <a:pathLst>
              <a:path w="4512945" h="4361815">
                <a:moveTo>
                  <a:pt x="2147150" y="0"/>
                </a:moveTo>
                <a:lnTo>
                  <a:pt x="2095467" y="553"/>
                </a:lnTo>
                <a:lnTo>
                  <a:pt x="2044054" y="2206"/>
                </a:lnTo>
                <a:lnTo>
                  <a:pt x="1992923" y="4947"/>
                </a:lnTo>
                <a:lnTo>
                  <a:pt x="1942085" y="8765"/>
                </a:lnTo>
                <a:lnTo>
                  <a:pt x="1891551" y="13648"/>
                </a:lnTo>
                <a:lnTo>
                  <a:pt x="1841333" y="19586"/>
                </a:lnTo>
                <a:lnTo>
                  <a:pt x="1791442" y="26567"/>
                </a:lnTo>
                <a:lnTo>
                  <a:pt x="1741890" y="34580"/>
                </a:lnTo>
                <a:lnTo>
                  <a:pt x="1692686" y="43613"/>
                </a:lnTo>
                <a:lnTo>
                  <a:pt x="1643844" y="53656"/>
                </a:lnTo>
                <a:lnTo>
                  <a:pt x="1595373" y="64697"/>
                </a:lnTo>
                <a:lnTo>
                  <a:pt x="1547286" y="76725"/>
                </a:lnTo>
                <a:lnTo>
                  <a:pt x="1499593" y="89728"/>
                </a:lnTo>
                <a:lnTo>
                  <a:pt x="1452305" y="103696"/>
                </a:lnTo>
                <a:lnTo>
                  <a:pt x="1405435" y="118617"/>
                </a:lnTo>
                <a:lnTo>
                  <a:pt x="1358993" y="134480"/>
                </a:lnTo>
                <a:lnTo>
                  <a:pt x="1312991" y="151273"/>
                </a:lnTo>
                <a:lnTo>
                  <a:pt x="1267439" y="168985"/>
                </a:lnTo>
                <a:lnTo>
                  <a:pt x="1222349" y="187606"/>
                </a:lnTo>
                <a:lnTo>
                  <a:pt x="1177732" y="207124"/>
                </a:lnTo>
                <a:lnTo>
                  <a:pt x="1133600" y="227527"/>
                </a:lnTo>
                <a:lnTo>
                  <a:pt x="1089964" y="248804"/>
                </a:lnTo>
                <a:lnTo>
                  <a:pt x="1046835" y="270944"/>
                </a:lnTo>
                <a:lnTo>
                  <a:pt x="1004224" y="293936"/>
                </a:lnTo>
                <a:lnTo>
                  <a:pt x="962143" y="317769"/>
                </a:lnTo>
                <a:lnTo>
                  <a:pt x="920602" y="342431"/>
                </a:lnTo>
                <a:lnTo>
                  <a:pt x="879613" y="367911"/>
                </a:lnTo>
                <a:lnTo>
                  <a:pt x="839188" y="394198"/>
                </a:lnTo>
                <a:lnTo>
                  <a:pt x="799337" y="421280"/>
                </a:lnTo>
                <a:lnTo>
                  <a:pt x="760072" y="449147"/>
                </a:lnTo>
                <a:lnTo>
                  <a:pt x="721404" y="477787"/>
                </a:lnTo>
                <a:lnTo>
                  <a:pt x="683345" y="507188"/>
                </a:lnTo>
                <a:lnTo>
                  <a:pt x="645905" y="537340"/>
                </a:lnTo>
                <a:lnTo>
                  <a:pt x="609096" y="568231"/>
                </a:lnTo>
                <a:lnTo>
                  <a:pt x="572928" y="599851"/>
                </a:lnTo>
                <a:lnTo>
                  <a:pt x="537415" y="632186"/>
                </a:lnTo>
                <a:lnTo>
                  <a:pt x="502566" y="665228"/>
                </a:lnTo>
                <a:lnTo>
                  <a:pt x="468392" y="698964"/>
                </a:lnTo>
                <a:lnTo>
                  <a:pt x="434906" y="733382"/>
                </a:lnTo>
                <a:lnTo>
                  <a:pt x="402118" y="768473"/>
                </a:lnTo>
                <a:lnTo>
                  <a:pt x="370040" y="804223"/>
                </a:lnTo>
                <a:lnTo>
                  <a:pt x="338683" y="840624"/>
                </a:lnTo>
                <a:lnTo>
                  <a:pt x="308057" y="877662"/>
                </a:lnTo>
                <a:lnTo>
                  <a:pt x="278176" y="915326"/>
                </a:lnTo>
                <a:lnTo>
                  <a:pt x="249048" y="953607"/>
                </a:lnTo>
                <a:lnTo>
                  <a:pt x="220687" y="992491"/>
                </a:lnTo>
                <a:lnTo>
                  <a:pt x="193103" y="1031968"/>
                </a:lnTo>
                <a:lnTo>
                  <a:pt x="166307" y="1072028"/>
                </a:lnTo>
                <a:lnTo>
                  <a:pt x="140311" y="1112657"/>
                </a:lnTo>
                <a:lnTo>
                  <a:pt x="115126" y="1153846"/>
                </a:lnTo>
                <a:lnTo>
                  <a:pt x="90763" y="1195582"/>
                </a:lnTo>
                <a:lnTo>
                  <a:pt x="67233" y="1237856"/>
                </a:lnTo>
                <a:lnTo>
                  <a:pt x="0" y="1377416"/>
                </a:lnTo>
                <a:lnTo>
                  <a:pt x="0" y="3353168"/>
                </a:lnTo>
                <a:lnTo>
                  <a:pt x="67233" y="3492728"/>
                </a:lnTo>
                <a:lnTo>
                  <a:pt x="91580" y="3536433"/>
                </a:lnTo>
                <a:lnTo>
                  <a:pt x="116818" y="3579564"/>
                </a:lnTo>
                <a:lnTo>
                  <a:pt x="142934" y="3622108"/>
                </a:lnTo>
                <a:lnTo>
                  <a:pt x="169916" y="3664053"/>
                </a:lnTo>
                <a:lnTo>
                  <a:pt x="197751" y="3705386"/>
                </a:lnTo>
                <a:lnTo>
                  <a:pt x="226427" y="3746095"/>
                </a:lnTo>
                <a:lnTo>
                  <a:pt x="255932" y="3786168"/>
                </a:lnTo>
                <a:lnTo>
                  <a:pt x="286253" y="3825592"/>
                </a:lnTo>
                <a:lnTo>
                  <a:pt x="317377" y="3864354"/>
                </a:lnTo>
                <a:lnTo>
                  <a:pt x="349293" y="3902442"/>
                </a:lnTo>
                <a:lnTo>
                  <a:pt x="381987" y="3939844"/>
                </a:lnTo>
                <a:lnTo>
                  <a:pt x="415447" y="3976548"/>
                </a:lnTo>
                <a:lnTo>
                  <a:pt x="449662" y="4012540"/>
                </a:lnTo>
                <a:lnTo>
                  <a:pt x="484617" y="4047809"/>
                </a:lnTo>
                <a:lnTo>
                  <a:pt x="520302" y="4082341"/>
                </a:lnTo>
                <a:lnTo>
                  <a:pt x="556703" y="4116126"/>
                </a:lnTo>
                <a:lnTo>
                  <a:pt x="593808" y="4149149"/>
                </a:lnTo>
                <a:lnTo>
                  <a:pt x="631604" y="4181399"/>
                </a:lnTo>
                <a:lnTo>
                  <a:pt x="670080" y="4212863"/>
                </a:lnTo>
                <a:lnTo>
                  <a:pt x="709222" y="4243529"/>
                </a:lnTo>
                <a:lnTo>
                  <a:pt x="749019" y="4273384"/>
                </a:lnTo>
                <a:lnTo>
                  <a:pt x="789457" y="4302417"/>
                </a:lnTo>
                <a:lnTo>
                  <a:pt x="880122" y="4361688"/>
                </a:lnTo>
                <a:lnTo>
                  <a:pt x="3411969" y="4361688"/>
                </a:lnTo>
                <a:lnTo>
                  <a:pt x="3469678" y="4326636"/>
                </a:lnTo>
                <a:lnTo>
                  <a:pt x="3509544" y="4299105"/>
                </a:lnTo>
                <a:lnTo>
                  <a:pt x="3548815" y="4270785"/>
                </a:lnTo>
                <a:lnTo>
                  <a:pt x="3587476" y="4241688"/>
                </a:lnTo>
                <a:lnTo>
                  <a:pt x="3625518" y="4211825"/>
                </a:lnTo>
                <a:lnTo>
                  <a:pt x="3662929" y="4181206"/>
                </a:lnTo>
                <a:lnTo>
                  <a:pt x="3699698" y="4149845"/>
                </a:lnTo>
                <a:lnTo>
                  <a:pt x="3735812" y="4117751"/>
                </a:lnTo>
                <a:lnTo>
                  <a:pt x="3771261" y="4084937"/>
                </a:lnTo>
                <a:lnTo>
                  <a:pt x="3806032" y="4051414"/>
                </a:lnTo>
                <a:lnTo>
                  <a:pt x="3840116" y="4017193"/>
                </a:lnTo>
                <a:lnTo>
                  <a:pt x="3873499" y="3982287"/>
                </a:lnTo>
                <a:lnTo>
                  <a:pt x="3906171" y="3946705"/>
                </a:lnTo>
                <a:lnTo>
                  <a:pt x="3938121" y="3910461"/>
                </a:lnTo>
                <a:lnTo>
                  <a:pt x="3969336" y="3873564"/>
                </a:lnTo>
                <a:lnTo>
                  <a:pt x="3999805" y="3836028"/>
                </a:lnTo>
                <a:lnTo>
                  <a:pt x="4029517" y="3797862"/>
                </a:lnTo>
                <a:lnTo>
                  <a:pt x="4058461" y="3759080"/>
                </a:lnTo>
                <a:lnTo>
                  <a:pt x="4086625" y="3719691"/>
                </a:lnTo>
                <a:lnTo>
                  <a:pt x="4113997" y="3679707"/>
                </a:lnTo>
                <a:lnTo>
                  <a:pt x="4140566" y="3639141"/>
                </a:lnTo>
                <a:lnTo>
                  <a:pt x="4166321" y="3598003"/>
                </a:lnTo>
                <a:lnTo>
                  <a:pt x="4191249" y="3556305"/>
                </a:lnTo>
                <a:lnTo>
                  <a:pt x="4215341" y="3514058"/>
                </a:lnTo>
                <a:lnTo>
                  <a:pt x="4238584" y="3471274"/>
                </a:lnTo>
                <a:lnTo>
                  <a:pt x="4260966" y="3427965"/>
                </a:lnTo>
                <a:lnTo>
                  <a:pt x="4282477" y="3384140"/>
                </a:lnTo>
                <a:lnTo>
                  <a:pt x="4303105" y="3339813"/>
                </a:lnTo>
                <a:lnTo>
                  <a:pt x="4322838" y="3294995"/>
                </a:lnTo>
                <a:lnTo>
                  <a:pt x="4341665" y="3249697"/>
                </a:lnTo>
                <a:lnTo>
                  <a:pt x="4359575" y="3203929"/>
                </a:lnTo>
                <a:lnTo>
                  <a:pt x="4376555" y="3157705"/>
                </a:lnTo>
                <a:lnTo>
                  <a:pt x="4392595" y="3111036"/>
                </a:lnTo>
                <a:lnTo>
                  <a:pt x="4407684" y="3063932"/>
                </a:lnTo>
                <a:lnTo>
                  <a:pt x="4421809" y="3016405"/>
                </a:lnTo>
                <a:lnTo>
                  <a:pt x="4434959" y="2968467"/>
                </a:lnTo>
                <a:lnTo>
                  <a:pt x="4447123" y="2920129"/>
                </a:lnTo>
                <a:lnTo>
                  <a:pt x="4458290" y="2871403"/>
                </a:lnTo>
                <a:lnTo>
                  <a:pt x="4468447" y="2822300"/>
                </a:lnTo>
                <a:lnTo>
                  <a:pt x="4477584" y="2772831"/>
                </a:lnTo>
                <a:lnTo>
                  <a:pt x="4485689" y="2723008"/>
                </a:lnTo>
                <a:lnTo>
                  <a:pt x="4492750" y="2672843"/>
                </a:lnTo>
                <a:lnTo>
                  <a:pt x="4498757" y="2622347"/>
                </a:lnTo>
                <a:lnTo>
                  <a:pt x="4503696" y="2571531"/>
                </a:lnTo>
                <a:lnTo>
                  <a:pt x="4507559" y="2520406"/>
                </a:lnTo>
                <a:lnTo>
                  <a:pt x="4510331" y="2468985"/>
                </a:lnTo>
                <a:lnTo>
                  <a:pt x="4512004" y="2417279"/>
                </a:lnTo>
                <a:lnTo>
                  <a:pt x="4512564" y="2365298"/>
                </a:lnTo>
                <a:lnTo>
                  <a:pt x="4512081" y="2317031"/>
                </a:lnTo>
                <a:lnTo>
                  <a:pt x="4510639" y="2268998"/>
                </a:lnTo>
                <a:lnTo>
                  <a:pt x="4508247" y="2221211"/>
                </a:lnTo>
                <a:lnTo>
                  <a:pt x="4504913" y="2173676"/>
                </a:lnTo>
                <a:lnTo>
                  <a:pt x="4500648" y="2126405"/>
                </a:lnTo>
                <a:lnTo>
                  <a:pt x="4495461" y="2079406"/>
                </a:lnTo>
                <a:lnTo>
                  <a:pt x="4489360" y="2032688"/>
                </a:lnTo>
                <a:lnTo>
                  <a:pt x="4482354" y="1986260"/>
                </a:lnTo>
                <a:lnTo>
                  <a:pt x="4474454" y="1940132"/>
                </a:lnTo>
                <a:lnTo>
                  <a:pt x="4465667" y="1894312"/>
                </a:lnTo>
                <a:lnTo>
                  <a:pt x="4456004" y="1848811"/>
                </a:lnTo>
                <a:lnTo>
                  <a:pt x="4445472" y="1803636"/>
                </a:lnTo>
                <a:lnTo>
                  <a:pt x="4434083" y="1758797"/>
                </a:lnTo>
                <a:lnTo>
                  <a:pt x="4421844" y="1714304"/>
                </a:lnTo>
                <a:lnTo>
                  <a:pt x="4408765" y="1670165"/>
                </a:lnTo>
                <a:lnTo>
                  <a:pt x="4394854" y="1626390"/>
                </a:lnTo>
                <a:lnTo>
                  <a:pt x="4380122" y="1582988"/>
                </a:lnTo>
                <a:lnTo>
                  <a:pt x="4364578" y="1539967"/>
                </a:lnTo>
                <a:lnTo>
                  <a:pt x="4348229" y="1497338"/>
                </a:lnTo>
                <a:lnTo>
                  <a:pt x="4331087" y="1455109"/>
                </a:lnTo>
                <a:lnTo>
                  <a:pt x="4313159" y="1413290"/>
                </a:lnTo>
                <a:lnTo>
                  <a:pt x="4294455" y="1371889"/>
                </a:lnTo>
                <a:lnTo>
                  <a:pt x="4274984" y="1330916"/>
                </a:lnTo>
                <a:lnTo>
                  <a:pt x="4254756" y="1290380"/>
                </a:lnTo>
                <a:lnTo>
                  <a:pt x="4233779" y="1250290"/>
                </a:lnTo>
                <a:lnTo>
                  <a:pt x="4212063" y="1210655"/>
                </a:lnTo>
                <a:lnTo>
                  <a:pt x="4189616" y="1171485"/>
                </a:lnTo>
                <a:lnTo>
                  <a:pt x="4166449" y="1132789"/>
                </a:lnTo>
                <a:lnTo>
                  <a:pt x="4142569" y="1094575"/>
                </a:lnTo>
                <a:lnTo>
                  <a:pt x="4117987" y="1056853"/>
                </a:lnTo>
                <a:lnTo>
                  <a:pt x="4092711" y="1019632"/>
                </a:lnTo>
                <a:lnTo>
                  <a:pt x="4066751" y="982921"/>
                </a:lnTo>
                <a:lnTo>
                  <a:pt x="4040115" y="946730"/>
                </a:lnTo>
                <a:lnTo>
                  <a:pt x="4012814" y="911068"/>
                </a:lnTo>
                <a:lnTo>
                  <a:pt x="3984855" y="875943"/>
                </a:lnTo>
                <a:lnTo>
                  <a:pt x="3956249" y="841365"/>
                </a:lnTo>
                <a:lnTo>
                  <a:pt x="3927005" y="807343"/>
                </a:lnTo>
                <a:lnTo>
                  <a:pt x="3897130" y="773887"/>
                </a:lnTo>
                <a:lnTo>
                  <a:pt x="3866636" y="741004"/>
                </a:lnTo>
                <a:lnTo>
                  <a:pt x="3835531" y="708706"/>
                </a:lnTo>
                <a:lnTo>
                  <a:pt x="3803823" y="677000"/>
                </a:lnTo>
                <a:lnTo>
                  <a:pt x="3771523" y="645896"/>
                </a:lnTo>
                <a:lnTo>
                  <a:pt x="3738639" y="615403"/>
                </a:lnTo>
                <a:lnTo>
                  <a:pt x="3705181" y="585530"/>
                </a:lnTo>
                <a:lnTo>
                  <a:pt x="3671158" y="556287"/>
                </a:lnTo>
                <a:lnTo>
                  <a:pt x="3636578" y="527682"/>
                </a:lnTo>
                <a:lnTo>
                  <a:pt x="3601452" y="499725"/>
                </a:lnTo>
                <a:lnTo>
                  <a:pt x="3565787" y="472425"/>
                </a:lnTo>
                <a:lnTo>
                  <a:pt x="3529594" y="445791"/>
                </a:lnTo>
                <a:lnTo>
                  <a:pt x="3492882" y="419832"/>
                </a:lnTo>
                <a:lnTo>
                  <a:pt x="3455659" y="394557"/>
                </a:lnTo>
                <a:lnTo>
                  <a:pt x="3417936" y="369976"/>
                </a:lnTo>
                <a:lnTo>
                  <a:pt x="3379720" y="346098"/>
                </a:lnTo>
                <a:lnTo>
                  <a:pt x="3341021" y="322931"/>
                </a:lnTo>
                <a:lnTo>
                  <a:pt x="3301849" y="300486"/>
                </a:lnTo>
                <a:lnTo>
                  <a:pt x="3262213" y="278771"/>
                </a:lnTo>
                <a:lnTo>
                  <a:pt x="3222121" y="257795"/>
                </a:lnTo>
                <a:lnTo>
                  <a:pt x="3181583" y="237567"/>
                </a:lnTo>
                <a:lnTo>
                  <a:pt x="3140608" y="218097"/>
                </a:lnTo>
                <a:lnTo>
                  <a:pt x="3099205" y="199394"/>
                </a:lnTo>
                <a:lnTo>
                  <a:pt x="3057383" y="181467"/>
                </a:lnTo>
                <a:lnTo>
                  <a:pt x="3015153" y="164326"/>
                </a:lnTo>
                <a:lnTo>
                  <a:pt x="2972521" y="147978"/>
                </a:lnTo>
                <a:lnTo>
                  <a:pt x="2929499" y="132434"/>
                </a:lnTo>
                <a:lnTo>
                  <a:pt x="2886094" y="117703"/>
                </a:lnTo>
                <a:lnTo>
                  <a:pt x="2842317" y="103793"/>
                </a:lnTo>
                <a:lnTo>
                  <a:pt x="2798176" y="90715"/>
                </a:lnTo>
                <a:lnTo>
                  <a:pt x="2753681" y="78476"/>
                </a:lnTo>
                <a:lnTo>
                  <a:pt x="2708840" y="67087"/>
                </a:lnTo>
                <a:lnTo>
                  <a:pt x="2663663" y="56557"/>
                </a:lnTo>
                <a:lnTo>
                  <a:pt x="2618159" y="46894"/>
                </a:lnTo>
                <a:lnTo>
                  <a:pt x="2572337" y="38108"/>
                </a:lnTo>
                <a:lnTo>
                  <a:pt x="2526207" y="30207"/>
                </a:lnTo>
                <a:lnTo>
                  <a:pt x="2479777" y="23202"/>
                </a:lnTo>
                <a:lnTo>
                  <a:pt x="2433057" y="17101"/>
                </a:lnTo>
                <a:lnTo>
                  <a:pt x="2386055" y="11914"/>
                </a:lnTo>
                <a:lnTo>
                  <a:pt x="2338782" y="7649"/>
                </a:lnTo>
                <a:lnTo>
                  <a:pt x="2291245" y="4316"/>
                </a:lnTo>
                <a:lnTo>
                  <a:pt x="2243455" y="1924"/>
                </a:lnTo>
                <a:lnTo>
                  <a:pt x="2195420" y="482"/>
                </a:lnTo>
                <a:lnTo>
                  <a:pt x="2147150" y="0"/>
                </a:lnTo>
                <a:close/>
              </a:path>
            </a:pathLst>
          </a:custGeom>
          <a:solidFill>
            <a:srgbClr val="FFFFFF">
              <a:alpha val="850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31953" y="1917294"/>
            <a:ext cx="2971165" cy="937894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277495" marR="5080" indent="-265430">
              <a:lnSpc>
                <a:spcPts val="3400"/>
              </a:lnSpc>
              <a:spcBef>
                <a:spcPts val="535"/>
              </a:spcBef>
            </a:pPr>
            <a:r>
              <a:rPr sz="3150" b="1" spc="-5" dirty="0">
                <a:solidFill>
                  <a:srgbClr val="000000"/>
                </a:solidFill>
                <a:latin typeface="Tahoma"/>
                <a:cs typeface="Tahoma"/>
              </a:rPr>
              <a:t>Title </a:t>
            </a:r>
            <a:r>
              <a:rPr sz="3150" b="1" dirty="0">
                <a:solidFill>
                  <a:srgbClr val="000000"/>
                </a:solidFill>
                <a:latin typeface="Tahoma"/>
                <a:cs typeface="Tahoma"/>
              </a:rPr>
              <a:t>IX</a:t>
            </a:r>
            <a:r>
              <a:rPr sz="3150" b="1" spc="-6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3150" b="1" dirty="0">
                <a:solidFill>
                  <a:srgbClr val="000000"/>
                </a:solidFill>
                <a:latin typeface="Tahoma"/>
                <a:cs typeface="Tahoma"/>
              </a:rPr>
              <a:t>Sexual  </a:t>
            </a:r>
            <a:r>
              <a:rPr sz="3150" b="1" spc="-5" dirty="0">
                <a:solidFill>
                  <a:srgbClr val="000000"/>
                </a:solidFill>
                <a:latin typeface="Tahoma"/>
                <a:cs typeface="Tahoma"/>
              </a:rPr>
              <a:t>Harassment</a:t>
            </a:r>
            <a:endParaRPr sz="3150">
              <a:latin typeface="Tahoma"/>
              <a:cs typeface="Tahom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/>
              <a:t>35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72511" y="2868241"/>
            <a:ext cx="3470910" cy="212090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440690" marR="201930" indent="-428625">
              <a:lnSpc>
                <a:spcPts val="2920"/>
              </a:lnSpc>
              <a:spcBef>
                <a:spcPts val="459"/>
              </a:spcBef>
              <a:buFont typeface="Arial"/>
              <a:buChar char="•"/>
              <a:tabLst>
                <a:tab pos="440690" algn="l"/>
                <a:tab pos="441325" algn="l"/>
              </a:tabLst>
            </a:pPr>
            <a:r>
              <a:rPr sz="2700" spc="-10" dirty="0">
                <a:latin typeface="Tahoma"/>
                <a:cs typeface="Tahoma"/>
              </a:rPr>
              <a:t>Employee </a:t>
            </a:r>
            <a:r>
              <a:rPr sz="2700" spc="-5" dirty="0">
                <a:latin typeface="Tahoma"/>
                <a:cs typeface="Tahoma"/>
              </a:rPr>
              <a:t>quid</a:t>
            </a:r>
            <a:r>
              <a:rPr sz="2700" spc="-50" dirty="0">
                <a:latin typeface="Tahoma"/>
                <a:cs typeface="Tahoma"/>
              </a:rPr>
              <a:t> </a:t>
            </a:r>
            <a:r>
              <a:rPr sz="2700" spc="-10" dirty="0">
                <a:latin typeface="Tahoma"/>
                <a:cs typeface="Tahoma"/>
              </a:rPr>
              <a:t>pro  </a:t>
            </a:r>
            <a:r>
              <a:rPr sz="2700" spc="-5" dirty="0">
                <a:latin typeface="Tahoma"/>
                <a:cs typeface="Tahoma"/>
              </a:rPr>
              <a:t>quo</a:t>
            </a:r>
            <a:endParaRPr sz="2700">
              <a:latin typeface="Tahoma"/>
              <a:cs typeface="Tahoma"/>
            </a:endParaRPr>
          </a:p>
          <a:p>
            <a:pPr marL="440690" marR="5080" indent="-428625">
              <a:lnSpc>
                <a:spcPts val="2920"/>
              </a:lnSpc>
              <a:spcBef>
                <a:spcPts val="800"/>
              </a:spcBef>
              <a:buFont typeface="Arial"/>
              <a:buChar char="•"/>
              <a:tabLst>
                <a:tab pos="440690" algn="l"/>
                <a:tab pos="441325" algn="l"/>
              </a:tabLst>
            </a:pPr>
            <a:r>
              <a:rPr sz="2700" spc="-5" dirty="0">
                <a:latin typeface="Tahoma"/>
                <a:cs typeface="Tahoma"/>
              </a:rPr>
              <a:t>Hostile</a:t>
            </a:r>
            <a:r>
              <a:rPr sz="2700" spc="-70" dirty="0">
                <a:latin typeface="Tahoma"/>
                <a:cs typeface="Tahoma"/>
              </a:rPr>
              <a:t> </a:t>
            </a:r>
            <a:r>
              <a:rPr sz="2700" spc="-10" dirty="0">
                <a:latin typeface="Tahoma"/>
                <a:cs typeface="Tahoma"/>
              </a:rPr>
              <a:t>environment  </a:t>
            </a:r>
            <a:r>
              <a:rPr sz="2700" spc="-5" dirty="0">
                <a:latin typeface="Tahoma"/>
                <a:cs typeface="Tahoma"/>
              </a:rPr>
              <a:t>(newly</a:t>
            </a:r>
            <a:r>
              <a:rPr sz="2700" spc="5" dirty="0">
                <a:latin typeface="Tahoma"/>
                <a:cs typeface="Tahoma"/>
              </a:rPr>
              <a:t> </a:t>
            </a:r>
            <a:r>
              <a:rPr sz="2700" spc="-5" dirty="0">
                <a:latin typeface="Tahoma"/>
                <a:cs typeface="Tahoma"/>
              </a:rPr>
              <a:t>defined)</a:t>
            </a:r>
            <a:endParaRPr sz="2700">
              <a:latin typeface="Tahoma"/>
              <a:cs typeface="Tahoma"/>
            </a:endParaRPr>
          </a:p>
          <a:p>
            <a:pPr marL="440690" indent="-428625">
              <a:lnSpc>
                <a:spcPct val="100000"/>
              </a:lnSpc>
              <a:spcBef>
                <a:spcPts val="420"/>
              </a:spcBef>
              <a:buFont typeface="Arial"/>
              <a:buChar char="•"/>
              <a:tabLst>
                <a:tab pos="440690" algn="l"/>
                <a:tab pos="441325" algn="l"/>
              </a:tabLst>
            </a:pPr>
            <a:r>
              <a:rPr sz="2700" spc="-25" dirty="0">
                <a:latin typeface="Tahoma"/>
                <a:cs typeface="Tahoma"/>
              </a:rPr>
              <a:t>Clery/VAWA </a:t>
            </a:r>
            <a:r>
              <a:rPr sz="2700" dirty="0">
                <a:latin typeface="Tahoma"/>
                <a:cs typeface="Tahoma"/>
              </a:rPr>
              <a:t>“Big</a:t>
            </a:r>
            <a:r>
              <a:rPr sz="2700" spc="25" dirty="0">
                <a:latin typeface="Tahoma"/>
                <a:cs typeface="Tahoma"/>
              </a:rPr>
              <a:t> </a:t>
            </a:r>
            <a:r>
              <a:rPr sz="2700" dirty="0">
                <a:latin typeface="Tahoma"/>
                <a:cs typeface="Tahoma"/>
              </a:rPr>
              <a:t>4”</a:t>
            </a:r>
            <a:endParaRPr sz="27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70916"/>
            <a:ext cx="9143999" cy="5143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/>
              <a:t>36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86592" y="406399"/>
            <a:ext cx="4996180" cy="6438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050" b="1" spc="-40" dirty="0">
                <a:solidFill>
                  <a:srgbClr val="000000"/>
                </a:solidFill>
                <a:latin typeface="Arial"/>
                <a:cs typeface="Arial"/>
              </a:rPr>
              <a:t>Title </a:t>
            </a:r>
            <a:r>
              <a:rPr sz="4050" b="1" spc="45" dirty="0">
                <a:solidFill>
                  <a:srgbClr val="000000"/>
                </a:solidFill>
                <a:latin typeface="Arial"/>
                <a:cs typeface="Arial"/>
              </a:rPr>
              <a:t>IX </a:t>
            </a:r>
            <a:r>
              <a:rPr sz="4050" b="1" spc="-85" dirty="0">
                <a:solidFill>
                  <a:srgbClr val="000000"/>
                </a:solidFill>
                <a:latin typeface="Arial"/>
                <a:cs typeface="Arial"/>
              </a:rPr>
              <a:t>Quid </a:t>
            </a:r>
            <a:r>
              <a:rPr sz="4050" b="1" spc="-135" dirty="0">
                <a:solidFill>
                  <a:srgbClr val="000000"/>
                </a:solidFill>
                <a:latin typeface="Arial"/>
                <a:cs typeface="Arial"/>
              </a:rPr>
              <a:t>Pro</a:t>
            </a:r>
            <a:r>
              <a:rPr sz="4050" b="1" spc="-5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4050" b="1" spc="-70" dirty="0">
                <a:solidFill>
                  <a:srgbClr val="000000"/>
                </a:solidFill>
                <a:latin typeface="Arial"/>
                <a:cs typeface="Arial"/>
              </a:rPr>
              <a:t>Quo</a:t>
            </a:r>
            <a:endParaRPr sz="405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30173" y="1396751"/>
            <a:ext cx="7886700" cy="2047239"/>
          </a:xfrm>
          <a:custGeom>
            <a:avLst/>
            <a:gdLst/>
            <a:ahLst/>
            <a:cxnLst/>
            <a:rect l="l" t="t" r="r" b="b"/>
            <a:pathLst>
              <a:path w="7886700" h="2047239">
                <a:moveTo>
                  <a:pt x="7545578" y="0"/>
                </a:moveTo>
                <a:lnTo>
                  <a:pt x="341122" y="0"/>
                </a:lnTo>
                <a:lnTo>
                  <a:pt x="294834" y="3113"/>
                </a:lnTo>
                <a:lnTo>
                  <a:pt x="250439" y="12184"/>
                </a:lnTo>
                <a:lnTo>
                  <a:pt x="208343" y="26805"/>
                </a:lnTo>
                <a:lnTo>
                  <a:pt x="168953" y="46571"/>
                </a:lnTo>
                <a:lnTo>
                  <a:pt x="132674" y="71074"/>
                </a:lnTo>
                <a:lnTo>
                  <a:pt x="99914" y="99909"/>
                </a:lnTo>
                <a:lnTo>
                  <a:pt x="71078" y="132669"/>
                </a:lnTo>
                <a:lnTo>
                  <a:pt x="46574" y="168947"/>
                </a:lnTo>
                <a:lnTo>
                  <a:pt x="26807" y="208338"/>
                </a:lnTo>
                <a:lnTo>
                  <a:pt x="12185" y="250435"/>
                </a:lnTo>
                <a:lnTo>
                  <a:pt x="3114" y="294832"/>
                </a:lnTo>
                <a:lnTo>
                  <a:pt x="0" y="341122"/>
                </a:lnTo>
                <a:lnTo>
                  <a:pt x="0" y="1705597"/>
                </a:lnTo>
                <a:lnTo>
                  <a:pt x="3114" y="1751887"/>
                </a:lnTo>
                <a:lnTo>
                  <a:pt x="12185" y="1796284"/>
                </a:lnTo>
                <a:lnTo>
                  <a:pt x="26807" y="1838382"/>
                </a:lnTo>
                <a:lnTo>
                  <a:pt x="46574" y="1877774"/>
                </a:lnTo>
                <a:lnTo>
                  <a:pt x="71078" y="1914054"/>
                </a:lnTo>
                <a:lnTo>
                  <a:pt x="99914" y="1946816"/>
                </a:lnTo>
                <a:lnTo>
                  <a:pt x="132674" y="1975652"/>
                </a:lnTo>
                <a:lnTo>
                  <a:pt x="168953" y="2000157"/>
                </a:lnTo>
                <a:lnTo>
                  <a:pt x="208343" y="2019924"/>
                </a:lnTo>
                <a:lnTo>
                  <a:pt x="250439" y="2034546"/>
                </a:lnTo>
                <a:lnTo>
                  <a:pt x="294834" y="2043617"/>
                </a:lnTo>
                <a:lnTo>
                  <a:pt x="341122" y="2046732"/>
                </a:lnTo>
                <a:lnTo>
                  <a:pt x="7545578" y="2046732"/>
                </a:lnTo>
                <a:lnTo>
                  <a:pt x="7591865" y="2043617"/>
                </a:lnTo>
                <a:lnTo>
                  <a:pt x="7636260" y="2034546"/>
                </a:lnTo>
                <a:lnTo>
                  <a:pt x="7678356" y="2019924"/>
                </a:lnTo>
                <a:lnTo>
                  <a:pt x="7717746" y="2000157"/>
                </a:lnTo>
                <a:lnTo>
                  <a:pt x="7754025" y="1975652"/>
                </a:lnTo>
                <a:lnTo>
                  <a:pt x="7786785" y="1946816"/>
                </a:lnTo>
                <a:lnTo>
                  <a:pt x="7815621" y="1914054"/>
                </a:lnTo>
                <a:lnTo>
                  <a:pt x="7840125" y="1877774"/>
                </a:lnTo>
                <a:lnTo>
                  <a:pt x="7859892" y="1838382"/>
                </a:lnTo>
                <a:lnTo>
                  <a:pt x="7874514" y="1796284"/>
                </a:lnTo>
                <a:lnTo>
                  <a:pt x="7883585" y="1751887"/>
                </a:lnTo>
                <a:lnTo>
                  <a:pt x="7886700" y="1705597"/>
                </a:lnTo>
                <a:lnTo>
                  <a:pt x="7886700" y="341122"/>
                </a:lnTo>
                <a:lnTo>
                  <a:pt x="7883585" y="294832"/>
                </a:lnTo>
                <a:lnTo>
                  <a:pt x="7874514" y="250435"/>
                </a:lnTo>
                <a:lnTo>
                  <a:pt x="7859892" y="208338"/>
                </a:lnTo>
                <a:lnTo>
                  <a:pt x="7840125" y="168947"/>
                </a:lnTo>
                <a:lnTo>
                  <a:pt x="7815621" y="132669"/>
                </a:lnTo>
                <a:lnTo>
                  <a:pt x="7786785" y="99909"/>
                </a:lnTo>
                <a:lnTo>
                  <a:pt x="7754025" y="71074"/>
                </a:lnTo>
                <a:lnTo>
                  <a:pt x="7717746" y="46571"/>
                </a:lnTo>
                <a:lnTo>
                  <a:pt x="7678356" y="26805"/>
                </a:lnTo>
                <a:lnTo>
                  <a:pt x="7636260" y="12184"/>
                </a:lnTo>
                <a:lnTo>
                  <a:pt x="7591865" y="3113"/>
                </a:lnTo>
                <a:lnTo>
                  <a:pt x="7545578" y="0"/>
                </a:lnTo>
                <a:close/>
              </a:path>
            </a:pathLst>
          </a:custGeom>
          <a:solidFill>
            <a:srgbClr val="8BC5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30173" y="1396751"/>
            <a:ext cx="7886700" cy="2047239"/>
          </a:xfrm>
          <a:custGeom>
            <a:avLst/>
            <a:gdLst/>
            <a:ahLst/>
            <a:cxnLst/>
            <a:rect l="l" t="t" r="r" b="b"/>
            <a:pathLst>
              <a:path w="7886700" h="2047239">
                <a:moveTo>
                  <a:pt x="0" y="341122"/>
                </a:moveTo>
                <a:lnTo>
                  <a:pt x="3114" y="294832"/>
                </a:lnTo>
                <a:lnTo>
                  <a:pt x="12185" y="250435"/>
                </a:lnTo>
                <a:lnTo>
                  <a:pt x="26807" y="208338"/>
                </a:lnTo>
                <a:lnTo>
                  <a:pt x="46574" y="168947"/>
                </a:lnTo>
                <a:lnTo>
                  <a:pt x="71078" y="132669"/>
                </a:lnTo>
                <a:lnTo>
                  <a:pt x="99914" y="99909"/>
                </a:lnTo>
                <a:lnTo>
                  <a:pt x="132674" y="71074"/>
                </a:lnTo>
                <a:lnTo>
                  <a:pt x="168953" y="46571"/>
                </a:lnTo>
                <a:lnTo>
                  <a:pt x="208343" y="26805"/>
                </a:lnTo>
                <a:lnTo>
                  <a:pt x="250439" y="12184"/>
                </a:lnTo>
                <a:lnTo>
                  <a:pt x="294834" y="3113"/>
                </a:lnTo>
                <a:lnTo>
                  <a:pt x="341122" y="0"/>
                </a:lnTo>
                <a:lnTo>
                  <a:pt x="7545578" y="0"/>
                </a:lnTo>
                <a:lnTo>
                  <a:pt x="7591865" y="3113"/>
                </a:lnTo>
                <a:lnTo>
                  <a:pt x="7636260" y="12184"/>
                </a:lnTo>
                <a:lnTo>
                  <a:pt x="7678356" y="26805"/>
                </a:lnTo>
                <a:lnTo>
                  <a:pt x="7717746" y="46571"/>
                </a:lnTo>
                <a:lnTo>
                  <a:pt x="7754025" y="71074"/>
                </a:lnTo>
                <a:lnTo>
                  <a:pt x="7786785" y="99909"/>
                </a:lnTo>
                <a:lnTo>
                  <a:pt x="7815621" y="132669"/>
                </a:lnTo>
                <a:lnTo>
                  <a:pt x="7840125" y="168947"/>
                </a:lnTo>
                <a:lnTo>
                  <a:pt x="7859892" y="208338"/>
                </a:lnTo>
                <a:lnTo>
                  <a:pt x="7874514" y="250435"/>
                </a:lnTo>
                <a:lnTo>
                  <a:pt x="7883585" y="294832"/>
                </a:lnTo>
                <a:lnTo>
                  <a:pt x="7886700" y="341122"/>
                </a:lnTo>
                <a:lnTo>
                  <a:pt x="7886700" y="1705597"/>
                </a:lnTo>
                <a:lnTo>
                  <a:pt x="7883585" y="1751887"/>
                </a:lnTo>
                <a:lnTo>
                  <a:pt x="7874514" y="1796284"/>
                </a:lnTo>
                <a:lnTo>
                  <a:pt x="7859892" y="1838382"/>
                </a:lnTo>
                <a:lnTo>
                  <a:pt x="7840125" y="1877774"/>
                </a:lnTo>
                <a:lnTo>
                  <a:pt x="7815621" y="1914054"/>
                </a:lnTo>
                <a:lnTo>
                  <a:pt x="7786785" y="1946816"/>
                </a:lnTo>
                <a:lnTo>
                  <a:pt x="7754025" y="1975652"/>
                </a:lnTo>
                <a:lnTo>
                  <a:pt x="7717746" y="2000157"/>
                </a:lnTo>
                <a:lnTo>
                  <a:pt x="7678356" y="2019924"/>
                </a:lnTo>
                <a:lnTo>
                  <a:pt x="7636260" y="2034546"/>
                </a:lnTo>
                <a:lnTo>
                  <a:pt x="7591865" y="2043617"/>
                </a:lnTo>
                <a:lnTo>
                  <a:pt x="7545578" y="2046732"/>
                </a:lnTo>
                <a:lnTo>
                  <a:pt x="341122" y="2046732"/>
                </a:lnTo>
                <a:lnTo>
                  <a:pt x="294834" y="2043617"/>
                </a:lnTo>
                <a:lnTo>
                  <a:pt x="250439" y="2034546"/>
                </a:lnTo>
                <a:lnTo>
                  <a:pt x="208343" y="2019924"/>
                </a:lnTo>
                <a:lnTo>
                  <a:pt x="168953" y="2000157"/>
                </a:lnTo>
                <a:lnTo>
                  <a:pt x="132674" y="1975652"/>
                </a:lnTo>
                <a:lnTo>
                  <a:pt x="99914" y="1946816"/>
                </a:lnTo>
                <a:lnTo>
                  <a:pt x="71078" y="1914054"/>
                </a:lnTo>
                <a:lnTo>
                  <a:pt x="46574" y="1877774"/>
                </a:lnTo>
                <a:lnTo>
                  <a:pt x="26807" y="1838382"/>
                </a:lnTo>
                <a:lnTo>
                  <a:pt x="12185" y="1796284"/>
                </a:lnTo>
                <a:lnTo>
                  <a:pt x="3114" y="1751887"/>
                </a:lnTo>
                <a:lnTo>
                  <a:pt x="0" y="1705597"/>
                </a:lnTo>
                <a:lnTo>
                  <a:pt x="0" y="341122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30173" y="3449568"/>
            <a:ext cx="7886700" cy="1327785"/>
          </a:xfrm>
          <a:custGeom>
            <a:avLst/>
            <a:gdLst/>
            <a:ahLst/>
            <a:cxnLst/>
            <a:rect l="l" t="t" r="r" b="b"/>
            <a:pathLst>
              <a:path w="7886700" h="1327785">
                <a:moveTo>
                  <a:pt x="7665466" y="0"/>
                </a:moveTo>
                <a:lnTo>
                  <a:pt x="221234" y="0"/>
                </a:lnTo>
                <a:lnTo>
                  <a:pt x="176646" y="4495"/>
                </a:lnTo>
                <a:lnTo>
                  <a:pt x="135118" y="17387"/>
                </a:lnTo>
                <a:lnTo>
                  <a:pt x="97538" y="37786"/>
                </a:lnTo>
                <a:lnTo>
                  <a:pt x="64796" y="64803"/>
                </a:lnTo>
                <a:lnTo>
                  <a:pt x="37782" y="97547"/>
                </a:lnTo>
                <a:lnTo>
                  <a:pt x="17385" y="135129"/>
                </a:lnTo>
                <a:lnTo>
                  <a:pt x="4494" y="176659"/>
                </a:lnTo>
                <a:lnTo>
                  <a:pt x="0" y="221246"/>
                </a:lnTo>
                <a:lnTo>
                  <a:pt x="0" y="1106170"/>
                </a:lnTo>
                <a:lnTo>
                  <a:pt x="4494" y="1150757"/>
                </a:lnTo>
                <a:lnTo>
                  <a:pt x="17385" y="1192285"/>
                </a:lnTo>
                <a:lnTo>
                  <a:pt x="37782" y="1229865"/>
                </a:lnTo>
                <a:lnTo>
                  <a:pt x="64796" y="1262607"/>
                </a:lnTo>
                <a:lnTo>
                  <a:pt x="97538" y="1289621"/>
                </a:lnTo>
                <a:lnTo>
                  <a:pt x="135118" y="1310018"/>
                </a:lnTo>
                <a:lnTo>
                  <a:pt x="176646" y="1322909"/>
                </a:lnTo>
                <a:lnTo>
                  <a:pt x="221234" y="1327404"/>
                </a:lnTo>
                <a:lnTo>
                  <a:pt x="7665466" y="1327404"/>
                </a:lnTo>
                <a:lnTo>
                  <a:pt x="7710053" y="1322909"/>
                </a:lnTo>
                <a:lnTo>
                  <a:pt x="7751581" y="1310018"/>
                </a:lnTo>
                <a:lnTo>
                  <a:pt x="7789161" y="1289621"/>
                </a:lnTo>
                <a:lnTo>
                  <a:pt x="7821903" y="1262607"/>
                </a:lnTo>
                <a:lnTo>
                  <a:pt x="7848917" y="1229865"/>
                </a:lnTo>
                <a:lnTo>
                  <a:pt x="7869314" y="1192285"/>
                </a:lnTo>
                <a:lnTo>
                  <a:pt x="7882205" y="1150757"/>
                </a:lnTo>
                <a:lnTo>
                  <a:pt x="7886700" y="1106170"/>
                </a:lnTo>
                <a:lnTo>
                  <a:pt x="7886700" y="221246"/>
                </a:lnTo>
                <a:lnTo>
                  <a:pt x="7882205" y="176659"/>
                </a:lnTo>
                <a:lnTo>
                  <a:pt x="7869314" y="135129"/>
                </a:lnTo>
                <a:lnTo>
                  <a:pt x="7848917" y="97547"/>
                </a:lnTo>
                <a:lnTo>
                  <a:pt x="7821903" y="64803"/>
                </a:lnTo>
                <a:lnTo>
                  <a:pt x="7789161" y="37786"/>
                </a:lnTo>
                <a:lnTo>
                  <a:pt x="7751581" y="17387"/>
                </a:lnTo>
                <a:lnTo>
                  <a:pt x="7710053" y="4495"/>
                </a:lnTo>
                <a:lnTo>
                  <a:pt x="7665466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30173" y="3449568"/>
            <a:ext cx="7886700" cy="1327785"/>
          </a:xfrm>
          <a:custGeom>
            <a:avLst/>
            <a:gdLst/>
            <a:ahLst/>
            <a:cxnLst/>
            <a:rect l="l" t="t" r="r" b="b"/>
            <a:pathLst>
              <a:path w="7886700" h="1327785">
                <a:moveTo>
                  <a:pt x="0" y="221246"/>
                </a:moveTo>
                <a:lnTo>
                  <a:pt x="4494" y="176659"/>
                </a:lnTo>
                <a:lnTo>
                  <a:pt x="17385" y="135129"/>
                </a:lnTo>
                <a:lnTo>
                  <a:pt x="37782" y="97547"/>
                </a:lnTo>
                <a:lnTo>
                  <a:pt x="64796" y="64803"/>
                </a:lnTo>
                <a:lnTo>
                  <a:pt x="97538" y="37786"/>
                </a:lnTo>
                <a:lnTo>
                  <a:pt x="135118" y="17387"/>
                </a:lnTo>
                <a:lnTo>
                  <a:pt x="176646" y="4495"/>
                </a:lnTo>
                <a:lnTo>
                  <a:pt x="221234" y="0"/>
                </a:lnTo>
                <a:lnTo>
                  <a:pt x="7665466" y="0"/>
                </a:lnTo>
                <a:lnTo>
                  <a:pt x="7710053" y="4495"/>
                </a:lnTo>
                <a:lnTo>
                  <a:pt x="7751581" y="17387"/>
                </a:lnTo>
                <a:lnTo>
                  <a:pt x="7789161" y="37786"/>
                </a:lnTo>
                <a:lnTo>
                  <a:pt x="7821903" y="64803"/>
                </a:lnTo>
                <a:lnTo>
                  <a:pt x="7848917" y="97547"/>
                </a:lnTo>
                <a:lnTo>
                  <a:pt x="7869314" y="135129"/>
                </a:lnTo>
                <a:lnTo>
                  <a:pt x="7882205" y="176659"/>
                </a:lnTo>
                <a:lnTo>
                  <a:pt x="7886700" y="221246"/>
                </a:lnTo>
                <a:lnTo>
                  <a:pt x="7886700" y="1106170"/>
                </a:lnTo>
                <a:lnTo>
                  <a:pt x="7882205" y="1150757"/>
                </a:lnTo>
                <a:lnTo>
                  <a:pt x="7869314" y="1192285"/>
                </a:lnTo>
                <a:lnTo>
                  <a:pt x="7848917" y="1229865"/>
                </a:lnTo>
                <a:lnTo>
                  <a:pt x="7821903" y="1262607"/>
                </a:lnTo>
                <a:lnTo>
                  <a:pt x="7789161" y="1289621"/>
                </a:lnTo>
                <a:lnTo>
                  <a:pt x="7751581" y="1310018"/>
                </a:lnTo>
                <a:lnTo>
                  <a:pt x="7710053" y="1322909"/>
                </a:lnTo>
                <a:lnTo>
                  <a:pt x="7665466" y="1327404"/>
                </a:lnTo>
                <a:lnTo>
                  <a:pt x="221234" y="1327404"/>
                </a:lnTo>
                <a:lnTo>
                  <a:pt x="176646" y="1322909"/>
                </a:lnTo>
                <a:lnTo>
                  <a:pt x="135118" y="1310018"/>
                </a:lnTo>
                <a:lnTo>
                  <a:pt x="97538" y="1289621"/>
                </a:lnTo>
                <a:lnTo>
                  <a:pt x="64796" y="1262607"/>
                </a:lnTo>
                <a:lnTo>
                  <a:pt x="37782" y="1229865"/>
                </a:lnTo>
                <a:lnTo>
                  <a:pt x="17385" y="1192285"/>
                </a:lnTo>
                <a:lnTo>
                  <a:pt x="4494" y="1150757"/>
                </a:lnTo>
                <a:lnTo>
                  <a:pt x="0" y="1106170"/>
                </a:lnTo>
                <a:lnTo>
                  <a:pt x="0" y="221246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30173" y="4778505"/>
            <a:ext cx="7886700" cy="795655"/>
          </a:xfrm>
          <a:custGeom>
            <a:avLst/>
            <a:gdLst/>
            <a:ahLst/>
            <a:cxnLst/>
            <a:rect l="l" t="t" r="r" b="b"/>
            <a:pathLst>
              <a:path w="7886700" h="795654">
                <a:moveTo>
                  <a:pt x="7754111" y="0"/>
                </a:moveTo>
                <a:lnTo>
                  <a:pt x="132588" y="0"/>
                </a:lnTo>
                <a:lnTo>
                  <a:pt x="90679" y="6759"/>
                </a:lnTo>
                <a:lnTo>
                  <a:pt x="54282" y="25581"/>
                </a:lnTo>
                <a:lnTo>
                  <a:pt x="25581" y="54282"/>
                </a:lnTo>
                <a:lnTo>
                  <a:pt x="6759" y="90679"/>
                </a:lnTo>
                <a:lnTo>
                  <a:pt x="0" y="132587"/>
                </a:lnTo>
                <a:lnTo>
                  <a:pt x="0" y="662927"/>
                </a:lnTo>
                <a:lnTo>
                  <a:pt x="6759" y="704837"/>
                </a:lnTo>
                <a:lnTo>
                  <a:pt x="25581" y="741237"/>
                </a:lnTo>
                <a:lnTo>
                  <a:pt x="54282" y="769942"/>
                </a:lnTo>
                <a:lnTo>
                  <a:pt x="90679" y="788767"/>
                </a:lnTo>
                <a:lnTo>
                  <a:pt x="132588" y="795527"/>
                </a:lnTo>
                <a:lnTo>
                  <a:pt x="7754111" y="795527"/>
                </a:lnTo>
                <a:lnTo>
                  <a:pt x="7796020" y="788767"/>
                </a:lnTo>
                <a:lnTo>
                  <a:pt x="7832417" y="769942"/>
                </a:lnTo>
                <a:lnTo>
                  <a:pt x="7861118" y="741237"/>
                </a:lnTo>
                <a:lnTo>
                  <a:pt x="7879940" y="704837"/>
                </a:lnTo>
                <a:lnTo>
                  <a:pt x="7886700" y="662927"/>
                </a:lnTo>
                <a:lnTo>
                  <a:pt x="7886700" y="132587"/>
                </a:lnTo>
                <a:lnTo>
                  <a:pt x="7879940" y="90679"/>
                </a:lnTo>
                <a:lnTo>
                  <a:pt x="7861118" y="54282"/>
                </a:lnTo>
                <a:lnTo>
                  <a:pt x="7832417" y="25581"/>
                </a:lnTo>
                <a:lnTo>
                  <a:pt x="7796020" y="6759"/>
                </a:lnTo>
                <a:lnTo>
                  <a:pt x="7754111" y="0"/>
                </a:lnTo>
                <a:close/>
              </a:path>
            </a:pathLst>
          </a:custGeom>
          <a:solidFill>
            <a:srgbClr val="8BC5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30173" y="4778505"/>
            <a:ext cx="7886700" cy="795655"/>
          </a:xfrm>
          <a:custGeom>
            <a:avLst/>
            <a:gdLst/>
            <a:ahLst/>
            <a:cxnLst/>
            <a:rect l="l" t="t" r="r" b="b"/>
            <a:pathLst>
              <a:path w="7886700" h="795654">
                <a:moveTo>
                  <a:pt x="0" y="132587"/>
                </a:moveTo>
                <a:lnTo>
                  <a:pt x="6759" y="90679"/>
                </a:lnTo>
                <a:lnTo>
                  <a:pt x="25581" y="54282"/>
                </a:lnTo>
                <a:lnTo>
                  <a:pt x="54282" y="25581"/>
                </a:lnTo>
                <a:lnTo>
                  <a:pt x="90679" y="6759"/>
                </a:lnTo>
                <a:lnTo>
                  <a:pt x="132588" y="0"/>
                </a:lnTo>
                <a:lnTo>
                  <a:pt x="7754111" y="0"/>
                </a:lnTo>
                <a:lnTo>
                  <a:pt x="7796020" y="6759"/>
                </a:lnTo>
                <a:lnTo>
                  <a:pt x="7832417" y="25581"/>
                </a:lnTo>
                <a:lnTo>
                  <a:pt x="7861118" y="54282"/>
                </a:lnTo>
                <a:lnTo>
                  <a:pt x="7879940" y="90679"/>
                </a:lnTo>
                <a:lnTo>
                  <a:pt x="7886700" y="132587"/>
                </a:lnTo>
                <a:lnTo>
                  <a:pt x="7886700" y="662927"/>
                </a:lnTo>
                <a:lnTo>
                  <a:pt x="7879940" y="704837"/>
                </a:lnTo>
                <a:lnTo>
                  <a:pt x="7861118" y="741237"/>
                </a:lnTo>
                <a:lnTo>
                  <a:pt x="7832417" y="769942"/>
                </a:lnTo>
                <a:lnTo>
                  <a:pt x="7796020" y="788767"/>
                </a:lnTo>
                <a:lnTo>
                  <a:pt x="7754111" y="795527"/>
                </a:lnTo>
                <a:lnTo>
                  <a:pt x="132588" y="795527"/>
                </a:lnTo>
                <a:lnTo>
                  <a:pt x="90679" y="788767"/>
                </a:lnTo>
                <a:lnTo>
                  <a:pt x="54282" y="769942"/>
                </a:lnTo>
                <a:lnTo>
                  <a:pt x="25581" y="741237"/>
                </a:lnTo>
                <a:lnTo>
                  <a:pt x="6759" y="704837"/>
                </a:lnTo>
                <a:lnTo>
                  <a:pt x="0" y="662927"/>
                </a:lnTo>
                <a:lnTo>
                  <a:pt x="0" y="132587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761461" y="1591454"/>
            <a:ext cx="7130415" cy="3787140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73660" marR="5080">
              <a:lnSpc>
                <a:spcPct val="90600"/>
              </a:lnSpc>
              <a:spcBef>
                <a:spcPts val="409"/>
              </a:spcBef>
            </a:pPr>
            <a:r>
              <a:rPr sz="2800" b="1" spc="-10" dirty="0">
                <a:solidFill>
                  <a:srgbClr val="FFFFFF"/>
                </a:solidFill>
                <a:latin typeface="Tahoma"/>
                <a:cs typeface="Tahoma"/>
              </a:rPr>
              <a:t>Definition: </a:t>
            </a: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An </a:t>
            </a:r>
            <a:r>
              <a:rPr sz="2800" spc="-10" dirty="0">
                <a:solidFill>
                  <a:srgbClr val="FFFFFF"/>
                </a:solidFill>
                <a:latin typeface="Tahoma"/>
                <a:cs typeface="Tahoma"/>
              </a:rPr>
              <a:t>employee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of </a:t>
            </a: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the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school  </a:t>
            </a: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conditioning an aid, service,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or </a:t>
            </a: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benefit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of </a:t>
            </a: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the 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school on </a:t>
            </a: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an </a:t>
            </a:r>
            <a:r>
              <a:rPr sz="2800" spc="-15" dirty="0">
                <a:solidFill>
                  <a:srgbClr val="FFFFFF"/>
                </a:solidFill>
                <a:latin typeface="Tahoma"/>
                <a:cs typeface="Tahoma"/>
              </a:rPr>
              <a:t>individual’s </a:t>
            </a: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participation in  unwelcome sexual</a:t>
            </a:r>
            <a:r>
              <a:rPr sz="2800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conduct</a:t>
            </a:r>
            <a:endParaRPr sz="28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500">
              <a:latin typeface="Tahoma"/>
              <a:cs typeface="Tahoma"/>
            </a:endParaRPr>
          </a:p>
          <a:p>
            <a:pPr marL="38100" marR="536575">
              <a:lnSpc>
                <a:spcPts val="3050"/>
              </a:lnSpc>
            </a:pPr>
            <a:r>
              <a:rPr sz="2800" b="1" spc="-5" dirty="0">
                <a:solidFill>
                  <a:srgbClr val="FFFFFF"/>
                </a:solidFill>
                <a:latin typeface="Tahoma"/>
                <a:cs typeface="Tahoma"/>
              </a:rPr>
              <a:t>New: </a:t>
            </a: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Only an </a:t>
            </a:r>
            <a:r>
              <a:rPr sz="2800" spc="-10" dirty="0">
                <a:solidFill>
                  <a:srgbClr val="FFFFFF"/>
                </a:solidFill>
                <a:latin typeface="Tahoma"/>
                <a:cs typeface="Tahoma"/>
              </a:rPr>
              <a:t>employee </a:t>
            </a: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(not a </a:t>
            </a:r>
            <a:r>
              <a:rPr sz="2800" spc="-45" dirty="0">
                <a:solidFill>
                  <a:srgbClr val="FFFFFF"/>
                </a:solidFill>
                <a:latin typeface="Tahoma"/>
                <a:cs typeface="Tahoma"/>
              </a:rPr>
              <a:t>volunteer,  </a:t>
            </a: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another student,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30" dirty="0">
                <a:solidFill>
                  <a:srgbClr val="FFFFFF"/>
                </a:solidFill>
                <a:latin typeface="Tahoma"/>
                <a:cs typeface="Tahoma"/>
              </a:rPr>
              <a:t>etc.)</a:t>
            </a:r>
            <a:endParaRPr sz="28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2800" b="1" spc="-5" dirty="0">
                <a:solidFill>
                  <a:srgbClr val="FFFFFF"/>
                </a:solidFill>
                <a:latin typeface="Tahoma"/>
                <a:cs typeface="Tahoma"/>
              </a:rPr>
              <a:t>Codified: </a:t>
            </a:r>
            <a:r>
              <a:rPr sz="2800" spc="-10" dirty="0">
                <a:solidFill>
                  <a:srgbClr val="FFFFFF"/>
                </a:solidFill>
                <a:latin typeface="Tahoma"/>
                <a:cs typeface="Tahoma"/>
              </a:rPr>
              <a:t>Severity </a:t>
            </a: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and harm</a:t>
            </a:r>
            <a:r>
              <a:rPr sz="2800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ahoma"/>
                <a:cs typeface="Tahoma"/>
              </a:rPr>
              <a:t>presumed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/>
              <a:t>37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47848" y="635000"/>
            <a:ext cx="444817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spc="90" dirty="0">
                <a:solidFill>
                  <a:srgbClr val="000000"/>
                </a:solidFill>
                <a:latin typeface="Arial"/>
                <a:cs typeface="Arial"/>
              </a:rPr>
              <a:t>VAWA </a:t>
            </a:r>
            <a:r>
              <a:rPr sz="4400" b="1" spc="-315" dirty="0">
                <a:solidFill>
                  <a:srgbClr val="000000"/>
                </a:solidFill>
                <a:latin typeface="Arial"/>
                <a:cs typeface="Arial"/>
              </a:rPr>
              <a:t>“Big</a:t>
            </a:r>
            <a:r>
              <a:rPr sz="4400" b="1" spc="-5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4400" b="1" spc="-225" dirty="0">
                <a:solidFill>
                  <a:srgbClr val="000000"/>
                </a:solidFill>
                <a:latin typeface="Arial"/>
                <a:cs typeface="Arial"/>
              </a:rPr>
              <a:t>Four”</a:t>
            </a:r>
            <a:endParaRPr sz="4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62762" y="1604010"/>
            <a:ext cx="7886700" cy="746760"/>
          </a:xfrm>
          <a:custGeom>
            <a:avLst/>
            <a:gdLst/>
            <a:ahLst/>
            <a:cxnLst/>
            <a:rect l="l" t="t" r="r" b="b"/>
            <a:pathLst>
              <a:path w="7886700" h="746760">
                <a:moveTo>
                  <a:pt x="7762240" y="0"/>
                </a:moveTo>
                <a:lnTo>
                  <a:pt x="124460" y="0"/>
                </a:lnTo>
                <a:lnTo>
                  <a:pt x="76016" y="9781"/>
                </a:lnTo>
                <a:lnTo>
                  <a:pt x="36455" y="36455"/>
                </a:lnTo>
                <a:lnTo>
                  <a:pt x="9781" y="76016"/>
                </a:lnTo>
                <a:lnTo>
                  <a:pt x="0" y="124460"/>
                </a:lnTo>
                <a:lnTo>
                  <a:pt x="0" y="622300"/>
                </a:lnTo>
                <a:lnTo>
                  <a:pt x="9781" y="670743"/>
                </a:lnTo>
                <a:lnTo>
                  <a:pt x="36455" y="710304"/>
                </a:lnTo>
                <a:lnTo>
                  <a:pt x="76016" y="736978"/>
                </a:lnTo>
                <a:lnTo>
                  <a:pt x="124460" y="746760"/>
                </a:lnTo>
                <a:lnTo>
                  <a:pt x="7762240" y="746760"/>
                </a:lnTo>
                <a:lnTo>
                  <a:pt x="7810683" y="736978"/>
                </a:lnTo>
                <a:lnTo>
                  <a:pt x="7850244" y="710304"/>
                </a:lnTo>
                <a:lnTo>
                  <a:pt x="7876918" y="670743"/>
                </a:lnTo>
                <a:lnTo>
                  <a:pt x="7886700" y="622300"/>
                </a:lnTo>
                <a:lnTo>
                  <a:pt x="7886700" y="124460"/>
                </a:lnTo>
                <a:lnTo>
                  <a:pt x="7876918" y="76016"/>
                </a:lnTo>
                <a:lnTo>
                  <a:pt x="7850244" y="36455"/>
                </a:lnTo>
                <a:lnTo>
                  <a:pt x="7810683" y="9781"/>
                </a:lnTo>
                <a:lnTo>
                  <a:pt x="7762240" y="0"/>
                </a:lnTo>
                <a:close/>
              </a:path>
            </a:pathLst>
          </a:custGeom>
          <a:solidFill>
            <a:srgbClr val="8BC5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62762" y="1604010"/>
            <a:ext cx="7886700" cy="746760"/>
          </a:xfrm>
          <a:custGeom>
            <a:avLst/>
            <a:gdLst/>
            <a:ahLst/>
            <a:cxnLst/>
            <a:rect l="l" t="t" r="r" b="b"/>
            <a:pathLst>
              <a:path w="7886700" h="746760">
                <a:moveTo>
                  <a:pt x="0" y="124460"/>
                </a:moveTo>
                <a:lnTo>
                  <a:pt x="9781" y="76016"/>
                </a:lnTo>
                <a:lnTo>
                  <a:pt x="36455" y="36455"/>
                </a:lnTo>
                <a:lnTo>
                  <a:pt x="76016" y="9781"/>
                </a:lnTo>
                <a:lnTo>
                  <a:pt x="124460" y="0"/>
                </a:lnTo>
                <a:lnTo>
                  <a:pt x="7762240" y="0"/>
                </a:lnTo>
                <a:lnTo>
                  <a:pt x="7810683" y="9781"/>
                </a:lnTo>
                <a:lnTo>
                  <a:pt x="7850244" y="36455"/>
                </a:lnTo>
                <a:lnTo>
                  <a:pt x="7876918" y="76016"/>
                </a:lnTo>
                <a:lnTo>
                  <a:pt x="7886700" y="124460"/>
                </a:lnTo>
                <a:lnTo>
                  <a:pt x="7886700" y="622300"/>
                </a:lnTo>
                <a:lnTo>
                  <a:pt x="7876918" y="670743"/>
                </a:lnTo>
                <a:lnTo>
                  <a:pt x="7850244" y="710304"/>
                </a:lnTo>
                <a:lnTo>
                  <a:pt x="7810683" y="736978"/>
                </a:lnTo>
                <a:lnTo>
                  <a:pt x="7762240" y="746760"/>
                </a:lnTo>
                <a:lnTo>
                  <a:pt x="124460" y="746760"/>
                </a:lnTo>
                <a:lnTo>
                  <a:pt x="76016" y="736978"/>
                </a:lnTo>
                <a:lnTo>
                  <a:pt x="36455" y="710304"/>
                </a:lnTo>
                <a:lnTo>
                  <a:pt x="9781" y="670743"/>
                </a:lnTo>
                <a:lnTo>
                  <a:pt x="0" y="622300"/>
                </a:lnTo>
                <a:lnTo>
                  <a:pt x="0" y="124460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8576" y="1639823"/>
            <a:ext cx="7813675" cy="673735"/>
          </a:xfrm>
          <a:custGeom>
            <a:avLst/>
            <a:gdLst/>
            <a:ahLst/>
            <a:cxnLst/>
            <a:rect l="l" t="t" r="r" b="b"/>
            <a:pathLst>
              <a:path w="7813675" h="673735">
                <a:moveTo>
                  <a:pt x="0" y="0"/>
                </a:moveTo>
                <a:lnTo>
                  <a:pt x="7813548" y="0"/>
                </a:lnTo>
                <a:lnTo>
                  <a:pt x="7813548" y="673608"/>
                </a:lnTo>
                <a:lnTo>
                  <a:pt x="0" y="673608"/>
                </a:lnTo>
                <a:lnTo>
                  <a:pt x="0" y="0"/>
                </a:lnTo>
                <a:close/>
              </a:path>
            </a:pathLst>
          </a:custGeom>
          <a:solidFill>
            <a:srgbClr val="8BC5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62762" y="2599184"/>
            <a:ext cx="7886700" cy="745490"/>
          </a:xfrm>
          <a:custGeom>
            <a:avLst/>
            <a:gdLst/>
            <a:ahLst/>
            <a:cxnLst/>
            <a:rect l="l" t="t" r="r" b="b"/>
            <a:pathLst>
              <a:path w="7886700" h="745489">
                <a:moveTo>
                  <a:pt x="7762494" y="0"/>
                </a:moveTo>
                <a:lnTo>
                  <a:pt x="124205" y="0"/>
                </a:lnTo>
                <a:lnTo>
                  <a:pt x="75861" y="9761"/>
                </a:lnTo>
                <a:lnTo>
                  <a:pt x="36380" y="36380"/>
                </a:lnTo>
                <a:lnTo>
                  <a:pt x="9761" y="75861"/>
                </a:lnTo>
                <a:lnTo>
                  <a:pt x="0" y="124205"/>
                </a:lnTo>
                <a:lnTo>
                  <a:pt x="0" y="621029"/>
                </a:lnTo>
                <a:lnTo>
                  <a:pt x="9761" y="669374"/>
                </a:lnTo>
                <a:lnTo>
                  <a:pt x="36380" y="708855"/>
                </a:lnTo>
                <a:lnTo>
                  <a:pt x="75861" y="735474"/>
                </a:lnTo>
                <a:lnTo>
                  <a:pt x="124205" y="745235"/>
                </a:lnTo>
                <a:lnTo>
                  <a:pt x="7762494" y="745235"/>
                </a:lnTo>
                <a:lnTo>
                  <a:pt x="7810838" y="735474"/>
                </a:lnTo>
                <a:lnTo>
                  <a:pt x="7850319" y="708855"/>
                </a:lnTo>
                <a:lnTo>
                  <a:pt x="7876938" y="669374"/>
                </a:lnTo>
                <a:lnTo>
                  <a:pt x="7886700" y="621029"/>
                </a:lnTo>
                <a:lnTo>
                  <a:pt x="7886700" y="124205"/>
                </a:lnTo>
                <a:lnTo>
                  <a:pt x="7876938" y="75861"/>
                </a:lnTo>
                <a:lnTo>
                  <a:pt x="7850319" y="36380"/>
                </a:lnTo>
                <a:lnTo>
                  <a:pt x="7810838" y="9761"/>
                </a:lnTo>
                <a:lnTo>
                  <a:pt x="7762494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62762" y="2599184"/>
            <a:ext cx="7886700" cy="745490"/>
          </a:xfrm>
          <a:custGeom>
            <a:avLst/>
            <a:gdLst/>
            <a:ahLst/>
            <a:cxnLst/>
            <a:rect l="l" t="t" r="r" b="b"/>
            <a:pathLst>
              <a:path w="7886700" h="745489">
                <a:moveTo>
                  <a:pt x="0" y="124205"/>
                </a:moveTo>
                <a:lnTo>
                  <a:pt x="9761" y="75861"/>
                </a:lnTo>
                <a:lnTo>
                  <a:pt x="36380" y="36380"/>
                </a:lnTo>
                <a:lnTo>
                  <a:pt x="75861" y="9761"/>
                </a:lnTo>
                <a:lnTo>
                  <a:pt x="124205" y="0"/>
                </a:lnTo>
                <a:lnTo>
                  <a:pt x="7762494" y="0"/>
                </a:lnTo>
                <a:lnTo>
                  <a:pt x="7810838" y="9761"/>
                </a:lnTo>
                <a:lnTo>
                  <a:pt x="7850319" y="36380"/>
                </a:lnTo>
                <a:lnTo>
                  <a:pt x="7876938" y="75861"/>
                </a:lnTo>
                <a:lnTo>
                  <a:pt x="7886700" y="124205"/>
                </a:lnTo>
                <a:lnTo>
                  <a:pt x="7886700" y="621029"/>
                </a:lnTo>
                <a:lnTo>
                  <a:pt x="7876938" y="669374"/>
                </a:lnTo>
                <a:lnTo>
                  <a:pt x="7850319" y="708855"/>
                </a:lnTo>
                <a:lnTo>
                  <a:pt x="7810838" y="735474"/>
                </a:lnTo>
                <a:lnTo>
                  <a:pt x="7762494" y="745235"/>
                </a:lnTo>
                <a:lnTo>
                  <a:pt x="124205" y="745235"/>
                </a:lnTo>
                <a:lnTo>
                  <a:pt x="75861" y="735474"/>
                </a:lnTo>
                <a:lnTo>
                  <a:pt x="36380" y="708855"/>
                </a:lnTo>
                <a:lnTo>
                  <a:pt x="9761" y="669374"/>
                </a:lnTo>
                <a:lnTo>
                  <a:pt x="0" y="621029"/>
                </a:lnTo>
                <a:lnTo>
                  <a:pt x="0" y="124205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98576" y="2634995"/>
            <a:ext cx="7813675" cy="673735"/>
          </a:xfrm>
          <a:custGeom>
            <a:avLst/>
            <a:gdLst/>
            <a:ahLst/>
            <a:cxnLst/>
            <a:rect l="l" t="t" r="r" b="b"/>
            <a:pathLst>
              <a:path w="7813675" h="673735">
                <a:moveTo>
                  <a:pt x="0" y="0"/>
                </a:moveTo>
                <a:lnTo>
                  <a:pt x="7813548" y="0"/>
                </a:lnTo>
                <a:lnTo>
                  <a:pt x="7813548" y="673608"/>
                </a:lnTo>
                <a:lnTo>
                  <a:pt x="0" y="673608"/>
                </a:lnTo>
                <a:lnTo>
                  <a:pt x="0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62762" y="3612641"/>
            <a:ext cx="7886700" cy="746760"/>
          </a:xfrm>
          <a:custGeom>
            <a:avLst/>
            <a:gdLst/>
            <a:ahLst/>
            <a:cxnLst/>
            <a:rect l="l" t="t" r="r" b="b"/>
            <a:pathLst>
              <a:path w="7886700" h="746760">
                <a:moveTo>
                  <a:pt x="7762240" y="0"/>
                </a:moveTo>
                <a:lnTo>
                  <a:pt x="124460" y="0"/>
                </a:lnTo>
                <a:lnTo>
                  <a:pt x="76016" y="9781"/>
                </a:lnTo>
                <a:lnTo>
                  <a:pt x="36455" y="36455"/>
                </a:lnTo>
                <a:lnTo>
                  <a:pt x="9781" y="76016"/>
                </a:lnTo>
                <a:lnTo>
                  <a:pt x="0" y="124460"/>
                </a:lnTo>
                <a:lnTo>
                  <a:pt x="0" y="622300"/>
                </a:lnTo>
                <a:lnTo>
                  <a:pt x="9781" y="670743"/>
                </a:lnTo>
                <a:lnTo>
                  <a:pt x="36455" y="710304"/>
                </a:lnTo>
                <a:lnTo>
                  <a:pt x="76016" y="736978"/>
                </a:lnTo>
                <a:lnTo>
                  <a:pt x="124460" y="746760"/>
                </a:lnTo>
                <a:lnTo>
                  <a:pt x="7762240" y="746760"/>
                </a:lnTo>
                <a:lnTo>
                  <a:pt x="7810683" y="736978"/>
                </a:lnTo>
                <a:lnTo>
                  <a:pt x="7850244" y="710304"/>
                </a:lnTo>
                <a:lnTo>
                  <a:pt x="7876918" y="670743"/>
                </a:lnTo>
                <a:lnTo>
                  <a:pt x="7886700" y="622300"/>
                </a:lnTo>
                <a:lnTo>
                  <a:pt x="7886700" y="124460"/>
                </a:lnTo>
                <a:lnTo>
                  <a:pt x="7876918" y="76016"/>
                </a:lnTo>
                <a:lnTo>
                  <a:pt x="7850244" y="36455"/>
                </a:lnTo>
                <a:lnTo>
                  <a:pt x="7810683" y="9781"/>
                </a:lnTo>
                <a:lnTo>
                  <a:pt x="7762240" y="0"/>
                </a:lnTo>
                <a:close/>
              </a:path>
            </a:pathLst>
          </a:custGeom>
          <a:solidFill>
            <a:srgbClr val="8BC5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62762" y="3612641"/>
            <a:ext cx="7886700" cy="746760"/>
          </a:xfrm>
          <a:custGeom>
            <a:avLst/>
            <a:gdLst/>
            <a:ahLst/>
            <a:cxnLst/>
            <a:rect l="l" t="t" r="r" b="b"/>
            <a:pathLst>
              <a:path w="7886700" h="746760">
                <a:moveTo>
                  <a:pt x="0" y="124460"/>
                </a:moveTo>
                <a:lnTo>
                  <a:pt x="9781" y="76016"/>
                </a:lnTo>
                <a:lnTo>
                  <a:pt x="36455" y="36455"/>
                </a:lnTo>
                <a:lnTo>
                  <a:pt x="76016" y="9781"/>
                </a:lnTo>
                <a:lnTo>
                  <a:pt x="124460" y="0"/>
                </a:lnTo>
                <a:lnTo>
                  <a:pt x="7762240" y="0"/>
                </a:lnTo>
                <a:lnTo>
                  <a:pt x="7810683" y="9781"/>
                </a:lnTo>
                <a:lnTo>
                  <a:pt x="7850244" y="36455"/>
                </a:lnTo>
                <a:lnTo>
                  <a:pt x="7876918" y="76016"/>
                </a:lnTo>
                <a:lnTo>
                  <a:pt x="7886700" y="124460"/>
                </a:lnTo>
                <a:lnTo>
                  <a:pt x="7886700" y="622300"/>
                </a:lnTo>
                <a:lnTo>
                  <a:pt x="7876918" y="670743"/>
                </a:lnTo>
                <a:lnTo>
                  <a:pt x="7850244" y="710304"/>
                </a:lnTo>
                <a:lnTo>
                  <a:pt x="7810683" y="736978"/>
                </a:lnTo>
                <a:lnTo>
                  <a:pt x="7762240" y="746760"/>
                </a:lnTo>
                <a:lnTo>
                  <a:pt x="124460" y="746760"/>
                </a:lnTo>
                <a:lnTo>
                  <a:pt x="76016" y="736978"/>
                </a:lnTo>
                <a:lnTo>
                  <a:pt x="36455" y="710304"/>
                </a:lnTo>
                <a:lnTo>
                  <a:pt x="9781" y="670743"/>
                </a:lnTo>
                <a:lnTo>
                  <a:pt x="0" y="622300"/>
                </a:lnTo>
                <a:lnTo>
                  <a:pt x="0" y="124460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98576" y="3648455"/>
            <a:ext cx="7813675" cy="673735"/>
          </a:xfrm>
          <a:custGeom>
            <a:avLst/>
            <a:gdLst/>
            <a:ahLst/>
            <a:cxnLst/>
            <a:rect l="l" t="t" r="r" b="b"/>
            <a:pathLst>
              <a:path w="7813675" h="673735">
                <a:moveTo>
                  <a:pt x="0" y="0"/>
                </a:moveTo>
                <a:lnTo>
                  <a:pt x="7813548" y="0"/>
                </a:lnTo>
                <a:lnTo>
                  <a:pt x="7813548" y="673608"/>
                </a:lnTo>
                <a:lnTo>
                  <a:pt x="0" y="673608"/>
                </a:lnTo>
                <a:lnTo>
                  <a:pt x="0" y="0"/>
                </a:lnTo>
                <a:close/>
              </a:path>
            </a:pathLst>
          </a:custGeom>
          <a:solidFill>
            <a:srgbClr val="8BC5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62762" y="4645914"/>
            <a:ext cx="7886700" cy="746760"/>
          </a:xfrm>
          <a:custGeom>
            <a:avLst/>
            <a:gdLst/>
            <a:ahLst/>
            <a:cxnLst/>
            <a:rect l="l" t="t" r="r" b="b"/>
            <a:pathLst>
              <a:path w="7886700" h="746760">
                <a:moveTo>
                  <a:pt x="7762240" y="0"/>
                </a:moveTo>
                <a:lnTo>
                  <a:pt x="124460" y="0"/>
                </a:lnTo>
                <a:lnTo>
                  <a:pt x="76016" y="9781"/>
                </a:lnTo>
                <a:lnTo>
                  <a:pt x="36455" y="36455"/>
                </a:lnTo>
                <a:lnTo>
                  <a:pt x="9781" y="76016"/>
                </a:lnTo>
                <a:lnTo>
                  <a:pt x="0" y="124460"/>
                </a:lnTo>
                <a:lnTo>
                  <a:pt x="0" y="622300"/>
                </a:lnTo>
                <a:lnTo>
                  <a:pt x="9781" y="670743"/>
                </a:lnTo>
                <a:lnTo>
                  <a:pt x="36455" y="710304"/>
                </a:lnTo>
                <a:lnTo>
                  <a:pt x="76016" y="736978"/>
                </a:lnTo>
                <a:lnTo>
                  <a:pt x="124460" y="746760"/>
                </a:lnTo>
                <a:lnTo>
                  <a:pt x="7762240" y="746760"/>
                </a:lnTo>
                <a:lnTo>
                  <a:pt x="7810683" y="736978"/>
                </a:lnTo>
                <a:lnTo>
                  <a:pt x="7850244" y="710304"/>
                </a:lnTo>
                <a:lnTo>
                  <a:pt x="7876918" y="670743"/>
                </a:lnTo>
                <a:lnTo>
                  <a:pt x="7886700" y="622300"/>
                </a:lnTo>
                <a:lnTo>
                  <a:pt x="7886700" y="124460"/>
                </a:lnTo>
                <a:lnTo>
                  <a:pt x="7876918" y="76016"/>
                </a:lnTo>
                <a:lnTo>
                  <a:pt x="7850244" y="36455"/>
                </a:lnTo>
                <a:lnTo>
                  <a:pt x="7810683" y="9781"/>
                </a:lnTo>
                <a:lnTo>
                  <a:pt x="7762240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62762" y="4645914"/>
            <a:ext cx="7886700" cy="746760"/>
          </a:xfrm>
          <a:custGeom>
            <a:avLst/>
            <a:gdLst/>
            <a:ahLst/>
            <a:cxnLst/>
            <a:rect l="l" t="t" r="r" b="b"/>
            <a:pathLst>
              <a:path w="7886700" h="746760">
                <a:moveTo>
                  <a:pt x="0" y="124460"/>
                </a:moveTo>
                <a:lnTo>
                  <a:pt x="9781" y="76016"/>
                </a:lnTo>
                <a:lnTo>
                  <a:pt x="36455" y="36455"/>
                </a:lnTo>
                <a:lnTo>
                  <a:pt x="76016" y="9781"/>
                </a:lnTo>
                <a:lnTo>
                  <a:pt x="124460" y="0"/>
                </a:lnTo>
                <a:lnTo>
                  <a:pt x="7762240" y="0"/>
                </a:lnTo>
                <a:lnTo>
                  <a:pt x="7810683" y="9781"/>
                </a:lnTo>
                <a:lnTo>
                  <a:pt x="7850244" y="36455"/>
                </a:lnTo>
                <a:lnTo>
                  <a:pt x="7876918" y="76016"/>
                </a:lnTo>
                <a:lnTo>
                  <a:pt x="7886700" y="124460"/>
                </a:lnTo>
                <a:lnTo>
                  <a:pt x="7886700" y="622300"/>
                </a:lnTo>
                <a:lnTo>
                  <a:pt x="7876918" y="670743"/>
                </a:lnTo>
                <a:lnTo>
                  <a:pt x="7850244" y="710304"/>
                </a:lnTo>
                <a:lnTo>
                  <a:pt x="7810683" y="736978"/>
                </a:lnTo>
                <a:lnTo>
                  <a:pt x="7762240" y="746760"/>
                </a:lnTo>
                <a:lnTo>
                  <a:pt x="124460" y="746760"/>
                </a:lnTo>
                <a:lnTo>
                  <a:pt x="76016" y="736978"/>
                </a:lnTo>
                <a:lnTo>
                  <a:pt x="36455" y="710304"/>
                </a:lnTo>
                <a:lnTo>
                  <a:pt x="9781" y="670743"/>
                </a:lnTo>
                <a:lnTo>
                  <a:pt x="0" y="622300"/>
                </a:lnTo>
                <a:lnTo>
                  <a:pt x="0" y="124460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98576" y="4681728"/>
            <a:ext cx="7813675" cy="673735"/>
          </a:xfrm>
          <a:custGeom>
            <a:avLst/>
            <a:gdLst/>
            <a:ahLst/>
            <a:cxnLst/>
            <a:rect l="l" t="t" r="r" b="b"/>
            <a:pathLst>
              <a:path w="7813675" h="673735">
                <a:moveTo>
                  <a:pt x="0" y="0"/>
                </a:moveTo>
                <a:lnTo>
                  <a:pt x="7813548" y="0"/>
                </a:lnTo>
                <a:lnTo>
                  <a:pt x="7813548" y="673607"/>
                </a:lnTo>
                <a:lnTo>
                  <a:pt x="0" y="673607"/>
                </a:lnTo>
                <a:lnTo>
                  <a:pt x="0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896228" y="1718175"/>
            <a:ext cx="6812915" cy="35096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900" dirty="0">
                <a:solidFill>
                  <a:srgbClr val="FFFFFF"/>
                </a:solidFill>
                <a:latin typeface="Tahoma"/>
                <a:cs typeface="Tahoma"/>
              </a:rPr>
              <a:t>Sexual </a:t>
            </a:r>
            <a:r>
              <a:rPr sz="2900" spc="-5" dirty="0">
                <a:solidFill>
                  <a:srgbClr val="FFFFFF"/>
                </a:solidFill>
                <a:latin typeface="Tahoma"/>
                <a:cs typeface="Tahoma"/>
              </a:rPr>
              <a:t>Assault 20 </a:t>
            </a:r>
            <a:r>
              <a:rPr sz="2900" spc="-10" dirty="0">
                <a:solidFill>
                  <a:srgbClr val="FFFFFF"/>
                </a:solidFill>
                <a:latin typeface="Tahoma"/>
                <a:cs typeface="Tahoma"/>
              </a:rPr>
              <a:t>U.S.C.</a:t>
            </a:r>
            <a:r>
              <a:rPr sz="2900" spc="-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900" spc="5" dirty="0">
                <a:solidFill>
                  <a:srgbClr val="FFFFFF"/>
                </a:solidFill>
                <a:latin typeface="Tahoma"/>
                <a:cs typeface="Tahoma"/>
              </a:rPr>
              <a:t>1092(f)(6)(A)(v)</a:t>
            </a:r>
            <a:endParaRPr sz="2900">
              <a:latin typeface="Tahoma"/>
              <a:cs typeface="Tahoma"/>
            </a:endParaRPr>
          </a:p>
          <a:p>
            <a:pPr marL="12700" marR="5080">
              <a:lnSpc>
                <a:spcPts val="7980"/>
              </a:lnSpc>
              <a:spcBef>
                <a:spcPts val="860"/>
              </a:spcBef>
              <a:tabLst>
                <a:tab pos="3723004" algn="l"/>
              </a:tabLst>
            </a:pPr>
            <a:r>
              <a:rPr sz="2900" spc="-5" dirty="0">
                <a:solidFill>
                  <a:srgbClr val="FFFFFF"/>
                </a:solidFill>
                <a:latin typeface="Tahoma"/>
                <a:cs typeface="Tahoma"/>
              </a:rPr>
              <a:t>Domestic</a:t>
            </a:r>
            <a:r>
              <a:rPr sz="2900" spc="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ahoma"/>
                <a:cs typeface="Tahoma"/>
              </a:rPr>
              <a:t>Violence</a:t>
            </a:r>
            <a:r>
              <a:rPr sz="2900" spc="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ahoma"/>
                <a:cs typeface="Tahoma"/>
              </a:rPr>
              <a:t>34	</a:t>
            </a:r>
            <a:r>
              <a:rPr sz="2900" spc="-10" dirty="0">
                <a:solidFill>
                  <a:srgbClr val="FFFFFF"/>
                </a:solidFill>
                <a:latin typeface="Tahoma"/>
                <a:cs typeface="Tahoma"/>
              </a:rPr>
              <a:t>U.S.C.</a:t>
            </a:r>
            <a:r>
              <a:rPr sz="29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ahoma"/>
                <a:cs typeface="Tahoma"/>
              </a:rPr>
              <a:t>12291(a)(8)  Dating Violence 34 </a:t>
            </a:r>
            <a:r>
              <a:rPr sz="2900" spc="-10" dirty="0">
                <a:solidFill>
                  <a:srgbClr val="FFFFFF"/>
                </a:solidFill>
                <a:latin typeface="Tahoma"/>
                <a:cs typeface="Tahoma"/>
              </a:rPr>
              <a:t>U.S.C.</a:t>
            </a:r>
            <a:r>
              <a:rPr sz="2900" spc="-5" dirty="0">
                <a:solidFill>
                  <a:srgbClr val="FFFFFF"/>
                </a:solidFill>
                <a:latin typeface="Tahoma"/>
                <a:cs typeface="Tahoma"/>
              </a:rPr>
              <a:t> 12291(a)(10)</a:t>
            </a:r>
            <a:endParaRPr sz="29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2900" dirty="0">
                <a:solidFill>
                  <a:srgbClr val="FFFFFF"/>
                </a:solidFill>
                <a:latin typeface="Tahoma"/>
                <a:cs typeface="Tahoma"/>
              </a:rPr>
              <a:t>Stalking </a:t>
            </a:r>
            <a:r>
              <a:rPr sz="2900" spc="-5" dirty="0">
                <a:solidFill>
                  <a:srgbClr val="FFFFFF"/>
                </a:solidFill>
                <a:latin typeface="Tahoma"/>
                <a:cs typeface="Tahoma"/>
              </a:rPr>
              <a:t>34 </a:t>
            </a:r>
            <a:r>
              <a:rPr sz="2900" spc="-10" dirty="0">
                <a:solidFill>
                  <a:srgbClr val="FFFFFF"/>
                </a:solidFill>
                <a:latin typeface="Tahoma"/>
                <a:cs typeface="Tahoma"/>
              </a:rPr>
              <a:t>U.S.C.</a:t>
            </a:r>
            <a:r>
              <a:rPr sz="29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ahoma"/>
                <a:cs typeface="Tahoma"/>
              </a:rPr>
              <a:t>12291(a)(30)</a:t>
            </a:r>
            <a:endParaRPr sz="2900">
              <a:latin typeface="Tahoma"/>
              <a:cs typeface="Tahoma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/>
              <a:t>38</a:t>
            </a:r>
          </a:p>
        </p:txBody>
      </p:sp>
      <p:sp>
        <p:nvSpPr>
          <p:cNvPr id="17" name="object 1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90727"/>
            <a:ext cx="9143998" cy="50810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205381" y="2831861"/>
            <a:ext cx="2511425" cy="89408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177165" marR="5080" indent="-165100">
              <a:lnSpc>
                <a:spcPts val="3240"/>
              </a:lnSpc>
              <a:spcBef>
                <a:spcPts val="505"/>
              </a:spcBef>
            </a:pPr>
            <a:r>
              <a:rPr sz="3000" spc="30" dirty="0"/>
              <a:t>Title </a:t>
            </a:r>
            <a:r>
              <a:rPr sz="3000" spc="-40" dirty="0"/>
              <a:t>IX</a:t>
            </a:r>
            <a:r>
              <a:rPr sz="3000" spc="-455" dirty="0"/>
              <a:t> </a:t>
            </a:r>
            <a:r>
              <a:rPr sz="3000" spc="60" dirty="0"/>
              <a:t>Hostile  </a:t>
            </a:r>
            <a:r>
              <a:rPr sz="3000" spc="20" dirty="0"/>
              <a:t>Environment</a:t>
            </a:r>
            <a:endParaRPr sz="300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/>
              <a:t>39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228600"/>
            <a:ext cx="8610600" cy="1066800"/>
          </a:xfrm>
          <a:prstGeom prst="rect">
            <a:avLst/>
          </a:prstGeom>
          <a:solidFill>
            <a:srgbClr val="8BC53D"/>
          </a:solidFill>
          <a:ln w="9525">
            <a:solidFill>
              <a:srgbClr val="000000"/>
            </a:solidFill>
          </a:ln>
        </p:spPr>
        <p:txBody>
          <a:bodyPr vert="horz" wrap="square" lIns="0" tIns="241300" rIns="0" bIns="0" rtlCol="0">
            <a:spAutoFit/>
          </a:bodyPr>
          <a:lstStyle/>
          <a:p>
            <a:pPr marL="233679">
              <a:lnSpc>
                <a:spcPct val="100000"/>
              </a:lnSpc>
              <a:spcBef>
                <a:spcPts val="1900"/>
              </a:spcBef>
            </a:pPr>
            <a:r>
              <a:rPr sz="3800" spc="-5" dirty="0"/>
              <a:t>Title IX </a:t>
            </a:r>
            <a:r>
              <a:rPr sz="3800" dirty="0"/>
              <a:t>– What </a:t>
            </a:r>
            <a:r>
              <a:rPr sz="3800" spc="-5" dirty="0"/>
              <a:t>is </a:t>
            </a:r>
            <a:r>
              <a:rPr sz="3800" dirty="0"/>
              <a:t>Sexual</a:t>
            </a:r>
            <a:r>
              <a:rPr sz="3800" spc="-35" dirty="0"/>
              <a:t> </a:t>
            </a:r>
            <a:r>
              <a:rPr sz="3800" spc="-5" dirty="0"/>
              <a:t>Harassment?</a:t>
            </a:r>
            <a:endParaRPr sz="380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/>
              <a:t>40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07340" y="2430272"/>
            <a:ext cx="3938904" cy="32150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1099"/>
              </a:lnSpc>
              <a:spcBef>
                <a:spcPts val="95"/>
              </a:spcBef>
            </a:pPr>
            <a:r>
              <a:rPr sz="2300" spc="10" dirty="0">
                <a:latin typeface="Tahoma"/>
                <a:cs typeface="Tahoma"/>
              </a:rPr>
              <a:t>Unwelcome conduct  determined by a reasonable  person to be </a:t>
            </a:r>
            <a:r>
              <a:rPr sz="2300" b="1" spc="10" dirty="0">
                <a:latin typeface="Tahoma"/>
                <a:cs typeface="Tahoma"/>
              </a:rPr>
              <a:t>severe,  pervasive or persistent as  to interfere </a:t>
            </a:r>
            <a:r>
              <a:rPr sz="2300" b="1" spc="15" dirty="0">
                <a:latin typeface="Tahoma"/>
                <a:cs typeface="Tahoma"/>
              </a:rPr>
              <a:t>with </a:t>
            </a:r>
            <a:r>
              <a:rPr sz="2300" b="1" spc="10" dirty="0">
                <a:latin typeface="Tahoma"/>
                <a:cs typeface="Tahoma"/>
              </a:rPr>
              <a:t>or </a:t>
            </a:r>
            <a:r>
              <a:rPr sz="2300" b="1" spc="15" dirty="0">
                <a:latin typeface="Tahoma"/>
                <a:cs typeface="Tahoma"/>
              </a:rPr>
              <a:t>limit a  </a:t>
            </a:r>
            <a:r>
              <a:rPr sz="2300" b="1" spc="10" dirty="0">
                <a:latin typeface="Tahoma"/>
                <a:cs typeface="Tahoma"/>
              </a:rPr>
              <a:t>student’s ability to  participate </a:t>
            </a:r>
            <a:r>
              <a:rPr sz="2300" b="1" spc="15" dirty="0">
                <a:latin typeface="Tahoma"/>
                <a:cs typeface="Tahoma"/>
              </a:rPr>
              <a:t>in </a:t>
            </a:r>
            <a:r>
              <a:rPr sz="2300" b="1" spc="10" dirty="0">
                <a:latin typeface="Tahoma"/>
                <a:cs typeface="Tahoma"/>
              </a:rPr>
              <a:t>or benefit  from school services,  activities, or</a:t>
            </a:r>
            <a:r>
              <a:rPr sz="2300" b="1" spc="-90" dirty="0">
                <a:latin typeface="Tahoma"/>
                <a:cs typeface="Tahoma"/>
              </a:rPr>
              <a:t> </a:t>
            </a:r>
            <a:r>
              <a:rPr sz="2300" b="1" spc="10" dirty="0">
                <a:latin typeface="Tahoma"/>
                <a:cs typeface="Tahoma"/>
              </a:rPr>
              <a:t>opportunities</a:t>
            </a:r>
            <a:endParaRPr sz="23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7340" y="1555496"/>
            <a:ext cx="77374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317365" algn="l"/>
              </a:tabLst>
            </a:pPr>
            <a:r>
              <a:rPr sz="2400" b="1" spc="-5" dirty="0">
                <a:latin typeface="Tahoma"/>
                <a:cs typeface="Tahoma"/>
              </a:rPr>
              <a:t>Old</a:t>
            </a:r>
            <a:r>
              <a:rPr sz="2400" b="1" spc="20" dirty="0">
                <a:latin typeface="Tahoma"/>
                <a:cs typeface="Tahoma"/>
              </a:rPr>
              <a:t> </a:t>
            </a:r>
            <a:r>
              <a:rPr sz="2400" b="1" spc="-10" dirty="0">
                <a:latin typeface="Tahoma"/>
                <a:cs typeface="Tahoma"/>
              </a:rPr>
              <a:t>Definition	</a:t>
            </a:r>
            <a:r>
              <a:rPr sz="2400" b="1" spc="-5" dirty="0">
                <a:latin typeface="Tahoma"/>
                <a:cs typeface="Tahoma"/>
              </a:rPr>
              <a:t>New </a:t>
            </a:r>
            <a:r>
              <a:rPr sz="2400" b="1" spc="-10" dirty="0">
                <a:latin typeface="Tahoma"/>
                <a:cs typeface="Tahoma"/>
              </a:rPr>
              <a:t>Definition</a:t>
            </a:r>
            <a:r>
              <a:rPr sz="2400" b="1" spc="-15" dirty="0">
                <a:latin typeface="Tahoma"/>
                <a:cs typeface="Tahoma"/>
              </a:rPr>
              <a:t> </a:t>
            </a:r>
            <a:r>
              <a:rPr sz="2400" b="1" spc="-5" dirty="0">
                <a:latin typeface="Tahoma"/>
                <a:cs typeface="Tahoma"/>
              </a:rPr>
              <a:t>(8/14)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12640" y="2427223"/>
            <a:ext cx="4025900" cy="27070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200" spc="-10" dirty="0">
                <a:latin typeface="Tahoma"/>
                <a:cs typeface="Tahoma"/>
              </a:rPr>
              <a:t>Unwelcome conduct </a:t>
            </a:r>
            <a:r>
              <a:rPr sz="2200" spc="-5" dirty="0">
                <a:latin typeface="Tahoma"/>
                <a:cs typeface="Tahoma"/>
              </a:rPr>
              <a:t>determined  by a </a:t>
            </a:r>
            <a:r>
              <a:rPr sz="2200" spc="-10" dirty="0">
                <a:latin typeface="Tahoma"/>
                <a:cs typeface="Tahoma"/>
              </a:rPr>
              <a:t>reasonable person </a:t>
            </a:r>
            <a:r>
              <a:rPr sz="2200" spc="-5" dirty="0">
                <a:latin typeface="Tahoma"/>
                <a:cs typeface="Tahoma"/>
              </a:rPr>
              <a:t>to be </a:t>
            </a:r>
            <a:r>
              <a:rPr sz="2200" b="1" spc="-10" dirty="0">
                <a:latin typeface="Tahoma"/>
                <a:cs typeface="Tahoma"/>
              </a:rPr>
              <a:t>so  </a:t>
            </a:r>
            <a:r>
              <a:rPr sz="2200" b="1" spc="-5" dirty="0">
                <a:latin typeface="Tahoma"/>
                <a:cs typeface="Tahoma"/>
              </a:rPr>
              <a:t>severe, pervasive, and  objectively </a:t>
            </a:r>
            <a:r>
              <a:rPr sz="2200" b="1" spc="-10" dirty="0">
                <a:latin typeface="Tahoma"/>
                <a:cs typeface="Tahoma"/>
              </a:rPr>
              <a:t>offensive </a:t>
            </a:r>
            <a:r>
              <a:rPr sz="2200" b="1" spc="-5" dirty="0">
                <a:latin typeface="Tahoma"/>
                <a:cs typeface="Tahoma"/>
              </a:rPr>
              <a:t>that it  effectively denies a </a:t>
            </a:r>
            <a:r>
              <a:rPr sz="2200" b="1" spc="-10" dirty="0">
                <a:latin typeface="Tahoma"/>
                <a:cs typeface="Tahoma"/>
              </a:rPr>
              <a:t>person’s  </a:t>
            </a:r>
            <a:r>
              <a:rPr sz="2200" b="1" spc="-5" dirty="0">
                <a:latin typeface="Tahoma"/>
                <a:cs typeface="Tahoma"/>
              </a:rPr>
              <a:t>equal access to </a:t>
            </a:r>
            <a:r>
              <a:rPr sz="2200" b="1" spc="-10" dirty="0">
                <a:latin typeface="Tahoma"/>
                <a:cs typeface="Tahoma"/>
              </a:rPr>
              <a:t>the </a:t>
            </a:r>
            <a:r>
              <a:rPr sz="2200" b="1" spc="-5" dirty="0">
                <a:latin typeface="Tahoma"/>
                <a:cs typeface="Tahoma"/>
              </a:rPr>
              <a:t>school’s  education </a:t>
            </a:r>
            <a:r>
              <a:rPr sz="2200" b="1" spc="-10" dirty="0">
                <a:latin typeface="Tahoma"/>
                <a:cs typeface="Tahoma"/>
              </a:rPr>
              <a:t>program </a:t>
            </a:r>
            <a:r>
              <a:rPr sz="2200" b="1" spc="-5" dirty="0">
                <a:latin typeface="Tahoma"/>
                <a:cs typeface="Tahoma"/>
              </a:rPr>
              <a:t>or  activity</a:t>
            </a:r>
            <a:endParaRPr sz="2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42802" y="2468371"/>
            <a:ext cx="630364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-5" dirty="0">
                <a:solidFill>
                  <a:srgbClr val="000000"/>
                </a:solidFill>
                <a:latin typeface="Tahoma"/>
                <a:cs typeface="Tahoma"/>
              </a:rPr>
              <a:t>WHY ARE WE</a:t>
            </a:r>
            <a:r>
              <a:rPr sz="4800" b="1" spc="-6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4800" b="1" spc="-5" dirty="0">
                <a:solidFill>
                  <a:srgbClr val="000000"/>
                </a:solidFill>
                <a:latin typeface="Tahoma"/>
                <a:cs typeface="Tahoma"/>
              </a:rPr>
              <a:t>HERE?</a:t>
            </a:r>
            <a:endParaRPr sz="4800">
              <a:latin typeface="Tahoma"/>
              <a:cs typeface="Tahom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4</a:t>
            </a:fld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228600"/>
            <a:ext cx="8610600" cy="1066800"/>
          </a:xfrm>
          <a:prstGeom prst="rect">
            <a:avLst/>
          </a:prstGeom>
          <a:solidFill>
            <a:srgbClr val="92D050"/>
          </a:solidFill>
          <a:ln w="9525">
            <a:solidFill>
              <a:srgbClr val="000000"/>
            </a:solidFill>
          </a:ln>
        </p:spPr>
        <p:txBody>
          <a:bodyPr vert="horz" wrap="square" lIns="0" tIns="22606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780"/>
              </a:spcBef>
            </a:pPr>
            <a:r>
              <a:rPr b="1" spc="-5" dirty="0">
                <a:latin typeface="Tahoma"/>
                <a:cs typeface="Tahoma"/>
              </a:rPr>
              <a:t>Unwelcome</a:t>
            </a:r>
            <a:r>
              <a:rPr b="1" spc="20" dirty="0">
                <a:latin typeface="Tahoma"/>
                <a:cs typeface="Tahoma"/>
              </a:rPr>
              <a:t> </a:t>
            </a:r>
            <a:r>
              <a:rPr b="1" spc="-5" dirty="0">
                <a:latin typeface="Tahoma"/>
                <a:cs typeface="Tahoma"/>
              </a:rPr>
              <a:t>Conduct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07340" y="1787144"/>
            <a:ext cx="3133725" cy="309816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440690" indent="-428625">
              <a:lnSpc>
                <a:spcPct val="100000"/>
              </a:lnSpc>
              <a:spcBef>
                <a:spcPts val="675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440690" algn="l"/>
                <a:tab pos="441325" algn="l"/>
              </a:tabLst>
            </a:pPr>
            <a:r>
              <a:rPr sz="2400" spc="-5" dirty="0">
                <a:latin typeface="Tahoma"/>
                <a:cs typeface="Tahoma"/>
              </a:rPr>
              <a:t>Not</a:t>
            </a:r>
            <a:r>
              <a:rPr sz="2400" spc="-15" dirty="0"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C00000"/>
                </a:solidFill>
                <a:latin typeface="Tahoma"/>
                <a:cs typeface="Tahoma"/>
              </a:rPr>
              <a:t>Consent</a:t>
            </a:r>
            <a:endParaRPr sz="2400">
              <a:latin typeface="Tahoma"/>
              <a:cs typeface="Tahoma"/>
            </a:endParaRPr>
          </a:p>
          <a:p>
            <a:pPr marL="440690" indent="-428625">
              <a:lnSpc>
                <a:spcPct val="100000"/>
              </a:lnSpc>
              <a:spcBef>
                <a:spcPts val="575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440690" algn="l"/>
                <a:tab pos="441325" algn="l"/>
              </a:tabLst>
            </a:pPr>
            <a:r>
              <a:rPr sz="2400" spc="-5" dirty="0">
                <a:latin typeface="Tahoma"/>
                <a:cs typeface="Tahoma"/>
              </a:rPr>
              <a:t>Not</a:t>
            </a:r>
            <a:r>
              <a:rPr sz="2400" spc="-15" dirty="0"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C00000"/>
                </a:solidFill>
                <a:latin typeface="Tahoma"/>
                <a:cs typeface="Tahoma"/>
              </a:rPr>
              <a:t>Participation</a:t>
            </a:r>
            <a:endParaRPr sz="2400">
              <a:latin typeface="Tahoma"/>
              <a:cs typeface="Tahoma"/>
            </a:endParaRPr>
          </a:p>
          <a:p>
            <a:pPr marL="440690" indent="-428625">
              <a:lnSpc>
                <a:spcPct val="100000"/>
              </a:lnSpc>
              <a:spcBef>
                <a:spcPts val="575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440690" algn="l"/>
                <a:tab pos="441325" algn="l"/>
              </a:tabLst>
            </a:pPr>
            <a:r>
              <a:rPr sz="2400" spc="-5" dirty="0">
                <a:latin typeface="Tahoma"/>
                <a:cs typeface="Tahoma"/>
              </a:rPr>
              <a:t>Not</a:t>
            </a:r>
            <a:r>
              <a:rPr sz="2400" spc="-15" dirty="0"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C00000"/>
                </a:solidFill>
                <a:latin typeface="Tahoma"/>
                <a:cs typeface="Tahoma"/>
              </a:rPr>
              <a:t>Silence</a:t>
            </a:r>
            <a:endParaRPr sz="2400">
              <a:latin typeface="Tahoma"/>
              <a:cs typeface="Tahoma"/>
            </a:endParaRPr>
          </a:p>
          <a:p>
            <a:pPr marL="440690" indent="-428625">
              <a:lnSpc>
                <a:spcPct val="100000"/>
              </a:lnSpc>
              <a:spcBef>
                <a:spcPts val="575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440690" algn="l"/>
                <a:tab pos="441325" algn="l"/>
              </a:tabLst>
            </a:pPr>
            <a:r>
              <a:rPr sz="2400" dirty="0">
                <a:latin typeface="Tahoma"/>
                <a:cs typeface="Tahoma"/>
              </a:rPr>
              <a:t>Age</a:t>
            </a:r>
            <a:r>
              <a:rPr sz="2400" spc="-20" dirty="0">
                <a:latin typeface="Tahoma"/>
                <a:cs typeface="Tahoma"/>
              </a:rPr>
              <a:t> </a:t>
            </a:r>
            <a:r>
              <a:rPr sz="2400" spc="-5" dirty="0">
                <a:latin typeface="Tahoma"/>
                <a:cs typeface="Tahoma"/>
              </a:rPr>
              <a:t>Matters</a:t>
            </a:r>
            <a:endParaRPr sz="2400">
              <a:latin typeface="Tahoma"/>
              <a:cs typeface="Tahoma"/>
            </a:endParaRPr>
          </a:p>
          <a:p>
            <a:pPr marL="440690" indent="-428625">
              <a:lnSpc>
                <a:spcPct val="100000"/>
              </a:lnSpc>
              <a:spcBef>
                <a:spcPts val="580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440690" algn="l"/>
                <a:tab pos="441325" algn="l"/>
              </a:tabLst>
            </a:pPr>
            <a:r>
              <a:rPr sz="2400" spc="-5" dirty="0">
                <a:latin typeface="Tahoma"/>
                <a:cs typeface="Tahoma"/>
              </a:rPr>
              <a:t>Intoxication</a:t>
            </a:r>
            <a:r>
              <a:rPr sz="2400" spc="-55" dirty="0">
                <a:latin typeface="Tahoma"/>
                <a:cs typeface="Tahoma"/>
              </a:rPr>
              <a:t> </a:t>
            </a:r>
            <a:r>
              <a:rPr sz="2400" spc="-5" dirty="0">
                <a:latin typeface="Tahoma"/>
                <a:cs typeface="Tahoma"/>
              </a:rPr>
              <a:t>Matters</a:t>
            </a:r>
            <a:endParaRPr sz="2400">
              <a:latin typeface="Tahoma"/>
              <a:cs typeface="Tahoma"/>
            </a:endParaRPr>
          </a:p>
          <a:p>
            <a:pPr marL="440690" indent="-428625">
              <a:lnSpc>
                <a:spcPct val="100000"/>
              </a:lnSpc>
              <a:spcBef>
                <a:spcPts val="575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440690" algn="l"/>
                <a:tab pos="441325" algn="l"/>
              </a:tabLst>
            </a:pPr>
            <a:r>
              <a:rPr sz="2400" dirty="0">
                <a:latin typeface="Tahoma"/>
                <a:cs typeface="Tahoma"/>
              </a:rPr>
              <a:t>Culture</a:t>
            </a:r>
            <a:r>
              <a:rPr sz="2400" spc="-40" dirty="0">
                <a:latin typeface="Tahoma"/>
                <a:cs typeface="Tahoma"/>
              </a:rPr>
              <a:t> </a:t>
            </a:r>
            <a:r>
              <a:rPr sz="2400" spc="-5" dirty="0">
                <a:latin typeface="Tahoma"/>
                <a:cs typeface="Tahoma"/>
              </a:rPr>
              <a:t>Matters</a:t>
            </a:r>
            <a:endParaRPr sz="2400">
              <a:latin typeface="Tahoma"/>
              <a:cs typeface="Tahoma"/>
            </a:endParaRPr>
          </a:p>
          <a:p>
            <a:pPr marL="440690" indent="-428625">
              <a:lnSpc>
                <a:spcPct val="100000"/>
              </a:lnSpc>
              <a:spcBef>
                <a:spcPts val="575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440690" algn="l"/>
                <a:tab pos="441325" algn="l"/>
              </a:tabLst>
            </a:pPr>
            <a:r>
              <a:rPr sz="2400" dirty="0">
                <a:latin typeface="Tahoma"/>
                <a:cs typeface="Tahoma"/>
              </a:rPr>
              <a:t>Ability</a:t>
            </a:r>
            <a:r>
              <a:rPr sz="2400" spc="-25" dirty="0">
                <a:latin typeface="Tahoma"/>
                <a:cs typeface="Tahoma"/>
              </a:rPr>
              <a:t> </a:t>
            </a:r>
            <a:r>
              <a:rPr sz="2400" spc="-5" dirty="0">
                <a:latin typeface="Tahoma"/>
                <a:cs typeface="Tahoma"/>
              </a:rPr>
              <a:t>Matters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191000" y="1574292"/>
            <a:ext cx="4450079" cy="43997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/>
              <a:t>41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61772"/>
            <a:ext cx="9144000" cy="5257800"/>
          </a:xfrm>
          <a:custGeom>
            <a:avLst/>
            <a:gdLst/>
            <a:ahLst/>
            <a:cxnLst/>
            <a:rect l="l" t="t" r="r" b="b"/>
            <a:pathLst>
              <a:path w="9144000" h="5257800">
                <a:moveTo>
                  <a:pt x="0" y="5257800"/>
                </a:moveTo>
                <a:lnTo>
                  <a:pt x="9144000" y="5257800"/>
                </a:lnTo>
                <a:lnTo>
                  <a:pt x="9144000" y="0"/>
                </a:lnTo>
                <a:lnTo>
                  <a:pt x="0" y="0"/>
                </a:lnTo>
                <a:lnTo>
                  <a:pt x="0" y="5257800"/>
                </a:lnTo>
                <a:close/>
              </a:path>
            </a:pathLst>
          </a:custGeom>
          <a:solidFill>
            <a:srgbClr val="8BC5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461772"/>
            <a:ext cx="9144000" cy="5257800"/>
          </a:xfrm>
          <a:custGeom>
            <a:avLst/>
            <a:gdLst/>
            <a:ahLst/>
            <a:cxnLst/>
            <a:rect l="l" t="t" r="r" b="b"/>
            <a:pathLst>
              <a:path w="9144000" h="5257800">
                <a:moveTo>
                  <a:pt x="0" y="0"/>
                </a:moveTo>
                <a:lnTo>
                  <a:pt x="9144000" y="0"/>
                </a:lnTo>
                <a:lnTo>
                  <a:pt x="9144000" y="5257800"/>
                </a:lnTo>
                <a:lnTo>
                  <a:pt x="0" y="52578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574797" y="2438406"/>
            <a:ext cx="427037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5" dirty="0"/>
              <a:t>What is</a:t>
            </a:r>
            <a:r>
              <a:rPr sz="4800" spc="-90" dirty="0"/>
              <a:t> </a:t>
            </a:r>
            <a:r>
              <a:rPr sz="4800" spc="-10" dirty="0"/>
              <a:t>severe?</a:t>
            </a:r>
            <a:endParaRPr sz="480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/>
              <a:t>42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228600"/>
            <a:ext cx="8625840" cy="1066800"/>
          </a:xfrm>
          <a:prstGeom prst="rect">
            <a:avLst/>
          </a:prstGeom>
          <a:solidFill>
            <a:srgbClr val="92D050"/>
          </a:solidFill>
          <a:ln w="9525">
            <a:solidFill>
              <a:srgbClr val="000000"/>
            </a:solidFill>
          </a:ln>
        </p:spPr>
        <p:txBody>
          <a:bodyPr vert="horz" wrap="square" lIns="0" tIns="19558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540"/>
              </a:spcBef>
            </a:pPr>
            <a:r>
              <a:rPr sz="4400" b="1" spc="-5" dirty="0">
                <a:latin typeface="Tahoma"/>
                <a:cs typeface="Tahoma"/>
              </a:rPr>
              <a:t>Severe</a:t>
            </a:r>
            <a:endParaRPr sz="4400">
              <a:latin typeface="Tahoma"/>
              <a:cs typeface="Tahom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/>
              <a:t>43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07340" y="1401571"/>
            <a:ext cx="8234680" cy="31470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dirty="0">
                <a:latin typeface="Tahoma"/>
                <a:cs typeface="Tahoma"/>
              </a:rPr>
              <a:t>Something more </a:t>
            </a:r>
            <a:r>
              <a:rPr sz="3200" spc="-5" dirty="0">
                <a:latin typeface="Tahoma"/>
                <a:cs typeface="Tahoma"/>
              </a:rPr>
              <a:t>than </a:t>
            </a:r>
            <a:r>
              <a:rPr sz="3200" dirty="0">
                <a:latin typeface="Tahoma"/>
                <a:cs typeface="Tahoma"/>
              </a:rPr>
              <a:t>just juvenile behavior  among</a:t>
            </a:r>
            <a:r>
              <a:rPr sz="3200" spc="-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students</a:t>
            </a:r>
            <a:endParaRPr sz="3200">
              <a:latin typeface="Tahoma"/>
              <a:cs typeface="Tahoma"/>
            </a:endParaRPr>
          </a:p>
          <a:p>
            <a:pPr marL="355600" marR="78740" indent="-342900">
              <a:lnSpc>
                <a:spcPct val="100000"/>
              </a:lnSpc>
              <a:spcBef>
                <a:spcPts val="765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dirty="0">
                <a:latin typeface="Tahoma"/>
                <a:cs typeface="Tahoma"/>
              </a:rPr>
              <a:t>Something more </a:t>
            </a:r>
            <a:r>
              <a:rPr sz="3200" spc="-5" dirty="0">
                <a:latin typeface="Tahoma"/>
                <a:cs typeface="Tahoma"/>
              </a:rPr>
              <a:t>than </a:t>
            </a:r>
            <a:r>
              <a:rPr sz="3200" dirty="0">
                <a:latin typeface="Tahoma"/>
                <a:cs typeface="Tahoma"/>
              </a:rPr>
              <a:t>behavior </a:t>
            </a:r>
            <a:r>
              <a:rPr sz="3200" spc="-5" dirty="0">
                <a:latin typeface="Tahoma"/>
                <a:cs typeface="Tahoma"/>
              </a:rPr>
              <a:t>that is </a:t>
            </a:r>
            <a:r>
              <a:rPr sz="3200" dirty="0">
                <a:latin typeface="Tahoma"/>
                <a:cs typeface="Tahoma"/>
              </a:rPr>
              <a:t>even  </a:t>
            </a:r>
            <a:r>
              <a:rPr sz="3200" spc="-5" dirty="0">
                <a:latin typeface="Tahoma"/>
                <a:cs typeface="Tahoma"/>
              </a:rPr>
              <a:t>antagonistic, </a:t>
            </a:r>
            <a:r>
              <a:rPr sz="3200" dirty="0">
                <a:latin typeface="Tahoma"/>
                <a:cs typeface="Tahoma"/>
              </a:rPr>
              <a:t>non-consensual, and</a:t>
            </a:r>
            <a:r>
              <a:rPr sz="3200" spc="-20" dirty="0">
                <a:latin typeface="Tahoma"/>
                <a:cs typeface="Tahoma"/>
              </a:rPr>
              <a:t> </a:t>
            </a:r>
            <a:r>
              <a:rPr sz="3200" spc="-5" dirty="0">
                <a:latin typeface="Tahoma"/>
                <a:cs typeface="Tahoma"/>
              </a:rPr>
              <a:t>crass</a:t>
            </a:r>
            <a:endParaRPr sz="3200">
              <a:latin typeface="Tahoma"/>
              <a:cs typeface="Tahoma"/>
            </a:endParaRPr>
          </a:p>
          <a:p>
            <a:pPr marL="355600" marR="60960" indent="-342900">
              <a:lnSpc>
                <a:spcPct val="100000"/>
              </a:lnSpc>
              <a:spcBef>
                <a:spcPts val="770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dirty="0">
                <a:latin typeface="Tahoma"/>
                <a:cs typeface="Tahoma"/>
              </a:rPr>
              <a:t>Simple </a:t>
            </a:r>
            <a:r>
              <a:rPr sz="3200" spc="-5" dirty="0">
                <a:latin typeface="Tahoma"/>
                <a:cs typeface="Tahoma"/>
              </a:rPr>
              <a:t>acts </a:t>
            </a:r>
            <a:r>
              <a:rPr sz="3200" dirty="0">
                <a:latin typeface="Tahoma"/>
                <a:cs typeface="Tahoma"/>
              </a:rPr>
              <a:t>of </a:t>
            </a:r>
            <a:r>
              <a:rPr sz="3200" spc="-5" dirty="0">
                <a:latin typeface="Tahoma"/>
                <a:cs typeface="Tahoma"/>
              </a:rPr>
              <a:t>teasing </a:t>
            </a:r>
            <a:r>
              <a:rPr sz="3200" dirty="0">
                <a:latin typeface="Tahoma"/>
                <a:cs typeface="Tahoma"/>
              </a:rPr>
              <a:t>and </a:t>
            </a:r>
            <a:r>
              <a:rPr sz="3200" spc="-5" dirty="0">
                <a:latin typeface="Tahoma"/>
                <a:cs typeface="Tahoma"/>
              </a:rPr>
              <a:t>name calling are  </a:t>
            </a:r>
            <a:r>
              <a:rPr sz="3200" dirty="0">
                <a:latin typeface="Tahoma"/>
                <a:cs typeface="Tahoma"/>
              </a:rPr>
              <a:t>not enough, even when based on</a:t>
            </a:r>
            <a:r>
              <a:rPr sz="3200" spc="-5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sex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28244"/>
            <a:ext cx="9144000" cy="5257800"/>
          </a:xfrm>
          <a:custGeom>
            <a:avLst/>
            <a:gdLst/>
            <a:ahLst/>
            <a:cxnLst/>
            <a:rect l="l" t="t" r="r" b="b"/>
            <a:pathLst>
              <a:path w="9144000" h="5257800">
                <a:moveTo>
                  <a:pt x="0" y="5257800"/>
                </a:moveTo>
                <a:lnTo>
                  <a:pt x="9144000" y="5257800"/>
                </a:lnTo>
                <a:lnTo>
                  <a:pt x="9144000" y="0"/>
                </a:lnTo>
                <a:lnTo>
                  <a:pt x="0" y="0"/>
                </a:lnTo>
                <a:lnTo>
                  <a:pt x="0" y="5257800"/>
                </a:lnTo>
                <a:close/>
              </a:path>
            </a:pathLst>
          </a:custGeom>
          <a:solidFill>
            <a:srgbClr val="8BC5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428244"/>
            <a:ext cx="9144000" cy="5257800"/>
          </a:xfrm>
          <a:custGeom>
            <a:avLst/>
            <a:gdLst/>
            <a:ahLst/>
            <a:cxnLst/>
            <a:rect l="l" t="t" r="r" b="b"/>
            <a:pathLst>
              <a:path w="9144000" h="5257800">
                <a:moveTo>
                  <a:pt x="0" y="0"/>
                </a:moveTo>
                <a:lnTo>
                  <a:pt x="9144000" y="0"/>
                </a:lnTo>
                <a:lnTo>
                  <a:pt x="9144000" y="5257800"/>
                </a:lnTo>
                <a:lnTo>
                  <a:pt x="0" y="52578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543904" y="2417812"/>
            <a:ext cx="503872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5" dirty="0"/>
              <a:t>What is</a:t>
            </a:r>
            <a:r>
              <a:rPr sz="4800" spc="-50" dirty="0"/>
              <a:t> </a:t>
            </a:r>
            <a:r>
              <a:rPr sz="4800" spc="-20" dirty="0"/>
              <a:t>pervasive?</a:t>
            </a:r>
            <a:endParaRPr sz="480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/>
              <a:t>44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228600"/>
            <a:ext cx="8610600" cy="1066800"/>
          </a:xfrm>
          <a:prstGeom prst="rect">
            <a:avLst/>
          </a:prstGeom>
          <a:solidFill>
            <a:srgbClr val="92D050"/>
          </a:solidFill>
          <a:ln w="9525">
            <a:solidFill>
              <a:srgbClr val="000000"/>
            </a:solidFill>
          </a:ln>
        </p:spPr>
        <p:txBody>
          <a:bodyPr vert="horz" wrap="square" lIns="0" tIns="19558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540"/>
              </a:spcBef>
            </a:pPr>
            <a:r>
              <a:rPr sz="4400" b="1" spc="-5" dirty="0">
                <a:latin typeface="Tahoma"/>
                <a:cs typeface="Tahoma"/>
              </a:rPr>
              <a:t>Pervasive</a:t>
            </a:r>
            <a:endParaRPr sz="4400">
              <a:latin typeface="Tahoma"/>
              <a:cs typeface="Tahom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/>
              <a:t>45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07340" y="1304645"/>
            <a:ext cx="8298180" cy="373189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65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spc="-5" dirty="0">
                <a:latin typeface="Tahoma"/>
                <a:cs typeface="Tahoma"/>
              </a:rPr>
              <a:t>Systemic,</a:t>
            </a:r>
            <a:r>
              <a:rPr sz="3200" spc="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widespread</a:t>
            </a:r>
            <a:endParaRPr sz="3200">
              <a:latin typeface="Tahoma"/>
              <a:cs typeface="Tahoma"/>
            </a:endParaRPr>
          </a:p>
          <a:p>
            <a:pPr marL="354965" marR="117475" indent="-342900">
              <a:lnSpc>
                <a:spcPct val="100000"/>
              </a:lnSpc>
              <a:spcBef>
                <a:spcPts val="770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spc="-5" dirty="0">
                <a:latin typeface="Tahoma"/>
                <a:cs typeface="Tahoma"/>
              </a:rPr>
              <a:t>Multiple </a:t>
            </a:r>
            <a:r>
              <a:rPr sz="3200" dirty="0">
                <a:latin typeface="Tahoma"/>
                <a:cs typeface="Tahoma"/>
              </a:rPr>
              <a:t>incidents—one incident </a:t>
            </a:r>
            <a:r>
              <a:rPr sz="3200" spc="-5" dirty="0">
                <a:latin typeface="Tahoma"/>
                <a:cs typeface="Tahoma"/>
              </a:rPr>
              <a:t>is likely </a:t>
            </a:r>
            <a:r>
              <a:rPr sz="3200" dirty="0">
                <a:latin typeface="Tahoma"/>
                <a:cs typeface="Tahoma"/>
              </a:rPr>
              <a:t>not  enough</a:t>
            </a:r>
            <a:endParaRPr sz="3200">
              <a:latin typeface="Tahoma"/>
              <a:cs typeface="Tahoma"/>
            </a:endParaRPr>
          </a:p>
          <a:p>
            <a:pPr marL="355600" marR="5080" indent="-342900">
              <a:lnSpc>
                <a:spcPct val="100000"/>
              </a:lnSpc>
              <a:spcBef>
                <a:spcPts val="765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spc="-5" dirty="0">
                <a:latin typeface="Tahoma"/>
                <a:cs typeface="Tahoma"/>
              </a:rPr>
              <a:t>Reconciles </a:t>
            </a:r>
            <a:r>
              <a:rPr sz="3200" dirty="0">
                <a:latin typeface="Tahoma"/>
                <a:cs typeface="Tahoma"/>
              </a:rPr>
              <a:t>the general principle </a:t>
            </a:r>
            <a:r>
              <a:rPr sz="3200" spc="-5" dirty="0">
                <a:latin typeface="Tahoma"/>
                <a:cs typeface="Tahoma"/>
              </a:rPr>
              <a:t>that Title </a:t>
            </a:r>
            <a:r>
              <a:rPr sz="3200" dirty="0">
                <a:latin typeface="Tahoma"/>
                <a:cs typeface="Tahoma"/>
              </a:rPr>
              <a:t>IX  </a:t>
            </a:r>
            <a:r>
              <a:rPr sz="3200" spc="-5" dirty="0">
                <a:latin typeface="Tahoma"/>
                <a:cs typeface="Tahoma"/>
              </a:rPr>
              <a:t>prohibits </a:t>
            </a:r>
            <a:r>
              <a:rPr sz="3200" dirty="0">
                <a:latin typeface="Tahoma"/>
                <a:cs typeface="Tahoma"/>
              </a:rPr>
              <a:t>indifference </a:t>
            </a:r>
            <a:r>
              <a:rPr sz="3200" spc="-5" dirty="0">
                <a:latin typeface="Tahoma"/>
                <a:cs typeface="Tahoma"/>
              </a:rPr>
              <a:t>to known harassment  with the practical realities </a:t>
            </a:r>
            <a:r>
              <a:rPr sz="3200" dirty="0">
                <a:latin typeface="Tahoma"/>
                <a:cs typeface="Tahoma"/>
              </a:rPr>
              <a:t>of responding </a:t>
            </a:r>
            <a:r>
              <a:rPr sz="3200" spc="-5" dirty="0">
                <a:latin typeface="Tahoma"/>
                <a:cs typeface="Tahoma"/>
              </a:rPr>
              <a:t>to  </a:t>
            </a:r>
            <a:r>
              <a:rPr sz="3200" dirty="0">
                <a:latin typeface="Tahoma"/>
                <a:cs typeface="Tahoma"/>
              </a:rPr>
              <a:t>misconduct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28244"/>
            <a:ext cx="9144000" cy="5257800"/>
          </a:xfrm>
          <a:custGeom>
            <a:avLst/>
            <a:gdLst/>
            <a:ahLst/>
            <a:cxnLst/>
            <a:rect l="l" t="t" r="r" b="b"/>
            <a:pathLst>
              <a:path w="9144000" h="5257800">
                <a:moveTo>
                  <a:pt x="0" y="5257800"/>
                </a:moveTo>
                <a:lnTo>
                  <a:pt x="9144000" y="5257800"/>
                </a:lnTo>
                <a:lnTo>
                  <a:pt x="9144000" y="0"/>
                </a:lnTo>
                <a:lnTo>
                  <a:pt x="0" y="0"/>
                </a:lnTo>
                <a:lnTo>
                  <a:pt x="0" y="5257800"/>
                </a:lnTo>
                <a:close/>
              </a:path>
            </a:pathLst>
          </a:custGeom>
          <a:solidFill>
            <a:srgbClr val="8BC5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428244"/>
            <a:ext cx="9144000" cy="5257800"/>
          </a:xfrm>
          <a:custGeom>
            <a:avLst/>
            <a:gdLst/>
            <a:ahLst/>
            <a:cxnLst/>
            <a:rect l="l" t="t" r="r" b="b"/>
            <a:pathLst>
              <a:path w="9144000" h="5257800">
                <a:moveTo>
                  <a:pt x="0" y="0"/>
                </a:moveTo>
                <a:lnTo>
                  <a:pt x="9144000" y="0"/>
                </a:lnTo>
                <a:lnTo>
                  <a:pt x="9144000" y="5257800"/>
                </a:lnTo>
                <a:lnTo>
                  <a:pt x="0" y="52578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73208" rIns="0" bIns="0" rtlCol="0">
            <a:spAutoFit/>
          </a:bodyPr>
          <a:lstStyle/>
          <a:p>
            <a:pPr marL="17145" marR="5080">
              <a:lnSpc>
                <a:spcPct val="100000"/>
              </a:lnSpc>
              <a:spcBef>
                <a:spcPts val="100"/>
              </a:spcBef>
            </a:pPr>
            <a:r>
              <a:rPr sz="4800" spc="-5" dirty="0"/>
              <a:t>What is</a:t>
            </a:r>
            <a:r>
              <a:rPr sz="4800" spc="-50" dirty="0"/>
              <a:t> </a:t>
            </a:r>
            <a:r>
              <a:rPr sz="4800" spc="-10" dirty="0"/>
              <a:t>objectively  </a:t>
            </a:r>
            <a:r>
              <a:rPr sz="4800" spc="-20" dirty="0"/>
              <a:t>offensive?</a:t>
            </a:r>
            <a:endParaRPr sz="480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/>
              <a:t>46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228600"/>
            <a:ext cx="8610600" cy="1066800"/>
          </a:xfrm>
          <a:prstGeom prst="rect">
            <a:avLst/>
          </a:prstGeom>
          <a:solidFill>
            <a:srgbClr val="92D050"/>
          </a:solidFill>
          <a:ln w="9525">
            <a:solidFill>
              <a:srgbClr val="000000"/>
            </a:solidFill>
          </a:ln>
        </p:spPr>
        <p:txBody>
          <a:bodyPr vert="horz" wrap="square" lIns="0" tIns="19558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540"/>
              </a:spcBef>
            </a:pPr>
            <a:r>
              <a:rPr sz="4400" b="1" dirty="0">
                <a:latin typeface="Tahoma"/>
                <a:cs typeface="Tahoma"/>
              </a:rPr>
              <a:t>Objectively</a:t>
            </a:r>
            <a:r>
              <a:rPr sz="4400" b="1" spc="-45" dirty="0">
                <a:latin typeface="Tahoma"/>
                <a:cs typeface="Tahoma"/>
              </a:rPr>
              <a:t> </a:t>
            </a:r>
            <a:r>
              <a:rPr sz="4400" b="1" spc="-5" dirty="0">
                <a:latin typeface="Tahoma"/>
                <a:cs typeface="Tahoma"/>
              </a:rPr>
              <a:t>Offensive</a:t>
            </a:r>
            <a:endParaRPr sz="44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1530096"/>
            <a:ext cx="3628643" cy="379769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992915" y="1755902"/>
            <a:ext cx="3583304" cy="2768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latin typeface="Tahoma"/>
                <a:cs typeface="Tahoma"/>
              </a:rPr>
              <a:t>Constellation </a:t>
            </a:r>
            <a:r>
              <a:rPr sz="3600" dirty="0">
                <a:latin typeface="Tahoma"/>
                <a:cs typeface="Tahoma"/>
              </a:rPr>
              <a:t>of  </a:t>
            </a:r>
            <a:r>
              <a:rPr sz="3600" spc="-5" dirty="0">
                <a:latin typeface="Tahoma"/>
                <a:cs typeface="Tahoma"/>
              </a:rPr>
              <a:t>surrounding  circumstances,  expectations, </a:t>
            </a:r>
            <a:r>
              <a:rPr sz="3600" spc="-10" dirty="0">
                <a:latin typeface="Tahoma"/>
                <a:cs typeface="Tahoma"/>
              </a:rPr>
              <a:t>and  </a:t>
            </a:r>
            <a:r>
              <a:rPr sz="3600" spc="-5" dirty="0">
                <a:latin typeface="Tahoma"/>
                <a:cs typeface="Tahoma"/>
              </a:rPr>
              <a:t>relationships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/>
              <a:t>47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37972"/>
            <a:ext cx="9143999" cy="5143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/>
              <a:t>48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228600"/>
            <a:ext cx="8610600" cy="1066800"/>
          </a:xfrm>
          <a:prstGeom prst="rect">
            <a:avLst/>
          </a:prstGeom>
          <a:solidFill>
            <a:srgbClr val="92D050"/>
          </a:solidFill>
          <a:ln w="9525">
            <a:solidFill>
              <a:srgbClr val="000000"/>
            </a:solidFill>
          </a:ln>
        </p:spPr>
        <p:txBody>
          <a:bodyPr vert="horz" wrap="square" lIns="0" tIns="19558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540"/>
              </a:spcBef>
            </a:pPr>
            <a:r>
              <a:rPr sz="4400" b="1" dirty="0">
                <a:latin typeface="Tahoma"/>
                <a:cs typeface="Tahoma"/>
              </a:rPr>
              <a:t>Access</a:t>
            </a:r>
            <a:r>
              <a:rPr sz="4400" b="1" spc="-20" dirty="0">
                <a:latin typeface="Tahoma"/>
                <a:cs typeface="Tahoma"/>
              </a:rPr>
              <a:t> </a:t>
            </a:r>
            <a:r>
              <a:rPr sz="4400" b="1" spc="-5" dirty="0">
                <a:latin typeface="Tahoma"/>
                <a:cs typeface="Tahoma"/>
              </a:rPr>
              <a:t>Denied</a:t>
            </a:r>
            <a:endParaRPr sz="4400">
              <a:latin typeface="Tahoma"/>
              <a:cs typeface="Tahom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/>
              <a:t>49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07340" y="1626111"/>
            <a:ext cx="8306434" cy="3636645"/>
          </a:xfrm>
          <a:prstGeom prst="rect">
            <a:avLst/>
          </a:prstGeom>
        </p:spPr>
        <p:txBody>
          <a:bodyPr vert="horz" wrap="square" lIns="0" tIns="11176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80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spc="-5" dirty="0">
                <a:latin typeface="Tahoma"/>
                <a:cs typeface="Tahoma"/>
              </a:rPr>
              <a:t>Hostile </a:t>
            </a:r>
            <a:r>
              <a:rPr sz="3200" dirty="0">
                <a:latin typeface="Tahoma"/>
                <a:cs typeface="Tahoma"/>
              </a:rPr>
              <a:t>environment - </a:t>
            </a:r>
            <a:r>
              <a:rPr sz="3200" spc="-5" dirty="0">
                <a:latin typeface="Tahoma"/>
                <a:cs typeface="Tahoma"/>
              </a:rPr>
              <a:t>harm is </a:t>
            </a:r>
            <a:r>
              <a:rPr sz="3200" dirty="0">
                <a:latin typeface="Tahoma"/>
                <a:cs typeface="Tahoma"/>
              </a:rPr>
              <a:t>not</a:t>
            </a:r>
            <a:r>
              <a:rPr sz="3200" spc="-1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presumed</a:t>
            </a:r>
            <a:endParaRPr sz="3200">
              <a:latin typeface="Tahoma"/>
              <a:cs typeface="Tahoma"/>
            </a:endParaRPr>
          </a:p>
          <a:p>
            <a:pPr marL="756285" marR="184785" lvl="1" indent="-287020">
              <a:lnSpc>
                <a:spcPct val="100000"/>
              </a:lnSpc>
              <a:spcBef>
                <a:spcPts val="675"/>
              </a:spcBef>
              <a:buClr>
                <a:srgbClr val="8BC53D"/>
              </a:buClr>
              <a:buSzPct val="75000"/>
              <a:buFont typeface="Wingdings"/>
              <a:buChar char=""/>
              <a:tabLst>
                <a:tab pos="756920" algn="l"/>
              </a:tabLst>
            </a:pPr>
            <a:r>
              <a:rPr sz="2800" b="1" spc="-10" dirty="0">
                <a:latin typeface="Tahoma"/>
                <a:cs typeface="Tahoma"/>
              </a:rPr>
              <a:t>Effectively denies </a:t>
            </a:r>
            <a:r>
              <a:rPr sz="2800" b="1" spc="-5" dirty="0">
                <a:latin typeface="Tahoma"/>
                <a:cs typeface="Tahoma"/>
              </a:rPr>
              <a:t>a person </a:t>
            </a:r>
            <a:r>
              <a:rPr sz="2800" b="1" spc="-10" dirty="0">
                <a:latin typeface="Tahoma"/>
                <a:cs typeface="Tahoma"/>
              </a:rPr>
              <a:t>EQUAL </a:t>
            </a:r>
            <a:r>
              <a:rPr sz="2800" b="1" spc="-5" dirty="0">
                <a:latin typeface="Tahoma"/>
                <a:cs typeface="Tahoma"/>
              </a:rPr>
              <a:t>access  to the school’s education </a:t>
            </a:r>
            <a:r>
              <a:rPr sz="2800" b="1" spc="-10" dirty="0">
                <a:latin typeface="Tahoma"/>
                <a:cs typeface="Tahoma"/>
              </a:rPr>
              <a:t>program </a:t>
            </a:r>
            <a:r>
              <a:rPr sz="2800" b="1" spc="-5" dirty="0">
                <a:latin typeface="Tahoma"/>
                <a:cs typeface="Tahoma"/>
              </a:rPr>
              <a:t>or  activity</a:t>
            </a:r>
            <a:endParaRPr sz="2800">
              <a:latin typeface="Tahoma"/>
              <a:cs typeface="Tahoma"/>
            </a:endParaRPr>
          </a:p>
          <a:p>
            <a:pPr marL="355600" marR="1080770" indent="-342900">
              <a:lnSpc>
                <a:spcPct val="100000"/>
              </a:lnSpc>
              <a:spcBef>
                <a:spcPts val="765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dirty="0">
                <a:latin typeface="Tahoma"/>
                <a:cs typeface="Tahoma"/>
              </a:rPr>
              <a:t>“So undermines and </a:t>
            </a:r>
            <a:r>
              <a:rPr sz="3200" spc="-5" dirty="0">
                <a:latin typeface="Tahoma"/>
                <a:cs typeface="Tahoma"/>
              </a:rPr>
              <a:t>detracts from the  victims’ </a:t>
            </a:r>
            <a:r>
              <a:rPr sz="3200" dirty="0">
                <a:latin typeface="Tahoma"/>
                <a:cs typeface="Tahoma"/>
              </a:rPr>
              <a:t>educational</a:t>
            </a:r>
            <a:r>
              <a:rPr sz="3200" spc="-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experience…”</a:t>
            </a:r>
            <a:endParaRPr sz="32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dirty="0">
                <a:latin typeface="Tahoma"/>
                <a:cs typeface="Tahoma"/>
              </a:rPr>
              <a:t>Specific </a:t>
            </a:r>
            <a:r>
              <a:rPr sz="3200" spc="-5" dirty="0">
                <a:latin typeface="Tahoma"/>
                <a:cs typeface="Tahoma"/>
              </a:rPr>
              <a:t>manifestation </a:t>
            </a:r>
            <a:r>
              <a:rPr sz="3200" dirty="0">
                <a:latin typeface="Tahoma"/>
                <a:cs typeface="Tahoma"/>
              </a:rPr>
              <a:t>of </a:t>
            </a:r>
            <a:r>
              <a:rPr sz="3200" spc="-5" dirty="0">
                <a:latin typeface="Tahoma"/>
                <a:cs typeface="Tahoma"/>
              </a:rPr>
              <a:t>trauma </a:t>
            </a:r>
            <a:r>
              <a:rPr sz="3200" dirty="0">
                <a:latin typeface="Tahoma"/>
                <a:cs typeface="Tahoma"/>
              </a:rPr>
              <a:t>not</a:t>
            </a:r>
            <a:r>
              <a:rPr sz="3200" spc="-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require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228600"/>
            <a:ext cx="8610600" cy="1066800"/>
          </a:xfrm>
          <a:prstGeom prst="rect">
            <a:avLst/>
          </a:prstGeom>
          <a:solidFill>
            <a:srgbClr val="92D050"/>
          </a:solidFill>
          <a:ln w="9525">
            <a:solidFill>
              <a:srgbClr val="000000"/>
            </a:solidFill>
          </a:ln>
        </p:spPr>
        <p:txBody>
          <a:bodyPr vert="horz" wrap="square" lIns="0" tIns="226060" rIns="0" bIns="0" rtlCol="0">
            <a:spAutoFit/>
          </a:bodyPr>
          <a:lstStyle/>
          <a:p>
            <a:pPr marL="692150">
              <a:lnSpc>
                <a:spcPct val="100000"/>
              </a:lnSpc>
              <a:spcBef>
                <a:spcPts val="1780"/>
              </a:spcBef>
            </a:pPr>
            <a:r>
              <a:rPr b="1" spc="-10" dirty="0">
                <a:latin typeface="Tahoma"/>
                <a:cs typeface="Tahoma"/>
              </a:rPr>
              <a:t>Hostile </a:t>
            </a:r>
            <a:r>
              <a:rPr b="1" spc="-5" dirty="0">
                <a:latin typeface="Tahoma"/>
                <a:cs typeface="Tahoma"/>
              </a:rPr>
              <a:t>Environment</a:t>
            </a:r>
            <a:r>
              <a:rPr b="1" spc="100" dirty="0">
                <a:latin typeface="Tahoma"/>
                <a:cs typeface="Tahoma"/>
              </a:rPr>
              <a:t> </a:t>
            </a:r>
            <a:r>
              <a:rPr b="1" spc="-5" dirty="0">
                <a:latin typeface="Tahoma"/>
                <a:cs typeface="Tahoma"/>
              </a:rPr>
              <a:t>Factors</a:t>
            </a:r>
          </a:p>
        </p:txBody>
      </p:sp>
      <p:sp>
        <p:nvSpPr>
          <p:cNvPr id="3" name="object 3"/>
          <p:cNvSpPr/>
          <p:nvPr/>
        </p:nvSpPr>
        <p:spPr>
          <a:xfrm>
            <a:off x="533400" y="1828796"/>
            <a:ext cx="8001000" cy="1600200"/>
          </a:xfrm>
          <a:custGeom>
            <a:avLst/>
            <a:gdLst/>
            <a:ahLst/>
            <a:cxnLst/>
            <a:rect l="l" t="t" r="r" b="b"/>
            <a:pathLst>
              <a:path w="8001000" h="1600200">
                <a:moveTo>
                  <a:pt x="7734287" y="0"/>
                </a:moveTo>
                <a:lnTo>
                  <a:pt x="266712" y="0"/>
                </a:lnTo>
                <a:lnTo>
                  <a:pt x="218769" y="4297"/>
                </a:lnTo>
                <a:lnTo>
                  <a:pt x="173645" y="16686"/>
                </a:lnTo>
                <a:lnTo>
                  <a:pt x="132095" y="36415"/>
                </a:lnTo>
                <a:lnTo>
                  <a:pt x="94870" y="62729"/>
                </a:lnTo>
                <a:lnTo>
                  <a:pt x="62725" y="94875"/>
                </a:lnTo>
                <a:lnTo>
                  <a:pt x="36412" y="132100"/>
                </a:lnTo>
                <a:lnTo>
                  <a:pt x="16685" y="173650"/>
                </a:lnTo>
                <a:lnTo>
                  <a:pt x="4296" y="218772"/>
                </a:lnTo>
                <a:lnTo>
                  <a:pt x="0" y="266712"/>
                </a:lnTo>
                <a:lnTo>
                  <a:pt x="0" y="1333499"/>
                </a:lnTo>
                <a:lnTo>
                  <a:pt x="4296" y="1381439"/>
                </a:lnTo>
                <a:lnTo>
                  <a:pt x="16685" y="1426560"/>
                </a:lnTo>
                <a:lnTo>
                  <a:pt x="36412" y="1468108"/>
                </a:lnTo>
                <a:lnTo>
                  <a:pt x="62725" y="1505331"/>
                </a:lnTo>
                <a:lnTo>
                  <a:pt x="94870" y="1537475"/>
                </a:lnTo>
                <a:lnTo>
                  <a:pt x="132095" y="1563787"/>
                </a:lnTo>
                <a:lnTo>
                  <a:pt x="173645" y="1583514"/>
                </a:lnTo>
                <a:lnTo>
                  <a:pt x="218769" y="1595903"/>
                </a:lnTo>
                <a:lnTo>
                  <a:pt x="266712" y="1600199"/>
                </a:lnTo>
                <a:lnTo>
                  <a:pt x="7734287" y="1600199"/>
                </a:lnTo>
                <a:lnTo>
                  <a:pt x="7782230" y="1595903"/>
                </a:lnTo>
                <a:lnTo>
                  <a:pt x="7827354" y="1583514"/>
                </a:lnTo>
                <a:lnTo>
                  <a:pt x="7868904" y="1563787"/>
                </a:lnTo>
                <a:lnTo>
                  <a:pt x="7906129" y="1537475"/>
                </a:lnTo>
                <a:lnTo>
                  <a:pt x="7938274" y="1505331"/>
                </a:lnTo>
                <a:lnTo>
                  <a:pt x="7964587" y="1468108"/>
                </a:lnTo>
                <a:lnTo>
                  <a:pt x="7984314" y="1426560"/>
                </a:lnTo>
                <a:lnTo>
                  <a:pt x="7996703" y="1381439"/>
                </a:lnTo>
                <a:lnTo>
                  <a:pt x="8001000" y="1333499"/>
                </a:lnTo>
                <a:lnTo>
                  <a:pt x="8001000" y="266712"/>
                </a:lnTo>
                <a:lnTo>
                  <a:pt x="7996703" y="218772"/>
                </a:lnTo>
                <a:lnTo>
                  <a:pt x="7984314" y="173650"/>
                </a:lnTo>
                <a:lnTo>
                  <a:pt x="7964587" y="132100"/>
                </a:lnTo>
                <a:lnTo>
                  <a:pt x="7938274" y="94875"/>
                </a:lnTo>
                <a:lnTo>
                  <a:pt x="7906129" y="62729"/>
                </a:lnTo>
                <a:lnTo>
                  <a:pt x="7868904" y="36415"/>
                </a:lnTo>
                <a:lnTo>
                  <a:pt x="7827354" y="16686"/>
                </a:lnTo>
                <a:lnTo>
                  <a:pt x="7782230" y="4297"/>
                </a:lnTo>
                <a:lnTo>
                  <a:pt x="7734287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33400" y="1828796"/>
            <a:ext cx="8001000" cy="1600200"/>
          </a:xfrm>
          <a:custGeom>
            <a:avLst/>
            <a:gdLst/>
            <a:ahLst/>
            <a:cxnLst/>
            <a:rect l="l" t="t" r="r" b="b"/>
            <a:pathLst>
              <a:path w="8001000" h="1600200">
                <a:moveTo>
                  <a:pt x="0" y="266712"/>
                </a:moveTo>
                <a:lnTo>
                  <a:pt x="4296" y="218772"/>
                </a:lnTo>
                <a:lnTo>
                  <a:pt x="16685" y="173650"/>
                </a:lnTo>
                <a:lnTo>
                  <a:pt x="36412" y="132100"/>
                </a:lnTo>
                <a:lnTo>
                  <a:pt x="62725" y="94875"/>
                </a:lnTo>
                <a:lnTo>
                  <a:pt x="94870" y="62729"/>
                </a:lnTo>
                <a:lnTo>
                  <a:pt x="132095" y="36415"/>
                </a:lnTo>
                <a:lnTo>
                  <a:pt x="173645" y="16686"/>
                </a:lnTo>
                <a:lnTo>
                  <a:pt x="218769" y="4297"/>
                </a:lnTo>
                <a:lnTo>
                  <a:pt x="266712" y="0"/>
                </a:lnTo>
                <a:lnTo>
                  <a:pt x="7734287" y="0"/>
                </a:lnTo>
                <a:lnTo>
                  <a:pt x="7782230" y="4297"/>
                </a:lnTo>
                <a:lnTo>
                  <a:pt x="7827354" y="16686"/>
                </a:lnTo>
                <a:lnTo>
                  <a:pt x="7868904" y="36415"/>
                </a:lnTo>
                <a:lnTo>
                  <a:pt x="7906129" y="62729"/>
                </a:lnTo>
                <a:lnTo>
                  <a:pt x="7938274" y="94875"/>
                </a:lnTo>
                <a:lnTo>
                  <a:pt x="7964587" y="132100"/>
                </a:lnTo>
                <a:lnTo>
                  <a:pt x="7984314" y="173650"/>
                </a:lnTo>
                <a:lnTo>
                  <a:pt x="7996703" y="218772"/>
                </a:lnTo>
                <a:lnTo>
                  <a:pt x="8001000" y="266712"/>
                </a:lnTo>
                <a:lnTo>
                  <a:pt x="8001000" y="1333499"/>
                </a:lnTo>
                <a:lnTo>
                  <a:pt x="7996703" y="1381439"/>
                </a:lnTo>
                <a:lnTo>
                  <a:pt x="7984314" y="1426560"/>
                </a:lnTo>
                <a:lnTo>
                  <a:pt x="7964587" y="1468108"/>
                </a:lnTo>
                <a:lnTo>
                  <a:pt x="7938274" y="1505331"/>
                </a:lnTo>
                <a:lnTo>
                  <a:pt x="7906129" y="1537475"/>
                </a:lnTo>
                <a:lnTo>
                  <a:pt x="7868904" y="1563787"/>
                </a:lnTo>
                <a:lnTo>
                  <a:pt x="7827354" y="1583514"/>
                </a:lnTo>
                <a:lnTo>
                  <a:pt x="7782230" y="1595903"/>
                </a:lnTo>
                <a:lnTo>
                  <a:pt x="7734287" y="1600199"/>
                </a:lnTo>
                <a:lnTo>
                  <a:pt x="266712" y="1600199"/>
                </a:lnTo>
                <a:lnTo>
                  <a:pt x="218769" y="1595903"/>
                </a:lnTo>
                <a:lnTo>
                  <a:pt x="173645" y="1583514"/>
                </a:lnTo>
                <a:lnTo>
                  <a:pt x="132095" y="1563787"/>
                </a:lnTo>
                <a:lnTo>
                  <a:pt x="94870" y="1537475"/>
                </a:lnTo>
                <a:lnTo>
                  <a:pt x="62725" y="1505331"/>
                </a:lnTo>
                <a:lnTo>
                  <a:pt x="36412" y="1468108"/>
                </a:lnTo>
                <a:lnTo>
                  <a:pt x="16685" y="1426560"/>
                </a:lnTo>
                <a:lnTo>
                  <a:pt x="4296" y="1381439"/>
                </a:lnTo>
                <a:lnTo>
                  <a:pt x="0" y="1333499"/>
                </a:lnTo>
                <a:lnTo>
                  <a:pt x="0" y="266712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33400" y="3541772"/>
            <a:ext cx="8001000" cy="1600200"/>
          </a:xfrm>
          <a:custGeom>
            <a:avLst/>
            <a:gdLst/>
            <a:ahLst/>
            <a:cxnLst/>
            <a:rect l="l" t="t" r="r" b="b"/>
            <a:pathLst>
              <a:path w="8001000" h="1600200">
                <a:moveTo>
                  <a:pt x="7734287" y="0"/>
                </a:moveTo>
                <a:lnTo>
                  <a:pt x="266712" y="0"/>
                </a:lnTo>
                <a:lnTo>
                  <a:pt x="218769" y="4297"/>
                </a:lnTo>
                <a:lnTo>
                  <a:pt x="173645" y="16686"/>
                </a:lnTo>
                <a:lnTo>
                  <a:pt x="132095" y="36415"/>
                </a:lnTo>
                <a:lnTo>
                  <a:pt x="94870" y="62729"/>
                </a:lnTo>
                <a:lnTo>
                  <a:pt x="62725" y="94875"/>
                </a:lnTo>
                <a:lnTo>
                  <a:pt x="36412" y="132100"/>
                </a:lnTo>
                <a:lnTo>
                  <a:pt x="16685" y="173650"/>
                </a:lnTo>
                <a:lnTo>
                  <a:pt x="4296" y="218772"/>
                </a:lnTo>
                <a:lnTo>
                  <a:pt x="0" y="266712"/>
                </a:lnTo>
                <a:lnTo>
                  <a:pt x="0" y="1333499"/>
                </a:lnTo>
                <a:lnTo>
                  <a:pt x="4296" y="1381439"/>
                </a:lnTo>
                <a:lnTo>
                  <a:pt x="16685" y="1426560"/>
                </a:lnTo>
                <a:lnTo>
                  <a:pt x="36412" y="1468108"/>
                </a:lnTo>
                <a:lnTo>
                  <a:pt x="62725" y="1505331"/>
                </a:lnTo>
                <a:lnTo>
                  <a:pt x="94870" y="1537475"/>
                </a:lnTo>
                <a:lnTo>
                  <a:pt x="132095" y="1563787"/>
                </a:lnTo>
                <a:lnTo>
                  <a:pt x="173645" y="1583514"/>
                </a:lnTo>
                <a:lnTo>
                  <a:pt x="218769" y="1595903"/>
                </a:lnTo>
                <a:lnTo>
                  <a:pt x="266712" y="1600199"/>
                </a:lnTo>
                <a:lnTo>
                  <a:pt x="7734287" y="1600199"/>
                </a:lnTo>
                <a:lnTo>
                  <a:pt x="7782230" y="1595903"/>
                </a:lnTo>
                <a:lnTo>
                  <a:pt x="7827354" y="1583514"/>
                </a:lnTo>
                <a:lnTo>
                  <a:pt x="7868904" y="1563787"/>
                </a:lnTo>
                <a:lnTo>
                  <a:pt x="7906129" y="1537475"/>
                </a:lnTo>
                <a:lnTo>
                  <a:pt x="7938274" y="1505331"/>
                </a:lnTo>
                <a:lnTo>
                  <a:pt x="7964587" y="1468108"/>
                </a:lnTo>
                <a:lnTo>
                  <a:pt x="7984314" y="1426560"/>
                </a:lnTo>
                <a:lnTo>
                  <a:pt x="7996703" y="1381439"/>
                </a:lnTo>
                <a:lnTo>
                  <a:pt x="8001000" y="1333499"/>
                </a:lnTo>
                <a:lnTo>
                  <a:pt x="8001000" y="266712"/>
                </a:lnTo>
                <a:lnTo>
                  <a:pt x="7996703" y="218772"/>
                </a:lnTo>
                <a:lnTo>
                  <a:pt x="7984314" y="173650"/>
                </a:lnTo>
                <a:lnTo>
                  <a:pt x="7964587" y="132100"/>
                </a:lnTo>
                <a:lnTo>
                  <a:pt x="7938274" y="94875"/>
                </a:lnTo>
                <a:lnTo>
                  <a:pt x="7906129" y="62729"/>
                </a:lnTo>
                <a:lnTo>
                  <a:pt x="7868904" y="36415"/>
                </a:lnTo>
                <a:lnTo>
                  <a:pt x="7827354" y="16686"/>
                </a:lnTo>
                <a:lnTo>
                  <a:pt x="7782230" y="4297"/>
                </a:lnTo>
                <a:lnTo>
                  <a:pt x="7734287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33400" y="3541772"/>
            <a:ext cx="8001000" cy="1600200"/>
          </a:xfrm>
          <a:custGeom>
            <a:avLst/>
            <a:gdLst/>
            <a:ahLst/>
            <a:cxnLst/>
            <a:rect l="l" t="t" r="r" b="b"/>
            <a:pathLst>
              <a:path w="8001000" h="1600200">
                <a:moveTo>
                  <a:pt x="0" y="266712"/>
                </a:moveTo>
                <a:lnTo>
                  <a:pt x="4296" y="218772"/>
                </a:lnTo>
                <a:lnTo>
                  <a:pt x="16685" y="173650"/>
                </a:lnTo>
                <a:lnTo>
                  <a:pt x="36412" y="132100"/>
                </a:lnTo>
                <a:lnTo>
                  <a:pt x="62725" y="94875"/>
                </a:lnTo>
                <a:lnTo>
                  <a:pt x="94870" y="62729"/>
                </a:lnTo>
                <a:lnTo>
                  <a:pt x="132095" y="36415"/>
                </a:lnTo>
                <a:lnTo>
                  <a:pt x="173645" y="16686"/>
                </a:lnTo>
                <a:lnTo>
                  <a:pt x="218769" y="4297"/>
                </a:lnTo>
                <a:lnTo>
                  <a:pt x="266712" y="0"/>
                </a:lnTo>
                <a:lnTo>
                  <a:pt x="7734287" y="0"/>
                </a:lnTo>
                <a:lnTo>
                  <a:pt x="7782230" y="4297"/>
                </a:lnTo>
                <a:lnTo>
                  <a:pt x="7827354" y="16686"/>
                </a:lnTo>
                <a:lnTo>
                  <a:pt x="7868904" y="36415"/>
                </a:lnTo>
                <a:lnTo>
                  <a:pt x="7906129" y="62729"/>
                </a:lnTo>
                <a:lnTo>
                  <a:pt x="7938274" y="94875"/>
                </a:lnTo>
                <a:lnTo>
                  <a:pt x="7964587" y="132100"/>
                </a:lnTo>
                <a:lnTo>
                  <a:pt x="7984314" y="173650"/>
                </a:lnTo>
                <a:lnTo>
                  <a:pt x="7996703" y="218772"/>
                </a:lnTo>
                <a:lnTo>
                  <a:pt x="8001000" y="266712"/>
                </a:lnTo>
                <a:lnTo>
                  <a:pt x="8001000" y="1333499"/>
                </a:lnTo>
                <a:lnTo>
                  <a:pt x="7996703" y="1381439"/>
                </a:lnTo>
                <a:lnTo>
                  <a:pt x="7984314" y="1426560"/>
                </a:lnTo>
                <a:lnTo>
                  <a:pt x="7964587" y="1468108"/>
                </a:lnTo>
                <a:lnTo>
                  <a:pt x="7938274" y="1505331"/>
                </a:lnTo>
                <a:lnTo>
                  <a:pt x="7906129" y="1537475"/>
                </a:lnTo>
                <a:lnTo>
                  <a:pt x="7868904" y="1563787"/>
                </a:lnTo>
                <a:lnTo>
                  <a:pt x="7827354" y="1583514"/>
                </a:lnTo>
                <a:lnTo>
                  <a:pt x="7782230" y="1595903"/>
                </a:lnTo>
                <a:lnTo>
                  <a:pt x="7734287" y="1600199"/>
                </a:lnTo>
                <a:lnTo>
                  <a:pt x="266712" y="1600199"/>
                </a:lnTo>
                <a:lnTo>
                  <a:pt x="218769" y="1595903"/>
                </a:lnTo>
                <a:lnTo>
                  <a:pt x="173645" y="1583514"/>
                </a:lnTo>
                <a:lnTo>
                  <a:pt x="132095" y="1563787"/>
                </a:lnTo>
                <a:lnTo>
                  <a:pt x="94870" y="1537475"/>
                </a:lnTo>
                <a:lnTo>
                  <a:pt x="62725" y="1505331"/>
                </a:lnTo>
                <a:lnTo>
                  <a:pt x="36412" y="1468108"/>
                </a:lnTo>
                <a:lnTo>
                  <a:pt x="16685" y="1426560"/>
                </a:lnTo>
                <a:lnTo>
                  <a:pt x="4296" y="1381439"/>
                </a:lnTo>
                <a:lnTo>
                  <a:pt x="0" y="1333499"/>
                </a:lnTo>
                <a:lnTo>
                  <a:pt x="0" y="266712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90255" y="1936887"/>
            <a:ext cx="7607934" cy="27146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56895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Context, 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Nature, </a:t>
            </a:r>
            <a:r>
              <a:rPr sz="3200" spc="5" dirty="0">
                <a:solidFill>
                  <a:srgbClr val="FFFFFF"/>
                </a:solidFill>
                <a:latin typeface="Tahoma"/>
                <a:cs typeface="Tahoma"/>
              </a:rPr>
              <a:t>Scope, </a:t>
            </a:r>
            <a:r>
              <a:rPr sz="3200" spc="-30" dirty="0">
                <a:solidFill>
                  <a:srgbClr val="FFFFFF"/>
                </a:solidFill>
                <a:latin typeface="Tahoma"/>
                <a:cs typeface="Tahoma"/>
              </a:rPr>
              <a:t>Frequency,  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Duration,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and Location of the</a:t>
            </a:r>
            <a:r>
              <a:rPr sz="32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Incidents</a:t>
            </a:r>
            <a:endParaRPr sz="3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48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Identity, Number, Ages, and Relationships  of the 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Persons</a:t>
            </a:r>
            <a:r>
              <a:rPr sz="320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involved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/>
              <a:t>50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685800"/>
            <a:ext cx="8229599" cy="46299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12140" y="607567"/>
            <a:ext cx="3602990" cy="1936750"/>
          </a:xfrm>
          <a:prstGeom prst="rect">
            <a:avLst/>
          </a:prstGeom>
        </p:spPr>
        <p:txBody>
          <a:bodyPr vert="horz" wrap="square" lIns="0" tIns="126364" rIns="0" bIns="0" rtlCol="0">
            <a:spAutoFit/>
          </a:bodyPr>
          <a:lstStyle/>
          <a:p>
            <a:pPr marL="12700" marR="5080">
              <a:lnSpc>
                <a:spcPts val="7130"/>
              </a:lnSpc>
              <a:spcBef>
                <a:spcPts val="994"/>
              </a:spcBef>
            </a:pPr>
            <a:r>
              <a:rPr sz="6600" spc="225" dirty="0">
                <a:solidFill>
                  <a:srgbClr val="000000"/>
                </a:solidFill>
              </a:rPr>
              <a:t>Know</a:t>
            </a:r>
            <a:r>
              <a:rPr sz="6600" spc="-465" dirty="0">
                <a:solidFill>
                  <a:srgbClr val="000000"/>
                </a:solidFill>
              </a:rPr>
              <a:t> </a:t>
            </a:r>
            <a:r>
              <a:rPr sz="6600" spc="50" dirty="0">
                <a:solidFill>
                  <a:srgbClr val="000000"/>
                </a:solidFill>
              </a:rPr>
              <a:t>the  </a:t>
            </a:r>
            <a:r>
              <a:rPr sz="6600" dirty="0">
                <a:solidFill>
                  <a:srgbClr val="000000"/>
                </a:solidFill>
              </a:rPr>
              <a:t>Rules</a:t>
            </a:r>
            <a:endParaRPr sz="660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5</a:t>
            </a:fld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60248"/>
            <a:ext cx="9143999" cy="51434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5880" y="682390"/>
            <a:ext cx="2710815" cy="45916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820419">
              <a:lnSpc>
                <a:spcPct val="100000"/>
              </a:lnSpc>
              <a:spcBef>
                <a:spcPts val="105"/>
              </a:spcBef>
            </a:pPr>
            <a:r>
              <a:rPr sz="4050" spc="-5" dirty="0">
                <a:latin typeface="Tahoma"/>
                <a:cs typeface="Tahoma"/>
              </a:rPr>
              <a:t>What  a</a:t>
            </a:r>
            <a:r>
              <a:rPr sz="4050" dirty="0">
                <a:latin typeface="Tahoma"/>
                <a:cs typeface="Tahoma"/>
              </a:rPr>
              <a:t>b</a:t>
            </a:r>
            <a:r>
              <a:rPr sz="4050" spc="5" dirty="0">
                <a:latin typeface="Tahoma"/>
                <a:cs typeface="Tahoma"/>
              </a:rPr>
              <a:t>o</a:t>
            </a:r>
            <a:r>
              <a:rPr sz="4050" spc="-10" dirty="0">
                <a:latin typeface="Tahoma"/>
                <a:cs typeface="Tahoma"/>
              </a:rPr>
              <a:t>u</a:t>
            </a:r>
            <a:r>
              <a:rPr sz="4050" spc="-5" dirty="0">
                <a:latin typeface="Tahoma"/>
                <a:cs typeface="Tahoma"/>
              </a:rPr>
              <a:t>t</a:t>
            </a:r>
            <a:r>
              <a:rPr sz="4050" spc="-10" dirty="0">
                <a:latin typeface="Tahoma"/>
                <a:cs typeface="Tahoma"/>
              </a:rPr>
              <a:t>….</a:t>
            </a:r>
            <a:endParaRPr sz="405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1930"/>
              </a:spcBef>
            </a:pPr>
            <a:r>
              <a:rPr sz="4050" b="1" spc="-5" dirty="0">
                <a:latin typeface="Tahoma"/>
                <a:cs typeface="Tahoma"/>
              </a:rPr>
              <a:t>casual </a:t>
            </a:r>
            <a:r>
              <a:rPr sz="4050" b="1" dirty="0">
                <a:latin typeface="Tahoma"/>
                <a:cs typeface="Tahoma"/>
              </a:rPr>
              <a:t>or  isolated  </a:t>
            </a:r>
            <a:r>
              <a:rPr sz="4050" b="1" spc="-5" dirty="0">
                <a:latin typeface="Tahoma"/>
                <a:cs typeface="Tahoma"/>
              </a:rPr>
              <a:t>c</a:t>
            </a:r>
            <a:r>
              <a:rPr sz="4050" b="1" dirty="0">
                <a:latin typeface="Tahoma"/>
                <a:cs typeface="Tahoma"/>
              </a:rPr>
              <a:t>omme</a:t>
            </a:r>
            <a:r>
              <a:rPr sz="4050" b="1" spc="-5" dirty="0">
                <a:latin typeface="Tahoma"/>
                <a:cs typeface="Tahoma"/>
              </a:rPr>
              <a:t>n</a:t>
            </a:r>
            <a:r>
              <a:rPr sz="4050" b="1" spc="-10" dirty="0">
                <a:latin typeface="Tahoma"/>
                <a:cs typeface="Tahoma"/>
              </a:rPr>
              <a:t>t</a:t>
            </a:r>
            <a:r>
              <a:rPr sz="4050" b="1" dirty="0">
                <a:latin typeface="Tahoma"/>
                <a:cs typeface="Tahoma"/>
              </a:rPr>
              <a:t>s  or  </a:t>
            </a:r>
            <a:r>
              <a:rPr sz="4050" b="1" spc="-5" dirty="0">
                <a:latin typeface="Tahoma"/>
                <a:cs typeface="Tahoma"/>
              </a:rPr>
              <a:t>conduct?</a:t>
            </a:r>
            <a:endParaRPr sz="4050">
              <a:latin typeface="Tahoma"/>
              <a:cs typeface="Tahom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/>
              <a:t>51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80987"/>
            <a:ext cx="9144000" cy="5182235"/>
          </a:xfrm>
          <a:custGeom>
            <a:avLst/>
            <a:gdLst/>
            <a:ahLst/>
            <a:cxnLst/>
            <a:rect l="l" t="t" r="r" b="b"/>
            <a:pathLst>
              <a:path w="9144000" h="5182235">
                <a:moveTo>
                  <a:pt x="0" y="5181612"/>
                </a:moveTo>
                <a:lnTo>
                  <a:pt x="9144000" y="5181612"/>
                </a:lnTo>
                <a:lnTo>
                  <a:pt x="9144000" y="0"/>
                </a:lnTo>
                <a:lnTo>
                  <a:pt x="0" y="0"/>
                </a:lnTo>
                <a:lnTo>
                  <a:pt x="0" y="5181612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81000"/>
            <a:ext cx="9144000" cy="5181600"/>
          </a:xfrm>
          <a:custGeom>
            <a:avLst/>
            <a:gdLst/>
            <a:ahLst/>
            <a:cxnLst/>
            <a:rect l="l" t="t" r="r" b="b"/>
            <a:pathLst>
              <a:path w="9144000" h="5181600">
                <a:moveTo>
                  <a:pt x="0" y="0"/>
                </a:moveTo>
                <a:lnTo>
                  <a:pt x="9144000" y="0"/>
                </a:lnTo>
                <a:lnTo>
                  <a:pt x="9144000" y="5181600"/>
                </a:lnTo>
                <a:lnTo>
                  <a:pt x="0" y="51816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505555" y="1874056"/>
            <a:ext cx="5551805" cy="7810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950" b="1" dirty="0">
                <a:solidFill>
                  <a:srgbClr val="83C835"/>
                </a:solidFill>
                <a:latin typeface="Tahoma"/>
                <a:cs typeface="Tahoma"/>
              </a:rPr>
              <a:t>Practical</a:t>
            </a:r>
            <a:r>
              <a:rPr sz="4950" b="1" spc="-114" dirty="0">
                <a:solidFill>
                  <a:srgbClr val="83C835"/>
                </a:solidFill>
                <a:latin typeface="Tahoma"/>
                <a:cs typeface="Tahoma"/>
              </a:rPr>
              <a:t> </a:t>
            </a:r>
            <a:r>
              <a:rPr sz="4950" b="1" dirty="0">
                <a:solidFill>
                  <a:srgbClr val="83C835"/>
                </a:solidFill>
                <a:latin typeface="Tahoma"/>
                <a:cs typeface="Tahoma"/>
              </a:rPr>
              <a:t>Analysis</a:t>
            </a:r>
            <a:endParaRPr sz="4950">
              <a:latin typeface="Tahoma"/>
              <a:cs typeface="Tahom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/>
              <a:t>52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ubTitle" idx="4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Is </a:t>
            </a:r>
            <a:r>
              <a:rPr dirty="0"/>
              <a:t>this </a:t>
            </a:r>
            <a:r>
              <a:rPr spc="-10" dirty="0"/>
              <a:t>severe, pervasive, </a:t>
            </a:r>
            <a:r>
              <a:rPr dirty="0"/>
              <a:t>and </a:t>
            </a:r>
            <a:r>
              <a:rPr spc="-5" dirty="0"/>
              <a:t>objectively  offensive?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28244"/>
            <a:ext cx="9144000" cy="5257800"/>
          </a:xfrm>
          <a:custGeom>
            <a:avLst/>
            <a:gdLst/>
            <a:ahLst/>
            <a:cxnLst/>
            <a:rect l="l" t="t" r="r" b="b"/>
            <a:pathLst>
              <a:path w="9144000" h="5257800">
                <a:moveTo>
                  <a:pt x="0" y="5257800"/>
                </a:moveTo>
                <a:lnTo>
                  <a:pt x="9144000" y="5257800"/>
                </a:lnTo>
                <a:lnTo>
                  <a:pt x="9144000" y="0"/>
                </a:lnTo>
                <a:lnTo>
                  <a:pt x="0" y="0"/>
                </a:lnTo>
                <a:lnTo>
                  <a:pt x="0" y="5257800"/>
                </a:lnTo>
                <a:close/>
              </a:path>
            </a:pathLst>
          </a:custGeom>
          <a:solidFill>
            <a:srgbClr val="8BC5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428244"/>
            <a:ext cx="9144000" cy="5257800"/>
          </a:xfrm>
          <a:custGeom>
            <a:avLst/>
            <a:gdLst/>
            <a:ahLst/>
            <a:cxnLst/>
            <a:rect l="l" t="t" r="r" b="b"/>
            <a:pathLst>
              <a:path w="9144000" h="5257800">
                <a:moveTo>
                  <a:pt x="0" y="0"/>
                </a:moveTo>
                <a:lnTo>
                  <a:pt x="9144000" y="0"/>
                </a:lnTo>
                <a:lnTo>
                  <a:pt x="9144000" y="5257800"/>
                </a:lnTo>
                <a:lnTo>
                  <a:pt x="0" y="52578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462525" y="1551686"/>
            <a:ext cx="5836920" cy="185356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A student </a:t>
            </a:r>
            <a:r>
              <a:rPr spc="-15" dirty="0"/>
              <a:t>makes </a:t>
            </a:r>
            <a:r>
              <a:rPr spc="-5" dirty="0"/>
              <a:t>multiple  insensitive sexual </a:t>
            </a:r>
            <a:r>
              <a:rPr spc="-10" dirty="0"/>
              <a:t>jokes</a:t>
            </a:r>
            <a:r>
              <a:rPr spc="-105" dirty="0"/>
              <a:t> </a:t>
            </a:r>
            <a:r>
              <a:rPr spc="-5" dirty="0"/>
              <a:t>to  another</a:t>
            </a:r>
            <a:r>
              <a:rPr spc="-10" dirty="0"/>
              <a:t> </a:t>
            </a:r>
            <a:r>
              <a:rPr spc="-5" dirty="0"/>
              <a:t>student.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/>
              <a:t>53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28244"/>
            <a:ext cx="9144000" cy="5257800"/>
          </a:xfrm>
          <a:custGeom>
            <a:avLst/>
            <a:gdLst/>
            <a:ahLst/>
            <a:cxnLst/>
            <a:rect l="l" t="t" r="r" b="b"/>
            <a:pathLst>
              <a:path w="9144000" h="5257800">
                <a:moveTo>
                  <a:pt x="0" y="5257800"/>
                </a:moveTo>
                <a:lnTo>
                  <a:pt x="9144000" y="5257800"/>
                </a:lnTo>
                <a:lnTo>
                  <a:pt x="9144000" y="0"/>
                </a:lnTo>
                <a:lnTo>
                  <a:pt x="0" y="0"/>
                </a:lnTo>
                <a:lnTo>
                  <a:pt x="0" y="5257800"/>
                </a:lnTo>
                <a:close/>
              </a:path>
            </a:pathLst>
          </a:custGeom>
          <a:solidFill>
            <a:srgbClr val="8BC5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428244"/>
            <a:ext cx="9144000" cy="5257800"/>
          </a:xfrm>
          <a:custGeom>
            <a:avLst/>
            <a:gdLst/>
            <a:ahLst/>
            <a:cxnLst/>
            <a:rect l="l" t="t" r="r" b="b"/>
            <a:pathLst>
              <a:path w="9144000" h="5257800">
                <a:moveTo>
                  <a:pt x="0" y="0"/>
                </a:moveTo>
                <a:lnTo>
                  <a:pt x="9144000" y="0"/>
                </a:lnTo>
                <a:lnTo>
                  <a:pt x="9144000" y="5257800"/>
                </a:lnTo>
                <a:lnTo>
                  <a:pt x="0" y="52578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462525" y="1551686"/>
            <a:ext cx="6395085" cy="185356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469390" algn="l"/>
                <a:tab pos="4060825" algn="l"/>
              </a:tabLst>
            </a:pPr>
            <a:r>
              <a:rPr spc="-65" dirty="0"/>
              <a:t>Teacher </a:t>
            </a:r>
            <a:r>
              <a:rPr spc="-10" dirty="0"/>
              <a:t>repeatedly tells </a:t>
            </a:r>
            <a:r>
              <a:rPr spc="-5" dirty="0"/>
              <a:t>a  student they</a:t>
            </a:r>
            <a:r>
              <a:rPr dirty="0"/>
              <a:t> </a:t>
            </a:r>
            <a:r>
              <a:rPr spc="-5" dirty="0"/>
              <a:t>look	good</a:t>
            </a:r>
            <a:r>
              <a:rPr spc="-70" dirty="0"/>
              <a:t> </a:t>
            </a:r>
            <a:r>
              <a:rPr spc="-5" dirty="0"/>
              <a:t>after  losing	</a:t>
            </a:r>
            <a:r>
              <a:rPr spc="-10" dirty="0"/>
              <a:t>weight.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/>
              <a:t>54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28244"/>
            <a:ext cx="9144000" cy="5257800"/>
          </a:xfrm>
          <a:custGeom>
            <a:avLst/>
            <a:gdLst/>
            <a:ahLst/>
            <a:cxnLst/>
            <a:rect l="l" t="t" r="r" b="b"/>
            <a:pathLst>
              <a:path w="9144000" h="5257800">
                <a:moveTo>
                  <a:pt x="0" y="5257800"/>
                </a:moveTo>
                <a:lnTo>
                  <a:pt x="9144000" y="5257800"/>
                </a:lnTo>
                <a:lnTo>
                  <a:pt x="9144000" y="0"/>
                </a:lnTo>
                <a:lnTo>
                  <a:pt x="0" y="0"/>
                </a:lnTo>
                <a:lnTo>
                  <a:pt x="0" y="5257800"/>
                </a:lnTo>
                <a:close/>
              </a:path>
            </a:pathLst>
          </a:custGeom>
          <a:solidFill>
            <a:srgbClr val="8BC5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428244"/>
            <a:ext cx="9144000" cy="5257800"/>
          </a:xfrm>
          <a:custGeom>
            <a:avLst/>
            <a:gdLst/>
            <a:ahLst/>
            <a:cxnLst/>
            <a:rect l="l" t="t" r="r" b="b"/>
            <a:pathLst>
              <a:path w="9144000" h="5257800">
                <a:moveTo>
                  <a:pt x="0" y="0"/>
                </a:moveTo>
                <a:lnTo>
                  <a:pt x="9144000" y="0"/>
                </a:lnTo>
                <a:lnTo>
                  <a:pt x="9144000" y="5257800"/>
                </a:lnTo>
                <a:lnTo>
                  <a:pt x="0" y="52578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492418" y="1551686"/>
            <a:ext cx="5688965" cy="185356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4059554" algn="l"/>
              </a:tabLst>
            </a:pPr>
            <a:r>
              <a:rPr dirty="0"/>
              <a:t>One </a:t>
            </a:r>
            <a:r>
              <a:rPr spc="-5" dirty="0"/>
              <a:t>student </a:t>
            </a:r>
            <a:r>
              <a:rPr spc="-20" dirty="0"/>
              <a:t>grabs  </a:t>
            </a:r>
            <a:r>
              <a:rPr spc="-5" dirty="0"/>
              <a:t>a</a:t>
            </a:r>
            <a:r>
              <a:rPr dirty="0"/>
              <a:t>n</a:t>
            </a:r>
            <a:r>
              <a:rPr spc="-5" dirty="0"/>
              <a:t>o</a:t>
            </a:r>
            <a:r>
              <a:rPr spc="-10" dirty="0"/>
              <a:t>t</a:t>
            </a:r>
            <a:r>
              <a:rPr dirty="0"/>
              <a:t>h</a:t>
            </a:r>
            <a:r>
              <a:rPr spc="-10" dirty="0"/>
              <a:t>e</a:t>
            </a:r>
            <a:r>
              <a:rPr spc="-5" dirty="0"/>
              <a:t>r s</a:t>
            </a:r>
            <a:r>
              <a:rPr spc="-10" dirty="0"/>
              <a:t>t</a:t>
            </a:r>
            <a:r>
              <a:rPr dirty="0"/>
              <a:t>u</a:t>
            </a:r>
            <a:r>
              <a:rPr spc="-10" dirty="0"/>
              <a:t>de</a:t>
            </a:r>
            <a:r>
              <a:rPr spc="-5" dirty="0"/>
              <a:t>n</a:t>
            </a:r>
            <a:r>
              <a:rPr spc="25" dirty="0"/>
              <a:t>t</a:t>
            </a:r>
            <a:r>
              <a:rPr spc="-140" dirty="0"/>
              <a:t>’</a:t>
            </a:r>
            <a:r>
              <a:rPr spc="-5" dirty="0"/>
              <a:t>s</a:t>
            </a:r>
            <a:r>
              <a:rPr dirty="0"/>
              <a:t>	</a:t>
            </a:r>
            <a:r>
              <a:rPr spc="-10" dirty="0"/>
              <a:t>b</a:t>
            </a:r>
            <a:r>
              <a:rPr spc="-30" dirty="0"/>
              <a:t>r</a:t>
            </a:r>
            <a:r>
              <a:rPr spc="-10" dirty="0"/>
              <a:t>e</a:t>
            </a:r>
            <a:r>
              <a:rPr spc="-5" dirty="0"/>
              <a:t>as</a:t>
            </a:r>
            <a:r>
              <a:rPr spc="-10" dirty="0"/>
              <a:t>t</a:t>
            </a:r>
            <a:r>
              <a:rPr spc="-5" dirty="0"/>
              <a:t>s  during a soccer</a:t>
            </a:r>
            <a:r>
              <a:rPr spc="-35" dirty="0"/>
              <a:t> </a:t>
            </a:r>
            <a:r>
              <a:rPr spc="-5" dirty="0"/>
              <a:t>game.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/>
              <a:t>55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28244"/>
            <a:ext cx="9144000" cy="5257800"/>
          </a:xfrm>
          <a:custGeom>
            <a:avLst/>
            <a:gdLst/>
            <a:ahLst/>
            <a:cxnLst/>
            <a:rect l="l" t="t" r="r" b="b"/>
            <a:pathLst>
              <a:path w="9144000" h="5257800">
                <a:moveTo>
                  <a:pt x="0" y="5257800"/>
                </a:moveTo>
                <a:lnTo>
                  <a:pt x="9144000" y="5257800"/>
                </a:lnTo>
                <a:lnTo>
                  <a:pt x="9144000" y="0"/>
                </a:lnTo>
                <a:lnTo>
                  <a:pt x="0" y="0"/>
                </a:lnTo>
                <a:lnTo>
                  <a:pt x="0" y="5257800"/>
                </a:lnTo>
                <a:close/>
              </a:path>
            </a:pathLst>
          </a:custGeom>
          <a:solidFill>
            <a:srgbClr val="8BC5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428244"/>
            <a:ext cx="9144000" cy="5257800"/>
          </a:xfrm>
          <a:custGeom>
            <a:avLst/>
            <a:gdLst/>
            <a:ahLst/>
            <a:cxnLst/>
            <a:rect l="l" t="t" r="r" b="b"/>
            <a:pathLst>
              <a:path w="9144000" h="5257800">
                <a:moveTo>
                  <a:pt x="0" y="0"/>
                </a:moveTo>
                <a:lnTo>
                  <a:pt x="9144000" y="0"/>
                </a:lnTo>
                <a:lnTo>
                  <a:pt x="9144000" y="5257800"/>
                </a:lnTo>
                <a:lnTo>
                  <a:pt x="0" y="52578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600989" y="1227433"/>
            <a:ext cx="5669280" cy="23431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800" dirty="0"/>
              <a:t>Without </a:t>
            </a:r>
            <a:r>
              <a:rPr sz="3800" spc="-5" dirty="0"/>
              <a:t>permission, </a:t>
            </a:r>
            <a:r>
              <a:rPr sz="3800" dirty="0"/>
              <a:t>a  student </a:t>
            </a:r>
            <a:r>
              <a:rPr sz="3800" spc="-5" dirty="0"/>
              <a:t>films </a:t>
            </a:r>
            <a:r>
              <a:rPr sz="3800" dirty="0"/>
              <a:t>a </a:t>
            </a:r>
            <a:r>
              <a:rPr sz="3800" spc="-5" dirty="0"/>
              <a:t>consensual  sex act </a:t>
            </a:r>
            <a:r>
              <a:rPr sz="3800" dirty="0"/>
              <a:t>with another  student </a:t>
            </a:r>
            <a:r>
              <a:rPr sz="3800" spc="-10" dirty="0"/>
              <a:t>off</a:t>
            </a:r>
            <a:r>
              <a:rPr sz="3800" spc="-5" dirty="0"/>
              <a:t> campus.</a:t>
            </a:r>
            <a:endParaRPr sz="380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/>
              <a:t>56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600989" y="3544419"/>
            <a:ext cx="5844540" cy="11849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800" spc="-5" dirty="0">
                <a:solidFill>
                  <a:srgbClr val="FFFFFF"/>
                </a:solidFill>
                <a:latin typeface="Tahoma"/>
                <a:cs typeface="Tahoma"/>
              </a:rPr>
              <a:t>Student shows the video to  other </a:t>
            </a:r>
            <a:r>
              <a:rPr sz="3800" dirty="0">
                <a:solidFill>
                  <a:srgbClr val="FFFFFF"/>
                </a:solidFill>
                <a:latin typeface="Tahoma"/>
                <a:cs typeface="Tahoma"/>
              </a:rPr>
              <a:t>students </a:t>
            </a:r>
            <a:r>
              <a:rPr sz="3800" spc="-5" dirty="0">
                <a:solidFill>
                  <a:srgbClr val="FFFFFF"/>
                </a:solidFill>
                <a:latin typeface="Tahoma"/>
                <a:cs typeface="Tahoma"/>
              </a:rPr>
              <a:t>on</a:t>
            </a:r>
            <a:r>
              <a:rPr sz="3800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800" spc="-10" dirty="0">
                <a:solidFill>
                  <a:srgbClr val="FFFFFF"/>
                </a:solidFill>
                <a:latin typeface="Tahoma"/>
                <a:cs typeface="Tahoma"/>
              </a:rPr>
              <a:t>campus.</a:t>
            </a:r>
            <a:endParaRPr sz="3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28244"/>
            <a:ext cx="9144000" cy="5257800"/>
          </a:xfrm>
          <a:custGeom>
            <a:avLst/>
            <a:gdLst/>
            <a:ahLst/>
            <a:cxnLst/>
            <a:rect l="l" t="t" r="r" b="b"/>
            <a:pathLst>
              <a:path w="9144000" h="5257800">
                <a:moveTo>
                  <a:pt x="0" y="5257800"/>
                </a:moveTo>
                <a:lnTo>
                  <a:pt x="9144000" y="5257800"/>
                </a:lnTo>
                <a:lnTo>
                  <a:pt x="9144000" y="0"/>
                </a:lnTo>
                <a:lnTo>
                  <a:pt x="0" y="0"/>
                </a:lnTo>
                <a:lnTo>
                  <a:pt x="0" y="5257800"/>
                </a:lnTo>
                <a:close/>
              </a:path>
            </a:pathLst>
          </a:custGeom>
          <a:solidFill>
            <a:srgbClr val="8BC5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428244"/>
            <a:ext cx="9144000" cy="5257800"/>
          </a:xfrm>
          <a:custGeom>
            <a:avLst/>
            <a:gdLst/>
            <a:ahLst/>
            <a:cxnLst/>
            <a:rect l="l" t="t" r="r" b="b"/>
            <a:pathLst>
              <a:path w="9144000" h="5257800">
                <a:moveTo>
                  <a:pt x="0" y="0"/>
                </a:moveTo>
                <a:lnTo>
                  <a:pt x="9144000" y="0"/>
                </a:lnTo>
                <a:lnTo>
                  <a:pt x="9144000" y="5257800"/>
                </a:lnTo>
                <a:lnTo>
                  <a:pt x="0" y="52578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A </a:t>
            </a:r>
            <a:r>
              <a:rPr spc="-10" dirty="0"/>
              <a:t>group </a:t>
            </a:r>
            <a:r>
              <a:rPr spc="-5" dirty="0"/>
              <a:t>of students </a:t>
            </a:r>
            <a:r>
              <a:rPr spc="-15" dirty="0"/>
              <a:t>make  </a:t>
            </a:r>
            <a:r>
              <a:rPr spc="-5" dirty="0"/>
              <a:t>a </a:t>
            </a:r>
            <a:r>
              <a:rPr spc="-30" dirty="0"/>
              <a:t>Facebook </a:t>
            </a:r>
            <a:r>
              <a:rPr spc="-5" dirty="0"/>
              <a:t>post </a:t>
            </a:r>
            <a:r>
              <a:rPr spc="-20" dirty="0"/>
              <a:t>rating  </a:t>
            </a:r>
            <a:r>
              <a:rPr spc="-5" dirty="0"/>
              <a:t>students </a:t>
            </a:r>
            <a:r>
              <a:rPr spc="-10" dirty="0"/>
              <a:t>by</a:t>
            </a:r>
            <a:r>
              <a:rPr spc="-80" dirty="0"/>
              <a:t> </a:t>
            </a:r>
            <a:r>
              <a:rPr spc="-15" dirty="0"/>
              <a:t>attractiveness  </a:t>
            </a:r>
            <a:r>
              <a:rPr spc="-5" dirty="0"/>
              <a:t>and </a:t>
            </a:r>
            <a:r>
              <a:rPr spc="-10" dirty="0"/>
              <a:t>share </a:t>
            </a:r>
            <a:r>
              <a:rPr dirty="0"/>
              <a:t>it </a:t>
            </a:r>
            <a:r>
              <a:rPr spc="-5" dirty="0"/>
              <a:t>with school  </a:t>
            </a:r>
            <a:r>
              <a:rPr spc="-45" dirty="0"/>
              <a:t>community.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/>
              <a:t>57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28244"/>
            <a:ext cx="9144000" cy="5257800"/>
          </a:xfrm>
          <a:custGeom>
            <a:avLst/>
            <a:gdLst/>
            <a:ahLst/>
            <a:cxnLst/>
            <a:rect l="l" t="t" r="r" b="b"/>
            <a:pathLst>
              <a:path w="9144000" h="5257800">
                <a:moveTo>
                  <a:pt x="0" y="5257800"/>
                </a:moveTo>
                <a:lnTo>
                  <a:pt x="9144000" y="5257800"/>
                </a:lnTo>
                <a:lnTo>
                  <a:pt x="9144000" y="0"/>
                </a:lnTo>
                <a:lnTo>
                  <a:pt x="0" y="0"/>
                </a:lnTo>
                <a:lnTo>
                  <a:pt x="0" y="5257800"/>
                </a:lnTo>
                <a:close/>
              </a:path>
            </a:pathLst>
          </a:custGeom>
          <a:solidFill>
            <a:srgbClr val="8BC5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428244"/>
            <a:ext cx="9144000" cy="5257800"/>
          </a:xfrm>
          <a:custGeom>
            <a:avLst/>
            <a:gdLst/>
            <a:ahLst/>
            <a:cxnLst/>
            <a:rect l="l" t="t" r="r" b="b"/>
            <a:pathLst>
              <a:path w="9144000" h="5257800">
                <a:moveTo>
                  <a:pt x="0" y="0"/>
                </a:moveTo>
                <a:lnTo>
                  <a:pt x="9144000" y="0"/>
                </a:lnTo>
                <a:lnTo>
                  <a:pt x="9144000" y="5257800"/>
                </a:lnTo>
                <a:lnTo>
                  <a:pt x="0" y="52578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62138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A teacher </a:t>
            </a:r>
            <a:r>
              <a:rPr spc="-15" dirty="0"/>
              <a:t>offers </a:t>
            </a:r>
            <a:r>
              <a:rPr spc="-5" dirty="0"/>
              <a:t>a student  to </a:t>
            </a:r>
            <a:r>
              <a:rPr spc="-20" dirty="0"/>
              <a:t>trade </a:t>
            </a:r>
            <a:r>
              <a:rPr spc="-5" dirty="0"/>
              <a:t>a back rub </a:t>
            </a:r>
            <a:r>
              <a:rPr spc="-15" dirty="0"/>
              <a:t>for </a:t>
            </a:r>
            <a:r>
              <a:rPr spc="-5" dirty="0"/>
              <a:t>a  good </a:t>
            </a:r>
            <a:r>
              <a:rPr spc="-20" dirty="0"/>
              <a:t>grade </a:t>
            </a:r>
            <a:r>
              <a:rPr spc="-5" dirty="0"/>
              <a:t>on a</a:t>
            </a:r>
            <a:r>
              <a:rPr spc="5" dirty="0"/>
              <a:t> </a:t>
            </a:r>
            <a:r>
              <a:rPr spc="-5" dirty="0"/>
              <a:t>test.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/>
              <a:t>58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28244"/>
            <a:ext cx="9144000" cy="5257800"/>
          </a:xfrm>
          <a:custGeom>
            <a:avLst/>
            <a:gdLst/>
            <a:ahLst/>
            <a:cxnLst/>
            <a:rect l="l" t="t" r="r" b="b"/>
            <a:pathLst>
              <a:path w="9144000" h="5257800">
                <a:moveTo>
                  <a:pt x="0" y="5257800"/>
                </a:moveTo>
                <a:lnTo>
                  <a:pt x="9144000" y="5257800"/>
                </a:lnTo>
                <a:lnTo>
                  <a:pt x="9144000" y="0"/>
                </a:lnTo>
                <a:lnTo>
                  <a:pt x="0" y="0"/>
                </a:lnTo>
                <a:lnTo>
                  <a:pt x="0" y="5257800"/>
                </a:lnTo>
                <a:close/>
              </a:path>
            </a:pathLst>
          </a:custGeom>
          <a:solidFill>
            <a:srgbClr val="8BC5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428244"/>
            <a:ext cx="9144000" cy="5257800"/>
          </a:xfrm>
          <a:custGeom>
            <a:avLst/>
            <a:gdLst/>
            <a:ahLst/>
            <a:cxnLst/>
            <a:rect l="l" t="t" r="r" b="b"/>
            <a:pathLst>
              <a:path w="9144000" h="5257800">
                <a:moveTo>
                  <a:pt x="0" y="0"/>
                </a:moveTo>
                <a:lnTo>
                  <a:pt x="9144000" y="0"/>
                </a:lnTo>
                <a:lnTo>
                  <a:pt x="9144000" y="5257800"/>
                </a:lnTo>
                <a:lnTo>
                  <a:pt x="0" y="52578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600989" y="1539647"/>
            <a:ext cx="5838190" cy="185356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pc="-65" dirty="0"/>
              <a:t>Teacher </a:t>
            </a:r>
            <a:r>
              <a:rPr spc="-15" dirty="0"/>
              <a:t>makes </a:t>
            </a:r>
            <a:r>
              <a:rPr spc="-5" dirty="0"/>
              <a:t>a sexually  </a:t>
            </a:r>
            <a:r>
              <a:rPr spc="-10" dirty="0"/>
              <a:t>inappropriate </a:t>
            </a:r>
            <a:r>
              <a:rPr spc="-5" dirty="0"/>
              <a:t>comment to  a student in class.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/>
              <a:t>59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17576"/>
            <a:ext cx="9144000" cy="5257800"/>
          </a:xfrm>
          <a:custGeom>
            <a:avLst/>
            <a:gdLst/>
            <a:ahLst/>
            <a:cxnLst/>
            <a:rect l="l" t="t" r="r" b="b"/>
            <a:pathLst>
              <a:path w="9144000" h="5257800">
                <a:moveTo>
                  <a:pt x="0" y="5257800"/>
                </a:moveTo>
                <a:lnTo>
                  <a:pt x="9144000" y="5257800"/>
                </a:lnTo>
                <a:lnTo>
                  <a:pt x="9144000" y="0"/>
                </a:lnTo>
                <a:lnTo>
                  <a:pt x="0" y="0"/>
                </a:lnTo>
                <a:lnTo>
                  <a:pt x="0" y="5257800"/>
                </a:lnTo>
                <a:close/>
              </a:path>
            </a:pathLst>
          </a:custGeom>
          <a:solidFill>
            <a:srgbClr val="8BC5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417576"/>
            <a:ext cx="9144000" cy="5257800"/>
          </a:xfrm>
          <a:custGeom>
            <a:avLst/>
            <a:gdLst/>
            <a:ahLst/>
            <a:cxnLst/>
            <a:rect l="l" t="t" r="r" b="b"/>
            <a:pathLst>
              <a:path w="9144000" h="5257800">
                <a:moveTo>
                  <a:pt x="0" y="0"/>
                </a:moveTo>
                <a:lnTo>
                  <a:pt x="9144000" y="0"/>
                </a:lnTo>
                <a:lnTo>
                  <a:pt x="9144000" y="5257800"/>
                </a:lnTo>
                <a:lnTo>
                  <a:pt x="0" y="52578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492418" y="1455082"/>
            <a:ext cx="5936615" cy="24631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2253615" algn="l"/>
              </a:tabLst>
            </a:pPr>
            <a:r>
              <a:rPr spc="-5" dirty="0"/>
              <a:t>Students incessantly</a:t>
            </a:r>
            <a:r>
              <a:rPr spc="-75" dirty="0"/>
              <a:t> </a:t>
            </a:r>
            <a:r>
              <a:rPr spc="-5" dirty="0"/>
              <a:t>mock  a </a:t>
            </a:r>
            <a:r>
              <a:rPr spc="-15" dirty="0"/>
              <a:t>female </a:t>
            </a:r>
            <a:r>
              <a:rPr spc="-5" dirty="0"/>
              <a:t>student </a:t>
            </a:r>
            <a:r>
              <a:rPr spc="-15" dirty="0"/>
              <a:t>for </a:t>
            </a:r>
            <a:r>
              <a:rPr spc="-5" dirty="0"/>
              <a:t>not  wearing </a:t>
            </a:r>
            <a:r>
              <a:rPr spc="-20" dirty="0"/>
              <a:t>makeup, </a:t>
            </a:r>
            <a:r>
              <a:rPr spc="-10" dirty="0"/>
              <a:t>saying  </a:t>
            </a:r>
            <a:r>
              <a:rPr spc="-5" dirty="0"/>
              <a:t>she looks	</a:t>
            </a:r>
            <a:r>
              <a:rPr spc="-15" dirty="0"/>
              <a:t>“like </a:t>
            </a:r>
            <a:r>
              <a:rPr spc="-5" dirty="0"/>
              <a:t>a </a:t>
            </a:r>
            <a:r>
              <a:rPr spc="-160" dirty="0"/>
              <a:t>boy.”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/>
              <a:t>60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228600"/>
            <a:ext cx="8610600" cy="891540"/>
          </a:xfrm>
          <a:prstGeom prst="rect">
            <a:avLst/>
          </a:prstGeom>
          <a:solidFill>
            <a:srgbClr val="92D050"/>
          </a:solidFill>
          <a:ln w="9525">
            <a:solidFill>
              <a:srgbClr val="000000"/>
            </a:solidFill>
          </a:ln>
        </p:spPr>
        <p:txBody>
          <a:bodyPr vert="horz" wrap="square" lIns="0" tIns="43180" rIns="0" bIns="0" rtlCol="0">
            <a:spAutoFit/>
          </a:bodyPr>
          <a:lstStyle/>
          <a:p>
            <a:pPr marL="277495">
              <a:lnSpc>
                <a:spcPct val="100000"/>
              </a:lnSpc>
              <a:spcBef>
                <a:spcPts val="340"/>
              </a:spcBef>
            </a:pPr>
            <a:r>
              <a:rPr sz="3800" spc="-5" dirty="0"/>
              <a:t>Recognize Title IX </a:t>
            </a:r>
            <a:r>
              <a:rPr sz="3800" dirty="0"/>
              <a:t>Sexual</a:t>
            </a:r>
            <a:r>
              <a:rPr sz="3800" spc="-45" dirty="0"/>
              <a:t> </a:t>
            </a:r>
            <a:r>
              <a:rPr sz="3800" spc="-5" dirty="0"/>
              <a:t>Harassment</a:t>
            </a:r>
            <a:endParaRPr sz="3800"/>
          </a:p>
        </p:txBody>
      </p:sp>
      <p:sp>
        <p:nvSpPr>
          <p:cNvPr id="3" name="object 3"/>
          <p:cNvSpPr/>
          <p:nvPr/>
        </p:nvSpPr>
        <p:spPr>
          <a:xfrm>
            <a:off x="390143" y="1239012"/>
            <a:ext cx="8363711" cy="47045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6</a:t>
            </a:fld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28244"/>
            <a:ext cx="9144000" cy="5257800"/>
          </a:xfrm>
          <a:custGeom>
            <a:avLst/>
            <a:gdLst/>
            <a:ahLst/>
            <a:cxnLst/>
            <a:rect l="l" t="t" r="r" b="b"/>
            <a:pathLst>
              <a:path w="9144000" h="5257800">
                <a:moveTo>
                  <a:pt x="0" y="5257800"/>
                </a:moveTo>
                <a:lnTo>
                  <a:pt x="9144000" y="5257800"/>
                </a:lnTo>
                <a:lnTo>
                  <a:pt x="9144000" y="0"/>
                </a:lnTo>
                <a:lnTo>
                  <a:pt x="0" y="0"/>
                </a:lnTo>
                <a:lnTo>
                  <a:pt x="0" y="5257800"/>
                </a:lnTo>
                <a:close/>
              </a:path>
            </a:pathLst>
          </a:custGeom>
          <a:solidFill>
            <a:srgbClr val="8BC5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428244"/>
            <a:ext cx="9144000" cy="5257800"/>
          </a:xfrm>
          <a:custGeom>
            <a:avLst/>
            <a:gdLst/>
            <a:ahLst/>
            <a:cxnLst/>
            <a:rect l="l" t="t" r="r" b="b"/>
            <a:pathLst>
              <a:path w="9144000" h="5257800">
                <a:moveTo>
                  <a:pt x="0" y="0"/>
                </a:moveTo>
                <a:lnTo>
                  <a:pt x="9144000" y="0"/>
                </a:lnTo>
                <a:lnTo>
                  <a:pt x="9144000" y="5257800"/>
                </a:lnTo>
                <a:lnTo>
                  <a:pt x="0" y="525780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589839" y="1329809"/>
            <a:ext cx="5925820" cy="24631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A student sends a  completely nude </a:t>
            </a:r>
            <a:r>
              <a:rPr spc="-10" dirty="0"/>
              <a:t>picture  </a:t>
            </a:r>
            <a:r>
              <a:rPr spc="-5" dirty="0"/>
              <a:t>to the </a:t>
            </a:r>
            <a:r>
              <a:rPr spc="-15" dirty="0"/>
              <a:t>student’s </a:t>
            </a:r>
            <a:r>
              <a:rPr spc="-5" dirty="0"/>
              <a:t>significant  </a:t>
            </a:r>
            <a:r>
              <a:rPr spc="-10" dirty="0"/>
              <a:t>other (another</a:t>
            </a:r>
            <a:r>
              <a:rPr spc="5" dirty="0"/>
              <a:t> </a:t>
            </a:r>
            <a:r>
              <a:rPr spc="-10" dirty="0"/>
              <a:t>student).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/>
              <a:t>61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17576"/>
            <a:ext cx="9144000" cy="5257800"/>
          </a:xfrm>
          <a:custGeom>
            <a:avLst/>
            <a:gdLst/>
            <a:ahLst/>
            <a:cxnLst/>
            <a:rect l="l" t="t" r="r" b="b"/>
            <a:pathLst>
              <a:path w="9144000" h="5257800">
                <a:moveTo>
                  <a:pt x="0" y="5257800"/>
                </a:moveTo>
                <a:lnTo>
                  <a:pt x="9144000" y="5257800"/>
                </a:lnTo>
                <a:lnTo>
                  <a:pt x="9144000" y="0"/>
                </a:lnTo>
                <a:lnTo>
                  <a:pt x="0" y="0"/>
                </a:lnTo>
                <a:lnTo>
                  <a:pt x="0" y="5257800"/>
                </a:lnTo>
                <a:close/>
              </a:path>
            </a:pathLst>
          </a:custGeom>
          <a:solidFill>
            <a:srgbClr val="8BC5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417576"/>
            <a:ext cx="9144000" cy="5257800"/>
          </a:xfrm>
          <a:custGeom>
            <a:avLst/>
            <a:gdLst/>
            <a:ahLst/>
            <a:cxnLst/>
            <a:rect l="l" t="t" r="r" b="b"/>
            <a:pathLst>
              <a:path w="9144000" h="5257800">
                <a:moveTo>
                  <a:pt x="0" y="0"/>
                </a:moveTo>
                <a:lnTo>
                  <a:pt x="9144000" y="0"/>
                </a:lnTo>
                <a:lnTo>
                  <a:pt x="9144000" y="5257800"/>
                </a:lnTo>
                <a:lnTo>
                  <a:pt x="0" y="52578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492412" y="1551686"/>
            <a:ext cx="5821680" cy="185356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3949700" algn="l"/>
              </a:tabLst>
            </a:pPr>
            <a:r>
              <a:rPr spc="-10" dirty="0"/>
              <a:t>T</a:t>
            </a:r>
            <a:r>
              <a:rPr spc="-5" dirty="0"/>
              <a:t>he</a:t>
            </a:r>
            <a:r>
              <a:rPr spc="-10" dirty="0"/>
              <a:t> </a:t>
            </a:r>
            <a:r>
              <a:rPr spc="-5" dirty="0"/>
              <a:t>s</a:t>
            </a:r>
            <a:r>
              <a:rPr spc="-15" dirty="0"/>
              <a:t>t</a:t>
            </a:r>
            <a:r>
              <a:rPr spc="-5" dirty="0"/>
              <a:t>u</a:t>
            </a:r>
            <a:r>
              <a:rPr spc="-10" dirty="0"/>
              <a:t>de</a:t>
            </a:r>
            <a:r>
              <a:rPr spc="-5" dirty="0"/>
              <a:t>nt</a:t>
            </a:r>
            <a:r>
              <a:rPr dirty="0"/>
              <a:t> </a:t>
            </a:r>
            <a:r>
              <a:rPr spc="-10" dirty="0"/>
              <a:t>w</a:t>
            </a:r>
            <a:r>
              <a:rPr spc="-5" dirty="0"/>
              <a:t>ho</a:t>
            </a:r>
            <a:r>
              <a:rPr dirty="0"/>
              <a:t>	</a:t>
            </a:r>
            <a:r>
              <a:rPr spc="-30" dirty="0"/>
              <a:t>r</a:t>
            </a:r>
            <a:r>
              <a:rPr spc="-10" dirty="0"/>
              <a:t>e</a:t>
            </a:r>
            <a:r>
              <a:rPr spc="-5" dirty="0"/>
              <a:t>c</a:t>
            </a:r>
            <a:r>
              <a:rPr spc="-10" dirty="0"/>
              <a:t>ei</a:t>
            </a:r>
            <a:r>
              <a:rPr spc="-40" dirty="0"/>
              <a:t>v</a:t>
            </a:r>
            <a:r>
              <a:rPr spc="-15" dirty="0"/>
              <a:t>ed  </a:t>
            </a:r>
            <a:r>
              <a:rPr spc="-5" dirty="0"/>
              <a:t>the photo </a:t>
            </a:r>
            <a:r>
              <a:rPr spc="-20" dirty="0"/>
              <a:t>forwards </a:t>
            </a:r>
            <a:r>
              <a:rPr dirty="0"/>
              <a:t>it </a:t>
            </a:r>
            <a:r>
              <a:rPr spc="-5" dirty="0"/>
              <a:t>to  20</a:t>
            </a:r>
            <a:r>
              <a:rPr spc="5" dirty="0"/>
              <a:t> </a:t>
            </a:r>
            <a:r>
              <a:rPr spc="-5" dirty="0"/>
              <a:t>classmates.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/>
              <a:t>62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10540"/>
            <a:ext cx="9143999" cy="5143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/>
              <a:t>63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" y="457200"/>
            <a:ext cx="9128760" cy="5105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240" y="457200"/>
            <a:ext cx="9128760" cy="0"/>
          </a:xfrm>
          <a:custGeom>
            <a:avLst/>
            <a:gdLst/>
            <a:ahLst/>
            <a:cxnLst/>
            <a:rect l="l" t="t" r="r" b="b"/>
            <a:pathLst>
              <a:path w="9128760">
                <a:moveTo>
                  <a:pt x="0" y="0"/>
                </a:moveTo>
                <a:lnTo>
                  <a:pt x="912876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5240" y="457200"/>
            <a:ext cx="9128760" cy="5105400"/>
          </a:xfrm>
          <a:custGeom>
            <a:avLst/>
            <a:gdLst/>
            <a:ahLst/>
            <a:cxnLst/>
            <a:rect l="l" t="t" r="r" b="b"/>
            <a:pathLst>
              <a:path w="9128760" h="5105400">
                <a:moveTo>
                  <a:pt x="9128760" y="5105400"/>
                </a:moveTo>
                <a:lnTo>
                  <a:pt x="0" y="5105400"/>
                </a:lnTo>
                <a:lnTo>
                  <a:pt x="0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429000" y="457200"/>
            <a:ext cx="5715000" cy="50810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08279" y="1438663"/>
            <a:ext cx="3137535" cy="1976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spc="-5" dirty="0"/>
              <a:t>Title </a:t>
            </a:r>
            <a:r>
              <a:rPr sz="3200" dirty="0"/>
              <a:t>IX Sexual  </a:t>
            </a:r>
            <a:r>
              <a:rPr sz="3200" spc="-5" dirty="0"/>
              <a:t>Harassment</a:t>
            </a:r>
            <a:r>
              <a:rPr sz="3200" spc="-80" dirty="0"/>
              <a:t> </a:t>
            </a:r>
            <a:r>
              <a:rPr sz="3200" dirty="0"/>
              <a:t>Must  </a:t>
            </a:r>
            <a:r>
              <a:rPr sz="3200" spc="-5" dirty="0"/>
              <a:t>Be </a:t>
            </a:r>
            <a:r>
              <a:rPr sz="3200" dirty="0"/>
              <a:t>“In a</a:t>
            </a:r>
            <a:r>
              <a:rPr sz="3200" spc="-65" dirty="0"/>
              <a:t> </a:t>
            </a:r>
            <a:r>
              <a:rPr sz="3200" spc="-5" dirty="0"/>
              <a:t>Program  </a:t>
            </a:r>
            <a:r>
              <a:rPr sz="3200" dirty="0"/>
              <a:t>or</a:t>
            </a:r>
            <a:r>
              <a:rPr sz="3200" spc="-20" dirty="0"/>
              <a:t> </a:t>
            </a:r>
            <a:r>
              <a:rPr sz="3200" spc="-5" dirty="0"/>
              <a:t>Activity”</a:t>
            </a:r>
            <a:endParaRPr sz="3200"/>
          </a:p>
        </p:txBody>
      </p:sp>
      <p:sp>
        <p:nvSpPr>
          <p:cNvPr id="7" name="object 7"/>
          <p:cNvSpPr/>
          <p:nvPr/>
        </p:nvSpPr>
        <p:spPr>
          <a:xfrm>
            <a:off x="185928" y="3698747"/>
            <a:ext cx="2994659" cy="1112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29361" y="3734561"/>
            <a:ext cx="2895600" cy="0"/>
          </a:xfrm>
          <a:custGeom>
            <a:avLst/>
            <a:gdLst/>
            <a:ahLst/>
            <a:cxnLst/>
            <a:rect l="l" t="t" r="r" b="b"/>
            <a:pathLst>
              <a:path w="2895600">
                <a:moveTo>
                  <a:pt x="0" y="0"/>
                </a:moveTo>
                <a:lnTo>
                  <a:pt x="2895600" y="0"/>
                </a:lnTo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/>
              <a:t>64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11123"/>
            <a:ext cx="9143999" cy="35432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36503" y="4185710"/>
            <a:ext cx="8549005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ahoma"/>
                <a:cs typeface="Tahoma"/>
              </a:rPr>
              <a:t>Program or Activity: </a:t>
            </a:r>
            <a:r>
              <a:rPr sz="2400" dirty="0">
                <a:latin typeface="Tahoma"/>
                <a:cs typeface="Tahoma"/>
              </a:rPr>
              <a:t>Any </a:t>
            </a:r>
            <a:r>
              <a:rPr sz="2400" spc="-5" dirty="0">
                <a:latin typeface="Tahoma"/>
                <a:cs typeface="Tahoma"/>
              </a:rPr>
              <a:t>location, event, </a:t>
            </a:r>
            <a:r>
              <a:rPr sz="2400" dirty="0">
                <a:latin typeface="Tahoma"/>
                <a:cs typeface="Tahoma"/>
              </a:rPr>
              <a:t>or </a:t>
            </a:r>
            <a:r>
              <a:rPr sz="2400" spc="-5" dirty="0">
                <a:latin typeface="Tahoma"/>
                <a:cs typeface="Tahoma"/>
              </a:rPr>
              <a:t>circumstance  over which </a:t>
            </a:r>
            <a:r>
              <a:rPr sz="2400" dirty="0">
                <a:latin typeface="Tahoma"/>
                <a:cs typeface="Tahoma"/>
              </a:rPr>
              <a:t>the school exhibits substantial </a:t>
            </a:r>
            <a:r>
              <a:rPr sz="2400" spc="-5" dirty="0">
                <a:latin typeface="Tahoma"/>
                <a:cs typeface="Tahoma"/>
              </a:rPr>
              <a:t>control over </a:t>
            </a:r>
            <a:r>
              <a:rPr sz="2400" dirty="0">
                <a:latin typeface="Tahoma"/>
                <a:cs typeface="Tahoma"/>
              </a:rPr>
              <a:t>both the  </a:t>
            </a:r>
            <a:r>
              <a:rPr sz="2400" spc="-5" dirty="0">
                <a:latin typeface="Tahoma"/>
                <a:cs typeface="Tahoma"/>
              </a:rPr>
              <a:t>alleged harasser </a:t>
            </a:r>
            <a:r>
              <a:rPr sz="2400" dirty="0">
                <a:latin typeface="Tahoma"/>
                <a:cs typeface="Tahoma"/>
              </a:rPr>
              <a:t>and the </a:t>
            </a:r>
            <a:r>
              <a:rPr sz="2400" spc="-5" dirty="0">
                <a:latin typeface="Tahoma"/>
                <a:cs typeface="Tahoma"/>
              </a:rPr>
              <a:t>“context” </a:t>
            </a:r>
            <a:r>
              <a:rPr sz="2400" dirty="0">
                <a:latin typeface="Tahoma"/>
                <a:cs typeface="Tahoma"/>
              </a:rPr>
              <a:t>in </a:t>
            </a:r>
            <a:r>
              <a:rPr sz="2400" spc="-5" dirty="0">
                <a:latin typeface="Tahoma"/>
                <a:cs typeface="Tahoma"/>
              </a:rPr>
              <a:t>which </a:t>
            </a:r>
            <a:r>
              <a:rPr sz="2400" dirty="0">
                <a:latin typeface="Tahoma"/>
                <a:cs typeface="Tahoma"/>
              </a:rPr>
              <a:t>the </a:t>
            </a:r>
            <a:r>
              <a:rPr sz="2400" spc="-5" dirty="0">
                <a:latin typeface="Tahoma"/>
                <a:cs typeface="Tahoma"/>
              </a:rPr>
              <a:t>harassment  occurred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/>
              <a:t>65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858011"/>
            <a:ext cx="9143999" cy="51434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999841" y="2098958"/>
            <a:ext cx="5337810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500" spc="-5" dirty="0">
                <a:solidFill>
                  <a:srgbClr val="FFFFFF"/>
                </a:solidFill>
                <a:latin typeface="Tahoma"/>
                <a:cs typeface="Tahoma"/>
              </a:rPr>
              <a:t>Online </a:t>
            </a:r>
            <a:r>
              <a:rPr sz="4500" dirty="0">
                <a:solidFill>
                  <a:srgbClr val="FFFFFF"/>
                </a:solidFill>
                <a:latin typeface="Tahoma"/>
                <a:cs typeface="Tahoma"/>
              </a:rPr>
              <a:t>&amp; </a:t>
            </a:r>
            <a:r>
              <a:rPr sz="4500" spc="-5" dirty="0">
                <a:solidFill>
                  <a:srgbClr val="FFFFFF"/>
                </a:solidFill>
                <a:latin typeface="Tahoma"/>
                <a:cs typeface="Tahoma"/>
              </a:rPr>
              <a:t>Off</a:t>
            </a:r>
            <a:r>
              <a:rPr sz="4500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4500" spc="-5" dirty="0">
                <a:solidFill>
                  <a:srgbClr val="FFFFFF"/>
                </a:solidFill>
                <a:latin typeface="Tahoma"/>
                <a:cs typeface="Tahoma"/>
              </a:rPr>
              <a:t>Campus</a:t>
            </a:r>
            <a:endParaRPr sz="4500">
              <a:latin typeface="Tahoma"/>
              <a:cs typeface="Tahom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/>
              <a:t>66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185769" y="2958049"/>
            <a:ext cx="49637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Substantial </a:t>
            </a:r>
            <a:r>
              <a:rPr sz="2400" spc="-5" dirty="0">
                <a:solidFill>
                  <a:srgbClr val="FFFFFF"/>
                </a:solidFill>
                <a:latin typeface="Tahoma"/>
                <a:cs typeface="Tahoma"/>
              </a:rPr>
              <a:t>control over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the</a:t>
            </a:r>
            <a:r>
              <a:rPr sz="2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ahoma"/>
                <a:cs typeface="Tahoma"/>
              </a:rPr>
              <a:t>context?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7743" y="533400"/>
            <a:ext cx="8668511" cy="48767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552700" y="1208532"/>
            <a:ext cx="4038600" cy="3657600"/>
          </a:xfrm>
          <a:custGeom>
            <a:avLst/>
            <a:gdLst/>
            <a:ahLst/>
            <a:cxnLst/>
            <a:rect l="l" t="t" r="r" b="b"/>
            <a:pathLst>
              <a:path w="4038600" h="3657600">
                <a:moveTo>
                  <a:pt x="2268823" y="3644900"/>
                </a:moveTo>
                <a:lnTo>
                  <a:pt x="1769776" y="3644900"/>
                </a:lnTo>
                <a:lnTo>
                  <a:pt x="1819012" y="3657600"/>
                </a:lnTo>
                <a:lnTo>
                  <a:pt x="2219587" y="3657600"/>
                </a:lnTo>
                <a:lnTo>
                  <a:pt x="2268823" y="3644900"/>
                </a:lnTo>
                <a:close/>
              </a:path>
              <a:path w="4038600" h="3657600">
                <a:moveTo>
                  <a:pt x="2366192" y="3632200"/>
                </a:moveTo>
                <a:lnTo>
                  <a:pt x="1672407" y="3632200"/>
                </a:lnTo>
                <a:lnTo>
                  <a:pt x="1720903" y="3644900"/>
                </a:lnTo>
                <a:lnTo>
                  <a:pt x="2317696" y="3644900"/>
                </a:lnTo>
                <a:lnTo>
                  <a:pt x="2366192" y="3632200"/>
                </a:lnTo>
                <a:close/>
              </a:path>
              <a:path w="4038600" h="3657600">
                <a:moveTo>
                  <a:pt x="2414295" y="38100"/>
                </a:moveTo>
                <a:lnTo>
                  <a:pt x="1624304" y="38100"/>
                </a:lnTo>
                <a:lnTo>
                  <a:pt x="1529331" y="63500"/>
                </a:lnTo>
                <a:lnTo>
                  <a:pt x="1211402" y="152400"/>
                </a:lnTo>
                <a:lnTo>
                  <a:pt x="1168015" y="177800"/>
                </a:lnTo>
                <a:lnTo>
                  <a:pt x="1125179" y="190500"/>
                </a:lnTo>
                <a:lnTo>
                  <a:pt x="1082908" y="215900"/>
                </a:lnTo>
                <a:lnTo>
                  <a:pt x="1041218" y="228600"/>
                </a:lnTo>
                <a:lnTo>
                  <a:pt x="1000122" y="254000"/>
                </a:lnTo>
                <a:lnTo>
                  <a:pt x="919771" y="304800"/>
                </a:lnTo>
                <a:lnTo>
                  <a:pt x="880545" y="330200"/>
                </a:lnTo>
                <a:lnTo>
                  <a:pt x="841972" y="342900"/>
                </a:lnTo>
                <a:lnTo>
                  <a:pt x="804066" y="368300"/>
                </a:lnTo>
                <a:lnTo>
                  <a:pt x="766840" y="406400"/>
                </a:lnTo>
                <a:lnTo>
                  <a:pt x="730311" y="431800"/>
                </a:lnTo>
                <a:lnTo>
                  <a:pt x="694492" y="457200"/>
                </a:lnTo>
                <a:lnTo>
                  <a:pt x="659397" y="482600"/>
                </a:lnTo>
                <a:lnTo>
                  <a:pt x="625042" y="508000"/>
                </a:lnTo>
                <a:lnTo>
                  <a:pt x="591440" y="546100"/>
                </a:lnTo>
                <a:lnTo>
                  <a:pt x="558606" y="571500"/>
                </a:lnTo>
                <a:lnTo>
                  <a:pt x="526555" y="609600"/>
                </a:lnTo>
                <a:lnTo>
                  <a:pt x="495301" y="635000"/>
                </a:lnTo>
                <a:lnTo>
                  <a:pt x="464858" y="673100"/>
                </a:lnTo>
                <a:lnTo>
                  <a:pt x="435241" y="698500"/>
                </a:lnTo>
                <a:lnTo>
                  <a:pt x="406465" y="736600"/>
                </a:lnTo>
                <a:lnTo>
                  <a:pt x="378543" y="774700"/>
                </a:lnTo>
                <a:lnTo>
                  <a:pt x="351491" y="800100"/>
                </a:lnTo>
                <a:lnTo>
                  <a:pt x="325322" y="838200"/>
                </a:lnTo>
                <a:lnTo>
                  <a:pt x="300052" y="876300"/>
                </a:lnTo>
                <a:lnTo>
                  <a:pt x="275694" y="914400"/>
                </a:lnTo>
                <a:lnTo>
                  <a:pt x="252263" y="952500"/>
                </a:lnTo>
                <a:lnTo>
                  <a:pt x="229774" y="990600"/>
                </a:lnTo>
                <a:lnTo>
                  <a:pt x="208241" y="1028700"/>
                </a:lnTo>
                <a:lnTo>
                  <a:pt x="187679" y="1066800"/>
                </a:lnTo>
                <a:lnTo>
                  <a:pt x="168101" y="1104900"/>
                </a:lnTo>
                <a:lnTo>
                  <a:pt x="149523" y="1143000"/>
                </a:lnTo>
                <a:lnTo>
                  <a:pt x="131959" y="1181100"/>
                </a:lnTo>
                <a:lnTo>
                  <a:pt x="115424" y="1219200"/>
                </a:lnTo>
                <a:lnTo>
                  <a:pt x="99931" y="1270000"/>
                </a:lnTo>
                <a:lnTo>
                  <a:pt x="85495" y="1308100"/>
                </a:lnTo>
                <a:lnTo>
                  <a:pt x="72131" y="1346200"/>
                </a:lnTo>
                <a:lnTo>
                  <a:pt x="59853" y="1397000"/>
                </a:lnTo>
                <a:lnTo>
                  <a:pt x="48676" y="1435100"/>
                </a:lnTo>
                <a:lnTo>
                  <a:pt x="38615" y="1473200"/>
                </a:lnTo>
                <a:lnTo>
                  <a:pt x="29682" y="1524000"/>
                </a:lnTo>
                <a:lnTo>
                  <a:pt x="21894" y="1562100"/>
                </a:lnTo>
                <a:lnTo>
                  <a:pt x="15264" y="1612900"/>
                </a:lnTo>
                <a:lnTo>
                  <a:pt x="9808" y="1651000"/>
                </a:lnTo>
                <a:lnTo>
                  <a:pt x="5538" y="1701800"/>
                </a:lnTo>
                <a:lnTo>
                  <a:pt x="2471" y="1739900"/>
                </a:lnTo>
                <a:lnTo>
                  <a:pt x="620" y="1790700"/>
                </a:lnTo>
                <a:lnTo>
                  <a:pt x="0" y="1828800"/>
                </a:lnTo>
                <a:lnTo>
                  <a:pt x="620" y="1879600"/>
                </a:lnTo>
                <a:lnTo>
                  <a:pt x="2471" y="1930400"/>
                </a:lnTo>
                <a:lnTo>
                  <a:pt x="5538" y="1968500"/>
                </a:lnTo>
                <a:lnTo>
                  <a:pt x="9808" y="2019300"/>
                </a:lnTo>
                <a:lnTo>
                  <a:pt x="15264" y="2057400"/>
                </a:lnTo>
                <a:lnTo>
                  <a:pt x="21894" y="2108200"/>
                </a:lnTo>
                <a:lnTo>
                  <a:pt x="29682" y="2146300"/>
                </a:lnTo>
                <a:lnTo>
                  <a:pt x="38615" y="2197100"/>
                </a:lnTo>
                <a:lnTo>
                  <a:pt x="48676" y="2235200"/>
                </a:lnTo>
                <a:lnTo>
                  <a:pt x="59853" y="2273300"/>
                </a:lnTo>
                <a:lnTo>
                  <a:pt x="72131" y="2324100"/>
                </a:lnTo>
                <a:lnTo>
                  <a:pt x="85495" y="2362200"/>
                </a:lnTo>
                <a:lnTo>
                  <a:pt x="99931" y="2400300"/>
                </a:lnTo>
                <a:lnTo>
                  <a:pt x="115424" y="2451100"/>
                </a:lnTo>
                <a:lnTo>
                  <a:pt x="131959" y="2489200"/>
                </a:lnTo>
                <a:lnTo>
                  <a:pt x="149523" y="2527300"/>
                </a:lnTo>
                <a:lnTo>
                  <a:pt x="168101" y="2565400"/>
                </a:lnTo>
                <a:lnTo>
                  <a:pt x="187679" y="2603500"/>
                </a:lnTo>
                <a:lnTo>
                  <a:pt x="208241" y="2641600"/>
                </a:lnTo>
                <a:lnTo>
                  <a:pt x="229774" y="2679700"/>
                </a:lnTo>
                <a:lnTo>
                  <a:pt x="252263" y="2717800"/>
                </a:lnTo>
                <a:lnTo>
                  <a:pt x="275694" y="2755900"/>
                </a:lnTo>
                <a:lnTo>
                  <a:pt x="300052" y="2794000"/>
                </a:lnTo>
                <a:lnTo>
                  <a:pt x="325322" y="2832100"/>
                </a:lnTo>
                <a:lnTo>
                  <a:pt x="351491" y="2870200"/>
                </a:lnTo>
                <a:lnTo>
                  <a:pt x="378543" y="2895600"/>
                </a:lnTo>
                <a:lnTo>
                  <a:pt x="406465" y="2933700"/>
                </a:lnTo>
                <a:lnTo>
                  <a:pt x="435241" y="2971800"/>
                </a:lnTo>
                <a:lnTo>
                  <a:pt x="464858" y="2997200"/>
                </a:lnTo>
                <a:lnTo>
                  <a:pt x="495301" y="3035300"/>
                </a:lnTo>
                <a:lnTo>
                  <a:pt x="526555" y="3060700"/>
                </a:lnTo>
                <a:lnTo>
                  <a:pt x="558606" y="3098800"/>
                </a:lnTo>
                <a:lnTo>
                  <a:pt x="591440" y="3124200"/>
                </a:lnTo>
                <a:lnTo>
                  <a:pt x="625042" y="3162300"/>
                </a:lnTo>
                <a:lnTo>
                  <a:pt x="659397" y="3187700"/>
                </a:lnTo>
                <a:lnTo>
                  <a:pt x="694492" y="3213100"/>
                </a:lnTo>
                <a:lnTo>
                  <a:pt x="730311" y="3238500"/>
                </a:lnTo>
                <a:lnTo>
                  <a:pt x="766840" y="3263900"/>
                </a:lnTo>
                <a:lnTo>
                  <a:pt x="804066" y="3302000"/>
                </a:lnTo>
                <a:lnTo>
                  <a:pt x="841972" y="3327400"/>
                </a:lnTo>
                <a:lnTo>
                  <a:pt x="880545" y="3340100"/>
                </a:lnTo>
                <a:lnTo>
                  <a:pt x="919771" y="3365500"/>
                </a:lnTo>
                <a:lnTo>
                  <a:pt x="959635" y="3390900"/>
                </a:lnTo>
                <a:lnTo>
                  <a:pt x="1041218" y="3441700"/>
                </a:lnTo>
                <a:lnTo>
                  <a:pt x="1082908" y="3454400"/>
                </a:lnTo>
                <a:lnTo>
                  <a:pt x="1125179" y="3479800"/>
                </a:lnTo>
                <a:lnTo>
                  <a:pt x="1168015" y="3492500"/>
                </a:lnTo>
                <a:lnTo>
                  <a:pt x="1211402" y="3517900"/>
                </a:lnTo>
                <a:lnTo>
                  <a:pt x="1299773" y="3543300"/>
                </a:lnTo>
                <a:lnTo>
                  <a:pt x="1624304" y="3632200"/>
                </a:lnTo>
                <a:lnTo>
                  <a:pt x="2414295" y="3632200"/>
                </a:lnTo>
                <a:lnTo>
                  <a:pt x="2738826" y="3543300"/>
                </a:lnTo>
                <a:lnTo>
                  <a:pt x="2827197" y="3517900"/>
                </a:lnTo>
                <a:lnTo>
                  <a:pt x="2870584" y="3492500"/>
                </a:lnTo>
                <a:lnTo>
                  <a:pt x="2913420" y="3479800"/>
                </a:lnTo>
                <a:lnTo>
                  <a:pt x="2955691" y="3454400"/>
                </a:lnTo>
                <a:lnTo>
                  <a:pt x="2997381" y="3441700"/>
                </a:lnTo>
                <a:lnTo>
                  <a:pt x="3078964" y="3390900"/>
                </a:lnTo>
                <a:lnTo>
                  <a:pt x="3118828" y="3365500"/>
                </a:lnTo>
                <a:lnTo>
                  <a:pt x="3158054" y="3340100"/>
                </a:lnTo>
                <a:lnTo>
                  <a:pt x="3196627" y="3327400"/>
                </a:lnTo>
                <a:lnTo>
                  <a:pt x="3234533" y="3302000"/>
                </a:lnTo>
                <a:lnTo>
                  <a:pt x="3271759" y="3263900"/>
                </a:lnTo>
                <a:lnTo>
                  <a:pt x="3308288" y="3238500"/>
                </a:lnTo>
                <a:lnTo>
                  <a:pt x="3344107" y="3213100"/>
                </a:lnTo>
                <a:lnTo>
                  <a:pt x="3379202" y="3187700"/>
                </a:lnTo>
                <a:lnTo>
                  <a:pt x="3413557" y="3162300"/>
                </a:lnTo>
                <a:lnTo>
                  <a:pt x="3447159" y="3124200"/>
                </a:lnTo>
                <a:lnTo>
                  <a:pt x="3479993" y="3098800"/>
                </a:lnTo>
                <a:lnTo>
                  <a:pt x="3512044" y="3060700"/>
                </a:lnTo>
                <a:lnTo>
                  <a:pt x="3543298" y="3035300"/>
                </a:lnTo>
                <a:lnTo>
                  <a:pt x="3573741" y="2997200"/>
                </a:lnTo>
                <a:lnTo>
                  <a:pt x="3603358" y="2971800"/>
                </a:lnTo>
                <a:lnTo>
                  <a:pt x="3632134" y="2933700"/>
                </a:lnTo>
                <a:lnTo>
                  <a:pt x="3660056" y="2895600"/>
                </a:lnTo>
                <a:lnTo>
                  <a:pt x="3687108" y="2870200"/>
                </a:lnTo>
                <a:lnTo>
                  <a:pt x="3713277" y="2832100"/>
                </a:lnTo>
                <a:lnTo>
                  <a:pt x="3738547" y="2794000"/>
                </a:lnTo>
                <a:lnTo>
                  <a:pt x="3762905" y="2755900"/>
                </a:lnTo>
                <a:lnTo>
                  <a:pt x="3786336" y="2717800"/>
                </a:lnTo>
                <a:lnTo>
                  <a:pt x="3808825" y="2679700"/>
                </a:lnTo>
                <a:lnTo>
                  <a:pt x="3830358" y="2641600"/>
                </a:lnTo>
                <a:lnTo>
                  <a:pt x="3850920" y="2603500"/>
                </a:lnTo>
                <a:lnTo>
                  <a:pt x="3870498" y="2565400"/>
                </a:lnTo>
                <a:lnTo>
                  <a:pt x="3889076" y="2527300"/>
                </a:lnTo>
                <a:lnTo>
                  <a:pt x="3906640" y="2489200"/>
                </a:lnTo>
                <a:lnTo>
                  <a:pt x="3923175" y="2451100"/>
                </a:lnTo>
                <a:lnTo>
                  <a:pt x="3938668" y="2400300"/>
                </a:lnTo>
                <a:lnTo>
                  <a:pt x="3953104" y="2362200"/>
                </a:lnTo>
                <a:lnTo>
                  <a:pt x="3966468" y="2324100"/>
                </a:lnTo>
                <a:lnTo>
                  <a:pt x="3978746" y="2273300"/>
                </a:lnTo>
                <a:lnTo>
                  <a:pt x="3989923" y="2235200"/>
                </a:lnTo>
                <a:lnTo>
                  <a:pt x="3999984" y="2197100"/>
                </a:lnTo>
                <a:lnTo>
                  <a:pt x="4008917" y="2146300"/>
                </a:lnTo>
                <a:lnTo>
                  <a:pt x="4016705" y="2108200"/>
                </a:lnTo>
                <a:lnTo>
                  <a:pt x="4023335" y="2057400"/>
                </a:lnTo>
                <a:lnTo>
                  <a:pt x="4028791" y="2019300"/>
                </a:lnTo>
                <a:lnTo>
                  <a:pt x="4033061" y="1968500"/>
                </a:lnTo>
                <a:lnTo>
                  <a:pt x="4036128" y="1930400"/>
                </a:lnTo>
                <a:lnTo>
                  <a:pt x="4037979" y="1879600"/>
                </a:lnTo>
                <a:lnTo>
                  <a:pt x="4038600" y="1828800"/>
                </a:lnTo>
                <a:lnTo>
                  <a:pt x="4037979" y="1790700"/>
                </a:lnTo>
                <a:lnTo>
                  <a:pt x="4036128" y="1739900"/>
                </a:lnTo>
                <a:lnTo>
                  <a:pt x="4033061" y="1701800"/>
                </a:lnTo>
                <a:lnTo>
                  <a:pt x="4028791" y="1651000"/>
                </a:lnTo>
                <a:lnTo>
                  <a:pt x="4023335" y="1612900"/>
                </a:lnTo>
                <a:lnTo>
                  <a:pt x="4016705" y="1562100"/>
                </a:lnTo>
                <a:lnTo>
                  <a:pt x="4008917" y="1524000"/>
                </a:lnTo>
                <a:lnTo>
                  <a:pt x="3999984" y="1473200"/>
                </a:lnTo>
                <a:lnTo>
                  <a:pt x="3989923" y="1435100"/>
                </a:lnTo>
                <a:lnTo>
                  <a:pt x="3978746" y="1397000"/>
                </a:lnTo>
                <a:lnTo>
                  <a:pt x="3966468" y="1346200"/>
                </a:lnTo>
                <a:lnTo>
                  <a:pt x="3953104" y="1308100"/>
                </a:lnTo>
                <a:lnTo>
                  <a:pt x="3938668" y="1270000"/>
                </a:lnTo>
                <a:lnTo>
                  <a:pt x="3923175" y="1219200"/>
                </a:lnTo>
                <a:lnTo>
                  <a:pt x="3906640" y="1181100"/>
                </a:lnTo>
                <a:lnTo>
                  <a:pt x="3889076" y="1143000"/>
                </a:lnTo>
                <a:lnTo>
                  <a:pt x="3870498" y="1104900"/>
                </a:lnTo>
                <a:lnTo>
                  <a:pt x="3850920" y="1066800"/>
                </a:lnTo>
                <a:lnTo>
                  <a:pt x="3830358" y="1028700"/>
                </a:lnTo>
                <a:lnTo>
                  <a:pt x="3808825" y="990600"/>
                </a:lnTo>
                <a:lnTo>
                  <a:pt x="3786336" y="952500"/>
                </a:lnTo>
                <a:lnTo>
                  <a:pt x="3762905" y="914400"/>
                </a:lnTo>
                <a:lnTo>
                  <a:pt x="3738547" y="876300"/>
                </a:lnTo>
                <a:lnTo>
                  <a:pt x="3713277" y="838200"/>
                </a:lnTo>
                <a:lnTo>
                  <a:pt x="3687108" y="800100"/>
                </a:lnTo>
                <a:lnTo>
                  <a:pt x="3660056" y="774700"/>
                </a:lnTo>
                <a:lnTo>
                  <a:pt x="3632134" y="736600"/>
                </a:lnTo>
                <a:lnTo>
                  <a:pt x="3603358" y="698500"/>
                </a:lnTo>
                <a:lnTo>
                  <a:pt x="3573741" y="673100"/>
                </a:lnTo>
                <a:lnTo>
                  <a:pt x="3543298" y="635000"/>
                </a:lnTo>
                <a:lnTo>
                  <a:pt x="3512044" y="609600"/>
                </a:lnTo>
                <a:lnTo>
                  <a:pt x="3479993" y="571500"/>
                </a:lnTo>
                <a:lnTo>
                  <a:pt x="3447159" y="546100"/>
                </a:lnTo>
                <a:lnTo>
                  <a:pt x="3413557" y="508000"/>
                </a:lnTo>
                <a:lnTo>
                  <a:pt x="3379202" y="482600"/>
                </a:lnTo>
                <a:lnTo>
                  <a:pt x="3344107" y="457200"/>
                </a:lnTo>
                <a:lnTo>
                  <a:pt x="3308288" y="431800"/>
                </a:lnTo>
                <a:lnTo>
                  <a:pt x="3271759" y="406400"/>
                </a:lnTo>
                <a:lnTo>
                  <a:pt x="3234533" y="368300"/>
                </a:lnTo>
                <a:lnTo>
                  <a:pt x="3196627" y="342900"/>
                </a:lnTo>
                <a:lnTo>
                  <a:pt x="3158054" y="330200"/>
                </a:lnTo>
                <a:lnTo>
                  <a:pt x="3118828" y="304800"/>
                </a:lnTo>
                <a:lnTo>
                  <a:pt x="3038477" y="254000"/>
                </a:lnTo>
                <a:lnTo>
                  <a:pt x="2997381" y="228600"/>
                </a:lnTo>
                <a:lnTo>
                  <a:pt x="2955691" y="215900"/>
                </a:lnTo>
                <a:lnTo>
                  <a:pt x="2913420" y="190500"/>
                </a:lnTo>
                <a:lnTo>
                  <a:pt x="2870584" y="177800"/>
                </a:lnTo>
                <a:lnTo>
                  <a:pt x="2827197" y="152400"/>
                </a:lnTo>
                <a:lnTo>
                  <a:pt x="2509268" y="63500"/>
                </a:lnTo>
                <a:lnTo>
                  <a:pt x="2414295" y="38100"/>
                </a:lnTo>
                <a:close/>
              </a:path>
              <a:path w="4038600" h="3657600">
                <a:moveTo>
                  <a:pt x="2317696" y="25400"/>
                </a:moveTo>
                <a:lnTo>
                  <a:pt x="1720903" y="25400"/>
                </a:lnTo>
                <a:lnTo>
                  <a:pt x="1672407" y="38100"/>
                </a:lnTo>
                <a:lnTo>
                  <a:pt x="2366192" y="38100"/>
                </a:lnTo>
                <a:lnTo>
                  <a:pt x="2317696" y="25400"/>
                </a:lnTo>
                <a:close/>
              </a:path>
              <a:path w="4038600" h="3657600">
                <a:moveTo>
                  <a:pt x="2219587" y="12700"/>
                </a:moveTo>
                <a:lnTo>
                  <a:pt x="1819012" y="12700"/>
                </a:lnTo>
                <a:lnTo>
                  <a:pt x="1769776" y="25400"/>
                </a:lnTo>
                <a:lnTo>
                  <a:pt x="2268823" y="25400"/>
                </a:lnTo>
                <a:lnTo>
                  <a:pt x="2219587" y="12700"/>
                </a:lnTo>
                <a:close/>
              </a:path>
              <a:path w="4038600" h="3657600">
                <a:moveTo>
                  <a:pt x="2019300" y="0"/>
                </a:moveTo>
                <a:lnTo>
                  <a:pt x="1968755" y="12700"/>
                </a:lnTo>
                <a:lnTo>
                  <a:pt x="2069844" y="12700"/>
                </a:lnTo>
                <a:lnTo>
                  <a:pt x="20193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552700" y="1208532"/>
            <a:ext cx="4038600" cy="3657600"/>
          </a:xfrm>
          <a:custGeom>
            <a:avLst/>
            <a:gdLst/>
            <a:ahLst/>
            <a:cxnLst/>
            <a:rect l="l" t="t" r="r" b="b"/>
            <a:pathLst>
              <a:path w="4038600" h="3657600">
                <a:moveTo>
                  <a:pt x="0" y="1828800"/>
                </a:moveTo>
                <a:lnTo>
                  <a:pt x="620" y="1783023"/>
                </a:lnTo>
                <a:lnTo>
                  <a:pt x="2471" y="1737524"/>
                </a:lnTo>
                <a:lnTo>
                  <a:pt x="5538" y="1692314"/>
                </a:lnTo>
                <a:lnTo>
                  <a:pt x="9808" y="1647407"/>
                </a:lnTo>
                <a:lnTo>
                  <a:pt x="15264" y="1602815"/>
                </a:lnTo>
                <a:lnTo>
                  <a:pt x="21894" y="1558553"/>
                </a:lnTo>
                <a:lnTo>
                  <a:pt x="29682" y="1514632"/>
                </a:lnTo>
                <a:lnTo>
                  <a:pt x="38615" y="1471067"/>
                </a:lnTo>
                <a:lnTo>
                  <a:pt x="48676" y="1427870"/>
                </a:lnTo>
                <a:lnTo>
                  <a:pt x="59853" y="1385054"/>
                </a:lnTo>
                <a:lnTo>
                  <a:pt x="72131" y="1342632"/>
                </a:lnTo>
                <a:lnTo>
                  <a:pt x="85495" y="1300618"/>
                </a:lnTo>
                <a:lnTo>
                  <a:pt x="99931" y="1259024"/>
                </a:lnTo>
                <a:lnTo>
                  <a:pt x="115424" y="1217864"/>
                </a:lnTo>
                <a:lnTo>
                  <a:pt x="131959" y="1177151"/>
                </a:lnTo>
                <a:lnTo>
                  <a:pt x="149523" y="1136898"/>
                </a:lnTo>
                <a:lnTo>
                  <a:pt x="168101" y="1097118"/>
                </a:lnTo>
                <a:lnTo>
                  <a:pt x="187679" y="1057824"/>
                </a:lnTo>
                <a:lnTo>
                  <a:pt x="208241" y="1019029"/>
                </a:lnTo>
                <a:lnTo>
                  <a:pt x="229774" y="980746"/>
                </a:lnTo>
                <a:lnTo>
                  <a:pt x="252263" y="942988"/>
                </a:lnTo>
                <a:lnTo>
                  <a:pt x="275694" y="905769"/>
                </a:lnTo>
                <a:lnTo>
                  <a:pt x="300052" y="869102"/>
                </a:lnTo>
                <a:lnTo>
                  <a:pt x="325322" y="832999"/>
                </a:lnTo>
                <a:lnTo>
                  <a:pt x="351491" y="797474"/>
                </a:lnTo>
                <a:lnTo>
                  <a:pt x="378543" y="762539"/>
                </a:lnTo>
                <a:lnTo>
                  <a:pt x="406465" y="728209"/>
                </a:lnTo>
                <a:lnTo>
                  <a:pt x="435241" y="694496"/>
                </a:lnTo>
                <a:lnTo>
                  <a:pt x="464858" y="661412"/>
                </a:lnTo>
                <a:lnTo>
                  <a:pt x="495301" y="628972"/>
                </a:lnTo>
                <a:lnTo>
                  <a:pt x="526555" y="597189"/>
                </a:lnTo>
                <a:lnTo>
                  <a:pt x="558606" y="566074"/>
                </a:lnTo>
                <a:lnTo>
                  <a:pt x="591440" y="535643"/>
                </a:lnTo>
                <a:lnTo>
                  <a:pt x="625042" y="505906"/>
                </a:lnTo>
                <a:lnTo>
                  <a:pt x="659397" y="476879"/>
                </a:lnTo>
                <a:lnTo>
                  <a:pt x="694492" y="448573"/>
                </a:lnTo>
                <a:lnTo>
                  <a:pt x="730311" y="421003"/>
                </a:lnTo>
                <a:lnTo>
                  <a:pt x="766840" y="394180"/>
                </a:lnTo>
                <a:lnTo>
                  <a:pt x="804066" y="368118"/>
                </a:lnTo>
                <a:lnTo>
                  <a:pt x="841972" y="342831"/>
                </a:lnTo>
                <a:lnTo>
                  <a:pt x="880545" y="318330"/>
                </a:lnTo>
                <a:lnTo>
                  <a:pt x="919771" y="294630"/>
                </a:lnTo>
                <a:lnTo>
                  <a:pt x="959635" y="271744"/>
                </a:lnTo>
                <a:lnTo>
                  <a:pt x="1000122" y="249684"/>
                </a:lnTo>
                <a:lnTo>
                  <a:pt x="1041218" y="228464"/>
                </a:lnTo>
                <a:lnTo>
                  <a:pt x="1082908" y="208097"/>
                </a:lnTo>
                <a:lnTo>
                  <a:pt x="1125179" y="188595"/>
                </a:lnTo>
                <a:lnTo>
                  <a:pt x="1168015" y="169973"/>
                </a:lnTo>
                <a:lnTo>
                  <a:pt x="1211402" y="152242"/>
                </a:lnTo>
                <a:lnTo>
                  <a:pt x="1255326" y="135417"/>
                </a:lnTo>
                <a:lnTo>
                  <a:pt x="1299773" y="119510"/>
                </a:lnTo>
                <a:lnTo>
                  <a:pt x="1344727" y="104534"/>
                </a:lnTo>
                <a:lnTo>
                  <a:pt x="1390174" y="90503"/>
                </a:lnTo>
                <a:lnTo>
                  <a:pt x="1436100" y="77429"/>
                </a:lnTo>
                <a:lnTo>
                  <a:pt x="1482491" y="65326"/>
                </a:lnTo>
                <a:lnTo>
                  <a:pt x="1529331" y="54207"/>
                </a:lnTo>
                <a:lnTo>
                  <a:pt x="1576607" y="44084"/>
                </a:lnTo>
                <a:lnTo>
                  <a:pt x="1624304" y="34971"/>
                </a:lnTo>
                <a:lnTo>
                  <a:pt x="1672407" y="26882"/>
                </a:lnTo>
                <a:lnTo>
                  <a:pt x="1720903" y="19828"/>
                </a:lnTo>
                <a:lnTo>
                  <a:pt x="1769776" y="13824"/>
                </a:lnTo>
                <a:lnTo>
                  <a:pt x="1819012" y="8882"/>
                </a:lnTo>
                <a:lnTo>
                  <a:pt x="1868597" y="5016"/>
                </a:lnTo>
                <a:lnTo>
                  <a:pt x="1918516" y="2238"/>
                </a:lnTo>
                <a:lnTo>
                  <a:pt x="1968755" y="561"/>
                </a:lnTo>
                <a:lnTo>
                  <a:pt x="2019300" y="0"/>
                </a:lnTo>
                <a:lnTo>
                  <a:pt x="2069844" y="561"/>
                </a:lnTo>
                <a:lnTo>
                  <a:pt x="2120083" y="2238"/>
                </a:lnTo>
                <a:lnTo>
                  <a:pt x="2170002" y="5016"/>
                </a:lnTo>
                <a:lnTo>
                  <a:pt x="2219587" y="8882"/>
                </a:lnTo>
                <a:lnTo>
                  <a:pt x="2268823" y="13824"/>
                </a:lnTo>
                <a:lnTo>
                  <a:pt x="2317696" y="19828"/>
                </a:lnTo>
                <a:lnTo>
                  <a:pt x="2366192" y="26882"/>
                </a:lnTo>
                <a:lnTo>
                  <a:pt x="2414295" y="34971"/>
                </a:lnTo>
                <a:lnTo>
                  <a:pt x="2461992" y="44084"/>
                </a:lnTo>
                <a:lnTo>
                  <a:pt x="2509268" y="54207"/>
                </a:lnTo>
                <a:lnTo>
                  <a:pt x="2556108" y="65326"/>
                </a:lnTo>
                <a:lnTo>
                  <a:pt x="2602499" y="77429"/>
                </a:lnTo>
                <a:lnTo>
                  <a:pt x="2648425" y="90503"/>
                </a:lnTo>
                <a:lnTo>
                  <a:pt x="2693872" y="104534"/>
                </a:lnTo>
                <a:lnTo>
                  <a:pt x="2738826" y="119510"/>
                </a:lnTo>
                <a:lnTo>
                  <a:pt x="2783273" y="135417"/>
                </a:lnTo>
                <a:lnTo>
                  <a:pt x="2827197" y="152242"/>
                </a:lnTo>
                <a:lnTo>
                  <a:pt x="2870584" y="169973"/>
                </a:lnTo>
                <a:lnTo>
                  <a:pt x="2913420" y="188595"/>
                </a:lnTo>
                <a:lnTo>
                  <a:pt x="2955691" y="208097"/>
                </a:lnTo>
                <a:lnTo>
                  <a:pt x="2997381" y="228464"/>
                </a:lnTo>
                <a:lnTo>
                  <a:pt x="3038477" y="249684"/>
                </a:lnTo>
                <a:lnTo>
                  <a:pt x="3078964" y="271744"/>
                </a:lnTo>
                <a:lnTo>
                  <a:pt x="3118828" y="294630"/>
                </a:lnTo>
                <a:lnTo>
                  <a:pt x="3158054" y="318330"/>
                </a:lnTo>
                <a:lnTo>
                  <a:pt x="3196627" y="342831"/>
                </a:lnTo>
                <a:lnTo>
                  <a:pt x="3234533" y="368118"/>
                </a:lnTo>
                <a:lnTo>
                  <a:pt x="3271759" y="394180"/>
                </a:lnTo>
                <a:lnTo>
                  <a:pt x="3308288" y="421003"/>
                </a:lnTo>
                <a:lnTo>
                  <a:pt x="3344107" y="448573"/>
                </a:lnTo>
                <a:lnTo>
                  <a:pt x="3379202" y="476879"/>
                </a:lnTo>
                <a:lnTo>
                  <a:pt x="3413557" y="505906"/>
                </a:lnTo>
                <a:lnTo>
                  <a:pt x="3447159" y="535643"/>
                </a:lnTo>
                <a:lnTo>
                  <a:pt x="3479993" y="566074"/>
                </a:lnTo>
                <a:lnTo>
                  <a:pt x="3512044" y="597189"/>
                </a:lnTo>
                <a:lnTo>
                  <a:pt x="3543298" y="628972"/>
                </a:lnTo>
                <a:lnTo>
                  <a:pt x="3573741" y="661412"/>
                </a:lnTo>
                <a:lnTo>
                  <a:pt x="3603358" y="694496"/>
                </a:lnTo>
                <a:lnTo>
                  <a:pt x="3632134" y="728209"/>
                </a:lnTo>
                <a:lnTo>
                  <a:pt x="3660056" y="762539"/>
                </a:lnTo>
                <a:lnTo>
                  <a:pt x="3687108" y="797474"/>
                </a:lnTo>
                <a:lnTo>
                  <a:pt x="3713277" y="832999"/>
                </a:lnTo>
                <a:lnTo>
                  <a:pt x="3738547" y="869102"/>
                </a:lnTo>
                <a:lnTo>
                  <a:pt x="3762905" y="905769"/>
                </a:lnTo>
                <a:lnTo>
                  <a:pt x="3786336" y="942988"/>
                </a:lnTo>
                <a:lnTo>
                  <a:pt x="3808825" y="980746"/>
                </a:lnTo>
                <a:lnTo>
                  <a:pt x="3830358" y="1019029"/>
                </a:lnTo>
                <a:lnTo>
                  <a:pt x="3850920" y="1057824"/>
                </a:lnTo>
                <a:lnTo>
                  <a:pt x="3870498" y="1097118"/>
                </a:lnTo>
                <a:lnTo>
                  <a:pt x="3889076" y="1136898"/>
                </a:lnTo>
                <a:lnTo>
                  <a:pt x="3906640" y="1177151"/>
                </a:lnTo>
                <a:lnTo>
                  <a:pt x="3923175" y="1217864"/>
                </a:lnTo>
                <a:lnTo>
                  <a:pt x="3938668" y="1259024"/>
                </a:lnTo>
                <a:lnTo>
                  <a:pt x="3953104" y="1300618"/>
                </a:lnTo>
                <a:lnTo>
                  <a:pt x="3966468" y="1342632"/>
                </a:lnTo>
                <a:lnTo>
                  <a:pt x="3978746" y="1385054"/>
                </a:lnTo>
                <a:lnTo>
                  <a:pt x="3989923" y="1427870"/>
                </a:lnTo>
                <a:lnTo>
                  <a:pt x="3999984" y="1471067"/>
                </a:lnTo>
                <a:lnTo>
                  <a:pt x="4008917" y="1514632"/>
                </a:lnTo>
                <a:lnTo>
                  <a:pt x="4016705" y="1558553"/>
                </a:lnTo>
                <a:lnTo>
                  <a:pt x="4023335" y="1602815"/>
                </a:lnTo>
                <a:lnTo>
                  <a:pt x="4028791" y="1647407"/>
                </a:lnTo>
                <a:lnTo>
                  <a:pt x="4033061" y="1692314"/>
                </a:lnTo>
                <a:lnTo>
                  <a:pt x="4036128" y="1737524"/>
                </a:lnTo>
                <a:lnTo>
                  <a:pt x="4037979" y="1783023"/>
                </a:lnTo>
                <a:lnTo>
                  <a:pt x="4038600" y="1828800"/>
                </a:lnTo>
                <a:lnTo>
                  <a:pt x="4037979" y="1874576"/>
                </a:lnTo>
                <a:lnTo>
                  <a:pt x="4036128" y="1920075"/>
                </a:lnTo>
                <a:lnTo>
                  <a:pt x="4033061" y="1965285"/>
                </a:lnTo>
                <a:lnTo>
                  <a:pt x="4028791" y="2010192"/>
                </a:lnTo>
                <a:lnTo>
                  <a:pt x="4023335" y="2054784"/>
                </a:lnTo>
                <a:lnTo>
                  <a:pt x="4016705" y="2099046"/>
                </a:lnTo>
                <a:lnTo>
                  <a:pt x="4008917" y="2142967"/>
                </a:lnTo>
                <a:lnTo>
                  <a:pt x="3999984" y="2186532"/>
                </a:lnTo>
                <a:lnTo>
                  <a:pt x="3989923" y="2229729"/>
                </a:lnTo>
                <a:lnTo>
                  <a:pt x="3978746" y="2272545"/>
                </a:lnTo>
                <a:lnTo>
                  <a:pt x="3966468" y="2314967"/>
                </a:lnTo>
                <a:lnTo>
                  <a:pt x="3953104" y="2356981"/>
                </a:lnTo>
                <a:lnTo>
                  <a:pt x="3938668" y="2398575"/>
                </a:lnTo>
                <a:lnTo>
                  <a:pt x="3923175" y="2439735"/>
                </a:lnTo>
                <a:lnTo>
                  <a:pt x="3906640" y="2480448"/>
                </a:lnTo>
                <a:lnTo>
                  <a:pt x="3889076" y="2520701"/>
                </a:lnTo>
                <a:lnTo>
                  <a:pt x="3870498" y="2560481"/>
                </a:lnTo>
                <a:lnTo>
                  <a:pt x="3850920" y="2599775"/>
                </a:lnTo>
                <a:lnTo>
                  <a:pt x="3830358" y="2638570"/>
                </a:lnTo>
                <a:lnTo>
                  <a:pt x="3808825" y="2676853"/>
                </a:lnTo>
                <a:lnTo>
                  <a:pt x="3786336" y="2714611"/>
                </a:lnTo>
                <a:lnTo>
                  <a:pt x="3762905" y="2751830"/>
                </a:lnTo>
                <a:lnTo>
                  <a:pt x="3738547" y="2788497"/>
                </a:lnTo>
                <a:lnTo>
                  <a:pt x="3713277" y="2824600"/>
                </a:lnTo>
                <a:lnTo>
                  <a:pt x="3687108" y="2860125"/>
                </a:lnTo>
                <a:lnTo>
                  <a:pt x="3660056" y="2895060"/>
                </a:lnTo>
                <a:lnTo>
                  <a:pt x="3632134" y="2929390"/>
                </a:lnTo>
                <a:lnTo>
                  <a:pt x="3603358" y="2963103"/>
                </a:lnTo>
                <a:lnTo>
                  <a:pt x="3573741" y="2996187"/>
                </a:lnTo>
                <a:lnTo>
                  <a:pt x="3543298" y="3028627"/>
                </a:lnTo>
                <a:lnTo>
                  <a:pt x="3512044" y="3060410"/>
                </a:lnTo>
                <a:lnTo>
                  <a:pt x="3479993" y="3091525"/>
                </a:lnTo>
                <a:lnTo>
                  <a:pt x="3447159" y="3121956"/>
                </a:lnTo>
                <a:lnTo>
                  <a:pt x="3413557" y="3151693"/>
                </a:lnTo>
                <a:lnTo>
                  <a:pt x="3379202" y="3180720"/>
                </a:lnTo>
                <a:lnTo>
                  <a:pt x="3344107" y="3209026"/>
                </a:lnTo>
                <a:lnTo>
                  <a:pt x="3308288" y="3236596"/>
                </a:lnTo>
                <a:lnTo>
                  <a:pt x="3271759" y="3263419"/>
                </a:lnTo>
                <a:lnTo>
                  <a:pt x="3234533" y="3289481"/>
                </a:lnTo>
                <a:lnTo>
                  <a:pt x="3196627" y="3314768"/>
                </a:lnTo>
                <a:lnTo>
                  <a:pt x="3158054" y="3339269"/>
                </a:lnTo>
                <a:lnTo>
                  <a:pt x="3118828" y="3362969"/>
                </a:lnTo>
                <a:lnTo>
                  <a:pt x="3078964" y="3385855"/>
                </a:lnTo>
                <a:lnTo>
                  <a:pt x="3038477" y="3407915"/>
                </a:lnTo>
                <a:lnTo>
                  <a:pt x="2997381" y="3429135"/>
                </a:lnTo>
                <a:lnTo>
                  <a:pt x="2955691" y="3449502"/>
                </a:lnTo>
                <a:lnTo>
                  <a:pt x="2913420" y="3469004"/>
                </a:lnTo>
                <a:lnTo>
                  <a:pt x="2870584" y="3487626"/>
                </a:lnTo>
                <a:lnTo>
                  <a:pt x="2827197" y="3505357"/>
                </a:lnTo>
                <a:lnTo>
                  <a:pt x="2783273" y="3522182"/>
                </a:lnTo>
                <a:lnTo>
                  <a:pt x="2738826" y="3538089"/>
                </a:lnTo>
                <a:lnTo>
                  <a:pt x="2693872" y="3553065"/>
                </a:lnTo>
                <a:lnTo>
                  <a:pt x="2648425" y="3567096"/>
                </a:lnTo>
                <a:lnTo>
                  <a:pt x="2602499" y="3580170"/>
                </a:lnTo>
                <a:lnTo>
                  <a:pt x="2556108" y="3592273"/>
                </a:lnTo>
                <a:lnTo>
                  <a:pt x="2509268" y="3603392"/>
                </a:lnTo>
                <a:lnTo>
                  <a:pt x="2461992" y="3613515"/>
                </a:lnTo>
                <a:lnTo>
                  <a:pt x="2414295" y="3622628"/>
                </a:lnTo>
                <a:lnTo>
                  <a:pt x="2366192" y="3630717"/>
                </a:lnTo>
                <a:lnTo>
                  <a:pt x="2317696" y="3637771"/>
                </a:lnTo>
                <a:lnTo>
                  <a:pt x="2268823" y="3643775"/>
                </a:lnTo>
                <a:lnTo>
                  <a:pt x="2219587" y="3648717"/>
                </a:lnTo>
                <a:lnTo>
                  <a:pt x="2170002" y="3652583"/>
                </a:lnTo>
                <a:lnTo>
                  <a:pt x="2120083" y="3655361"/>
                </a:lnTo>
                <a:lnTo>
                  <a:pt x="2069844" y="3657038"/>
                </a:lnTo>
                <a:lnTo>
                  <a:pt x="2019300" y="3657600"/>
                </a:lnTo>
                <a:lnTo>
                  <a:pt x="1968755" y="3657038"/>
                </a:lnTo>
                <a:lnTo>
                  <a:pt x="1918516" y="3655361"/>
                </a:lnTo>
                <a:lnTo>
                  <a:pt x="1868597" y="3652583"/>
                </a:lnTo>
                <a:lnTo>
                  <a:pt x="1819012" y="3648717"/>
                </a:lnTo>
                <a:lnTo>
                  <a:pt x="1769776" y="3643775"/>
                </a:lnTo>
                <a:lnTo>
                  <a:pt x="1720903" y="3637771"/>
                </a:lnTo>
                <a:lnTo>
                  <a:pt x="1672407" y="3630717"/>
                </a:lnTo>
                <a:lnTo>
                  <a:pt x="1624304" y="3622628"/>
                </a:lnTo>
                <a:lnTo>
                  <a:pt x="1576607" y="3613515"/>
                </a:lnTo>
                <a:lnTo>
                  <a:pt x="1529331" y="3603392"/>
                </a:lnTo>
                <a:lnTo>
                  <a:pt x="1482491" y="3592273"/>
                </a:lnTo>
                <a:lnTo>
                  <a:pt x="1436100" y="3580170"/>
                </a:lnTo>
                <a:lnTo>
                  <a:pt x="1390174" y="3567096"/>
                </a:lnTo>
                <a:lnTo>
                  <a:pt x="1344727" y="3553065"/>
                </a:lnTo>
                <a:lnTo>
                  <a:pt x="1299773" y="3538089"/>
                </a:lnTo>
                <a:lnTo>
                  <a:pt x="1255326" y="3522182"/>
                </a:lnTo>
                <a:lnTo>
                  <a:pt x="1211402" y="3505357"/>
                </a:lnTo>
                <a:lnTo>
                  <a:pt x="1168015" y="3487626"/>
                </a:lnTo>
                <a:lnTo>
                  <a:pt x="1125179" y="3469004"/>
                </a:lnTo>
                <a:lnTo>
                  <a:pt x="1082908" y="3449502"/>
                </a:lnTo>
                <a:lnTo>
                  <a:pt x="1041218" y="3429135"/>
                </a:lnTo>
                <a:lnTo>
                  <a:pt x="1000122" y="3407915"/>
                </a:lnTo>
                <a:lnTo>
                  <a:pt x="959635" y="3385855"/>
                </a:lnTo>
                <a:lnTo>
                  <a:pt x="919771" y="3362969"/>
                </a:lnTo>
                <a:lnTo>
                  <a:pt x="880545" y="3339269"/>
                </a:lnTo>
                <a:lnTo>
                  <a:pt x="841972" y="3314768"/>
                </a:lnTo>
                <a:lnTo>
                  <a:pt x="804066" y="3289481"/>
                </a:lnTo>
                <a:lnTo>
                  <a:pt x="766840" y="3263419"/>
                </a:lnTo>
                <a:lnTo>
                  <a:pt x="730311" y="3236596"/>
                </a:lnTo>
                <a:lnTo>
                  <a:pt x="694492" y="3209026"/>
                </a:lnTo>
                <a:lnTo>
                  <a:pt x="659397" y="3180720"/>
                </a:lnTo>
                <a:lnTo>
                  <a:pt x="625042" y="3151693"/>
                </a:lnTo>
                <a:lnTo>
                  <a:pt x="591440" y="3121956"/>
                </a:lnTo>
                <a:lnTo>
                  <a:pt x="558606" y="3091525"/>
                </a:lnTo>
                <a:lnTo>
                  <a:pt x="526555" y="3060410"/>
                </a:lnTo>
                <a:lnTo>
                  <a:pt x="495301" y="3028627"/>
                </a:lnTo>
                <a:lnTo>
                  <a:pt x="464858" y="2996187"/>
                </a:lnTo>
                <a:lnTo>
                  <a:pt x="435241" y="2963103"/>
                </a:lnTo>
                <a:lnTo>
                  <a:pt x="406465" y="2929390"/>
                </a:lnTo>
                <a:lnTo>
                  <a:pt x="378543" y="2895060"/>
                </a:lnTo>
                <a:lnTo>
                  <a:pt x="351491" y="2860125"/>
                </a:lnTo>
                <a:lnTo>
                  <a:pt x="325322" y="2824600"/>
                </a:lnTo>
                <a:lnTo>
                  <a:pt x="300052" y="2788497"/>
                </a:lnTo>
                <a:lnTo>
                  <a:pt x="275694" y="2751830"/>
                </a:lnTo>
                <a:lnTo>
                  <a:pt x="252263" y="2714611"/>
                </a:lnTo>
                <a:lnTo>
                  <a:pt x="229774" y="2676853"/>
                </a:lnTo>
                <a:lnTo>
                  <a:pt x="208241" y="2638570"/>
                </a:lnTo>
                <a:lnTo>
                  <a:pt x="187679" y="2599775"/>
                </a:lnTo>
                <a:lnTo>
                  <a:pt x="168101" y="2560481"/>
                </a:lnTo>
                <a:lnTo>
                  <a:pt x="149523" y="2520701"/>
                </a:lnTo>
                <a:lnTo>
                  <a:pt x="131959" y="2480448"/>
                </a:lnTo>
                <a:lnTo>
                  <a:pt x="115424" y="2439735"/>
                </a:lnTo>
                <a:lnTo>
                  <a:pt x="99931" y="2398575"/>
                </a:lnTo>
                <a:lnTo>
                  <a:pt x="85495" y="2356981"/>
                </a:lnTo>
                <a:lnTo>
                  <a:pt x="72131" y="2314967"/>
                </a:lnTo>
                <a:lnTo>
                  <a:pt x="59853" y="2272545"/>
                </a:lnTo>
                <a:lnTo>
                  <a:pt x="48676" y="2229729"/>
                </a:lnTo>
                <a:lnTo>
                  <a:pt x="38615" y="2186532"/>
                </a:lnTo>
                <a:lnTo>
                  <a:pt x="29682" y="2142967"/>
                </a:lnTo>
                <a:lnTo>
                  <a:pt x="21894" y="2099046"/>
                </a:lnTo>
                <a:lnTo>
                  <a:pt x="15264" y="2054784"/>
                </a:lnTo>
                <a:lnTo>
                  <a:pt x="9808" y="2010192"/>
                </a:lnTo>
                <a:lnTo>
                  <a:pt x="5538" y="1965285"/>
                </a:lnTo>
                <a:lnTo>
                  <a:pt x="2471" y="1920075"/>
                </a:lnTo>
                <a:lnTo>
                  <a:pt x="620" y="1874576"/>
                </a:lnTo>
                <a:lnTo>
                  <a:pt x="0" y="182880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065" marR="5080" indent="-1270" algn="ctr">
              <a:lnSpc>
                <a:spcPts val="2880"/>
              </a:lnSpc>
              <a:spcBef>
                <a:spcPts val="195"/>
              </a:spcBef>
            </a:pPr>
            <a:r>
              <a:rPr spc="-10" dirty="0"/>
              <a:t>Schools </a:t>
            </a:r>
            <a:r>
              <a:rPr spc="-5" dirty="0"/>
              <a:t>need  only </a:t>
            </a:r>
            <a:r>
              <a:rPr dirty="0"/>
              <a:t>address sex  </a:t>
            </a:r>
            <a:r>
              <a:rPr spc="-5" dirty="0"/>
              <a:t>discrimination  occurring</a:t>
            </a:r>
            <a:r>
              <a:rPr spc="-70" dirty="0"/>
              <a:t> </a:t>
            </a:r>
            <a:r>
              <a:rPr spc="-5" dirty="0"/>
              <a:t>against  </a:t>
            </a:r>
            <a:r>
              <a:rPr dirty="0"/>
              <a:t>a </a:t>
            </a:r>
            <a:r>
              <a:rPr spc="-5" dirty="0"/>
              <a:t>person </a:t>
            </a:r>
            <a:r>
              <a:rPr sz="2500" i="1" spc="-150" dirty="0">
                <a:latin typeface="Tahoma"/>
                <a:cs typeface="Tahoma"/>
              </a:rPr>
              <a:t>in</a:t>
            </a:r>
            <a:r>
              <a:rPr sz="2500" i="1" spc="130" dirty="0">
                <a:latin typeface="Tahoma"/>
                <a:cs typeface="Tahoma"/>
              </a:rPr>
              <a:t> </a:t>
            </a:r>
            <a:r>
              <a:rPr sz="2500" i="1" spc="-50" dirty="0">
                <a:latin typeface="Tahoma"/>
                <a:cs typeface="Tahoma"/>
              </a:rPr>
              <a:t>the</a:t>
            </a:r>
            <a:endParaRPr sz="2500">
              <a:latin typeface="Tahoma"/>
              <a:cs typeface="Tahoma"/>
            </a:endParaRPr>
          </a:p>
          <a:p>
            <a:pPr algn="ctr">
              <a:lnSpc>
                <a:spcPts val="2805"/>
              </a:lnSpc>
            </a:pPr>
            <a:r>
              <a:rPr sz="2500" i="1" spc="-90" dirty="0">
                <a:latin typeface="Tahoma"/>
                <a:cs typeface="Tahoma"/>
              </a:rPr>
              <a:t>United</a:t>
            </a:r>
            <a:r>
              <a:rPr sz="2500" i="1" spc="130" dirty="0">
                <a:latin typeface="Tahoma"/>
                <a:cs typeface="Tahoma"/>
              </a:rPr>
              <a:t> </a:t>
            </a:r>
            <a:r>
              <a:rPr sz="2500" i="1" spc="-55" dirty="0">
                <a:latin typeface="Tahoma"/>
                <a:cs typeface="Tahoma"/>
              </a:rPr>
              <a:t>States</a:t>
            </a:r>
            <a:endParaRPr sz="2500">
              <a:latin typeface="Tahoma"/>
              <a:cs typeface="Tahom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/>
              <a:t>67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503834" y="3970128"/>
            <a:ext cx="21342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ahoma"/>
                <a:cs typeface="Tahoma"/>
              </a:rPr>
              <a:t>under Title</a:t>
            </a:r>
            <a:r>
              <a:rPr sz="2400" b="1" spc="-65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IX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2779458"/>
            <a:ext cx="713232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1" spc="-15" dirty="0">
                <a:solidFill>
                  <a:srgbClr val="000000"/>
                </a:solidFill>
                <a:latin typeface="Tahoma"/>
                <a:cs typeface="Tahoma"/>
              </a:rPr>
              <a:t>HOW </a:t>
            </a:r>
            <a:r>
              <a:rPr b="1" spc="-10" dirty="0">
                <a:solidFill>
                  <a:srgbClr val="000000"/>
                </a:solidFill>
                <a:latin typeface="Tahoma"/>
                <a:cs typeface="Tahoma"/>
              </a:rPr>
              <a:t>MUST YOU</a:t>
            </a:r>
            <a:r>
              <a:rPr b="1" spc="2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b="1" spc="-5" dirty="0">
                <a:solidFill>
                  <a:srgbClr val="000000"/>
                </a:solidFill>
                <a:latin typeface="Tahoma"/>
                <a:cs typeface="Tahoma"/>
              </a:rPr>
              <a:t>RESPOND?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/>
              <a:t>68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228600"/>
            <a:ext cx="8610600" cy="1066800"/>
          </a:xfrm>
          <a:prstGeom prst="rect">
            <a:avLst/>
          </a:prstGeom>
          <a:solidFill>
            <a:srgbClr val="92D050"/>
          </a:solidFill>
          <a:ln w="9525">
            <a:solidFill>
              <a:srgbClr val="000000"/>
            </a:solidFill>
          </a:ln>
        </p:spPr>
        <p:txBody>
          <a:bodyPr vert="horz" wrap="square" lIns="0" tIns="226060" rIns="0" bIns="0" rtlCol="0">
            <a:spAutoFit/>
          </a:bodyPr>
          <a:lstStyle/>
          <a:p>
            <a:pPr marL="506095">
              <a:lnSpc>
                <a:spcPct val="100000"/>
              </a:lnSpc>
              <a:spcBef>
                <a:spcPts val="1780"/>
              </a:spcBef>
            </a:pPr>
            <a:r>
              <a:rPr b="1" spc="-5" dirty="0">
                <a:latin typeface="Tahoma"/>
                <a:cs typeface="Tahoma"/>
              </a:rPr>
              <a:t>Board Policies </a:t>
            </a:r>
            <a:r>
              <a:rPr b="1" dirty="0">
                <a:latin typeface="Tahoma"/>
                <a:cs typeface="Tahoma"/>
              </a:rPr>
              <a:t>on</a:t>
            </a:r>
            <a:r>
              <a:rPr b="1" spc="50" dirty="0">
                <a:latin typeface="Tahoma"/>
                <a:cs typeface="Tahoma"/>
              </a:rPr>
              <a:t> </a:t>
            </a:r>
            <a:r>
              <a:rPr b="1" spc="-5" dirty="0">
                <a:latin typeface="Tahoma"/>
                <a:cs typeface="Tahoma"/>
              </a:rPr>
              <a:t>Harassment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dirty="0"/>
              <a:t>69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42619" y="1364996"/>
            <a:ext cx="7903209" cy="44831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850"/>
              </a:lnSpc>
              <a:spcBef>
                <a:spcPts val="95"/>
              </a:spcBef>
            </a:pPr>
            <a:r>
              <a:rPr sz="2500" spc="-5" dirty="0">
                <a:latin typeface="Tahoma"/>
                <a:cs typeface="Tahoma"/>
              </a:rPr>
              <a:t>Option </a:t>
            </a:r>
            <a:r>
              <a:rPr sz="2500" dirty="0">
                <a:latin typeface="Tahoma"/>
                <a:cs typeface="Tahoma"/>
              </a:rPr>
              <a:t>1: </a:t>
            </a:r>
            <a:r>
              <a:rPr sz="2500" b="1" spc="-10" dirty="0">
                <a:latin typeface="Tahoma"/>
                <a:cs typeface="Tahoma"/>
              </a:rPr>
              <a:t>AR</a:t>
            </a:r>
            <a:r>
              <a:rPr sz="2500" b="1" spc="50" dirty="0">
                <a:latin typeface="Tahoma"/>
                <a:cs typeface="Tahoma"/>
              </a:rPr>
              <a:t> </a:t>
            </a:r>
            <a:r>
              <a:rPr sz="2500" b="1" spc="-10" dirty="0">
                <a:latin typeface="Tahoma"/>
                <a:cs typeface="Tahoma"/>
              </a:rPr>
              <a:t>4119.12/4219.12/4319.12</a:t>
            </a:r>
            <a:endParaRPr sz="2500">
              <a:latin typeface="Tahoma"/>
              <a:cs typeface="Tahoma"/>
            </a:endParaRPr>
          </a:p>
          <a:p>
            <a:pPr marL="12700" marR="5080">
              <a:lnSpc>
                <a:spcPts val="2700"/>
              </a:lnSpc>
              <a:spcBef>
                <a:spcPts val="190"/>
              </a:spcBef>
            </a:pPr>
            <a:r>
              <a:rPr sz="2500" b="1" spc="-5" dirty="0">
                <a:latin typeface="Tahoma"/>
                <a:cs typeface="Tahoma"/>
              </a:rPr>
              <a:t>(Personnel) &amp; </a:t>
            </a:r>
            <a:r>
              <a:rPr sz="2500" b="1" spc="-10" dirty="0">
                <a:latin typeface="Tahoma"/>
                <a:cs typeface="Tahoma"/>
              </a:rPr>
              <a:t>AR 5145.71 (Students) </a:t>
            </a:r>
            <a:r>
              <a:rPr sz="2500" b="1" spc="-5" dirty="0">
                <a:latin typeface="Tahoma"/>
                <a:cs typeface="Tahoma"/>
              </a:rPr>
              <a:t>Title </a:t>
            </a:r>
            <a:r>
              <a:rPr sz="2500" b="1" dirty="0">
                <a:latin typeface="Tahoma"/>
                <a:cs typeface="Tahoma"/>
              </a:rPr>
              <a:t>IX  </a:t>
            </a:r>
            <a:r>
              <a:rPr sz="2500" b="1" spc="-5" dirty="0">
                <a:latin typeface="Tahoma"/>
                <a:cs typeface="Tahoma"/>
              </a:rPr>
              <a:t>Sexual Harassment Complaint Procedures </a:t>
            </a:r>
            <a:r>
              <a:rPr sz="2500" spc="-5" dirty="0">
                <a:latin typeface="Tahoma"/>
                <a:cs typeface="Tahoma"/>
              </a:rPr>
              <a:t>(for </a:t>
            </a:r>
            <a:r>
              <a:rPr sz="2500" spc="-10" dirty="0">
                <a:latin typeface="Tahoma"/>
                <a:cs typeface="Tahoma"/>
              </a:rPr>
              <a:t>TIX  Sexual Harassment</a:t>
            </a:r>
            <a:r>
              <a:rPr sz="2500" spc="60" dirty="0">
                <a:latin typeface="Tahoma"/>
                <a:cs typeface="Tahoma"/>
              </a:rPr>
              <a:t> </a:t>
            </a:r>
            <a:r>
              <a:rPr sz="2600" i="1" spc="-50" dirty="0">
                <a:latin typeface="Tahoma"/>
                <a:cs typeface="Tahoma"/>
              </a:rPr>
              <a:t>only)</a:t>
            </a:r>
            <a:endParaRPr sz="26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2900">
              <a:latin typeface="Tahoma"/>
              <a:cs typeface="Tahoma"/>
            </a:endParaRPr>
          </a:p>
          <a:p>
            <a:pPr marL="12700">
              <a:lnSpc>
                <a:spcPts val="2850"/>
              </a:lnSpc>
            </a:pPr>
            <a:r>
              <a:rPr sz="2500" spc="-5" dirty="0">
                <a:latin typeface="Tahoma"/>
                <a:cs typeface="Tahoma"/>
              </a:rPr>
              <a:t>Option </a:t>
            </a:r>
            <a:r>
              <a:rPr sz="2500" dirty="0">
                <a:latin typeface="Tahoma"/>
                <a:cs typeface="Tahoma"/>
              </a:rPr>
              <a:t>2: </a:t>
            </a:r>
            <a:r>
              <a:rPr sz="2500" b="1" spc="-10" dirty="0">
                <a:latin typeface="Tahoma"/>
                <a:cs typeface="Tahoma"/>
              </a:rPr>
              <a:t>AR</a:t>
            </a:r>
            <a:r>
              <a:rPr sz="2500" b="1" spc="50" dirty="0">
                <a:latin typeface="Tahoma"/>
                <a:cs typeface="Tahoma"/>
              </a:rPr>
              <a:t> </a:t>
            </a:r>
            <a:r>
              <a:rPr sz="2500" b="1" spc="-10" dirty="0">
                <a:latin typeface="Tahoma"/>
                <a:cs typeface="Tahoma"/>
              </a:rPr>
              <a:t>4119.11/4219.11/4319.11</a:t>
            </a:r>
            <a:endParaRPr sz="2500">
              <a:latin typeface="Tahoma"/>
              <a:cs typeface="Tahoma"/>
            </a:endParaRPr>
          </a:p>
          <a:p>
            <a:pPr marL="12700" marR="146685">
              <a:lnSpc>
                <a:spcPts val="2700"/>
              </a:lnSpc>
              <a:spcBef>
                <a:spcPts val="190"/>
              </a:spcBef>
            </a:pPr>
            <a:r>
              <a:rPr sz="2500" b="1" spc="-5" dirty="0">
                <a:latin typeface="Tahoma"/>
                <a:cs typeface="Tahoma"/>
              </a:rPr>
              <a:t>(Personnel) &amp; </a:t>
            </a:r>
            <a:r>
              <a:rPr sz="2500" b="1" spc="-10" dirty="0">
                <a:latin typeface="Tahoma"/>
                <a:cs typeface="Tahoma"/>
              </a:rPr>
              <a:t>AR 5145.7 </a:t>
            </a:r>
            <a:r>
              <a:rPr sz="2500" b="1" spc="-5" dirty="0">
                <a:latin typeface="Tahoma"/>
                <a:cs typeface="Tahoma"/>
              </a:rPr>
              <a:t>Sexual Harassment </a:t>
            </a:r>
            <a:r>
              <a:rPr sz="2500" spc="-5" dirty="0">
                <a:latin typeface="Tahoma"/>
                <a:cs typeface="Tahoma"/>
              </a:rPr>
              <a:t>(for  any other violation of law, including other types of  </a:t>
            </a:r>
            <a:r>
              <a:rPr sz="2500" spc="-10" dirty="0">
                <a:latin typeface="Tahoma"/>
                <a:cs typeface="Tahoma"/>
              </a:rPr>
              <a:t>“sexual</a:t>
            </a:r>
            <a:r>
              <a:rPr sz="2500" spc="20" dirty="0">
                <a:latin typeface="Tahoma"/>
                <a:cs typeface="Tahoma"/>
              </a:rPr>
              <a:t> </a:t>
            </a:r>
            <a:r>
              <a:rPr sz="2500" spc="-5" dirty="0">
                <a:latin typeface="Tahoma"/>
                <a:cs typeface="Tahoma"/>
              </a:rPr>
              <a:t>harassment”)</a:t>
            </a:r>
            <a:endParaRPr sz="25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200">
              <a:latin typeface="Tahoma"/>
              <a:cs typeface="Tahoma"/>
            </a:endParaRPr>
          </a:p>
          <a:p>
            <a:pPr marL="12700" marR="8255">
              <a:lnSpc>
                <a:spcPts val="2700"/>
              </a:lnSpc>
            </a:pPr>
            <a:r>
              <a:rPr sz="2500" spc="-5" dirty="0">
                <a:latin typeface="Tahoma"/>
                <a:cs typeface="Tahoma"/>
              </a:rPr>
              <a:t>Option </a:t>
            </a:r>
            <a:r>
              <a:rPr sz="2500" dirty="0">
                <a:latin typeface="Tahoma"/>
                <a:cs typeface="Tahoma"/>
              </a:rPr>
              <a:t>3: </a:t>
            </a:r>
            <a:r>
              <a:rPr sz="2500" spc="-5" dirty="0">
                <a:latin typeface="Tahoma"/>
                <a:cs typeface="Tahoma"/>
              </a:rPr>
              <a:t>Other Board policies prohibiting conduct, e.g.,  </a:t>
            </a:r>
            <a:r>
              <a:rPr sz="2500" dirty="0">
                <a:latin typeface="Tahoma"/>
                <a:cs typeface="Tahoma"/>
              </a:rPr>
              <a:t>bullying,</a:t>
            </a:r>
            <a:r>
              <a:rPr sz="2500" spc="40" dirty="0">
                <a:latin typeface="Tahoma"/>
                <a:cs typeface="Tahoma"/>
              </a:rPr>
              <a:t> </a:t>
            </a:r>
            <a:r>
              <a:rPr sz="2500" spc="-5" dirty="0">
                <a:latin typeface="Tahoma"/>
                <a:cs typeface="Tahoma"/>
              </a:rPr>
              <a:t>nondiscrimination</a:t>
            </a:r>
            <a:endParaRPr sz="25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606796" y="5015484"/>
            <a:ext cx="2542540" cy="952500"/>
          </a:xfrm>
          <a:custGeom>
            <a:avLst/>
            <a:gdLst/>
            <a:ahLst/>
            <a:cxnLst/>
            <a:rect l="l" t="t" r="r" b="b"/>
            <a:pathLst>
              <a:path w="2542540" h="952500">
                <a:moveTo>
                  <a:pt x="0" y="0"/>
                </a:moveTo>
                <a:lnTo>
                  <a:pt x="2542031" y="0"/>
                </a:lnTo>
                <a:lnTo>
                  <a:pt x="2542031" y="952500"/>
                </a:lnTo>
                <a:lnTo>
                  <a:pt x="0" y="95250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778507" y="5058155"/>
            <a:ext cx="2484120" cy="1432560"/>
          </a:xfrm>
          <a:prstGeom prst="rect">
            <a:avLst/>
          </a:prstGeom>
          <a:solidFill>
            <a:srgbClr val="D0CECE"/>
          </a:solidFill>
          <a:ln w="12700">
            <a:solidFill>
              <a:srgbClr val="000000"/>
            </a:solidFill>
          </a:ln>
        </p:spPr>
        <p:txBody>
          <a:bodyPr vert="horz" wrap="square" lIns="0" tIns="134620" rIns="0" bIns="0" rtlCol="0">
            <a:spAutoFit/>
          </a:bodyPr>
          <a:lstStyle/>
          <a:p>
            <a:pPr marL="46355" marR="96520" indent="-2540" algn="ctr">
              <a:lnSpc>
                <a:spcPct val="100000"/>
              </a:lnSpc>
              <a:spcBef>
                <a:spcPts val="1060"/>
              </a:spcBef>
            </a:pPr>
            <a:r>
              <a:rPr sz="1350" dirty="0">
                <a:latin typeface="Calibri"/>
                <a:cs typeface="Calibri"/>
              </a:rPr>
              <a:t>Conduct </a:t>
            </a:r>
            <a:r>
              <a:rPr sz="1350" spc="-5" dirty="0">
                <a:latin typeface="Calibri"/>
                <a:cs typeface="Calibri"/>
              </a:rPr>
              <a:t>that, </a:t>
            </a:r>
            <a:r>
              <a:rPr sz="1350" dirty="0">
                <a:latin typeface="Calibri"/>
                <a:cs typeface="Calibri"/>
              </a:rPr>
              <a:t>if </a:t>
            </a:r>
            <a:r>
              <a:rPr sz="1350" spc="-5" dirty="0">
                <a:latin typeface="Calibri"/>
                <a:cs typeface="Calibri"/>
              </a:rPr>
              <a:t>true, </a:t>
            </a:r>
            <a:r>
              <a:rPr sz="1350" dirty="0">
                <a:latin typeface="Calibri"/>
                <a:cs typeface="Calibri"/>
              </a:rPr>
              <a:t>would </a:t>
            </a:r>
            <a:r>
              <a:rPr sz="1350" spc="-5" dirty="0">
                <a:latin typeface="Calibri"/>
                <a:cs typeface="Calibri"/>
              </a:rPr>
              <a:t>be  </a:t>
            </a:r>
            <a:r>
              <a:rPr sz="1350" spc="10" dirty="0">
                <a:latin typeface="Calibri"/>
                <a:cs typeface="Calibri"/>
              </a:rPr>
              <a:t>“Title </a:t>
            </a:r>
            <a:r>
              <a:rPr sz="1350" spc="-5" dirty="0">
                <a:latin typeface="Calibri"/>
                <a:cs typeface="Calibri"/>
              </a:rPr>
              <a:t>IX </a:t>
            </a:r>
            <a:r>
              <a:rPr sz="1350" spc="-10" dirty="0">
                <a:latin typeface="Calibri"/>
                <a:cs typeface="Calibri"/>
              </a:rPr>
              <a:t>Sexual </a:t>
            </a:r>
            <a:r>
              <a:rPr sz="1350" spc="-5" dirty="0">
                <a:latin typeface="Calibri"/>
                <a:cs typeface="Calibri"/>
              </a:rPr>
              <a:t>Harassment”  REMEMBER: If you find no  </a:t>
            </a:r>
            <a:r>
              <a:rPr sz="1350" spc="-10" dirty="0">
                <a:latin typeface="Calibri"/>
                <a:cs typeface="Calibri"/>
              </a:rPr>
              <a:t>responsibility, </a:t>
            </a:r>
            <a:r>
              <a:rPr sz="1350" spc="-5" dirty="0">
                <a:latin typeface="Calibri"/>
                <a:cs typeface="Calibri"/>
              </a:rPr>
              <a:t>consider whether  another </a:t>
            </a:r>
            <a:r>
              <a:rPr sz="1350" spc="-10" dirty="0">
                <a:latin typeface="Calibri"/>
                <a:cs typeface="Calibri"/>
              </a:rPr>
              <a:t>sexual harassment </a:t>
            </a:r>
            <a:r>
              <a:rPr sz="1350" dirty="0">
                <a:latin typeface="Calibri"/>
                <a:cs typeface="Calibri"/>
              </a:rPr>
              <a:t>policy  should be</a:t>
            </a:r>
            <a:r>
              <a:rPr sz="1350" spc="-25" dirty="0">
                <a:latin typeface="Calibri"/>
                <a:cs typeface="Calibri"/>
              </a:rPr>
              <a:t> </a:t>
            </a:r>
            <a:r>
              <a:rPr sz="1350" spc="-5" dirty="0">
                <a:latin typeface="Calibri"/>
                <a:cs typeface="Calibri"/>
              </a:rPr>
              <a:t>used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570220" y="5021834"/>
            <a:ext cx="2572385" cy="939800"/>
          </a:xfrm>
          <a:prstGeom prst="rect">
            <a:avLst/>
          </a:prstGeom>
          <a:solidFill>
            <a:srgbClr val="D0CECE"/>
          </a:solidFill>
        </p:spPr>
        <p:txBody>
          <a:bodyPr vert="horz" wrap="square" lIns="0" tIns="27940" rIns="0" bIns="0" rtlCol="0">
            <a:spAutoFit/>
          </a:bodyPr>
          <a:lstStyle/>
          <a:p>
            <a:pPr marL="1184275" marR="186690" indent="-986155">
              <a:lnSpc>
                <a:spcPct val="100000"/>
              </a:lnSpc>
              <a:spcBef>
                <a:spcPts val="220"/>
              </a:spcBef>
            </a:pPr>
            <a:r>
              <a:rPr sz="1350" dirty="0">
                <a:latin typeface="Calibri"/>
                <a:cs typeface="Calibri"/>
              </a:rPr>
              <a:t>Dismissal </a:t>
            </a:r>
            <a:r>
              <a:rPr sz="1350" spc="-5" dirty="0">
                <a:latin typeface="Calibri"/>
                <a:cs typeface="Calibri"/>
              </a:rPr>
              <a:t>under </a:t>
            </a:r>
            <a:r>
              <a:rPr sz="1350" dirty="0">
                <a:latin typeface="Calibri"/>
                <a:cs typeface="Calibri"/>
              </a:rPr>
              <a:t>Title </a:t>
            </a:r>
            <a:r>
              <a:rPr sz="1350" spc="-5" dirty="0">
                <a:latin typeface="Calibri"/>
                <a:cs typeface="Calibri"/>
              </a:rPr>
              <a:t>IX</a:t>
            </a:r>
            <a:r>
              <a:rPr sz="1350" spc="-105" dirty="0">
                <a:latin typeface="Calibri"/>
                <a:cs typeface="Calibri"/>
              </a:rPr>
              <a:t> </a:t>
            </a:r>
            <a:r>
              <a:rPr sz="1350" spc="-5" dirty="0">
                <a:latin typeface="Calibri"/>
                <a:cs typeface="Calibri"/>
              </a:rPr>
              <a:t>Process  </a:t>
            </a:r>
            <a:r>
              <a:rPr sz="135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OR</a:t>
            </a:r>
            <a:endParaRPr sz="1350">
              <a:latin typeface="Calibri"/>
              <a:cs typeface="Calibri"/>
            </a:endParaRPr>
          </a:p>
          <a:p>
            <a:pPr marL="91440" marR="169545">
              <a:lnSpc>
                <a:spcPct val="100000"/>
              </a:lnSpc>
            </a:pPr>
            <a:r>
              <a:rPr sz="1350" dirty="0">
                <a:latin typeface="Calibri"/>
                <a:cs typeface="Calibri"/>
              </a:rPr>
              <a:t>Conduct </a:t>
            </a:r>
            <a:r>
              <a:rPr sz="1350" spc="-5" dirty="0">
                <a:latin typeface="Calibri"/>
                <a:cs typeface="Calibri"/>
              </a:rPr>
              <a:t>that, </a:t>
            </a:r>
            <a:r>
              <a:rPr sz="1350" spc="-10" dirty="0">
                <a:latin typeface="Calibri"/>
                <a:cs typeface="Calibri"/>
              </a:rPr>
              <a:t>even </a:t>
            </a:r>
            <a:r>
              <a:rPr sz="1350" dirty="0">
                <a:latin typeface="Calibri"/>
                <a:cs typeface="Calibri"/>
              </a:rPr>
              <a:t>if </a:t>
            </a:r>
            <a:r>
              <a:rPr sz="1350" spc="-5" dirty="0">
                <a:latin typeface="Calibri"/>
                <a:cs typeface="Calibri"/>
              </a:rPr>
              <a:t>true, </a:t>
            </a:r>
            <a:r>
              <a:rPr sz="1350" dirty="0">
                <a:latin typeface="Calibri"/>
                <a:cs typeface="Calibri"/>
              </a:rPr>
              <a:t>would  not </a:t>
            </a:r>
            <a:r>
              <a:rPr sz="1350" spc="10" dirty="0">
                <a:latin typeface="Calibri"/>
                <a:cs typeface="Calibri"/>
              </a:rPr>
              <a:t>“Title </a:t>
            </a:r>
            <a:r>
              <a:rPr sz="1350" spc="-5" dirty="0">
                <a:latin typeface="Calibri"/>
                <a:cs typeface="Calibri"/>
              </a:rPr>
              <a:t>IX </a:t>
            </a:r>
            <a:r>
              <a:rPr sz="1350" spc="-10" dirty="0">
                <a:latin typeface="Calibri"/>
                <a:cs typeface="Calibri"/>
              </a:rPr>
              <a:t>Sexual</a:t>
            </a:r>
            <a:r>
              <a:rPr sz="1350" spc="-50" dirty="0">
                <a:latin typeface="Calibri"/>
                <a:cs typeface="Calibri"/>
              </a:rPr>
              <a:t> </a:t>
            </a:r>
            <a:r>
              <a:rPr sz="1350" spc="-5" dirty="0">
                <a:latin typeface="Calibri"/>
                <a:cs typeface="Calibri"/>
              </a:rPr>
              <a:t>Harassment”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330195" y="3134867"/>
            <a:ext cx="1447800" cy="934719"/>
          </a:xfrm>
          <a:prstGeom prst="rect">
            <a:avLst/>
          </a:prstGeom>
          <a:solidFill>
            <a:srgbClr val="D0CECE"/>
          </a:solidFill>
          <a:ln w="12700">
            <a:solidFill>
              <a:srgbClr val="000000"/>
            </a:solidFill>
          </a:ln>
        </p:spPr>
        <p:txBody>
          <a:bodyPr vert="horz" wrap="square" lIns="0" tIns="31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sz="1050">
              <a:latin typeface="Times New Roman"/>
              <a:cs typeface="Times New Roman"/>
            </a:endParaRPr>
          </a:p>
          <a:p>
            <a:pPr marL="168910" marR="210185" indent="-1270" algn="ctr">
              <a:lnSpc>
                <a:spcPct val="100000"/>
              </a:lnSpc>
            </a:pPr>
            <a:r>
              <a:rPr sz="1350" dirty="0">
                <a:latin typeface="Calibri"/>
                <a:cs typeface="Calibri"/>
              </a:rPr>
              <a:t>NEW Title </a:t>
            </a:r>
            <a:r>
              <a:rPr sz="1350" spc="-5" dirty="0">
                <a:latin typeface="Calibri"/>
                <a:cs typeface="Calibri"/>
              </a:rPr>
              <a:t>IX  </a:t>
            </a:r>
            <a:r>
              <a:rPr sz="1350" spc="-10" dirty="0">
                <a:latin typeface="Calibri"/>
                <a:cs typeface="Calibri"/>
              </a:rPr>
              <a:t>Sexual  Harassment</a:t>
            </a:r>
            <a:r>
              <a:rPr sz="1350" spc="-60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AR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751319" y="3063239"/>
            <a:ext cx="1447800" cy="952500"/>
          </a:xfrm>
          <a:prstGeom prst="rect">
            <a:avLst/>
          </a:prstGeom>
          <a:solidFill>
            <a:srgbClr val="D0CECE"/>
          </a:solidFill>
          <a:ln w="12700">
            <a:solidFill>
              <a:srgbClr val="000000"/>
            </a:solidFill>
          </a:ln>
        </p:spPr>
        <p:txBody>
          <a:bodyPr vert="horz" wrap="square" lIns="0" tIns="57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5"/>
              </a:spcBef>
            </a:pPr>
            <a:endParaRPr sz="1600">
              <a:latin typeface="Times New Roman"/>
              <a:cs typeface="Times New Roman"/>
            </a:endParaRPr>
          </a:p>
          <a:p>
            <a:pPr marL="219710" marR="204470" indent="-9525">
              <a:lnSpc>
                <a:spcPct val="100000"/>
              </a:lnSpc>
            </a:pPr>
            <a:r>
              <a:rPr sz="1350" spc="-5" dirty="0">
                <a:latin typeface="Calibri"/>
                <a:cs typeface="Calibri"/>
              </a:rPr>
              <a:t>Proceed</a:t>
            </a:r>
            <a:r>
              <a:rPr sz="1350" spc="-60" dirty="0">
                <a:latin typeface="Calibri"/>
                <a:cs typeface="Calibri"/>
              </a:rPr>
              <a:t> </a:t>
            </a:r>
            <a:r>
              <a:rPr sz="1350" spc="-5" dirty="0">
                <a:latin typeface="Calibri"/>
                <a:cs typeface="Calibri"/>
              </a:rPr>
              <a:t>under  another</a:t>
            </a:r>
            <a:r>
              <a:rPr sz="1350" spc="-45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policy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061712" y="4121433"/>
            <a:ext cx="730885" cy="849630"/>
          </a:xfrm>
          <a:custGeom>
            <a:avLst/>
            <a:gdLst/>
            <a:ahLst/>
            <a:cxnLst/>
            <a:rect l="l" t="t" r="r" b="b"/>
            <a:pathLst>
              <a:path w="730885" h="849629">
                <a:moveTo>
                  <a:pt x="612248" y="437261"/>
                </a:moveTo>
                <a:lnTo>
                  <a:pt x="174840" y="437261"/>
                </a:lnTo>
                <a:lnTo>
                  <a:pt x="381190" y="849210"/>
                </a:lnTo>
                <a:lnTo>
                  <a:pt x="730859" y="674052"/>
                </a:lnTo>
                <a:lnTo>
                  <a:pt x="612248" y="437261"/>
                </a:lnTo>
                <a:close/>
              </a:path>
              <a:path w="730885" h="849629">
                <a:moveTo>
                  <a:pt x="174523" y="0"/>
                </a:moveTo>
                <a:lnTo>
                  <a:pt x="0" y="524840"/>
                </a:lnTo>
                <a:lnTo>
                  <a:pt x="174840" y="437261"/>
                </a:lnTo>
                <a:lnTo>
                  <a:pt x="612248" y="437261"/>
                </a:lnTo>
                <a:lnTo>
                  <a:pt x="524509" y="262102"/>
                </a:lnTo>
                <a:lnTo>
                  <a:pt x="699350" y="174523"/>
                </a:lnTo>
                <a:lnTo>
                  <a:pt x="174523" y="0"/>
                </a:lnTo>
                <a:close/>
              </a:path>
            </a:pathLst>
          </a:custGeom>
          <a:solidFill>
            <a:srgbClr val="8BC5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061712" y="4121433"/>
            <a:ext cx="730885" cy="849630"/>
          </a:xfrm>
          <a:custGeom>
            <a:avLst/>
            <a:gdLst/>
            <a:ahLst/>
            <a:cxnLst/>
            <a:rect l="l" t="t" r="r" b="b"/>
            <a:pathLst>
              <a:path w="730885" h="849629">
                <a:moveTo>
                  <a:pt x="381190" y="849210"/>
                </a:moveTo>
                <a:lnTo>
                  <a:pt x="174840" y="437261"/>
                </a:lnTo>
                <a:lnTo>
                  <a:pt x="0" y="524840"/>
                </a:lnTo>
                <a:lnTo>
                  <a:pt x="174523" y="0"/>
                </a:lnTo>
                <a:lnTo>
                  <a:pt x="699350" y="174523"/>
                </a:lnTo>
                <a:lnTo>
                  <a:pt x="524509" y="262102"/>
                </a:lnTo>
                <a:lnTo>
                  <a:pt x="730859" y="674052"/>
                </a:lnTo>
                <a:lnTo>
                  <a:pt x="381190" y="849210"/>
                </a:lnTo>
                <a:close/>
              </a:path>
            </a:pathLst>
          </a:custGeom>
          <a:ln w="12700">
            <a:solidFill>
              <a:srgbClr val="0B4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272033" y="4219942"/>
            <a:ext cx="745490" cy="777875"/>
          </a:xfrm>
          <a:custGeom>
            <a:avLst/>
            <a:gdLst/>
            <a:ahLst/>
            <a:cxnLst/>
            <a:rect l="l" t="t" r="r" b="b"/>
            <a:pathLst>
              <a:path w="745490" h="777875">
                <a:moveTo>
                  <a:pt x="698601" y="0"/>
                </a:moveTo>
                <a:lnTo>
                  <a:pt x="147510" y="46888"/>
                </a:lnTo>
                <a:lnTo>
                  <a:pt x="297002" y="172935"/>
                </a:lnTo>
                <a:lnTo>
                  <a:pt x="0" y="525183"/>
                </a:lnTo>
                <a:lnTo>
                  <a:pt x="298983" y="777290"/>
                </a:lnTo>
                <a:lnTo>
                  <a:pt x="595998" y="425043"/>
                </a:lnTo>
                <a:lnTo>
                  <a:pt x="734765" y="425043"/>
                </a:lnTo>
                <a:lnTo>
                  <a:pt x="698601" y="0"/>
                </a:lnTo>
                <a:close/>
              </a:path>
              <a:path w="745490" h="777875">
                <a:moveTo>
                  <a:pt x="734765" y="425043"/>
                </a:moveTo>
                <a:lnTo>
                  <a:pt x="595998" y="425043"/>
                </a:lnTo>
                <a:lnTo>
                  <a:pt x="745490" y="551091"/>
                </a:lnTo>
                <a:lnTo>
                  <a:pt x="734765" y="425043"/>
                </a:lnTo>
                <a:close/>
              </a:path>
            </a:pathLst>
          </a:custGeom>
          <a:solidFill>
            <a:srgbClr val="8BC5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272033" y="4219942"/>
            <a:ext cx="745490" cy="777875"/>
          </a:xfrm>
          <a:custGeom>
            <a:avLst/>
            <a:gdLst/>
            <a:ahLst/>
            <a:cxnLst/>
            <a:rect l="l" t="t" r="r" b="b"/>
            <a:pathLst>
              <a:path w="745490" h="777875">
                <a:moveTo>
                  <a:pt x="0" y="525183"/>
                </a:moveTo>
                <a:lnTo>
                  <a:pt x="297002" y="172935"/>
                </a:lnTo>
                <a:lnTo>
                  <a:pt x="147510" y="46888"/>
                </a:lnTo>
                <a:lnTo>
                  <a:pt x="698601" y="0"/>
                </a:lnTo>
                <a:lnTo>
                  <a:pt x="745490" y="551091"/>
                </a:lnTo>
                <a:lnTo>
                  <a:pt x="595998" y="425043"/>
                </a:lnTo>
                <a:lnTo>
                  <a:pt x="298983" y="777290"/>
                </a:lnTo>
                <a:lnTo>
                  <a:pt x="0" y="525183"/>
                </a:lnTo>
                <a:close/>
              </a:path>
            </a:pathLst>
          </a:custGeom>
          <a:ln w="12700">
            <a:solidFill>
              <a:srgbClr val="0B4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4442459" y="280415"/>
            <a:ext cx="1167765" cy="2056130"/>
          </a:xfrm>
          <a:prstGeom prst="rect">
            <a:avLst/>
          </a:prstGeom>
          <a:solidFill>
            <a:srgbClr val="D0CECE"/>
          </a:solidFill>
          <a:ln w="12700">
            <a:solidFill>
              <a:srgbClr val="000000"/>
            </a:solidFill>
          </a:ln>
        </p:spPr>
        <p:txBody>
          <a:bodyPr vert="horz" wrap="square" lIns="0" tIns="128270" rIns="0" bIns="0" rtlCol="0">
            <a:spAutoFit/>
          </a:bodyPr>
          <a:lstStyle/>
          <a:p>
            <a:pPr marR="66040" algn="ctr">
              <a:lnSpc>
                <a:spcPct val="100000"/>
              </a:lnSpc>
              <a:spcBef>
                <a:spcPts val="1010"/>
              </a:spcBef>
            </a:pPr>
            <a:r>
              <a:rPr sz="1350" dirty="0">
                <a:latin typeface="Calibri"/>
                <a:cs typeface="Calibri"/>
              </a:rPr>
              <a:t>BUT</a:t>
            </a:r>
            <a:r>
              <a:rPr sz="1350" spc="-30" dirty="0">
                <a:latin typeface="Calibri"/>
                <a:cs typeface="Calibri"/>
              </a:rPr>
              <a:t> </a:t>
            </a:r>
            <a:r>
              <a:rPr sz="1350" spc="-45" dirty="0">
                <a:latin typeface="Calibri"/>
                <a:cs typeface="Calibri"/>
              </a:rPr>
              <a:t>ALWAYS</a:t>
            </a:r>
            <a:endParaRPr sz="1350">
              <a:latin typeface="Calibri"/>
              <a:cs typeface="Calibri"/>
            </a:endParaRPr>
          </a:p>
          <a:p>
            <a:pPr marL="85725" marR="153670" algn="ctr">
              <a:lnSpc>
                <a:spcPct val="100000"/>
              </a:lnSpc>
            </a:pPr>
            <a:r>
              <a:rPr sz="1350" spc="-5" dirty="0">
                <a:latin typeface="Calibri"/>
                <a:cs typeface="Calibri"/>
              </a:rPr>
              <a:t>consider  whether  another</a:t>
            </a:r>
            <a:r>
              <a:rPr sz="1350" spc="-65" dirty="0">
                <a:latin typeface="Calibri"/>
                <a:cs typeface="Calibri"/>
              </a:rPr>
              <a:t> </a:t>
            </a:r>
            <a:r>
              <a:rPr sz="1350" dirty="0">
                <a:latin typeface="Calibri"/>
                <a:cs typeface="Calibri"/>
              </a:rPr>
              <a:t>non-  </a:t>
            </a:r>
            <a:r>
              <a:rPr sz="1350" spc="-20" dirty="0">
                <a:latin typeface="Calibri"/>
                <a:cs typeface="Calibri"/>
              </a:rPr>
              <a:t>”sexual  </a:t>
            </a:r>
            <a:r>
              <a:rPr sz="1350" spc="-5" dirty="0">
                <a:latin typeface="Calibri"/>
                <a:cs typeface="Calibri"/>
              </a:rPr>
              <a:t>harassment”  </a:t>
            </a:r>
            <a:r>
              <a:rPr sz="1350" dirty="0">
                <a:latin typeface="Calibri"/>
                <a:cs typeface="Calibri"/>
              </a:rPr>
              <a:t>policy or  </a:t>
            </a:r>
            <a:r>
              <a:rPr sz="1350" spc="-5" dirty="0">
                <a:latin typeface="Calibri"/>
                <a:cs typeface="Calibri"/>
              </a:rPr>
              <a:t>procedure  applies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856806" y="2346810"/>
            <a:ext cx="745490" cy="777240"/>
          </a:xfrm>
          <a:custGeom>
            <a:avLst/>
            <a:gdLst/>
            <a:ahLst/>
            <a:cxnLst/>
            <a:rect l="l" t="t" r="r" b="b"/>
            <a:pathLst>
              <a:path w="745490" h="777239">
                <a:moveTo>
                  <a:pt x="661504" y="424891"/>
                </a:moveTo>
                <a:lnTo>
                  <a:pt x="149313" y="424891"/>
                </a:lnTo>
                <a:lnTo>
                  <a:pt x="446836" y="776693"/>
                </a:lnTo>
                <a:lnTo>
                  <a:pt x="745451" y="524154"/>
                </a:lnTo>
                <a:lnTo>
                  <a:pt x="661504" y="424891"/>
                </a:lnTo>
                <a:close/>
              </a:path>
              <a:path w="745490" h="777239">
                <a:moveTo>
                  <a:pt x="46088" y="0"/>
                </a:moveTo>
                <a:lnTo>
                  <a:pt x="0" y="551154"/>
                </a:lnTo>
                <a:lnTo>
                  <a:pt x="149313" y="424891"/>
                </a:lnTo>
                <a:lnTo>
                  <a:pt x="661504" y="424891"/>
                </a:lnTo>
                <a:lnTo>
                  <a:pt x="447929" y="172351"/>
                </a:lnTo>
                <a:lnTo>
                  <a:pt x="597242" y="46075"/>
                </a:lnTo>
                <a:lnTo>
                  <a:pt x="46088" y="0"/>
                </a:lnTo>
                <a:close/>
              </a:path>
            </a:pathLst>
          </a:custGeom>
          <a:solidFill>
            <a:srgbClr val="8BC5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856806" y="2346810"/>
            <a:ext cx="745490" cy="777240"/>
          </a:xfrm>
          <a:custGeom>
            <a:avLst/>
            <a:gdLst/>
            <a:ahLst/>
            <a:cxnLst/>
            <a:rect l="l" t="t" r="r" b="b"/>
            <a:pathLst>
              <a:path w="745490" h="777239">
                <a:moveTo>
                  <a:pt x="446836" y="776693"/>
                </a:moveTo>
                <a:lnTo>
                  <a:pt x="149313" y="424891"/>
                </a:lnTo>
                <a:lnTo>
                  <a:pt x="0" y="551154"/>
                </a:lnTo>
                <a:lnTo>
                  <a:pt x="46088" y="0"/>
                </a:lnTo>
                <a:lnTo>
                  <a:pt x="597242" y="46075"/>
                </a:lnTo>
                <a:lnTo>
                  <a:pt x="447929" y="172351"/>
                </a:lnTo>
                <a:lnTo>
                  <a:pt x="745451" y="524154"/>
                </a:lnTo>
                <a:lnTo>
                  <a:pt x="446836" y="776693"/>
                </a:lnTo>
                <a:close/>
              </a:path>
            </a:pathLst>
          </a:custGeom>
          <a:ln w="12699">
            <a:solidFill>
              <a:srgbClr val="0B4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573357" y="2217806"/>
            <a:ext cx="742950" cy="823594"/>
          </a:xfrm>
          <a:custGeom>
            <a:avLst/>
            <a:gdLst/>
            <a:ahLst/>
            <a:cxnLst/>
            <a:rect l="l" t="t" r="r" b="b"/>
            <a:pathLst>
              <a:path w="742950" h="823594">
                <a:moveTo>
                  <a:pt x="623303" y="0"/>
                </a:moveTo>
                <a:lnTo>
                  <a:pt x="83197" y="119100"/>
                </a:lnTo>
                <a:lnTo>
                  <a:pt x="248005" y="224358"/>
                </a:lnTo>
                <a:lnTo>
                  <a:pt x="0" y="612660"/>
                </a:lnTo>
                <a:lnTo>
                  <a:pt x="329603" y="823163"/>
                </a:lnTo>
                <a:lnTo>
                  <a:pt x="577608" y="434860"/>
                </a:lnTo>
                <a:lnTo>
                  <a:pt x="719193" y="434860"/>
                </a:lnTo>
                <a:lnTo>
                  <a:pt x="623303" y="0"/>
                </a:lnTo>
                <a:close/>
              </a:path>
              <a:path w="742950" h="823594">
                <a:moveTo>
                  <a:pt x="719193" y="434860"/>
                </a:moveTo>
                <a:lnTo>
                  <a:pt x="577608" y="434860"/>
                </a:lnTo>
                <a:lnTo>
                  <a:pt x="742403" y="540118"/>
                </a:lnTo>
                <a:lnTo>
                  <a:pt x="719193" y="434860"/>
                </a:lnTo>
                <a:close/>
              </a:path>
            </a:pathLst>
          </a:custGeom>
          <a:solidFill>
            <a:srgbClr val="8BC5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573357" y="2217806"/>
            <a:ext cx="742950" cy="823594"/>
          </a:xfrm>
          <a:custGeom>
            <a:avLst/>
            <a:gdLst/>
            <a:ahLst/>
            <a:cxnLst/>
            <a:rect l="l" t="t" r="r" b="b"/>
            <a:pathLst>
              <a:path w="742950" h="823594">
                <a:moveTo>
                  <a:pt x="0" y="612660"/>
                </a:moveTo>
                <a:lnTo>
                  <a:pt x="248005" y="224358"/>
                </a:lnTo>
                <a:lnTo>
                  <a:pt x="83197" y="119100"/>
                </a:lnTo>
                <a:lnTo>
                  <a:pt x="623303" y="0"/>
                </a:lnTo>
                <a:lnTo>
                  <a:pt x="742403" y="540118"/>
                </a:lnTo>
                <a:lnTo>
                  <a:pt x="577608" y="434860"/>
                </a:lnTo>
                <a:lnTo>
                  <a:pt x="329603" y="823163"/>
                </a:lnTo>
                <a:lnTo>
                  <a:pt x="0" y="612660"/>
                </a:lnTo>
                <a:close/>
              </a:path>
            </a:pathLst>
          </a:custGeom>
          <a:ln w="12700">
            <a:solidFill>
              <a:srgbClr val="0B40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71016" y="914400"/>
            <a:ext cx="6601901" cy="304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78318" y="4471243"/>
            <a:ext cx="7588250" cy="937894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948180" marR="5080" indent="-1936114">
              <a:lnSpc>
                <a:spcPts val="3400"/>
              </a:lnSpc>
              <a:spcBef>
                <a:spcPts val="535"/>
              </a:spcBef>
            </a:pPr>
            <a:r>
              <a:rPr sz="3150" spc="5" dirty="0">
                <a:latin typeface="Tahoma"/>
                <a:cs typeface="Tahoma"/>
              </a:rPr>
              <a:t>But </a:t>
            </a:r>
            <a:r>
              <a:rPr sz="3150" dirty="0">
                <a:latin typeface="Tahoma"/>
                <a:cs typeface="Tahoma"/>
              </a:rPr>
              <a:t>not </a:t>
            </a:r>
            <a:r>
              <a:rPr sz="3150" spc="-5" dirty="0">
                <a:latin typeface="Tahoma"/>
                <a:cs typeface="Tahoma"/>
              </a:rPr>
              <a:t>just </a:t>
            </a:r>
            <a:r>
              <a:rPr sz="3150" spc="-10" dirty="0">
                <a:latin typeface="Tahoma"/>
                <a:cs typeface="Tahoma"/>
              </a:rPr>
              <a:t>any </a:t>
            </a:r>
            <a:r>
              <a:rPr sz="3150" dirty="0">
                <a:latin typeface="Tahoma"/>
                <a:cs typeface="Tahoma"/>
              </a:rPr>
              <a:t>action, the right action </a:t>
            </a:r>
            <a:r>
              <a:rPr sz="3150" spc="-10" dirty="0">
                <a:latin typeface="Tahoma"/>
                <a:cs typeface="Tahoma"/>
              </a:rPr>
              <a:t>for  </a:t>
            </a:r>
            <a:r>
              <a:rPr sz="3150" dirty="0">
                <a:latin typeface="Tahoma"/>
                <a:cs typeface="Tahoma"/>
              </a:rPr>
              <a:t>the conduct at</a:t>
            </a:r>
            <a:r>
              <a:rPr sz="3150" spc="-55" dirty="0">
                <a:latin typeface="Tahoma"/>
                <a:cs typeface="Tahoma"/>
              </a:rPr>
              <a:t> </a:t>
            </a:r>
            <a:r>
              <a:rPr sz="3150" spc="-5" dirty="0">
                <a:latin typeface="Tahoma"/>
                <a:cs typeface="Tahoma"/>
              </a:rPr>
              <a:t>issue!</a:t>
            </a:r>
            <a:endParaRPr sz="3150">
              <a:latin typeface="Tahoma"/>
              <a:cs typeface="Tahom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7</a:t>
            </a:fld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228600"/>
            <a:ext cx="8610600" cy="1066800"/>
          </a:xfrm>
          <a:prstGeom prst="rect">
            <a:avLst/>
          </a:prstGeom>
          <a:solidFill>
            <a:srgbClr val="92D050"/>
          </a:solidFill>
          <a:ln w="9525">
            <a:solidFill>
              <a:srgbClr val="000000"/>
            </a:solidFill>
          </a:ln>
        </p:spPr>
        <p:txBody>
          <a:bodyPr vert="horz" wrap="square" lIns="0" tIns="19558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540"/>
              </a:spcBef>
            </a:pPr>
            <a:r>
              <a:rPr sz="4400" b="1" spc="-5" dirty="0">
                <a:latin typeface="Tahoma"/>
                <a:cs typeface="Tahoma"/>
              </a:rPr>
              <a:t>Adequate</a:t>
            </a:r>
            <a:r>
              <a:rPr sz="4400" b="1" spc="-10" dirty="0">
                <a:latin typeface="Tahoma"/>
                <a:cs typeface="Tahoma"/>
              </a:rPr>
              <a:t> </a:t>
            </a:r>
            <a:r>
              <a:rPr sz="4400" b="1" spc="-5" dirty="0">
                <a:latin typeface="Tahoma"/>
                <a:cs typeface="Tahoma"/>
              </a:rPr>
              <a:t>Response</a:t>
            </a:r>
            <a:endParaRPr sz="44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627700" y="6393655"/>
            <a:ext cx="273050" cy="149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latin typeface="Tahoma"/>
                <a:cs typeface="Tahoma"/>
              </a:rPr>
              <a:t>71</a:t>
            </a:r>
            <a:endParaRPr sz="800">
              <a:latin typeface="Tahoma"/>
              <a:cs typeface="Tahoma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10362" y="1600961"/>
            <a:ext cx="2286000" cy="1600200"/>
          </a:xfrm>
          <a:prstGeom prst="rect">
            <a:avLst/>
          </a:prstGeom>
          <a:ln w="25400">
            <a:solidFill>
              <a:srgbClr val="8BC53D"/>
            </a:solidFill>
          </a:ln>
        </p:spPr>
        <p:txBody>
          <a:bodyPr vert="horz" wrap="square" lIns="0" tIns="6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endParaRPr sz="1800">
              <a:latin typeface="Times New Roman"/>
              <a:cs typeface="Times New Roman"/>
            </a:endParaRPr>
          </a:p>
          <a:p>
            <a:pPr marL="135255">
              <a:lnSpc>
                <a:spcPct val="100000"/>
              </a:lnSpc>
              <a:tabLst>
                <a:tab pos="473709" algn="l"/>
              </a:tabLst>
            </a:pPr>
            <a:r>
              <a:rPr sz="1800" dirty="0">
                <a:latin typeface="Tahoma"/>
                <a:cs typeface="Tahoma"/>
              </a:rPr>
              <a:t>1.	</a:t>
            </a:r>
            <a:r>
              <a:rPr sz="1800" spc="-5" dirty="0">
                <a:latin typeface="Tahoma"/>
                <a:cs typeface="Tahoma"/>
              </a:rPr>
              <a:t>Initial </a:t>
            </a:r>
            <a:r>
              <a:rPr sz="1800" spc="-10" dirty="0">
                <a:latin typeface="Tahoma"/>
                <a:cs typeface="Tahoma"/>
              </a:rPr>
              <a:t>Response</a:t>
            </a:r>
            <a:endParaRPr sz="1800">
              <a:latin typeface="Tahoma"/>
              <a:cs typeface="Tahoma"/>
            </a:endParaRPr>
          </a:p>
          <a:p>
            <a:pPr marL="627380" marR="557530" indent="-142240">
              <a:lnSpc>
                <a:spcPct val="100000"/>
              </a:lnSpc>
            </a:pPr>
            <a:r>
              <a:rPr sz="1800" dirty="0">
                <a:latin typeface="Tahoma"/>
                <a:cs typeface="Tahoma"/>
              </a:rPr>
              <a:t>/</a:t>
            </a:r>
            <a:r>
              <a:rPr sz="1800" spc="-80" dirty="0">
                <a:latin typeface="Tahoma"/>
                <a:cs typeface="Tahoma"/>
              </a:rPr>
              <a:t> </a:t>
            </a:r>
            <a:r>
              <a:rPr sz="1800" spc="-5" dirty="0">
                <a:latin typeface="Tahoma"/>
                <a:cs typeface="Tahoma"/>
              </a:rPr>
              <a:t>Supportive  Measures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353561" y="1578102"/>
            <a:ext cx="2362200" cy="1600200"/>
          </a:xfrm>
          <a:prstGeom prst="rect">
            <a:avLst/>
          </a:prstGeom>
          <a:ln w="25400">
            <a:solidFill>
              <a:srgbClr val="8BC53D"/>
            </a:solidFill>
          </a:ln>
        </p:spPr>
        <p:txBody>
          <a:bodyPr vert="horz" wrap="square" lIns="0" tIns="698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5"/>
              </a:spcBef>
            </a:pPr>
            <a:endParaRPr sz="1850">
              <a:latin typeface="Times New Roman"/>
              <a:cs typeface="Times New Roman"/>
            </a:endParaRPr>
          </a:p>
          <a:p>
            <a:pPr marL="616585" marR="578485" indent="-33655">
              <a:lnSpc>
                <a:spcPct val="100000"/>
              </a:lnSpc>
              <a:tabLst>
                <a:tab pos="921385" algn="l"/>
              </a:tabLst>
            </a:pPr>
            <a:r>
              <a:rPr sz="1800" dirty="0">
                <a:latin typeface="Tahoma"/>
                <a:cs typeface="Tahoma"/>
              </a:rPr>
              <a:t>2.	</a:t>
            </a:r>
            <a:r>
              <a:rPr sz="1800" spc="-15" dirty="0">
                <a:latin typeface="Tahoma"/>
                <a:cs typeface="Tahoma"/>
              </a:rPr>
              <a:t>I</a:t>
            </a:r>
            <a:r>
              <a:rPr sz="1800" dirty="0">
                <a:latin typeface="Tahoma"/>
                <a:cs typeface="Tahoma"/>
              </a:rPr>
              <a:t>n</a:t>
            </a:r>
            <a:r>
              <a:rPr sz="1800" spc="-10" dirty="0">
                <a:latin typeface="Tahoma"/>
                <a:cs typeface="Tahoma"/>
              </a:rPr>
              <a:t>fo</a:t>
            </a:r>
            <a:r>
              <a:rPr sz="1800" dirty="0">
                <a:latin typeface="Tahoma"/>
                <a:cs typeface="Tahoma"/>
              </a:rPr>
              <a:t>rmal  </a:t>
            </a:r>
            <a:r>
              <a:rPr sz="1800" spc="-10" dirty="0">
                <a:latin typeface="Tahoma"/>
                <a:cs typeface="Tahoma"/>
              </a:rPr>
              <a:t>Resolution  (Voluntary)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249161" y="1600961"/>
            <a:ext cx="2362200" cy="1600200"/>
          </a:xfrm>
          <a:prstGeom prst="rect">
            <a:avLst/>
          </a:prstGeom>
          <a:ln w="25400">
            <a:solidFill>
              <a:srgbClr val="8BC53D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>
              <a:latin typeface="Times New Roman"/>
              <a:cs typeface="Times New Roman"/>
            </a:endParaRPr>
          </a:p>
          <a:p>
            <a:pPr marL="360680">
              <a:lnSpc>
                <a:spcPct val="100000"/>
              </a:lnSpc>
              <a:tabLst>
                <a:tab pos="699135" algn="l"/>
              </a:tabLst>
            </a:pPr>
            <a:r>
              <a:rPr sz="1800" dirty="0">
                <a:latin typeface="Tahoma"/>
                <a:cs typeface="Tahoma"/>
              </a:rPr>
              <a:t>3.	</a:t>
            </a:r>
            <a:r>
              <a:rPr sz="1800" spc="-10" dirty="0">
                <a:latin typeface="Tahoma"/>
                <a:cs typeface="Tahoma"/>
              </a:rPr>
              <a:t>Investigation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05761" y="3658361"/>
            <a:ext cx="2362200" cy="1600200"/>
          </a:xfrm>
          <a:prstGeom prst="rect">
            <a:avLst/>
          </a:prstGeom>
          <a:ln w="25400">
            <a:solidFill>
              <a:srgbClr val="8BC53D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400">
              <a:latin typeface="Times New Roman"/>
              <a:cs typeface="Times New Roman"/>
            </a:endParaRPr>
          </a:p>
          <a:p>
            <a:pPr marL="521970">
              <a:lnSpc>
                <a:spcPct val="100000"/>
              </a:lnSpc>
              <a:tabLst>
                <a:tab pos="857885" algn="l"/>
              </a:tabLst>
            </a:pPr>
            <a:r>
              <a:rPr sz="1800" spc="-10" dirty="0">
                <a:latin typeface="Tahoma"/>
                <a:cs typeface="Tahoma"/>
              </a:rPr>
              <a:t>4.	</a:t>
            </a:r>
            <a:r>
              <a:rPr sz="1800" spc="-5" dirty="0">
                <a:latin typeface="Tahoma"/>
                <a:cs typeface="Tahoma"/>
              </a:rPr>
              <a:t>Decision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258561" y="3658361"/>
            <a:ext cx="2362200" cy="1600200"/>
          </a:xfrm>
          <a:prstGeom prst="rect">
            <a:avLst/>
          </a:prstGeom>
          <a:ln w="25400">
            <a:solidFill>
              <a:srgbClr val="8BC53D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400">
              <a:latin typeface="Times New Roman"/>
              <a:cs typeface="Times New Roman"/>
            </a:endParaRPr>
          </a:p>
          <a:p>
            <a:pPr marL="636905">
              <a:lnSpc>
                <a:spcPct val="100000"/>
              </a:lnSpc>
              <a:tabLst>
                <a:tab pos="975360" algn="l"/>
              </a:tabLst>
            </a:pPr>
            <a:r>
              <a:rPr sz="1800" dirty="0">
                <a:latin typeface="Tahoma"/>
                <a:cs typeface="Tahoma"/>
              </a:rPr>
              <a:t>5.	Appeal</a:t>
            </a:r>
            <a:endParaRPr sz="1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9361" y="332992"/>
            <a:ext cx="2153920" cy="477520"/>
          </a:xfrm>
          <a:custGeom>
            <a:avLst/>
            <a:gdLst/>
            <a:ahLst/>
            <a:cxnLst/>
            <a:rect l="l" t="t" r="r" b="b"/>
            <a:pathLst>
              <a:path w="2153920" h="477520">
                <a:moveTo>
                  <a:pt x="2105710" y="0"/>
                </a:moveTo>
                <a:lnTo>
                  <a:pt x="47701" y="0"/>
                </a:lnTo>
                <a:lnTo>
                  <a:pt x="29135" y="3749"/>
                </a:lnTo>
                <a:lnTo>
                  <a:pt x="13973" y="13973"/>
                </a:lnTo>
                <a:lnTo>
                  <a:pt x="3749" y="29135"/>
                </a:lnTo>
                <a:lnTo>
                  <a:pt x="0" y="47701"/>
                </a:lnTo>
                <a:lnTo>
                  <a:pt x="0" y="429310"/>
                </a:lnTo>
                <a:lnTo>
                  <a:pt x="3749" y="447876"/>
                </a:lnTo>
                <a:lnTo>
                  <a:pt x="13973" y="463038"/>
                </a:lnTo>
                <a:lnTo>
                  <a:pt x="29135" y="473262"/>
                </a:lnTo>
                <a:lnTo>
                  <a:pt x="47701" y="477011"/>
                </a:lnTo>
                <a:lnTo>
                  <a:pt x="2105710" y="477011"/>
                </a:lnTo>
                <a:lnTo>
                  <a:pt x="2124276" y="473262"/>
                </a:lnTo>
                <a:lnTo>
                  <a:pt x="2139438" y="463038"/>
                </a:lnTo>
                <a:lnTo>
                  <a:pt x="2149662" y="447876"/>
                </a:lnTo>
                <a:lnTo>
                  <a:pt x="2153412" y="429310"/>
                </a:lnTo>
                <a:lnTo>
                  <a:pt x="2153412" y="47701"/>
                </a:lnTo>
                <a:lnTo>
                  <a:pt x="2149662" y="29135"/>
                </a:lnTo>
                <a:lnTo>
                  <a:pt x="2139438" y="13973"/>
                </a:lnTo>
                <a:lnTo>
                  <a:pt x="2124276" y="3749"/>
                </a:lnTo>
                <a:lnTo>
                  <a:pt x="2105710" y="0"/>
                </a:lnTo>
                <a:close/>
              </a:path>
            </a:pathLst>
          </a:custGeom>
          <a:solidFill>
            <a:srgbClr val="83C8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29361" y="332992"/>
            <a:ext cx="2153920" cy="477520"/>
          </a:xfrm>
          <a:custGeom>
            <a:avLst/>
            <a:gdLst/>
            <a:ahLst/>
            <a:cxnLst/>
            <a:rect l="l" t="t" r="r" b="b"/>
            <a:pathLst>
              <a:path w="2153920" h="477520">
                <a:moveTo>
                  <a:pt x="0" y="47701"/>
                </a:moveTo>
                <a:lnTo>
                  <a:pt x="3749" y="29135"/>
                </a:lnTo>
                <a:lnTo>
                  <a:pt x="13973" y="13973"/>
                </a:lnTo>
                <a:lnTo>
                  <a:pt x="29135" y="3749"/>
                </a:lnTo>
                <a:lnTo>
                  <a:pt x="47701" y="0"/>
                </a:lnTo>
                <a:lnTo>
                  <a:pt x="2105710" y="0"/>
                </a:lnTo>
                <a:lnTo>
                  <a:pt x="2124276" y="3749"/>
                </a:lnTo>
                <a:lnTo>
                  <a:pt x="2139438" y="13973"/>
                </a:lnTo>
                <a:lnTo>
                  <a:pt x="2149662" y="29135"/>
                </a:lnTo>
                <a:lnTo>
                  <a:pt x="2153412" y="47701"/>
                </a:lnTo>
                <a:lnTo>
                  <a:pt x="2153412" y="429310"/>
                </a:lnTo>
                <a:lnTo>
                  <a:pt x="2149662" y="447876"/>
                </a:lnTo>
                <a:lnTo>
                  <a:pt x="2139438" y="463038"/>
                </a:lnTo>
                <a:lnTo>
                  <a:pt x="2124276" y="473262"/>
                </a:lnTo>
                <a:lnTo>
                  <a:pt x="2105710" y="477011"/>
                </a:lnTo>
                <a:lnTo>
                  <a:pt x="47701" y="477011"/>
                </a:lnTo>
                <a:lnTo>
                  <a:pt x="29135" y="473262"/>
                </a:lnTo>
                <a:lnTo>
                  <a:pt x="13973" y="463038"/>
                </a:lnTo>
                <a:lnTo>
                  <a:pt x="3749" y="447876"/>
                </a:lnTo>
                <a:lnTo>
                  <a:pt x="0" y="429310"/>
                </a:lnTo>
                <a:lnTo>
                  <a:pt x="0" y="47701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73571" y="358379"/>
            <a:ext cx="1463040" cy="393700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327660" marR="5080" indent="-315595">
              <a:lnSpc>
                <a:spcPts val="1340"/>
              </a:lnSpc>
              <a:spcBef>
                <a:spcPts val="320"/>
              </a:spcBef>
            </a:pPr>
            <a:r>
              <a:rPr sz="1300" spc="-10" dirty="0">
                <a:latin typeface="Arial"/>
                <a:cs typeface="Arial"/>
              </a:rPr>
              <a:t>Sexual Harassment  </a:t>
            </a:r>
            <a:r>
              <a:rPr sz="1300" spc="-5" dirty="0">
                <a:latin typeface="Arial"/>
                <a:cs typeface="Arial"/>
              </a:rPr>
              <a:t>Allegations</a:t>
            </a:r>
            <a:endParaRPr sz="13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80696" y="803795"/>
            <a:ext cx="332105" cy="313055"/>
          </a:xfrm>
          <a:custGeom>
            <a:avLst/>
            <a:gdLst/>
            <a:ahLst/>
            <a:cxnLst/>
            <a:rect l="l" t="t" r="r" b="b"/>
            <a:pathLst>
              <a:path w="332105" h="313055">
                <a:moveTo>
                  <a:pt x="85305" y="0"/>
                </a:moveTo>
                <a:lnTo>
                  <a:pt x="0" y="96545"/>
                </a:lnTo>
                <a:lnTo>
                  <a:pt x="208572" y="280847"/>
                </a:lnTo>
                <a:lnTo>
                  <a:pt x="180136" y="313029"/>
                </a:lnTo>
                <a:lnTo>
                  <a:pt x="331685" y="303669"/>
                </a:lnTo>
                <a:lnTo>
                  <a:pt x="324313" y="184302"/>
                </a:lnTo>
                <a:lnTo>
                  <a:pt x="293890" y="184302"/>
                </a:lnTo>
                <a:lnTo>
                  <a:pt x="85305" y="0"/>
                </a:lnTo>
                <a:close/>
              </a:path>
              <a:path w="332105" h="313055">
                <a:moveTo>
                  <a:pt x="322326" y="152120"/>
                </a:moveTo>
                <a:lnTo>
                  <a:pt x="293890" y="184302"/>
                </a:lnTo>
                <a:lnTo>
                  <a:pt x="324313" y="184302"/>
                </a:lnTo>
                <a:lnTo>
                  <a:pt x="322326" y="15212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224533" y="1151382"/>
            <a:ext cx="2165985" cy="611505"/>
          </a:xfrm>
          <a:custGeom>
            <a:avLst/>
            <a:gdLst/>
            <a:ahLst/>
            <a:cxnLst/>
            <a:rect l="l" t="t" r="r" b="b"/>
            <a:pathLst>
              <a:path w="2165985" h="611505">
                <a:moveTo>
                  <a:pt x="2104491" y="0"/>
                </a:moveTo>
                <a:lnTo>
                  <a:pt x="61112" y="0"/>
                </a:lnTo>
                <a:lnTo>
                  <a:pt x="37322" y="4801"/>
                </a:lnTo>
                <a:lnTo>
                  <a:pt x="17897" y="17897"/>
                </a:lnTo>
                <a:lnTo>
                  <a:pt x="4801" y="37322"/>
                </a:lnTo>
                <a:lnTo>
                  <a:pt x="0" y="61112"/>
                </a:lnTo>
                <a:lnTo>
                  <a:pt x="0" y="550011"/>
                </a:lnTo>
                <a:lnTo>
                  <a:pt x="4801" y="573801"/>
                </a:lnTo>
                <a:lnTo>
                  <a:pt x="17897" y="593226"/>
                </a:lnTo>
                <a:lnTo>
                  <a:pt x="37322" y="606322"/>
                </a:lnTo>
                <a:lnTo>
                  <a:pt x="61112" y="611124"/>
                </a:lnTo>
                <a:lnTo>
                  <a:pt x="2104491" y="611124"/>
                </a:lnTo>
                <a:lnTo>
                  <a:pt x="2128281" y="606322"/>
                </a:lnTo>
                <a:lnTo>
                  <a:pt x="2147706" y="593226"/>
                </a:lnTo>
                <a:lnTo>
                  <a:pt x="2160802" y="573801"/>
                </a:lnTo>
                <a:lnTo>
                  <a:pt x="2165604" y="550011"/>
                </a:lnTo>
                <a:lnTo>
                  <a:pt x="2165604" y="61112"/>
                </a:lnTo>
                <a:lnTo>
                  <a:pt x="2160802" y="37322"/>
                </a:lnTo>
                <a:lnTo>
                  <a:pt x="2147706" y="17897"/>
                </a:lnTo>
                <a:lnTo>
                  <a:pt x="2128281" y="4801"/>
                </a:lnTo>
                <a:lnTo>
                  <a:pt x="2104491" y="0"/>
                </a:lnTo>
                <a:close/>
              </a:path>
            </a:pathLst>
          </a:custGeom>
          <a:solidFill>
            <a:srgbClr val="83C8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24533" y="1151382"/>
            <a:ext cx="2165985" cy="611505"/>
          </a:xfrm>
          <a:custGeom>
            <a:avLst/>
            <a:gdLst/>
            <a:ahLst/>
            <a:cxnLst/>
            <a:rect l="l" t="t" r="r" b="b"/>
            <a:pathLst>
              <a:path w="2165985" h="611505">
                <a:moveTo>
                  <a:pt x="0" y="61112"/>
                </a:moveTo>
                <a:lnTo>
                  <a:pt x="4801" y="37322"/>
                </a:lnTo>
                <a:lnTo>
                  <a:pt x="17897" y="17897"/>
                </a:lnTo>
                <a:lnTo>
                  <a:pt x="37322" y="4801"/>
                </a:lnTo>
                <a:lnTo>
                  <a:pt x="61112" y="0"/>
                </a:lnTo>
                <a:lnTo>
                  <a:pt x="2104491" y="0"/>
                </a:lnTo>
                <a:lnTo>
                  <a:pt x="2128281" y="4801"/>
                </a:lnTo>
                <a:lnTo>
                  <a:pt x="2147706" y="17897"/>
                </a:lnTo>
                <a:lnTo>
                  <a:pt x="2160802" y="37322"/>
                </a:lnTo>
                <a:lnTo>
                  <a:pt x="2165604" y="61112"/>
                </a:lnTo>
                <a:lnTo>
                  <a:pt x="2165604" y="550011"/>
                </a:lnTo>
                <a:lnTo>
                  <a:pt x="2160802" y="573801"/>
                </a:lnTo>
                <a:lnTo>
                  <a:pt x="2147706" y="593226"/>
                </a:lnTo>
                <a:lnTo>
                  <a:pt x="2128281" y="606322"/>
                </a:lnTo>
                <a:lnTo>
                  <a:pt x="2104491" y="611124"/>
                </a:lnTo>
                <a:lnTo>
                  <a:pt x="61112" y="611124"/>
                </a:lnTo>
                <a:lnTo>
                  <a:pt x="37322" y="606322"/>
                </a:lnTo>
                <a:lnTo>
                  <a:pt x="17897" y="593226"/>
                </a:lnTo>
                <a:lnTo>
                  <a:pt x="4801" y="573801"/>
                </a:lnTo>
                <a:lnTo>
                  <a:pt x="0" y="550011"/>
                </a:lnTo>
                <a:lnTo>
                  <a:pt x="0" y="61112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515585" y="1243096"/>
            <a:ext cx="1581150" cy="393700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 indent="144780">
              <a:lnSpc>
                <a:spcPts val="1340"/>
              </a:lnSpc>
              <a:spcBef>
                <a:spcPts val="320"/>
              </a:spcBef>
            </a:pPr>
            <a:r>
              <a:rPr sz="1300" spc="-5" dirty="0">
                <a:latin typeface="Arial"/>
                <a:cs typeface="Arial"/>
              </a:rPr>
              <a:t>Initial Response /  </a:t>
            </a:r>
            <a:r>
              <a:rPr sz="1300" spc="-10" dirty="0">
                <a:latin typeface="Arial"/>
                <a:cs typeface="Arial"/>
              </a:rPr>
              <a:t>Supportive</a:t>
            </a:r>
            <a:r>
              <a:rPr sz="1300" spc="-5" dirty="0">
                <a:latin typeface="Arial"/>
                <a:cs typeface="Arial"/>
              </a:rPr>
              <a:t> </a:t>
            </a:r>
            <a:r>
              <a:rPr sz="1300" spc="-10" dirty="0">
                <a:latin typeface="Arial"/>
                <a:cs typeface="Arial"/>
              </a:rPr>
              <a:t>Measures</a:t>
            </a:r>
            <a:endParaRPr sz="13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898429" y="1734568"/>
            <a:ext cx="365125" cy="280670"/>
          </a:xfrm>
          <a:custGeom>
            <a:avLst/>
            <a:gdLst/>
            <a:ahLst/>
            <a:cxnLst/>
            <a:rect l="l" t="t" r="r" b="b"/>
            <a:pathLst>
              <a:path w="365125" h="280669">
                <a:moveTo>
                  <a:pt x="61137" y="0"/>
                </a:moveTo>
                <a:lnTo>
                  <a:pt x="0" y="113411"/>
                </a:lnTo>
                <a:lnTo>
                  <a:pt x="239864" y="242722"/>
                </a:lnTo>
                <a:lnTo>
                  <a:pt x="219481" y="280530"/>
                </a:lnTo>
                <a:lnTo>
                  <a:pt x="364947" y="236969"/>
                </a:lnTo>
                <a:lnTo>
                  <a:pt x="332705" y="129311"/>
                </a:lnTo>
                <a:lnTo>
                  <a:pt x="301002" y="129311"/>
                </a:lnTo>
                <a:lnTo>
                  <a:pt x="61137" y="0"/>
                </a:lnTo>
                <a:close/>
              </a:path>
              <a:path w="365125" h="280669">
                <a:moveTo>
                  <a:pt x="321386" y="91516"/>
                </a:moveTo>
                <a:lnTo>
                  <a:pt x="301002" y="129311"/>
                </a:lnTo>
                <a:lnTo>
                  <a:pt x="332705" y="129311"/>
                </a:lnTo>
                <a:lnTo>
                  <a:pt x="321386" y="91516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849117" y="2001775"/>
            <a:ext cx="1990725" cy="565785"/>
          </a:xfrm>
          <a:custGeom>
            <a:avLst/>
            <a:gdLst/>
            <a:ahLst/>
            <a:cxnLst/>
            <a:rect l="l" t="t" r="r" b="b"/>
            <a:pathLst>
              <a:path w="1990725" h="565785">
                <a:moveTo>
                  <a:pt x="1933803" y="0"/>
                </a:moveTo>
                <a:lnTo>
                  <a:pt x="56540" y="0"/>
                </a:lnTo>
                <a:lnTo>
                  <a:pt x="34531" y="4442"/>
                </a:lnTo>
                <a:lnTo>
                  <a:pt x="16559" y="16559"/>
                </a:lnTo>
                <a:lnTo>
                  <a:pt x="4442" y="34531"/>
                </a:lnTo>
                <a:lnTo>
                  <a:pt x="0" y="56540"/>
                </a:lnTo>
                <a:lnTo>
                  <a:pt x="0" y="508863"/>
                </a:lnTo>
                <a:lnTo>
                  <a:pt x="4442" y="530872"/>
                </a:lnTo>
                <a:lnTo>
                  <a:pt x="16559" y="548844"/>
                </a:lnTo>
                <a:lnTo>
                  <a:pt x="34531" y="560961"/>
                </a:lnTo>
                <a:lnTo>
                  <a:pt x="56540" y="565404"/>
                </a:lnTo>
                <a:lnTo>
                  <a:pt x="1933803" y="565404"/>
                </a:lnTo>
                <a:lnTo>
                  <a:pt x="1955812" y="560961"/>
                </a:lnTo>
                <a:lnTo>
                  <a:pt x="1973784" y="548844"/>
                </a:lnTo>
                <a:lnTo>
                  <a:pt x="1985901" y="530872"/>
                </a:lnTo>
                <a:lnTo>
                  <a:pt x="1990344" y="508863"/>
                </a:lnTo>
                <a:lnTo>
                  <a:pt x="1990344" y="56540"/>
                </a:lnTo>
                <a:lnTo>
                  <a:pt x="1985901" y="34531"/>
                </a:lnTo>
                <a:lnTo>
                  <a:pt x="1973784" y="16559"/>
                </a:lnTo>
                <a:lnTo>
                  <a:pt x="1955812" y="4442"/>
                </a:lnTo>
                <a:lnTo>
                  <a:pt x="1933803" y="0"/>
                </a:lnTo>
                <a:close/>
              </a:path>
            </a:pathLst>
          </a:custGeom>
          <a:solidFill>
            <a:srgbClr val="83C8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849117" y="2001775"/>
            <a:ext cx="1990725" cy="565785"/>
          </a:xfrm>
          <a:custGeom>
            <a:avLst/>
            <a:gdLst/>
            <a:ahLst/>
            <a:cxnLst/>
            <a:rect l="l" t="t" r="r" b="b"/>
            <a:pathLst>
              <a:path w="1990725" h="565785">
                <a:moveTo>
                  <a:pt x="0" y="56540"/>
                </a:moveTo>
                <a:lnTo>
                  <a:pt x="4442" y="34531"/>
                </a:lnTo>
                <a:lnTo>
                  <a:pt x="16559" y="16559"/>
                </a:lnTo>
                <a:lnTo>
                  <a:pt x="34531" y="4442"/>
                </a:lnTo>
                <a:lnTo>
                  <a:pt x="56540" y="0"/>
                </a:lnTo>
                <a:lnTo>
                  <a:pt x="1933803" y="0"/>
                </a:lnTo>
                <a:lnTo>
                  <a:pt x="1955812" y="4442"/>
                </a:lnTo>
                <a:lnTo>
                  <a:pt x="1973784" y="16559"/>
                </a:lnTo>
                <a:lnTo>
                  <a:pt x="1985901" y="34531"/>
                </a:lnTo>
                <a:lnTo>
                  <a:pt x="1990344" y="56540"/>
                </a:lnTo>
                <a:lnTo>
                  <a:pt x="1990344" y="508863"/>
                </a:lnTo>
                <a:lnTo>
                  <a:pt x="1985901" y="530872"/>
                </a:lnTo>
                <a:lnTo>
                  <a:pt x="1973784" y="548844"/>
                </a:lnTo>
                <a:lnTo>
                  <a:pt x="1955812" y="560961"/>
                </a:lnTo>
                <a:lnTo>
                  <a:pt x="1933803" y="565404"/>
                </a:lnTo>
                <a:lnTo>
                  <a:pt x="56540" y="565404"/>
                </a:lnTo>
                <a:lnTo>
                  <a:pt x="34531" y="560961"/>
                </a:lnTo>
                <a:lnTo>
                  <a:pt x="16559" y="548844"/>
                </a:lnTo>
                <a:lnTo>
                  <a:pt x="4442" y="530872"/>
                </a:lnTo>
                <a:lnTo>
                  <a:pt x="0" y="508863"/>
                </a:lnTo>
                <a:lnTo>
                  <a:pt x="0" y="56540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083280" y="2071801"/>
            <a:ext cx="1519555" cy="393700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 indent="27305">
              <a:lnSpc>
                <a:spcPts val="1340"/>
              </a:lnSpc>
              <a:spcBef>
                <a:spcPts val="320"/>
              </a:spcBef>
            </a:pPr>
            <a:r>
              <a:rPr sz="1300" spc="-5" dirty="0">
                <a:latin typeface="Arial"/>
                <a:cs typeface="Arial"/>
              </a:rPr>
              <a:t>Formal </a:t>
            </a:r>
            <a:r>
              <a:rPr sz="1300" spc="-10" dirty="0">
                <a:latin typeface="Arial"/>
                <a:cs typeface="Arial"/>
              </a:rPr>
              <a:t>Complaint </a:t>
            </a:r>
            <a:r>
              <a:rPr sz="1300" spc="-5" dirty="0">
                <a:latin typeface="Arial"/>
                <a:cs typeface="Arial"/>
              </a:rPr>
              <a:t>–  </a:t>
            </a:r>
            <a:r>
              <a:rPr sz="1300" spc="-10" dirty="0">
                <a:latin typeface="Arial"/>
                <a:cs typeface="Arial"/>
              </a:rPr>
              <a:t>Notice </a:t>
            </a:r>
            <a:r>
              <a:rPr sz="1300" spc="-5" dirty="0">
                <a:latin typeface="Arial"/>
                <a:cs typeface="Arial"/>
              </a:rPr>
              <a:t>of</a:t>
            </a:r>
            <a:r>
              <a:rPr sz="1300" spc="-114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Allegations</a:t>
            </a:r>
            <a:endParaRPr sz="13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810399" y="1716641"/>
            <a:ext cx="600075" cy="315595"/>
          </a:xfrm>
          <a:custGeom>
            <a:avLst/>
            <a:gdLst/>
            <a:ahLst/>
            <a:cxnLst/>
            <a:rect l="l" t="t" r="r" b="b"/>
            <a:pathLst>
              <a:path w="600075" h="315594">
                <a:moveTo>
                  <a:pt x="464858" y="0"/>
                </a:moveTo>
                <a:lnTo>
                  <a:pt x="477875" y="40919"/>
                </a:lnTo>
                <a:lnTo>
                  <a:pt x="0" y="192811"/>
                </a:lnTo>
                <a:lnTo>
                  <a:pt x="39027" y="315595"/>
                </a:lnTo>
                <a:lnTo>
                  <a:pt x="516902" y="163715"/>
                </a:lnTo>
                <a:lnTo>
                  <a:pt x="551089" y="163715"/>
                </a:lnTo>
                <a:lnTo>
                  <a:pt x="599706" y="69799"/>
                </a:lnTo>
                <a:lnTo>
                  <a:pt x="464858" y="0"/>
                </a:lnTo>
                <a:close/>
              </a:path>
              <a:path w="600075" h="315594">
                <a:moveTo>
                  <a:pt x="551089" y="163715"/>
                </a:moveTo>
                <a:lnTo>
                  <a:pt x="516902" y="163715"/>
                </a:lnTo>
                <a:lnTo>
                  <a:pt x="529907" y="204635"/>
                </a:lnTo>
                <a:lnTo>
                  <a:pt x="551089" y="163715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410961" y="1279397"/>
            <a:ext cx="1694814" cy="477520"/>
          </a:xfrm>
          <a:custGeom>
            <a:avLst/>
            <a:gdLst/>
            <a:ahLst/>
            <a:cxnLst/>
            <a:rect l="l" t="t" r="r" b="b"/>
            <a:pathLst>
              <a:path w="1694815" h="477519">
                <a:moveTo>
                  <a:pt x="1646986" y="0"/>
                </a:moveTo>
                <a:lnTo>
                  <a:pt x="47701" y="0"/>
                </a:lnTo>
                <a:lnTo>
                  <a:pt x="29135" y="3749"/>
                </a:lnTo>
                <a:lnTo>
                  <a:pt x="13973" y="13973"/>
                </a:lnTo>
                <a:lnTo>
                  <a:pt x="3749" y="29135"/>
                </a:lnTo>
                <a:lnTo>
                  <a:pt x="0" y="47701"/>
                </a:lnTo>
                <a:lnTo>
                  <a:pt x="0" y="429310"/>
                </a:lnTo>
                <a:lnTo>
                  <a:pt x="3749" y="447876"/>
                </a:lnTo>
                <a:lnTo>
                  <a:pt x="13973" y="463038"/>
                </a:lnTo>
                <a:lnTo>
                  <a:pt x="29135" y="473262"/>
                </a:lnTo>
                <a:lnTo>
                  <a:pt x="47701" y="477011"/>
                </a:lnTo>
                <a:lnTo>
                  <a:pt x="1646986" y="477011"/>
                </a:lnTo>
                <a:lnTo>
                  <a:pt x="1665552" y="473262"/>
                </a:lnTo>
                <a:lnTo>
                  <a:pt x="1680714" y="463038"/>
                </a:lnTo>
                <a:lnTo>
                  <a:pt x="1690938" y="447876"/>
                </a:lnTo>
                <a:lnTo>
                  <a:pt x="1694688" y="429310"/>
                </a:lnTo>
                <a:lnTo>
                  <a:pt x="1694688" y="47701"/>
                </a:lnTo>
                <a:lnTo>
                  <a:pt x="1690938" y="29135"/>
                </a:lnTo>
                <a:lnTo>
                  <a:pt x="1680714" y="13973"/>
                </a:lnTo>
                <a:lnTo>
                  <a:pt x="1665552" y="3749"/>
                </a:lnTo>
                <a:lnTo>
                  <a:pt x="1646986" y="0"/>
                </a:lnTo>
                <a:close/>
              </a:path>
            </a:pathLst>
          </a:custGeom>
          <a:solidFill>
            <a:srgbClr val="83C8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410961" y="1279397"/>
            <a:ext cx="1694814" cy="477520"/>
          </a:xfrm>
          <a:custGeom>
            <a:avLst/>
            <a:gdLst/>
            <a:ahLst/>
            <a:cxnLst/>
            <a:rect l="l" t="t" r="r" b="b"/>
            <a:pathLst>
              <a:path w="1694815" h="477519">
                <a:moveTo>
                  <a:pt x="0" y="47701"/>
                </a:moveTo>
                <a:lnTo>
                  <a:pt x="3749" y="29135"/>
                </a:lnTo>
                <a:lnTo>
                  <a:pt x="13973" y="13973"/>
                </a:lnTo>
                <a:lnTo>
                  <a:pt x="29135" y="3749"/>
                </a:lnTo>
                <a:lnTo>
                  <a:pt x="47701" y="0"/>
                </a:lnTo>
                <a:lnTo>
                  <a:pt x="1646986" y="0"/>
                </a:lnTo>
                <a:lnTo>
                  <a:pt x="1665552" y="3749"/>
                </a:lnTo>
                <a:lnTo>
                  <a:pt x="1680714" y="13973"/>
                </a:lnTo>
                <a:lnTo>
                  <a:pt x="1690938" y="29135"/>
                </a:lnTo>
                <a:lnTo>
                  <a:pt x="1694688" y="47701"/>
                </a:lnTo>
                <a:lnTo>
                  <a:pt x="1694688" y="429310"/>
                </a:lnTo>
                <a:lnTo>
                  <a:pt x="1690938" y="447876"/>
                </a:lnTo>
                <a:lnTo>
                  <a:pt x="1680714" y="463038"/>
                </a:lnTo>
                <a:lnTo>
                  <a:pt x="1665552" y="473262"/>
                </a:lnTo>
                <a:lnTo>
                  <a:pt x="1646986" y="477011"/>
                </a:lnTo>
                <a:lnTo>
                  <a:pt x="47701" y="477011"/>
                </a:lnTo>
                <a:lnTo>
                  <a:pt x="29135" y="473262"/>
                </a:lnTo>
                <a:lnTo>
                  <a:pt x="13973" y="463038"/>
                </a:lnTo>
                <a:lnTo>
                  <a:pt x="3749" y="447876"/>
                </a:lnTo>
                <a:lnTo>
                  <a:pt x="0" y="429310"/>
                </a:lnTo>
                <a:lnTo>
                  <a:pt x="0" y="47701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5892855" y="1390020"/>
            <a:ext cx="72961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10" dirty="0">
                <a:latin typeface="Arial"/>
                <a:cs typeface="Arial"/>
              </a:rPr>
              <a:t>Dismissal</a:t>
            </a:r>
            <a:endParaRPr sz="13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561352" y="2611914"/>
            <a:ext cx="270510" cy="280035"/>
          </a:xfrm>
          <a:custGeom>
            <a:avLst/>
            <a:gdLst/>
            <a:ahLst/>
            <a:cxnLst/>
            <a:rect l="l" t="t" r="r" b="b"/>
            <a:pathLst>
              <a:path w="270510" h="280035">
                <a:moveTo>
                  <a:pt x="145097" y="0"/>
                </a:moveTo>
                <a:lnTo>
                  <a:pt x="0" y="95846"/>
                </a:lnTo>
                <a:lnTo>
                  <a:pt x="76517" y="211683"/>
                </a:lnTo>
                <a:lnTo>
                  <a:pt x="28155" y="243624"/>
                </a:lnTo>
                <a:lnTo>
                  <a:pt x="225590" y="279590"/>
                </a:lnTo>
                <a:lnTo>
                  <a:pt x="262729" y="115836"/>
                </a:lnTo>
                <a:lnTo>
                  <a:pt x="221615" y="115836"/>
                </a:lnTo>
                <a:lnTo>
                  <a:pt x="145097" y="0"/>
                </a:lnTo>
                <a:close/>
              </a:path>
              <a:path w="270510" h="280035">
                <a:moveTo>
                  <a:pt x="269976" y="83883"/>
                </a:moveTo>
                <a:lnTo>
                  <a:pt x="221615" y="115836"/>
                </a:lnTo>
                <a:lnTo>
                  <a:pt x="262729" y="115836"/>
                </a:lnTo>
                <a:lnTo>
                  <a:pt x="269976" y="83883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303014" y="2952750"/>
            <a:ext cx="1693545" cy="477520"/>
          </a:xfrm>
          <a:custGeom>
            <a:avLst/>
            <a:gdLst/>
            <a:ahLst/>
            <a:cxnLst/>
            <a:rect l="l" t="t" r="r" b="b"/>
            <a:pathLst>
              <a:path w="1693545" h="477520">
                <a:moveTo>
                  <a:pt x="1645462" y="0"/>
                </a:moveTo>
                <a:lnTo>
                  <a:pt x="47701" y="0"/>
                </a:lnTo>
                <a:lnTo>
                  <a:pt x="29135" y="3749"/>
                </a:lnTo>
                <a:lnTo>
                  <a:pt x="13973" y="13973"/>
                </a:lnTo>
                <a:lnTo>
                  <a:pt x="3749" y="29135"/>
                </a:lnTo>
                <a:lnTo>
                  <a:pt x="0" y="47701"/>
                </a:lnTo>
                <a:lnTo>
                  <a:pt x="0" y="429310"/>
                </a:lnTo>
                <a:lnTo>
                  <a:pt x="3749" y="447876"/>
                </a:lnTo>
                <a:lnTo>
                  <a:pt x="13973" y="463038"/>
                </a:lnTo>
                <a:lnTo>
                  <a:pt x="29135" y="473262"/>
                </a:lnTo>
                <a:lnTo>
                  <a:pt x="47701" y="477011"/>
                </a:lnTo>
                <a:lnTo>
                  <a:pt x="1645462" y="477011"/>
                </a:lnTo>
                <a:lnTo>
                  <a:pt x="1664028" y="473262"/>
                </a:lnTo>
                <a:lnTo>
                  <a:pt x="1679190" y="463038"/>
                </a:lnTo>
                <a:lnTo>
                  <a:pt x="1689414" y="447876"/>
                </a:lnTo>
                <a:lnTo>
                  <a:pt x="1693164" y="429310"/>
                </a:lnTo>
                <a:lnTo>
                  <a:pt x="1693164" y="47701"/>
                </a:lnTo>
                <a:lnTo>
                  <a:pt x="1689414" y="29135"/>
                </a:lnTo>
                <a:lnTo>
                  <a:pt x="1679190" y="13973"/>
                </a:lnTo>
                <a:lnTo>
                  <a:pt x="1664028" y="3749"/>
                </a:lnTo>
                <a:lnTo>
                  <a:pt x="1645462" y="0"/>
                </a:lnTo>
                <a:close/>
              </a:path>
            </a:pathLst>
          </a:custGeom>
          <a:solidFill>
            <a:srgbClr val="83C8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303014" y="2952750"/>
            <a:ext cx="1693545" cy="477520"/>
          </a:xfrm>
          <a:custGeom>
            <a:avLst/>
            <a:gdLst/>
            <a:ahLst/>
            <a:cxnLst/>
            <a:rect l="l" t="t" r="r" b="b"/>
            <a:pathLst>
              <a:path w="1693545" h="477520">
                <a:moveTo>
                  <a:pt x="0" y="47701"/>
                </a:moveTo>
                <a:lnTo>
                  <a:pt x="3749" y="29135"/>
                </a:lnTo>
                <a:lnTo>
                  <a:pt x="13973" y="13973"/>
                </a:lnTo>
                <a:lnTo>
                  <a:pt x="29135" y="3749"/>
                </a:lnTo>
                <a:lnTo>
                  <a:pt x="47701" y="0"/>
                </a:lnTo>
                <a:lnTo>
                  <a:pt x="1645462" y="0"/>
                </a:lnTo>
                <a:lnTo>
                  <a:pt x="1664028" y="3749"/>
                </a:lnTo>
                <a:lnTo>
                  <a:pt x="1679190" y="13973"/>
                </a:lnTo>
                <a:lnTo>
                  <a:pt x="1689414" y="29135"/>
                </a:lnTo>
                <a:lnTo>
                  <a:pt x="1693164" y="47701"/>
                </a:lnTo>
                <a:lnTo>
                  <a:pt x="1693164" y="429310"/>
                </a:lnTo>
                <a:lnTo>
                  <a:pt x="1689414" y="447876"/>
                </a:lnTo>
                <a:lnTo>
                  <a:pt x="1679190" y="463038"/>
                </a:lnTo>
                <a:lnTo>
                  <a:pt x="1664028" y="473262"/>
                </a:lnTo>
                <a:lnTo>
                  <a:pt x="1645462" y="477011"/>
                </a:lnTo>
                <a:lnTo>
                  <a:pt x="47701" y="477011"/>
                </a:lnTo>
                <a:lnTo>
                  <a:pt x="29135" y="473262"/>
                </a:lnTo>
                <a:lnTo>
                  <a:pt x="13973" y="463038"/>
                </a:lnTo>
                <a:lnTo>
                  <a:pt x="3749" y="447876"/>
                </a:lnTo>
                <a:lnTo>
                  <a:pt x="0" y="429310"/>
                </a:lnTo>
                <a:lnTo>
                  <a:pt x="0" y="47701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4425670" y="3063315"/>
            <a:ext cx="144526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latin typeface="Arial"/>
                <a:cs typeface="Arial"/>
              </a:rPr>
              <a:t>Informal</a:t>
            </a:r>
            <a:r>
              <a:rPr sz="1300" spc="-40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Resolution</a:t>
            </a:r>
            <a:endParaRPr sz="13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282568" y="3451053"/>
            <a:ext cx="304800" cy="375285"/>
          </a:xfrm>
          <a:custGeom>
            <a:avLst/>
            <a:gdLst/>
            <a:ahLst/>
            <a:cxnLst/>
            <a:rect l="l" t="t" r="r" b="b"/>
            <a:pathLst>
              <a:path w="304800" h="375285">
                <a:moveTo>
                  <a:pt x="108610" y="0"/>
                </a:moveTo>
                <a:lnTo>
                  <a:pt x="0" y="69303"/>
                </a:lnTo>
                <a:lnTo>
                  <a:pt x="159372" y="319036"/>
                </a:lnTo>
                <a:lnTo>
                  <a:pt x="123164" y="342138"/>
                </a:lnTo>
                <a:lnTo>
                  <a:pt x="271437" y="374891"/>
                </a:lnTo>
                <a:lnTo>
                  <a:pt x="299076" y="249732"/>
                </a:lnTo>
                <a:lnTo>
                  <a:pt x="267982" y="249732"/>
                </a:lnTo>
                <a:lnTo>
                  <a:pt x="108610" y="0"/>
                </a:lnTo>
                <a:close/>
              </a:path>
              <a:path w="304800" h="375285">
                <a:moveTo>
                  <a:pt x="304177" y="226631"/>
                </a:moveTo>
                <a:lnTo>
                  <a:pt x="267982" y="249732"/>
                </a:lnTo>
                <a:lnTo>
                  <a:pt x="299076" y="249732"/>
                </a:lnTo>
                <a:lnTo>
                  <a:pt x="304177" y="226631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895850" y="3883914"/>
            <a:ext cx="1694814" cy="477520"/>
          </a:xfrm>
          <a:custGeom>
            <a:avLst/>
            <a:gdLst/>
            <a:ahLst/>
            <a:cxnLst/>
            <a:rect l="l" t="t" r="r" b="b"/>
            <a:pathLst>
              <a:path w="1694815" h="477520">
                <a:moveTo>
                  <a:pt x="1646986" y="0"/>
                </a:moveTo>
                <a:lnTo>
                  <a:pt x="47701" y="0"/>
                </a:lnTo>
                <a:lnTo>
                  <a:pt x="29135" y="3749"/>
                </a:lnTo>
                <a:lnTo>
                  <a:pt x="13973" y="13973"/>
                </a:lnTo>
                <a:lnTo>
                  <a:pt x="3749" y="29135"/>
                </a:lnTo>
                <a:lnTo>
                  <a:pt x="0" y="47701"/>
                </a:lnTo>
                <a:lnTo>
                  <a:pt x="0" y="429310"/>
                </a:lnTo>
                <a:lnTo>
                  <a:pt x="3749" y="447876"/>
                </a:lnTo>
                <a:lnTo>
                  <a:pt x="13973" y="463038"/>
                </a:lnTo>
                <a:lnTo>
                  <a:pt x="29135" y="473262"/>
                </a:lnTo>
                <a:lnTo>
                  <a:pt x="47701" y="477012"/>
                </a:lnTo>
                <a:lnTo>
                  <a:pt x="1646986" y="477012"/>
                </a:lnTo>
                <a:lnTo>
                  <a:pt x="1665552" y="473262"/>
                </a:lnTo>
                <a:lnTo>
                  <a:pt x="1680714" y="463038"/>
                </a:lnTo>
                <a:lnTo>
                  <a:pt x="1690938" y="447876"/>
                </a:lnTo>
                <a:lnTo>
                  <a:pt x="1694688" y="429310"/>
                </a:lnTo>
                <a:lnTo>
                  <a:pt x="1694688" y="47701"/>
                </a:lnTo>
                <a:lnTo>
                  <a:pt x="1690938" y="29135"/>
                </a:lnTo>
                <a:lnTo>
                  <a:pt x="1680714" y="13973"/>
                </a:lnTo>
                <a:lnTo>
                  <a:pt x="1665552" y="3749"/>
                </a:lnTo>
                <a:lnTo>
                  <a:pt x="1646986" y="0"/>
                </a:lnTo>
                <a:close/>
              </a:path>
            </a:pathLst>
          </a:custGeom>
          <a:solidFill>
            <a:srgbClr val="83C8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895850" y="3883914"/>
            <a:ext cx="1694814" cy="477520"/>
          </a:xfrm>
          <a:custGeom>
            <a:avLst/>
            <a:gdLst/>
            <a:ahLst/>
            <a:cxnLst/>
            <a:rect l="l" t="t" r="r" b="b"/>
            <a:pathLst>
              <a:path w="1694815" h="477520">
                <a:moveTo>
                  <a:pt x="0" y="47701"/>
                </a:moveTo>
                <a:lnTo>
                  <a:pt x="3749" y="29135"/>
                </a:lnTo>
                <a:lnTo>
                  <a:pt x="13973" y="13973"/>
                </a:lnTo>
                <a:lnTo>
                  <a:pt x="29135" y="3749"/>
                </a:lnTo>
                <a:lnTo>
                  <a:pt x="47701" y="0"/>
                </a:lnTo>
                <a:lnTo>
                  <a:pt x="1646986" y="0"/>
                </a:lnTo>
                <a:lnTo>
                  <a:pt x="1665552" y="3749"/>
                </a:lnTo>
                <a:lnTo>
                  <a:pt x="1680714" y="13973"/>
                </a:lnTo>
                <a:lnTo>
                  <a:pt x="1690938" y="29135"/>
                </a:lnTo>
                <a:lnTo>
                  <a:pt x="1694688" y="47701"/>
                </a:lnTo>
                <a:lnTo>
                  <a:pt x="1694688" y="429310"/>
                </a:lnTo>
                <a:lnTo>
                  <a:pt x="1690938" y="447876"/>
                </a:lnTo>
                <a:lnTo>
                  <a:pt x="1680714" y="463038"/>
                </a:lnTo>
                <a:lnTo>
                  <a:pt x="1665552" y="473262"/>
                </a:lnTo>
                <a:lnTo>
                  <a:pt x="1646986" y="477012"/>
                </a:lnTo>
                <a:lnTo>
                  <a:pt x="47701" y="477012"/>
                </a:lnTo>
                <a:lnTo>
                  <a:pt x="29135" y="473262"/>
                </a:lnTo>
                <a:lnTo>
                  <a:pt x="13973" y="463038"/>
                </a:lnTo>
                <a:lnTo>
                  <a:pt x="3749" y="447876"/>
                </a:lnTo>
                <a:lnTo>
                  <a:pt x="0" y="429310"/>
                </a:lnTo>
                <a:lnTo>
                  <a:pt x="0" y="47701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5268104" y="3994143"/>
            <a:ext cx="94805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latin typeface="Arial"/>
                <a:cs typeface="Arial"/>
              </a:rPr>
              <a:t>I</a:t>
            </a:r>
            <a:r>
              <a:rPr sz="1300" spc="-10" dirty="0">
                <a:latin typeface="Arial"/>
                <a:cs typeface="Arial"/>
              </a:rPr>
              <a:t>n</a:t>
            </a:r>
            <a:r>
              <a:rPr sz="1300" spc="-20" dirty="0">
                <a:latin typeface="Arial"/>
                <a:cs typeface="Arial"/>
              </a:rPr>
              <a:t>v</a:t>
            </a:r>
            <a:r>
              <a:rPr sz="1300" spc="-10" dirty="0">
                <a:latin typeface="Arial"/>
                <a:cs typeface="Arial"/>
              </a:rPr>
              <a:t>e</a:t>
            </a:r>
            <a:r>
              <a:rPr sz="1300" spc="-5" dirty="0">
                <a:latin typeface="Arial"/>
                <a:cs typeface="Arial"/>
              </a:rPr>
              <a:t>stig</a:t>
            </a:r>
            <a:r>
              <a:rPr sz="1300" spc="-10" dirty="0">
                <a:latin typeface="Arial"/>
                <a:cs typeface="Arial"/>
              </a:rPr>
              <a:t>a</a:t>
            </a:r>
            <a:r>
              <a:rPr sz="1300" spc="-5" dirty="0">
                <a:latin typeface="Arial"/>
                <a:cs typeface="Arial"/>
              </a:rPr>
              <a:t>tion</a:t>
            </a:r>
            <a:endParaRPr sz="13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5984368" y="4344298"/>
            <a:ext cx="243446" cy="23924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668517" y="4610861"/>
            <a:ext cx="1693545" cy="477520"/>
          </a:xfrm>
          <a:custGeom>
            <a:avLst/>
            <a:gdLst/>
            <a:ahLst/>
            <a:cxnLst/>
            <a:rect l="l" t="t" r="r" b="b"/>
            <a:pathLst>
              <a:path w="1693545" h="477520">
                <a:moveTo>
                  <a:pt x="1645462" y="0"/>
                </a:moveTo>
                <a:lnTo>
                  <a:pt x="47701" y="0"/>
                </a:lnTo>
                <a:lnTo>
                  <a:pt x="29135" y="3749"/>
                </a:lnTo>
                <a:lnTo>
                  <a:pt x="13973" y="13973"/>
                </a:lnTo>
                <a:lnTo>
                  <a:pt x="3749" y="29135"/>
                </a:lnTo>
                <a:lnTo>
                  <a:pt x="0" y="47701"/>
                </a:lnTo>
                <a:lnTo>
                  <a:pt x="0" y="429310"/>
                </a:lnTo>
                <a:lnTo>
                  <a:pt x="3749" y="447876"/>
                </a:lnTo>
                <a:lnTo>
                  <a:pt x="13973" y="463038"/>
                </a:lnTo>
                <a:lnTo>
                  <a:pt x="29135" y="473262"/>
                </a:lnTo>
                <a:lnTo>
                  <a:pt x="47701" y="477012"/>
                </a:lnTo>
                <a:lnTo>
                  <a:pt x="1645462" y="477012"/>
                </a:lnTo>
                <a:lnTo>
                  <a:pt x="1664028" y="473262"/>
                </a:lnTo>
                <a:lnTo>
                  <a:pt x="1679190" y="463038"/>
                </a:lnTo>
                <a:lnTo>
                  <a:pt x="1689414" y="447876"/>
                </a:lnTo>
                <a:lnTo>
                  <a:pt x="1693164" y="429310"/>
                </a:lnTo>
                <a:lnTo>
                  <a:pt x="1693164" y="47701"/>
                </a:lnTo>
                <a:lnTo>
                  <a:pt x="1689414" y="29135"/>
                </a:lnTo>
                <a:lnTo>
                  <a:pt x="1679190" y="13973"/>
                </a:lnTo>
                <a:lnTo>
                  <a:pt x="1664028" y="3749"/>
                </a:lnTo>
                <a:lnTo>
                  <a:pt x="1645462" y="0"/>
                </a:lnTo>
                <a:close/>
              </a:path>
            </a:pathLst>
          </a:custGeom>
          <a:solidFill>
            <a:srgbClr val="83C8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668517" y="4610861"/>
            <a:ext cx="1693545" cy="477520"/>
          </a:xfrm>
          <a:custGeom>
            <a:avLst/>
            <a:gdLst/>
            <a:ahLst/>
            <a:cxnLst/>
            <a:rect l="l" t="t" r="r" b="b"/>
            <a:pathLst>
              <a:path w="1693545" h="477520">
                <a:moveTo>
                  <a:pt x="0" y="47701"/>
                </a:moveTo>
                <a:lnTo>
                  <a:pt x="3749" y="29135"/>
                </a:lnTo>
                <a:lnTo>
                  <a:pt x="13973" y="13973"/>
                </a:lnTo>
                <a:lnTo>
                  <a:pt x="29135" y="3749"/>
                </a:lnTo>
                <a:lnTo>
                  <a:pt x="47701" y="0"/>
                </a:lnTo>
                <a:lnTo>
                  <a:pt x="1645462" y="0"/>
                </a:lnTo>
                <a:lnTo>
                  <a:pt x="1664028" y="3749"/>
                </a:lnTo>
                <a:lnTo>
                  <a:pt x="1679190" y="13973"/>
                </a:lnTo>
                <a:lnTo>
                  <a:pt x="1689414" y="29135"/>
                </a:lnTo>
                <a:lnTo>
                  <a:pt x="1693164" y="47701"/>
                </a:lnTo>
                <a:lnTo>
                  <a:pt x="1693164" y="429310"/>
                </a:lnTo>
                <a:lnTo>
                  <a:pt x="1689414" y="447876"/>
                </a:lnTo>
                <a:lnTo>
                  <a:pt x="1679190" y="463038"/>
                </a:lnTo>
                <a:lnTo>
                  <a:pt x="1664028" y="473262"/>
                </a:lnTo>
                <a:lnTo>
                  <a:pt x="1645462" y="477012"/>
                </a:lnTo>
                <a:lnTo>
                  <a:pt x="47701" y="477012"/>
                </a:lnTo>
                <a:lnTo>
                  <a:pt x="29135" y="473262"/>
                </a:lnTo>
                <a:lnTo>
                  <a:pt x="13973" y="463038"/>
                </a:lnTo>
                <a:lnTo>
                  <a:pt x="3749" y="447876"/>
                </a:lnTo>
                <a:lnTo>
                  <a:pt x="0" y="429310"/>
                </a:lnTo>
                <a:lnTo>
                  <a:pt x="0" y="47701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5989288" y="4721938"/>
            <a:ext cx="105029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10" dirty="0">
                <a:latin typeface="Arial"/>
                <a:cs typeface="Arial"/>
              </a:rPr>
              <a:t>Dete</a:t>
            </a:r>
            <a:r>
              <a:rPr sz="1300" spc="-5" dirty="0">
                <a:latin typeface="Arial"/>
                <a:cs typeface="Arial"/>
              </a:rPr>
              <a:t>rmin</a:t>
            </a:r>
            <a:r>
              <a:rPr sz="1300" spc="-10" dirty="0">
                <a:latin typeface="Arial"/>
                <a:cs typeface="Arial"/>
              </a:rPr>
              <a:t>a</a:t>
            </a:r>
            <a:r>
              <a:rPr sz="1300" spc="-5" dirty="0">
                <a:latin typeface="Arial"/>
                <a:cs typeface="Arial"/>
              </a:rPr>
              <a:t>tion</a:t>
            </a:r>
            <a:endParaRPr sz="13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6786413" y="5071456"/>
            <a:ext cx="269240" cy="255904"/>
          </a:xfrm>
          <a:custGeom>
            <a:avLst/>
            <a:gdLst/>
            <a:ahLst/>
            <a:cxnLst/>
            <a:rect l="l" t="t" r="r" b="b"/>
            <a:pathLst>
              <a:path w="269240" h="255904">
                <a:moveTo>
                  <a:pt x="84137" y="0"/>
                </a:moveTo>
                <a:lnTo>
                  <a:pt x="0" y="97574"/>
                </a:lnTo>
                <a:lnTo>
                  <a:pt x="145707" y="223189"/>
                </a:lnTo>
                <a:lnTo>
                  <a:pt x="117652" y="255727"/>
                </a:lnTo>
                <a:lnTo>
                  <a:pt x="269087" y="244513"/>
                </a:lnTo>
                <a:lnTo>
                  <a:pt x="260282" y="125615"/>
                </a:lnTo>
                <a:lnTo>
                  <a:pt x="229831" y="125615"/>
                </a:lnTo>
                <a:lnTo>
                  <a:pt x="84137" y="0"/>
                </a:lnTo>
                <a:close/>
              </a:path>
              <a:path w="269240" h="255904">
                <a:moveTo>
                  <a:pt x="257873" y="93090"/>
                </a:moveTo>
                <a:lnTo>
                  <a:pt x="229831" y="125615"/>
                </a:lnTo>
                <a:lnTo>
                  <a:pt x="260282" y="125615"/>
                </a:lnTo>
                <a:lnTo>
                  <a:pt x="257873" y="9309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523481" y="5350002"/>
            <a:ext cx="1694814" cy="477520"/>
          </a:xfrm>
          <a:custGeom>
            <a:avLst/>
            <a:gdLst/>
            <a:ahLst/>
            <a:cxnLst/>
            <a:rect l="l" t="t" r="r" b="b"/>
            <a:pathLst>
              <a:path w="1694815" h="477520">
                <a:moveTo>
                  <a:pt x="1646986" y="0"/>
                </a:moveTo>
                <a:lnTo>
                  <a:pt x="47701" y="0"/>
                </a:lnTo>
                <a:lnTo>
                  <a:pt x="29135" y="3749"/>
                </a:lnTo>
                <a:lnTo>
                  <a:pt x="13973" y="13973"/>
                </a:lnTo>
                <a:lnTo>
                  <a:pt x="3749" y="29135"/>
                </a:lnTo>
                <a:lnTo>
                  <a:pt x="0" y="47701"/>
                </a:lnTo>
                <a:lnTo>
                  <a:pt x="0" y="429310"/>
                </a:lnTo>
                <a:lnTo>
                  <a:pt x="3749" y="447876"/>
                </a:lnTo>
                <a:lnTo>
                  <a:pt x="13973" y="463038"/>
                </a:lnTo>
                <a:lnTo>
                  <a:pt x="29135" y="473262"/>
                </a:lnTo>
                <a:lnTo>
                  <a:pt x="47701" y="477012"/>
                </a:lnTo>
                <a:lnTo>
                  <a:pt x="1646986" y="477012"/>
                </a:lnTo>
                <a:lnTo>
                  <a:pt x="1665552" y="473262"/>
                </a:lnTo>
                <a:lnTo>
                  <a:pt x="1680714" y="463038"/>
                </a:lnTo>
                <a:lnTo>
                  <a:pt x="1690938" y="447876"/>
                </a:lnTo>
                <a:lnTo>
                  <a:pt x="1694688" y="429310"/>
                </a:lnTo>
                <a:lnTo>
                  <a:pt x="1694688" y="47701"/>
                </a:lnTo>
                <a:lnTo>
                  <a:pt x="1690938" y="29135"/>
                </a:lnTo>
                <a:lnTo>
                  <a:pt x="1680714" y="13973"/>
                </a:lnTo>
                <a:lnTo>
                  <a:pt x="1665552" y="3749"/>
                </a:lnTo>
                <a:lnTo>
                  <a:pt x="1646986" y="0"/>
                </a:lnTo>
                <a:close/>
              </a:path>
            </a:pathLst>
          </a:custGeom>
          <a:solidFill>
            <a:srgbClr val="83C8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523481" y="5350002"/>
            <a:ext cx="1694814" cy="477520"/>
          </a:xfrm>
          <a:custGeom>
            <a:avLst/>
            <a:gdLst/>
            <a:ahLst/>
            <a:cxnLst/>
            <a:rect l="l" t="t" r="r" b="b"/>
            <a:pathLst>
              <a:path w="1694815" h="477520">
                <a:moveTo>
                  <a:pt x="0" y="47701"/>
                </a:moveTo>
                <a:lnTo>
                  <a:pt x="3749" y="29135"/>
                </a:lnTo>
                <a:lnTo>
                  <a:pt x="13973" y="13973"/>
                </a:lnTo>
                <a:lnTo>
                  <a:pt x="29135" y="3749"/>
                </a:lnTo>
                <a:lnTo>
                  <a:pt x="47701" y="0"/>
                </a:lnTo>
                <a:lnTo>
                  <a:pt x="1646986" y="0"/>
                </a:lnTo>
                <a:lnTo>
                  <a:pt x="1665552" y="3749"/>
                </a:lnTo>
                <a:lnTo>
                  <a:pt x="1680714" y="13973"/>
                </a:lnTo>
                <a:lnTo>
                  <a:pt x="1690938" y="29135"/>
                </a:lnTo>
                <a:lnTo>
                  <a:pt x="1694688" y="47701"/>
                </a:lnTo>
                <a:lnTo>
                  <a:pt x="1694688" y="429310"/>
                </a:lnTo>
                <a:lnTo>
                  <a:pt x="1690938" y="447876"/>
                </a:lnTo>
                <a:lnTo>
                  <a:pt x="1680714" y="463038"/>
                </a:lnTo>
                <a:lnTo>
                  <a:pt x="1665552" y="473262"/>
                </a:lnTo>
                <a:lnTo>
                  <a:pt x="1646986" y="477012"/>
                </a:lnTo>
                <a:lnTo>
                  <a:pt x="47701" y="477012"/>
                </a:lnTo>
                <a:lnTo>
                  <a:pt x="29135" y="473262"/>
                </a:lnTo>
                <a:lnTo>
                  <a:pt x="13973" y="463038"/>
                </a:lnTo>
                <a:lnTo>
                  <a:pt x="3749" y="447876"/>
                </a:lnTo>
                <a:lnTo>
                  <a:pt x="0" y="429310"/>
                </a:lnTo>
                <a:lnTo>
                  <a:pt x="0" y="47701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7101451" y="5460088"/>
            <a:ext cx="53721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spc="-10" dirty="0">
                <a:latin typeface="Arial"/>
                <a:cs typeface="Arial"/>
              </a:rPr>
              <a:t>Appeal</a:t>
            </a:r>
            <a:endParaRPr sz="130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1512921" y="1779162"/>
            <a:ext cx="300990" cy="290195"/>
          </a:xfrm>
          <a:custGeom>
            <a:avLst/>
            <a:gdLst/>
            <a:ahLst/>
            <a:cxnLst/>
            <a:rect l="l" t="t" r="r" b="b"/>
            <a:pathLst>
              <a:path w="300989" h="290194">
                <a:moveTo>
                  <a:pt x="7619" y="110172"/>
                </a:moveTo>
                <a:lnTo>
                  <a:pt x="0" y="282435"/>
                </a:lnTo>
                <a:lnTo>
                  <a:pt x="172262" y="290042"/>
                </a:lnTo>
                <a:lnTo>
                  <a:pt x="131102" y="245084"/>
                </a:lnTo>
                <a:lnTo>
                  <a:pt x="229363" y="155143"/>
                </a:lnTo>
                <a:lnTo>
                  <a:pt x="48780" y="155143"/>
                </a:lnTo>
                <a:lnTo>
                  <a:pt x="7619" y="110172"/>
                </a:lnTo>
                <a:close/>
              </a:path>
              <a:path w="300989" h="290194">
                <a:moveTo>
                  <a:pt x="218274" y="0"/>
                </a:moveTo>
                <a:lnTo>
                  <a:pt x="48780" y="155143"/>
                </a:lnTo>
                <a:lnTo>
                  <a:pt x="229363" y="155143"/>
                </a:lnTo>
                <a:lnTo>
                  <a:pt x="300596" y="89941"/>
                </a:lnTo>
                <a:lnTo>
                  <a:pt x="218274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09016" y="2151889"/>
            <a:ext cx="1524000" cy="581025"/>
          </a:xfrm>
          <a:custGeom>
            <a:avLst/>
            <a:gdLst/>
            <a:ahLst/>
            <a:cxnLst/>
            <a:rect l="l" t="t" r="r" b="b"/>
            <a:pathLst>
              <a:path w="1524000" h="581025">
                <a:moveTo>
                  <a:pt x="1427226" y="0"/>
                </a:moveTo>
                <a:lnTo>
                  <a:pt x="96774" y="0"/>
                </a:lnTo>
                <a:lnTo>
                  <a:pt x="59107" y="7605"/>
                </a:lnTo>
                <a:lnTo>
                  <a:pt x="28346" y="28346"/>
                </a:lnTo>
                <a:lnTo>
                  <a:pt x="7605" y="59107"/>
                </a:lnTo>
                <a:lnTo>
                  <a:pt x="0" y="96774"/>
                </a:lnTo>
                <a:lnTo>
                  <a:pt x="0" y="483870"/>
                </a:lnTo>
                <a:lnTo>
                  <a:pt x="7605" y="521536"/>
                </a:lnTo>
                <a:lnTo>
                  <a:pt x="28346" y="552297"/>
                </a:lnTo>
                <a:lnTo>
                  <a:pt x="59107" y="573038"/>
                </a:lnTo>
                <a:lnTo>
                  <a:pt x="96774" y="580644"/>
                </a:lnTo>
                <a:lnTo>
                  <a:pt x="1427226" y="580644"/>
                </a:lnTo>
                <a:lnTo>
                  <a:pt x="1464892" y="573038"/>
                </a:lnTo>
                <a:lnTo>
                  <a:pt x="1495653" y="552297"/>
                </a:lnTo>
                <a:lnTo>
                  <a:pt x="1516394" y="521536"/>
                </a:lnTo>
                <a:lnTo>
                  <a:pt x="1524000" y="483870"/>
                </a:lnTo>
                <a:lnTo>
                  <a:pt x="1524000" y="96774"/>
                </a:lnTo>
                <a:lnTo>
                  <a:pt x="1516394" y="59107"/>
                </a:lnTo>
                <a:lnTo>
                  <a:pt x="1495653" y="28346"/>
                </a:lnTo>
                <a:lnTo>
                  <a:pt x="1464892" y="7605"/>
                </a:lnTo>
                <a:lnTo>
                  <a:pt x="1427226" y="0"/>
                </a:lnTo>
                <a:close/>
              </a:path>
            </a:pathLst>
          </a:custGeom>
          <a:solidFill>
            <a:srgbClr val="83C8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615820" y="2208335"/>
            <a:ext cx="795655" cy="421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300" spc="-10" dirty="0">
                <a:latin typeface="Arial"/>
                <a:cs typeface="Arial"/>
              </a:rPr>
              <a:t>No</a:t>
            </a:r>
            <a:r>
              <a:rPr sz="1300" spc="-60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Formal  Complaint</a:t>
            </a:r>
            <a:endParaRPr sz="130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468761" y="2170822"/>
            <a:ext cx="527050" cy="763270"/>
          </a:xfrm>
          <a:custGeom>
            <a:avLst/>
            <a:gdLst/>
            <a:ahLst/>
            <a:cxnLst/>
            <a:rect l="l" t="t" r="r" b="b"/>
            <a:pathLst>
              <a:path w="527050" h="763269">
                <a:moveTo>
                  <a:pt x="296619" y="386029"/>
                </a:moveTo>
                <a:lnTo>
                  <a:pt x="202454" y="386029"/>
                </a:lnTo>
                <a:lnTo>
                  <a:pt x="207162" y="381321"/>
                </a:lnTo>
                <a:lnTo>
                  <a:pt x="207162" y="41427"/>
                </a:lnTo>
                <a:lnTo>
                  <a:pt x="210473" y="25421"/>
                </a:lnTo>
                <a:lnTo>
                  <a:pt x="219521" y="12239"/>
                </a:lnTo>
                <a:lnTo>
                  <a:pt x="232984" y="3295"/>
                </a:lnTo>
                <a:lnTo>
                  <a:pt x="249536" y="0"/>
                </a:lnTo>
                <a:lnTo>
                  <a:pt x="266089" y="3295"/>
                </a:lnTo>
                <a:lnTo>
                  <a:pt x="279551" y="12239"/>
                </a:lnTo>
                <a:lnTo>
                  <a:pt x="288600" y="25421"/>
                </a:lnTo>
                <a:lnTo>
                  <a:pt x="291911" y="41427"/>
                </a:lnTo>
                <a:lnTo>
                  <a:pt x="291911" y="381321"/>
                </a:lnTo>
                <a:lnTo>
                  <a:pt x="296619" y="386029"/>
                </a:lnTo>
                <a:close/>
              </a:path>
              <a:path w="527050" h="763269">
                <a:moveTo>
                  <a:pt x="193037" y="386029"/>
                </a:moveTo>
                <a:lnTo>
                  <a:pt x="98873" y="386029"/>
                </a:lnTo>
                <a:lnTo>
                  <a:pt x="103581" y="381321"/>
                </a:lnTo>
                <a:lnTo>
                  <a:pt x="103581" y="98861"/>
                </a:lnTo>
                <a:lnTo>
                  <a:pt x="106891" y="82310"/>
                </a:lnTo>
                <a:lnTo>
                  <a:pt x="115940" y="68849"/>
                </a:lnTo>
                <a:lnTo>
                  <a:pt x="129403" y="59802"/>
                </a:lnTo>
                <a:lnTo>
                  <a:pt x="145955" y="56492"/>
                </a:lnTo>
                <a:lnTo>
                  <a:pt x="162507" y="59802"/>
                </a:lnTo>
                <a:lnTo>
                  <a:pt x="175970" y="68849"/>
                </a:lnTo>
                <a:lnTo>
                  <a:pt x="185019" y="82310"/>
                </a:lnTo>
                <a:lnTo>
                  <a:pt x="188329" y="98861"/>
                </a:lnTo>
                <a:lnTo>
                  <a:pt x="188329" y="381321"/>
                </a:lnTo>
                <a:lnTo>
                  <a:pt x="193037" y="386029"/>
                </a:lnTo>
                <a:close/>
              </a:path>
              <a:path w="527050" h="763269">
                <a:moveTo>
                  <a:pt x="395492" y="386029"/>
                </a:moveTo>
                <a:lnTo>
                  <a:pt x="306035" y="386029"/>
                </a:lnTo>
                <a:lnTo>
                  <a:pt x="310744" y="381321"/>
                </a:lnTo>
                <a:lnTo>
                  <a:pt x="310744" y="98861"/>
                </a:lnTo>
                <a:lnTo>
                  <a:pt x="314054" y="82310"/>
                </a:lnTo>
                <a:lnTo>
                  <a:pt x="323103" y="68849"/>
                </a:lnTo>
                <a:lnTo>
                  <a:pt x="336565" y="59802"/>
                </a:lnTo>
                <a:lnTo>
                  <a:pt x="353118" y="56492"/>
                </a:lnTo>
                <a:lnTo>
                  <a:pt x="369670" y="59802"/>
                </a:lnTo>
                <a:lnTo>
                  <a:pt x="383133" y="68849"/>
                </a:lnTo>
                <a:lnTo>
                  <a:pt x="392181" y="82310"/>
                </a:lnTo>
                <a:lnTo>
                  <a:pt x="395492" y="98861"/>
                </a:lnTo>
                <a:lnTo>
                  <a:pt x="395492" y="386029"/>
                </a:lnTo>
                <a:close/>
              </a:path>
              <a:path w="527050" h="763269">
                <a:moveTo>
                  <a:pt x="348409" y="762642"/>
                </a:moveTo>
                <a:lnTo>
                  <a:pt x="75331" y="762642"/>
                </a:lnTo>
                <a:lnTo>
                  <a:pt x="75331" y="715566"/>
                </a:lnTo>
                <a:lnTo>
                  <a:pt x="67497" y="681444"/>
                </a:lnTo>
                <a:lnTo>
                  <a:pt x="48815" y="653424"/>
                </a:lnTo>
                <a:lnTo>
                  <a:pt x="26516" y="622693"/>
                </a:lnTo>
                <a:lnTo>
                  <a:pt x="7834" y="580437"/>
                </a:lnTo>
                <a:lnTo>
                  <a:pt x="0" y="517843"/>
                </a:lnTo>
                <a:lnTo>
                  <a:pt x="0" y="193014"/>
                </a:lnTo>
                <a:lnTo>
                  <a:pt x="3310" y="176464"/>
                </a:lnTo>
                <a:lnTo>
                  <a:pt x="12359" y="163003"/>
                </a:lnTo>
                <a:lnTo>
                  <a:pt x="25821" y="153955"/>
                </a:lnTo>
                <a:lnTo>
                  <a:pt x="42374" y="150645"/>
                </a:lnTo>
                <a:lnTo>
                  <a:pt x="58926" y="153955"/>
                </a:lnTo>
                <a:lnTo>
                  <a:pt x="72389" y="163003"/>
                </a:lnTo>
                <a:lnTo>
                  <a:pt x="81437" y="176464"/>
                </a:lnTo>
                <a:lnTo>
                  <a:pt x="84748" y="193014"/>
                </a:lnTo>
                <a:lnTo>
                  <a:pt x="84748" y="381321"/>
                </a:lnTo>
                <a:lnTo>
                  <a:pt x="89456" y="386029"/>
                </a:lnTo>
                <a:lnTo>
                  <a:pt x="395492" y="386029"/>
                </a:lnTo>
                <a:lnTo>
                  <a:pt x="395492" y="484890"/>
                </a:lnTo>
                <a:lnTo>
                  <a:pt x="492272" y="484890"/>
                </a:lnTo>
                <a:lnTo>
                  <a:pt x="469882" y="585634"/>
                </a:lnTo>
                <a:lnTo>
                  <a:pt x="348409" y="692027"/>
                </a:lnTo>
                <a:lnTo>
                  <a:pt x="348409" y="762642"/>
                </a:lnTo>
                <a:close/>
              </a:path>
              <a:path w="527050" h="763269">
                <a:moveTo>
                  <a:pt x="492272" y="484890"/>
                </a:moveTo>
                <a:lnTo>
                  <a:pt x="395492" y="484890"/>
                </a:lnTo>
                <a:lnTo>
                  <a:pt x="434100" y="310706"/>
                </a:lnTo>
                <a:lnTo>
                  <a:pt x="441736" y="293596"/>
                </a:lnTo>
                <a:lnTo>
                  <a:pt x="454933" y="281165"/>
                </a:lnTo>
                <a:lnTo>
                  <a:pt x="471839" y="274560"/>
                </a:lnTo>
                <a:lnTo>
                  <a:pt x="490598" y="274928"/>
                </a:lnTo>
                <a:lnTo>
                  <a:pt x="507710" y="282563"/>
                </a:lnTo>
                <a:lnTo>
                  <a:pt x="520143" y="295759"/>
                </a:lnTo>
                <a:lnTo>
                  <a:pt x="526749" y="312662"/>
                </a:lnTo>
                <a:lnTo>
                  <a:pt x="526381" y="331420"/>
                </a:lnTo>
                <a:lnTo>
                  <a:pt x="492272" y="48489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694342" y="1916371"/>
            <a:ext cx="1312545" cy="3386454"/>
          </a:xfrm>
          <a:custGeom>
            <a:avLst/>
            <a:gdLst/>
            <a:ahLst/>
            <a:cxnLst/>
            <a:rect l="l" t="t" r="r" b="b"/>
            <a:pathLst>
              <a:path w="1312545" h="3386454">
                <a:moveTo>
                  <a:pt x="117741" y="0"/>
                </a:moveTo>
                <a:lnTo>
                  <a:pt x="0" y="39776"/>
                </a:lnTo>
                <a:lnTo>
                  <a:pt x="1078242" y="3231286"/>
                </a:lnTo>
                <a:lnTo>
                  <a:pt x="962139" y="3270516"/>
                </a:lnTo>
                <a:lnTo>
                  <a:pt x="1196225" y="3386366"/>
                </a:lnTo>
                <a:lnTo>
                  <a:pt x="1292675" y="3191510"/>
                </a:lnTo>
                <a:lnTo>
                  <a:pt x="1195984" y="3191510"/>
                </a:lnTo>
                <a:lnTo>
                  <a:pt x="117741" y="0"/>
                </a:lnTo>
                <a:close/>
              </a:path>
              <a:path w="1312545" h="3386454">
                <a:moveTo>
                  <a:pt x="1312087" y="3152292"/>
                </a:moveTo>
                <a:lnTo>
                  <a:pt x="1195984" y="3191510"/>
                </a:lnTo>
                <a:lnTo>
                  <a:pt x="1292675" y="3191510"/>
                </a:lnTo>
                <a:lnTo>
                  <a:pt x="1312087" y="3152292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694342" y="1916371"/>
            <a:ext cx="1312545" cy="3386454"/>
          </a:xfrm>
          <a:custGeom>
            <a:avLst/>
            <a:gdLst/>
            <a:ahLst/>
            <a:cxnLst/>
            <a:rect l="l" t="t" r="r" b="b"/>
            <a:pathLst>
              <a:path w="1312545" h="3386454">
                <a:moveTo>
                  <a:pt x="962139" y="3270516"/>
                </a:moveTo>
                <a:lnTo>
                  <a:pt x="1078242" y="3231286"/>
                </a:lnTo>
                <a:lnTo>
                  <a:pt x="0" y="39776"/>
                </a:lnTo>
                <a:lnTo>
                  <a:pt x="117741" y="0"/>
                </a:lnTo>
                <a:lnTo>
                  <a:pt x="1195984" y="3191510"/>
                </a:lnTo>
                <a:lnTo>
                  <a:pt x="1312087" y="3152292"/>
                </a:lnTo>
                <a:lnTo>
                  <a:pt x="1196225" y="3386366"/>
                </a:lnTo>
                <a:lnTo>
                  <a:pt x="962139" y="3270516"/>
                </a:lnTo>
                <a:close/>
              </a:path>
            </a:pathLst>
          </a:custGeom>
          <a:ln w="9525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8627700" y="6393655"/>
            <a:ext cx="273050" cy="149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latin typeface="Tahoma"/>
                <a:cs typeface="Tahoma"/>
              </a:rPr>
              <a:t>72</a:t>
            </a:r>
            <a:endParaRPr sz="800">
              <a:latin typeface="Tahoma"/>
              <a:cs typeface="Tahoma"/>
            </a:endParaRPr>
          </a:p>
        </p:txBody>
      </p:sp>
      <p:sp>
        <p:nvSpPr>
          <p:cNvPr id="40" name="object 4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01395" y="2133600"/>
            <a:ext cx="624840" cy="922019"/>
          </a:xfrm>
          <a:custGeom>
            <a:avLst/>
            <a:gdLst/>
            <a:ahLst/>
            <a:cxnLst/>
            <a:rect l="l" t="t" r="r" b="b"/>
            <a:pathLst>
              <a:path w="624840" h="922019">
                <a:moveTo>
                  <a:pt x="0" y="0"/>
                </a:moveTo>
                <a:lnTo>
                  <a:pt x="624840" y="0"/>
                </a:lnTo>
                <a:lnTo>
                  <a:pt x="624840" y="922020"/>
                </a:lnTo>
                <a:lnTo>
                  <a:pt x="0" y="922020"/>
                </a:lnTo>
                <a:lnTo>
                  <a:pt x="0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01395" y="2133600"/>
            <a:ext cx="624840" cy="922019"/>
          </a:xfrm>
          <a:custGeom>
            <a:avLst/>
            <a:gdLst/>
            <a:ahLst/>
            <a:cxnLst/>
            <a:rect l="l" t="t" r="r" b="b"/>
            <a:pathLst>
              <a:path w="624840" h="922019">
                <a:moveTo>
                  <a:pt x="0" y="0"/>
                </a:moveTo>
                <a:lnTo>
                  <a:pt x="624840" y="0"/>
                </a:lnTo>
                <a:lnTo>
                  <a:pt x="624840" y="922020"/>
                </a:lnTo>
                <a:lnTo>
                  <a:pt x="0" y="92202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8BC5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59719" y="2361526"/>
            <a:ext cx="329496" cy="4999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59718" y="2361523"/>
            <a:ext cx="329565" cy="500380"/>
          </a:xfrm>
          <a:custGeom>
            <a:avLst/>
            <a:gdLst/>
            <a:ahLst/>
            <a:cxnLst/>
            <a:rect l="l" t="t" r="r" b="b"/>
            <a:pathLst>
              <a:path w="329565" h="500380">
                <a:moveTo>
                  <a:pt x="117538" y="0"/>
                </a:moveTo>
                <a:lnTo>
                  <a:pt x="226707" y="0"/>
                </a:lnTo>
                <a:lnTo>
                  <a:pt x="226707" y="412889"/>
                </a:lnTo>
                <a:lnTo>
                  <a:pt x="329501" y="412889"/>
                </a:lnTo>
                <a:lnTo>
                  <a:pt x="329501" y="499948"/>
                </a:lnTo>
                <a:lnTo>
                  <a:pt x="0" y="499948"/>
                </a:lnTo>
                <a:lnTo>
                  <a:pt x="0" y="412889"/>
                </a:lnTo>
                <a:lnTo>
                  <a:pt x="105143" y="412889"/>
                </a:lnTo>
                <a:lnTo>
                  <a:pt x="105143" y="149352"/>
                </a:lnTo>
                <a:lnTo>
                  <a:pt x="0" y="149352"/>
                </a:lnTo>
                <a:lnTo>
                  <a:pt x="0" y="67983"/>
                </a:lnTo>
                <a:lnTo>
                  <a:pt x="11532" y="67792"/>
                </a:lnTo>
                <a:lnTo>
                  <a:pt x="23021" y="67224"/>
                </a:lnTo>
                <a:lnTo>
                  <a:pt x="66389" y="61028"/>
                </a:lnTo>
                <a:lnTo>
                  <a:pt x="102438" y="40091"/>
                </a:lnTo>
                <a:lnTo>
                  <a:pt x="116400" y="9639"/>
                </a:lnTo>
                <a:lnTo>
                  <a:pt x="117538" y="0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433786" y="1993696"/>
            <a:ext cx="6892290" cy="11849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800" b="1" dirty="0">
                <a:solidFill>
                  <a:srgbClr val="000000"/>
                </a:solidFill>
                <a:latin typeface="Tahoma"/>
                <a:cs typeface="Tahoma"/>
              </a:rPr>
              <a:t>Initial</a:t>
            </a:r>
            <a:r>
              <a:rPr sz="3800" b="1" spc="-10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3800" b="1" dirty="0">
                <a:solidFill>
                  <a:srgbClr val="000000"/>
                </a:solidFill>
                <a:latin typeface="Tahoma"/>
                <a:cs typeface="Tahoma"/>
              </a:rPr>
              <a:t>Response/Supportive  </a:t>
            </a:r>
            <a:r>
              <a:rPr sz="3800" b="1" spc="-5" dirty="0">
                <a:solidFill>
                  <a:srgbClr val="000000"/>
                </a:solidFill>
                <a:latin typeface="Tahoma"/>
                <a:cs typeface="Tahoma"/>
              </a:rPr>
              <a:t>Measures</a:t>
            </a:r>
            <a:endParaRPr sz="38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627700" y="6393655"/>
            <a:ext cx="273050" cy="149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latin typeface="Tahoma"/>
                <a:cs typeface="Tahoma"/>
              </a:rPr>
              <a:t>73</a:t>
            </a:r>
            <a:endParaRPr sz="800">
              <a:latin typeface="Tahoma"/>
              <a:cs typeface="Tahoma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228600"/>
            <a:ext cx="8610600" cy="1066800"/>
          </a:xfrm>
          <a:prstGeom prst="rect">
            <a:avLst/>
          </a:prstGeom>
          <a:solidFill>
            <a:srgbClr val="92D050"/>
          </a:solidFill>
          <a:ln w="9525">
            <a:solidFill>
              <a:srgbClr val="000000"/>
            </a:solidFill>
          </a:ln>
        </p:spPr>
        <p:txBody>
          <a:bodyPr vert="horz" wrap="square" lIns="0" tIns="22606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780"/>
              </a:spcBef>
            </a:pPr>
            <a:r>
              <a:rPr b="1" spc="-10" dirty="0">
                <a:latin typeface="Tahoma"/>
                <a:cs typeface="Tahoma"/>
              </a:rPr>
              <a:t>Title </a:t>
            </a:r>
            <a:r>
              <a:rPr b="1" spc="-5" dirty="0">
                <a:latin typeface="Tahoma"/>
                <a:cs typeface="Tahoma"/>
              </a:rPr>
              <a:t>IX</a:t>
            </a:r>
            <a:r>
              <a:rPr b="1" spc="40" dirty="0">
                <a:latin typeface="Tahoma"/>
                <a:cs typeface="Tahoma"/>
              </a:rPr>
              <a:t> </a:t>
            </a:r>
            <a:r>
              <a:rPr b="1" spc="-5" dirty="0">
                <a:latin typeface="Tahoma"/>
                <a:cs typeface="Tahoma"/>
              </a:rPr>
              <a:t>Coordinator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627700" y="6393655"/>
            <a:ext cx="273050" cy="149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latin typeface="Tahoma"/>
                <a:cs typeface="Tahoma"/>
              </a:rPr>
              <a:t>74</a:t>
            </a:r>
            <a:endParaRPr sz="800">
              <a:latin typeface="Tahoma"/>
              <a:cs typeface="Tahom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07340" y="1304645"/>
            <a:ext cx="7957184" cy="275653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65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dirty="0">
                <a:latin typeface="Tahoma"/>
                <a:cs typeface="Tahoma"/>
              </a:rPr>
              <a:t>Must be </a:t>
            </a:r>
            <a:r>
              <a:rPr sz="3200" spc="-5" dirty="0">
                <a:latin typeface="Tahoma"/>
                <a:cs typeface="Tahoma"/>
              </a:rPr>
              <a:t>called Title </a:t>
            </a:r>
            <a:r>
              <a:rPr sz="3200" dirty="0">
                <a:latin typeface="Tahoma"/>
                <a:cs typeface="Tahoma"/>
              </a:rPr>
              <a:t>IX</a:t>
            </a:r>
            <a:r>
              <a:rPr sz="3200" spc="1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Coordinator</a:t>
            </a:r>
            <a:endParaRPr sz="3200">
              <a:latin typeface="Tahoma"/>
              <a:cs typeface="Tahoma"/>
            </a:endParaRPr>
          </a:p>
          <a:p>
            <a:pPr marL="355600" marR="5080" indent="-342900">
              <a:lnSpc>
                <a:spcPct val="100000"/>
              </a:lnSpc>
              <a:spcBef>
                <a:spcPts val="770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dirty="0">
                <a:latin typeface="Tahoma"/>
                <a:cs typeface="Tahoma"/>
              </a:rPr>
              <a:t>One person </a:t>
            </a:r>
            <a:r>
              <a:rPr sz="3200" spc="-5" dirty="0">
                <a:latin typeface="Tahoma"/>
                <a:cs typeface="Tahoma"/>
              </a:rPr>
              <a:t>with </a:t>
            </a:r>
            <a:r>
              <a:rPr sz="3200" dirty="0">
                <a:latin typeface="Tahoma"/>
                <a:cs typeface="Tahoma"/>
              </a:rPr>
              <a:t>oversight over </a:t>
            </a:r>
            <a:r>
              <a:rPr sz="3200" spc="-5" dirty="0">
                <a:latin typeface="Tahoma"/>
                <a:cs typeface="Tahoma"/>
              </a:rPr>
              <a:t>all Title </a:t>
            </a:r>
            <a:r>
              <a:rPr sz="3200" dirty="0">
                <a:latin typeface="Tahoma"/>
                <a:cs typeface="Tahoma"/>
              </a:rPr>
              <a:t>IX  programs</a:t>
            </a:r>
            <a:endParaRPr sz="3200">
              <a:latin typeface="Tahoma"/>
              <a:cs typeface="Tahoma"/>
            </a:endParaRPr>
          </a:p>
          <a:p>
            <a:pPr marL="355600" marR="1011555" indent="-342900">
              <a:lnSpc>
                <a:spcPct val="100000"/>
              </a:lnSpc>
              <a:spcBef>
                <a:spcPts val="765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spc="-5" dirty="0">
                <a:latin typeface="Tahoma"/>
                <a:cs typeface="Tahoma"/>
              </a:rPr>
              <a:t>Can have </a:t>
            </a:r>
            <a:r>
              <a:rPr sz="3200" dirty="0">
                <a:latin typeface="Tahoma"/>
                <a:cs typeface="Tahoma"/>
              </a:rPr>
              <a:t>other responsibilities (e.g.,  </a:t>
            </a:r>
            <a:r>
              <a:rPr sz="3200" spc="-5" dirty="0">
                <a:latin typeface="Tahoma"/>
                <a:cs typeface="Tahoma"/>
              </a:rPr>
              <a:t>nondiscrimination,</a:t>
            </a:r>
            <a:r>
              <a:rPr sz="3200" dirty="0">
                <a:latin typeface="Tahoma"/>
                <a:cs typeface="Tahoma"/>
              </a:rPr>
              <a:t> </a:t>
            </a:r>
            <a:r>
              <a:rPr sz="3200" spc="-5" dirty="0">
                <a:latin typeface="Tahoma"/>
                <a:cs typeface="Tahoma"/>
              </a:rPr>
              <a:t>ADA)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228600"/>
            <a:ext cx="8610600" cy="1066800"/>
          </a:xfrm>
          <a:prstGeom prst="rect">
            <a:avLst/>
          </a:prstGeom>
          <a:solidFill>
            <a:srgbClr val="92D050"/>
          </a:solidFill>
          <a:ln w="9525">
            <a:solidFill>
              <a:srgbClr val="000000"/>
            </a:solidFill>
          </a:ln>
        </p:spPr>
        <p:txBody>
          <a:bodyPr vert="horz" wrap="square" lIns="0" tIns="19558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540"/>
              </a:spcBef>
            </a:pPr>
            <a:r>
              <a:rPr sz="4400" b="1" dirty="0">
                <a:latin typeface="Tahoma"/>
                <a:cs typeface="Tahoma"/>
              </a:rPr>
              <a:t>Terminology</a:t>
            </a:r>
            <a:endParaRPr sz="44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29361" y="4813553"/>
            <a:ext cx="8610600" cy="1129665"/>
          </a:xfrm>
          <a:custGeom>
            <a:avLst/>
            <a:gdLst/>
            <a:ahLst/>
            <a:cxnLst/>
            <a:rect l="l" t="t" r="r" b="b"/>
            <a:pathLst>
              <a:path w="8610600" h="1129664">
                <a:moveTo>
                  <a:pt x="0" y="0"/>
                </a:moveTo>
                <a:lnTo>
                  <a:pt x="8610600" y="0"/>
                </a:lnTo>
                <a:lnTo>
                  <a:pt x="8610600" y="1129284"/>
                </a:lnTo>
                <a:lnTo>
                  <a:pt x="0" y="1129284"/>
                </a:lnTo>
                <a:lnTo>
                  <a:pt x="0" y="0"/>
                </a:lnTo>
                <a:close/>
              </a:path>
            </a:pathLst>
          </a:custGeom>
          <a:solidFill>
            <a:srgbClr val="5252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29361" y="4813553"/>
            <a:ext cx="8610600" cy="1129665"/>
          </a:xfrm>
          <a:custGeom>
            <a:avLst/>
            <a:gdLst/>
            <a:ahLst/>
            <a:cxnLst/>
            <a:rect l="l" t="t" r="r" b="b"/>
            <a:pathLst>
              <a:path w="8610600" h="1129664">
                <a:moveTo>
                  <a:pt x="0" y="0"/>
                </a:moveTo>
                <a:lnTo>
                  <a:pt x="8610600" y="0"/>
                </a:lnTo>
                <a:lnTo>
                  <a:pt x="8610600" y="1129284"/>
                </a:lnTo>
                <a:lnTo>
                  <a:pt x="0" y="1129284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29361" y="5045134"/>
            <a:ext cx="8610600" cy="621030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773430" marR="731520" indent="-38100">
              <a:lnSpc>
                <a:spcPts val="2170"/>
              </a:lnSpc>
              <a:spcBef>
                <a:spcPts val="475"/>
              </a:spcBef>
            </a:pPr>
            <a:r>
              <a:rPr sz="2100" i="1" spc="-40" dirty="0">
                <a:solidFill>
                  <a:srgbClr val="FFFFFF"/>
                </a:solidFill>
                <a:latin typeface="Tahoma"/>
                <a:cs typeface="Tahoma"/>
              </a:rPr>
              <a:t>Title </a:t>
            </a:r>
            <a:r>
              <a:rPr sz="2100" i="1" spc="-50" dirty="0">
                <a:solidFill>
                  <a:srgbClr val="FFFFFF"/>
                </a:solidFill>
                <a:latin typeface="Tahoma"/>
                <a:cs typeface="Tahoma"/>
              </a:rPr>
              <a:t>IX </a:t>
            </a:r>
            <a:r>
              <a:rPr sz="2100" i="1" spc="-55" dirty="0">
                <a:solidFill>
                  <a:srgbClr val="FFFFFF"/>
                </a:solidFill>
                <a:latin typeface="Tahoma"/>
                <a:cs typeface="Tahoma"/>
              </a:rPr>
              <a:t>Respondent: </a:t>
            </a:r>
            <a:r>
              <a:rPr sz="2000" dirty="0">
                <a:solidFill>
                  <a:srgbClr val="FFFFFF"/>
                </a:solidFill>
                <a:latin typeface="Tahoma"/>
                <a:cs typeface="Tahoma"/>
              </a:rPr>
              <a:t>A person who has been </a:t>
            </a:r>
            <a:r>
              <a:rPr sz="2000" spc="-5" dirty="0">
                <a:solidFill>
                  <a:srgbClr val="FFFFFF"/>
                </a:solidFill>
                <a:latin typeface="Tahoma"/>
                <a:cs typeface="Tahoma"/>
              </a:rPr>
              <a:t>reported </a:t>
            </a:r>
            <a:r>
              <a:rPr sz="2000" dirty="0">
                <a:solidFill>
                  <a:srgbClr val="FFFFFF"/>
                </a:solidFill>
                <a:latin typeface="Tahoma"/>
                <a:cs typeface="Tahoma"/>
              </a:rPr>
              <a:t>to </a:t>
            </a:r>
            <a:r>
              <a:rPr sz="2000" spc="-5" dirty="0">
                <a:solidFill>
                  <a:srgbClr val="FFFFFF"/>
                </a:solidFill>
                <a:latin typeface="Tahoma"/>
                <a:cs typeface="Tahoma"/>
              </a:rPr>
              <a:t>be </a:t>
            </a:r>
            <a:r>
              <a:rPr sz="2000" dirty="0">
                <a:solidFill>
                  <a:srgbClr val="FFFFFF"/>
                </a:solidFill>
                <a:latin typeface="Tahoma"/>
                <a:cs typeface="Tahoma"/>
              </a:rPr>
              <a:t>the  </a:t>
            </a:r>
            <a:r>
              <a:rPr sz="2000" spc="-5" dirty="0">
                <a:solidFill>
                  <a:srgbClr val="FFFFFF"/>
                </a:solidFill>
                <a:latin typeface="Tahoma"/>
                <a:cs typeface="Tahoma"/>
              </a:rPr>
              <a:t>perpetrator </a:t>
            </a:r>
            <a:r>
              <a:rPr sz="2000" dirty="0">
                <a:solidFill>
                  <a:srgbClr val="FFFFFF"/>
                </a:solidFill>
                <a:latin typeface="Tahoma"/>
                <a:cs typeface="Tahoma"/>
              </a:rPr>
              <a:t>of </a:t>
            </a:r>
            <a:r>
              <a:rPr sz="2000" spc="-5" dirty="0">
                <a:solidFill>
                  <a:srgbClr val="FFFFFF"/>
                </a:solidFill>
                <a:latin typeface="Tahoma"/>
                <a:cs typeface="Tahoma"/>
              </a:rPr>
              <a:t>conduct </a:t>
            </a:r>
            <a:r>
              <a:rPr sz="2000" dirty="0">
                <a:solidFill>
                  <a:srgbClr val="FFFFFF"/>
                </a:solidFill>
                <a:latin typeface="Tahoma"/>
                <a:cs typeface="Tahoma"/>
              </a:rPr>
              <a:t>that </a:t>
            </a:r>
            <a:r>
              <a:rPr sz="2000" spc="-5" dirty="0">
                <a:solidFill>
                  <a:srgbClr val="FFFFFF"/>
                </a:solidFill>
                <a:latin typeface="Tahoma"/>
                <a:cs typeface="Tahoma"/>
              </a:rPr>
              <a:t>could </a:t>
            </a:r>
            <a:r>
              <a:rPr sz="2000" dirty="0">
                <a:solidFill>
                  <a:srgbClr val="FFFFFF"/>
                </a:solidFill>
                <a:latin typeface="Tahoma"/>
                <a:cs typeface="Tahoma"/>
              </a:rPr>
              <a:t>constitute sexual</a:t>
            </a:r>
            <a:r>
              <a:rPr sz="20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ahoma"/>
                <a:cs typeface="Tahoma"/>
              </a:rPr>
              <a:t>harassment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29361" y="3092961"/>
            <a:ext cx="8610600" cy="1737360"/>
          </a:xfrm>
          <a:custGeom>
            <a:avLst/>
            <a:gdLst/>
            <a:ahLst/>
            <a:cxnLst/>
            <a:rect l="l" t="t" r="r" b="b"/>
            <a:pathLst>
              <a:path w="8610600" h="1737360">
                <a:moveTo>
                  <a:pt x="4739640" y="1303007"/>
                </a:moveTo>
                <a:lnTo>
                  <a:pt x="3870960" y="1303007"/>
                </a:lnTo>
                <a:lnTo>
                  <a:pt x="4305300" y="1737360"/>
                </a:lnTo>
                <a:lnTo>
                  <a:pt x="4739640" y="1303007"/>
                </a:lnTo>
                <a:close/>
              </a:path>
              <a:path w="8610600" h="1737360">
                <a:moveTo>
                  <a:pt x="4522470" y="1128877"/>
                </a:moveTo>
                <a:lnTo>
                  <a:pt x="4088129" y="1128877"/>
                </a:lnTo>
                <a:lnTo>
                  <a:pt x="4088129" y="1303007"/>
                </a:lnTo>
                <a:lnTo>
                  <a:pt x="4522470" y="1303007"/>
                </a:lnTo>
                <a:lnTo>
                  <a:pt x="4522470" y="1128877"/>
                </a:lnTo>
                <a:close/>
              </a:path>
              <a:path w="8610600" h="1737360">
                <a:moveTo>
                  <a:pt x="8610600" y="0"/>
                </a:moveTo>
                <a:lnTo>
                  <a:pt x="0" y="0"/>
                </a:lnTo>
                <a:lnTo>
                  <a:pt x="0" y="1128877"/>
                </a:lnTo>
                <a:lnTo>
                  <a:pt x="8610600" y="1128877"/>
                </a:lnTo>
                <a:lnTo>
                  <a:pt x="8610600" y="0"/>
                </a:lnTo>
                <a:close/>
              </a:path>
            </a:pathLst>
          </a:custGeom>
          <a:solidFill>
            <a:srgbClr val="5252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29361" y="3092961"/>
            <a:ext cx="8610600" cy="1737360"/>
          </a:xfrm>
          <a:custGeom>
            <a:avLst/>
            <a:gdLst/>
            <a:ahLst/>
            <a:cxnLst/>
            <a:rect l="l" t="t" r="r" b="b"/>
            <a:pathLst>
              <a:path w="8610600" h="1737360">
                <a:moveTo>
                  <a:pt x="8610600" y="1128877"/>
                </a:moveTo>
                <a:lnTo>
                  <a:pt x="4522470" y="1128877"/>
                </a:lnTo>
                <a:lnTo>
                  <a:pt x="4522470" y="1303007"/>
                </a:lnTo>
                <a:lnTo>
                  <a:pt x="4739640" y="1303007"/>
                </a:lnTo>
                <a:lnTo>
                  <a:pt x="4305300" y="1737360"/>
                </a:lnTo>
                <a:lnTo>
                  <a:pt x="3870960" y="1303007"/>
                </a:lnTo>
                <a:lnTo>
                  <a:pt x="4088129" y="1303007"/>
                </a:lnTo>
                <a:lnTo>
                  <a:pt x="4088129" y="1128877"/>
                </a:lnTo>
                <a:lnTo>
                  <a:pt x="0" y="1128877"/>
                </a:lnTo>
                <a:lnTo>
                  <a:pt x="0" y="0"/>
                </a:lnTo>
                <a:lnTo>
                  <a:pt x="8610600" y="0"/>
                </a:lnTo>
                <a:lnTo>
                  <a:pt x="8610600" y="1128877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17607" y="3064843"/>
            <a:ext cx="8233409" cy="621030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1884045" marR="5080" indent="-1871980">
              <a:lnSpc>
                <a:spcPts val="2170"/>
              </a:lnSpc>
              <a:spcBef>
                <a:spcPts val="475"/>
              </a:spcBef>
            </a:pPr>
            <a:r>
              <a:rPr sz="2100" i="1" spc="-40" dirty="0">
                <a:solidFill>
                  <a:srgbClr val="FFFFFF"/>
                </a:solidFill>
                <a:latin typeface="Tahoma"/>
                <a:cs typeface="Tahoma"/>
              </a:rPr>
              <a:t>Title </a:t>
            </a:r>
            <a:r>
              <a:rPr sz="2100" i="1" spc="-50" dirty="0">
                <a:solidFill>
                  <a:srgbClr val="FFFFFF"/>
                </a:solidFill>
                <a:latin typeface="Tahoma"/>
                <a:cs typeface="Tahoma"/>
              </a:rPr>
              <a:t>IX Complainant</a:t>
            </a:r>
            <a:r>
              <a:rPr sz="2000" spc="-50" dirty="0">
                <a:solidFill>
                  <a:srgbClr val="FFFFFF"/>
                </a:solidFill>
                <a:latin typeface="Tahoma"/>
                <a:cs typeface="Tahoma"/>
              </a:rPr>
              <a:t>: </a:t>
            </a:r>
            <a:r>
              <a:rPr sz="2000" dirty="0">
                <a:solidFill>
                  <a:srgbClr val="FFFFFF"/>
                </a:solidFill>
                <a:latin typeface="Tahoma"/>
                <a:cs typeface="Tahoma"/>
              </a:rPr>
              <a:t>A person who </a:t>
            </a:r>
            <a:r>
              <a:rPr sz="2000" spc="-5" dirty="0">
                <a:solidFill>
                  <a:srgbClr val="FFFFFF"/>
                </a:solidFill>
                <a:latin typeface="Tahoma"/>
                <a:cs typeface="Tahoma"/>
              </a:rPr>
              <a:t>is alleged </a:t>
            </a:r>
            <a:r>
              <a:rPr sz="2000" dirty="0">
                <a:solidFill>
                  <a:srgbClr val="FFFFFF"/>
                </a:solidFill>
                <a:latin typeface="Tahoma"/>
                <a:cs typeface="Tahoma"/>
              </a:rPr>
              <a:t>to </a:t>
            </a:r>
            <a:r>
              <a:rPr sz="2000" spc="-5" dirty="0">
                <a:solidFill>
                  <a:srgbClr val="FFFFFF"/>
                </a:solidFill>
                <a:latin typeface="Tahoma"/>
                <a:cs typeface="Tahoma"/>
              </a:rPr>
              <a:t>be </a:t>
            </a:r>
            <a:r>
              <a:rPr sz="2000" dirty="0">
                <a:solidFill>
                  <a:srgbClr val="FFFFFF"/>
                </a:solidFill>
                <a:latin typeface="Tahoma"/>
                <a:cs typeface="Tahoma"/>
              </a:rPr>
              <a:t>the </a:t>
            </a:r>
            <a:r>
              <a:rPr sz="2000" spc="-5" dirty="0">
                <a:solidFill>
                  <a:srgbClr val="FFFFFF"/>
                </a:solidFill>
                <a:latin typeface="Tahoma"/>
                <a:cs typeface="Tahoma"/>
              </a:rPr>
              <a:t>victim </a:t>
            </a:r>
            <a:r>
              <a:rPr sz="2000" dirty="0">
                <a:solidFill>
                  <a:srgbClr val="FFFFFF"/>
                </a:solidFill>
                <a:latin typeface="Tahoma"/>
                <a:cs typeface="Tahoma"/>
              </a:rPr>
              <a:t>of </a:t>
            </a:r>
            <a:r>
              <a:rPr sz="2000" spc="-5" dirty="0">
                <a:solidFill>
                  <a:srgbClr val="FFFFFF"/>
                </a:solidFill>
                <a:latin typeface="Tahoma"/>
                <a:cs typeface="Tahoma"/>
              </a:rPr>
              <a:t>conduct  </a:t>
            </a:r>
            <a:r>
              <a:rPr sz="2000" dirty="0">
                <a:solidFill>
                  <a:srgbClr val="FFFFFF"/>
                </a:solidFill>
                <a:latin typeface="Tahoma"/>
                <a:cs typeface="Tahoma"/>
              </a:rPr>
              <a:t>that </a:t>
            </a:r>
            <a:r>
              <a:rPr sz="2000" spc="-5" dirty="0">
                <a:solidFill>
                  <a:srgbClr val="FFFFFF"/>
                </a:solidFill>
                <a:latin typeface="Tahoma"/>
                <a:cs typeface="Tahoma"/>
              </a:rPr>
              <a:t>could </a:t>
            </a:r>
            <a:r>
              <a:rPr sz="2000" dirty="0">
                <a:solidFill>
                  <a:srgbClr val="FFFFFF"/>
                </a:solidFill>
                <a:latin typeface="Tahoma"/>
                <a:cs typeface="Tahoma"/>
              </a:rPr>
              <a:t>constitute sexual</a:t>
            </a:r>
            <a:r>
              <a:rPr sz="20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ahoma"/>
                <a:cs typeface="Tahoma"/>
              </a:rPr>
              <a:t>harassment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29361" y="3704082"/>
            <a:ext cx="4305300" cy="518159"/>
          </a:xfrm>
          <a:prstGeom prst="rect">
            <a:avLst/>
          </a:prstGeom>
          <a:solidFill>
            <a:srgbClr val="DDDDDD">
              <a:alpha val="89804"/>
            </a:srgbClr>
          </a:solidFill>
          <a:ln w="25400">
            <a:solidFill>
              <a:srgbClr val="000000"/>
            </a:solidFill>
          </a:ln>
        </p:spPr>
        <p:txBody>
          <a:bodyPr vert="horz" wrap="square" lIns="0" tIns="52069" rIns="0" bIns="0" rtlCol="0">
            <a:spAutoFit/>
          </a:bodyPr>
          <a:lstStyle/>
          <a:p>
            <a:pPr marL="187960" marR="181610" indent="39370">
              <a:lnSpc>
                <a:spcPts val="1620"/>
              </a:lnSpc>
              <a:spcBef>
                <a:spcPts val="409"/>
              </a:spcBef>
            </a:pPr>
            <a:r>
              <a:rPr sz="1500" b="1" spc="30" dirty="0">
                <a:latin typeface="Arial"/>
                <a:cs typeface="Arial"/>
              </a:rPr>
              <a:t>NOT </a:t>
            </a:r>
            <a:r>
              <a:rPr sz="1500" b="1" spc="-75" dirty="0">
                <a:latin typeface="Arial"/>
                <a:cs typeface="Arial"/>
              </a:rPr>
              <a:t>a </a:t>
            </a:r>
            <a:r>
              <a:rPr sz="1500" b="1" spc="-30" dirty="0">
                <a:latin typeface="Arial"/>
                <a:cs typeface="Arial"/>
              </a:rPr>
              <a:t>third party who </a:t>
            </a:r>
            <a:r>
              <a:rPr sz="1500" b="1" spc="-45" dirty="0">
                <a:latin typeface="Arial"/>
                <a:cs typeface="Arial"/>
              </a:rPr>
              <a:t>reports </a:t>
            </a:r>
            <a:r>
              <a:rPr sz="1500" b="1" spc="-15" dirty="0">
                <a:latin typeface="Arial"/>
                <a:cs typeface="Arial"/>
              </a:rPr>
              <a:t>Title </a:t>
            </a:r>
            <a:r>
              <a:rPr sz="1500" b="1" spc="10" dirty="0">
                <a:latin typeface="Arial"/>
                <a:cs typeface="Arial"/>
              </a:rPr>
              <a:t>IX </a:t>
            </a:r>
            <a:r>
              <a:rPr sz="1500" b="1" spc="-80" dirty="0">
                <a:latin typeface="Arial"/>
                <a:cs typeface="Arial"/>
              </a:rPr>
              <a:t>Sexual  </a:t>
            </a:r>
            <a:r>
              <a:rPr sz="1500" b="1" spc="-60" dirty="0">
                <a:latin typeface="Arial"/>
                <a:cs typeface="Arial"/>
              </a:rPr>
              <a:t>Harassment </a:t>
            </a:r>
            <a:r>
              <a:rPr sz="1500" b="1" spc="-30" dirty="0">
                <a:latin typeface="Arial"/>
                <a:cs typeface="Arial"/>
              </a:rPr>
              <a:t>perpetrated </a:t>
            </a:r>
            <a:r>
              <a:rPr sz="1500" b="1" spc="-75" dirty="0">
                <a:latin typeface="Arial"/>
                <a:cs typeface="Arial"/>
              </a:rPr>
              <a:t>against someone</a:t>
            </a:r>
            <a:r>
              <a:rPr sz="1500" b="1" spc="-90" dirty="0">
                <a:latin typeface="Arial"/>
                <a:cs typeface="Arial"/>
              </a:rPr>
              <a:t> </a:t>
            </a:r>
            <a:r>
              <a:rPr sz="1500" b="1" spc="-75" dirty="0">
                <a:latin typeface="Arial"/>
                <a:cs typeface="Arial"/>
              </a:rPr>
              <a:t>else</a:t>
            </a:r>
            <a:endParaRPr sz="15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534661" y="3704082"/>
            <a:ext cx="4305300" cy="518159"/>
          </a:xfrm>
          <a:prstGeom prst="rect">
            <a:avLst/>
          </a:prstGeom>
          <a:solidFill>
            <a:srgbClr val="DDDDDD">
              <a:alpha val="90194"/>
            </a:srgbClr>
          </a:solidFill>
          <a:ln w="25400">
            <a:solidFill>
              <a:srgbClr val="000000"/>
            </a:solidFill>
          </a:ln>
        </p:spPr>
        <p:txBody>
          <a:bodyPr vert="horz" wrap="square" lIns="0" tIns="52069" rIns="0" bIns="0" rtlCol="0">
            <a:spAutoFit/>
          </a:bodyPr>
          <a:lstStyle/>
          <a:p>
            <a:pPr marL="1014094" marR="177800" indent="-832485">
              <a:lnSpc>
                <a:spcPts val="1620"/>
              </a:lnSpc>
              <a:spcBef>
                <a:spcPts val="409"/>
              </a:spcBef>
            </a:pPr>
            <a:r>
              <a:rPr sz="1500" b="1" spc="30" dirty="0">
                <a:latin typeface="Arial"/>
                <a:cs typeface="Arial"/>
              </a:rPr>
              <a:t>NOT</a:t>
            </a:r>
            <a:r>
              <a:rPr sz="1500" b="1" spc="-45" dirty="0">
                <a:latin typeface="Arial"/>
                <a:cs typeface="Arial"/>
              </a:rPr>
              <a:t> </a:t>
            </a:r>
            <a:r>
              <a:rPr sz="1500" b="1" spc="-15" dirty="0">
                <a:latin typeface="Arial"/>
                <a:cs typeface="Arial"/>
              </a:rPr>
              <a:t>the</a:t>
            </a:r>
            <a:r>
              <a:rPr sz="1500" b="1" spc="-70" dirty="0">
                <a:latin typeface="Arial"/>
                <a:cs typeface="Arial"/>
              </a:rPr>
              <a:t> </a:t>
            </a:r>
            <a:r>
              <a:rPr sz="1500" b="1" spc="-15" dirty="0">
                <a:latin typeface="Arial"/>
                <a:cs typeface="Arial"/>
              </a:rPr>
              <a:t>Title</a:t>
            </a:r>
            <a:r>
              <a:rPr sz="1500" b="1" spc="-70" dirty="0">
                <a:latin typeface="Arial"/>
                <a:cs typeface="Arial"/>
              </a:rPr>
              <a:t> </a:t>
            </a:r>
            <a:r>
              <a:rPr sz="1500" b="1" spc="10" dirty="0">
                <a:latin typeface="Arial"/>
                <a:cs typeface="Arial"/>
              </a:rPr>
              <a:t>IX</a:t>
            </a:r>
            <a:r>
              <a:rPr sz="1500" b="1" spc="-45" dirty="0">
                <a:latin typeface="Arial"/>
                <a:cs typeface="Arial"/>
              </a:rPr>
              <a:t> </a:t>
            </a:r>
            <a:r>
              <a:rPr sz="1500" b="1" spc="-50" dirty="0">
                <a:latin typeface="Arial"/>
                <a:cs typeface="Arial"/>
              </a:rPr>
              <a:t>Coordinator,</a:t>
            </a:r>
            <a:r>
              <a:rPr sz="1500" b="1" spc="-85" dirty="0">
                <a:latin typeface="Arial"/>
                <a:cs typeface="Arial"/>
              </a:rPr>
              <a:t> </a:t>
            </a:r>
            <a:r>
              <a:rPr sz="1500" b="1" spc="-45" dirty="0">
                <a:latin typeface="Arial"/>
                <a:cs typeface="Arial"/>
              </a:rPr>
              <a:t>even</a:t>
            </a:r>
            <a:r>
              <a:rPr sz="1500" b="1" spc="-65" dirty="0">
                <a:latin typeface="Arial"/>
                <a:cs typeface="Arial"/>
              </a:rPr>
              <a:t> </a:t>
            </a:r>
            <a:r>
              <a:rPr sz="1500" b="1" dirty="0">
                <a:latin typeface="Arial"/>
                <a:cs typeface="Arial"/>
              </a:rPr>
              <a:t>if</a:t>
            </a:r>
            <a:r>
              <a:rPr sz="1500" b="1" spc="-55" dirty="0">
                <a:latin typeface="Arial"/>
                <a:cs typeface="Arial"/>
              </a:rPr>
              <a:t> </a:t>
            </a:r>
            <a:r>
              <a:rPr sz="1500" b="1" spc="-15" dirty="0">
                <a:latin typeface="Arial"/>
                <a:cs typeface="Arial"/>
              </a:rPr>
              <a:t>the</a:t>
            </a:r>
            <a:r>
              <a:rPr sz="1500" b="1" spc="-70" dirty="0">
                <a:latin typeface="Arial"/>
                <a:cs typeface="Arial"/>
              </a:rPr>
              <a:t> </a:t>
            </a:r>
            <a:r>
              <a:rPr sz="1500" b="1" spc="-25" dirty="0">
                <a:latin typeface="Arial"/>
                <a:cs typeface="Arial"/>
              </a:rPr>
              <a:t>TIXC  </a:t>
            </a:r>
            <a:r>
              <a:rPr sz="1500" b="1" spc="-135" dirty="0">
                <a:latin typeface="Arial"/>
                <a:cs typeface="Arial"/>
              </a:rPr>
              <a:t>“signs” </a:t>
            </a:r>
            <a:r>
              <a:rPr sz="1500" b="1" spc="-75" dirty="0">
                <a:latin typeface="Arial"/>
                <a:cs typeface="Arial"/>
              </a:rPr>
              <a:t>a </a:t>
            </a:r>
            <a:r>
              <a:rPr sz="1500" b="1" spc="-60" dirty="0">
                <a:latin typeface="Arial"/>
                <a:cs typeface="Arial"/>
              </a:rPr>
              <a:t>Formal</a:t>
            </a:r>
            <a:r>
              <a:rPr sz="1500" b="1" spc="30" dirty="0">
                <a:latin typeface="Arial"/>
                <a:cs typeface="Arial"/>
              </a:rPr>
              <a:t> </a:t>
            </a:r>
            <a:r>
              <a:rPr sz="1500" b="1" spc="-55" dirty="0">
                <a:latin typeface="Arial"/>
                <a:cs typeface="Arial"/>
              </a:rPr>
              <a:t>Complaint</a:t>
            </a:r>
            <a:endParaRPr sz="15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29361" y="1373889"/>
            <a:ext cx="8610600" cy="1737360"/>
          </a:xfrm>
          <a:custGeom>
            <a:avLst/>
            <a:gdLst/>
            <a:ahLst/>
            <a:cxnLst/>
            <a:rect l="l" t="t" r="r" b="b"/>
            <a:pathLst>
              <a:path w="8610600" h="1737360">
                <a:moveTo>
                  <a:pt x="4739640" y="1303007"/>
                </a:moveTo>
                <a:lnTo>
                  <a:pt x="3870960" y="1303007"/>
                </a:lnTo>
                <a:lnTo>
                  <a:pt x="4305300" y="1737360"/>
                </a:lnTo>
                <a:lnTo>
                  <a:pt x="4739640" y="1303007"/>
                </a:lnTo>
                <a:close/>
              </a:path>
              <a:path w="8610600" h="1737360">
                <a:moveTo>
                  <a:pt x="4522470" y="1128877"/>
                </a:moveTo>
                <a:lnTo>
                  <a:pt x="4088129" y="1128877"/>
                </a:lnTo>
                <a:lnTo>
                  <a:pt x="4088129" y="1303007"/>
                </a:lnTo>
                <a:lnTo>
                  <a:pt x="4522470" y="1303007"/>
                </a:lnTo>
                <a:lnTo>
                  <a:pt x="4522470" y="1128877"/>
                </a:lnTo>
                <a:close/>
              </a:path>
              <a:path w="8610600" h="1737360">
                <a:moveTo>
                  <a:pt x="8610600" y="0"/>
                </a:moveTo>
                <a:lnTo>
                  <a:pt x="0" y="0"/>
                </a:lnTo>
                <a:lnTo>
                  <a:pt x="0" y="1128877"/>
                </a:lnTo>
                <a:lnTo>
                  <a:pt x="8610600" y="1128877"/>
                </a:lnTo>
                <a:lnTo>
                  <a:pt x="8610600" y="0"/>
                </a:lnTo>
                <a:close/>
              </a:path>
            </a:pathLst>
          </a:custGeom>
          <a:solidFill>
            <a:srgbClr val="5252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29361" y="1373889"/>
            <a:ext cx="8610600" cy="1737360"/>
          </a:xfrm>
          <a:custGeom>
            <a:avLst/>
            <a:gdLst/>
            <a:ahLst/>
            <a:cxnLst/>
            <a:rect l="l" t="t" r="r" b="b"/>
            <a:pathLst>
              <a:path w="8610600" h="1737360">
                <a:moveTo>
                  <a:pt x="8610600" y="1128877"/>
                </a:moveTo>
                <a:lnTo>
                  <a:pt x="4522470" y="1128877"/>
                </a:lnTo>
                <a:lnTo>
                  <a:pt x="4522470" y="1303007"/>
                </a:lnTo>
                <a:lnTo>
                  <a:pt x="4739640" y="1303007"/>
                </a:lnTo>
                <a:lnTo>
                  <a:pt x="4305300" y="1737360"/>
                </a:lnTo>
                <a:lnTo>
                  <a:pt x="3870960" y="1303007"/>
                </a:lnTo>
                <a:lnTo>
                  <a:pt x="4088129" y="1303007"/>
                </a:lnTo>
                <a:lnTo>
                  <a:pt x="4088129" y="1128877"/>
                </a:lnTo>
                <a:lnTo>
                  <a:pt x="0" y="1128877"/>
                </a:lnTo>
                <a:lnTo>
                  <a:pt x="0" y="0"/>
                </a:lnTo>
                <a:lnTo>
                  <a:pt x="8610600" y="0"/>
                </a:lnTo>
                <a:lnTo>
                  <a:pt x="8610600" y="1128877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908335" y="1603987"/>
            <a:ext cx="7249795" cy="621030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2974975" marR="5080" indent="-2962910">
              <a:lnSpc>
                <a:spcPts val="2170"/>
              </a:lnSpc>
              <a:spcBef>
                <a:spcPts val="475"/>
              </a:spcBef>
            </a:pPr>
            <a:r>
              <a:rPr sz="2000" spc="-5" dirty="0">
                <a:solidFill>
                  <a:srgbClr val="FFFFFF"/>
                </a:solidFill>
                <a:latin typeface="Tahoma"/>
                <a:cs typeface="Tahoma"/>
              </a:rPr>
              <a:t>Apply </a:t>
            </a:r>
            <a:r>
              <a:rPr sz="2000" dirty="0">
                <a:solidFill>
                  <a:srgbClr val="FFFFFF"/>
                </a:solidFill>
                <a:latin typeface="Tahoma"/>
                <a:cs typeface="Tahoma"/>
              </a:rPr>
              <a:t>to </a:t>
            </a:r>
            <a:r>
              <a:rPr sz="2000" spc="-5" dirty="0">
                <a:solidFill>
                  <a:srgbClr val="FFFFFF"/>
                </a:solidFill>
                <a:latin typeface="Tahoma"/>
                <a:cs typeface="Tahoma"/>
              </a:rPr>
              <a:t>parties in </a:t>
            </a:r>
            <a:r>
              <a:rPr sz="2000" dirty="0">
                <a:solidFill>
                  <a:srgbClr val="FFFFFF"/>
                </a:solidFill>
                <a:latin typeface="Tahoma"/>
                <a:cs typeface="Tahoma"/>
              </a:rPr>
              <a:t>both </a:t>
            </a:r>
            <a:r>
              <a:rPr sz="2100" i="1" spc="-50" dirty="0">
                <a:solidFill>
                  <a:srgbClr val="FFFFFF"/>
                </a:solidFill>
                <a:latin typeface="Tahoma"/>
                <a:cs typeface="Tahoma"/>
              </a:rPr>
              <a:t>reports </a:t>
            </a:r>
            <a:r>
              <a:rPr sz="2000" dirty="0">
                <a:solidFill>
                  <a:srgbClr val="FFFFFF"/>
                </a:solidFill>
                <a:latin typeface="Tahoma"/>
                <a:cs typeface="Tahoma"/>
              </a:rPr>
              <a:t>and </a:t>
            </a:r>
            <a:r>
              <a:rPr sz="2100" i="1" spc="-60" dirty="0">
                <a:solidFill>
                  <a:srgbClr val="FFFFFF"/>
                </a:solidFill>
                <a:latin typeface="Tahoma"/>
                <a:cs typeface="Tahoma"/>
              </a:rPr>
              <a:t>Formal </a:t>
            </a:r>
            <a:r>
              <a:rPr sz="2100" i="1" spc="-50" dirty="0">
                <a:solidFill>
                  <a:srgbClr val="FFFFFF"/>
                </a:solidFill>
                <a:latin typeface="Tahoma"/>
                <a:cs typeface="Tahoma"/>
              </a:rPr>
              <a:t>Complaints </a:t>
            </a:r>
            <a:r>
              <a:rPr sz="2000" dirty="0">
                <a:solidFill>
                  <a:srgbClr val="FFFFFF"/>
                </a:solidFill>
                <a:latin typeface="Tahoma"/>
                <a:cs typeface="Tahoma"/>
              </a:rPr>
              <a:t>of sexual  </a:t>
            </a:r>
            <a:r>
              <a:rPr sz="2000" spc="-5" dirty="0">
                <a:solidFill>
                  <a:srgbClr val="FFFFFF"/>
                </a:solidFill>
                <a:latin typeface="Tahoma"/>
                <a:cs typeface="Tahoma"/>
              </a:rPr>
              <a:t>harassment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627700" y="6393655"/>
            <a:ext cx="273050" cy="149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latin typeface="Tahoma"/>
                <a:cs typeface="Tahoma"/>
              </a:rPr>
              <a:t>75</a:t>
            </a:r>
            <a:endParaRPr sz="800">
              <a:latin typeface="Tahoma"/>
              <a:cs typeface="Tahoma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3540" y="488696"/>
            <a:ext cx="478917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333333"/>
                </a:solidFill>
              </a:rPr>
              <a:t>Title IX </a:t>
            </a:r>
            <a:r>
              <a:rPr sz="2400" spc="-5" dirty="0">
                <a:solidFill>
                  <a:srgbClr val="333333"/>
                </a:solidFill>
              </a:rPr>
              <a:t>Coordinator </a:t>
            </a:r>
            <a:r>
              <a:rPr sz="2400" dirty="0">
                <a:solidFill>
                  <a:srgbClr val="333333"/>
                </a:solidFill>
              </a:rPr>
              <a:t>or designee  must </a:t>
            </a:r>
            <a:r>
              <a:rPr sz="2400" spc="-25" dirty="0">
                <a:solidFill>
                  <a:srgbClr val="333333"/>
                </a:solidFill>
              </a:rPr>
              <a:t>promptly, </a:t>
            </a:r>
            <a:r>
              <a:rPr sz="2400" b="1" dirty="0">
                <a:solidFill>
                  <a:srgbClr val="333333"/>
                </a:solidFill>
                <a:latin typeface="Tahoma"/>
                <a:cs typeface="Tahoma"/>
              </a:rPr>
              <a:t>even </a:t>
            </a:r>
            <a:r>
              <a:rPr sz="2400" b="1" spc="-5" dirty="0">
                <a:solidFill>
                  <a:srgbClr val="333333"/>
                </a:solidFill>
                <a:latin typeface="Tahoma"/>
                <a:cs typeface="Tahoma"/>
              </a:rPr>
              <a:t>if no</a:t>
            </a:r>
            <a:r>
              <a:rPr sz="2400" b="1" spc="-105" dirty="0">
                <a:solidFill>
                  <a:srgbClr val="333333"/>
                </a:solidFill>
                <a:latin typeface="Tahoma"/>
                <a:cs typeface="Tahoma"/>
              </a:rPr>
              <a:t> </a:t>
            </a:r>
            <a:r>
              <a:rPr sz="2400" b="1" spc="-5" dirty="0">
                <a:solidFill>
                  <a:srgbClr val="333333"/>
                </a:solidFill>
                <a:latin typeface="Tahoma"/>
                <a:cs typeface="Tahoma"/>
              </a:rPr>
              <a:t>Formal  Complaint is</a:t>
            </a:r>
            <a:r>
              <a:rPr sz="2400" b="1" spc="15" dirty="0">
                <a:solidFill>
                  <a:srgbClr val="333333"/>
                </a:solidFill>
                <a:latin typeface="Tahoma"/>
                <a:cs typeface="Tahoma"/>
              </a:rPr>
              <a:t> </a:t>
            </a:r>
            <a:r>
              <a:rPr sz="2400" b="1" spc="-5" dirty="0">
                <a:solidFill>
                  <a:srgbClr val="333333"/>
                </a:solidFill>
                <a:latin typeface="Tahoma"/>
                <a:cs typeface="Tahoma"/>
              </a:rPr>
              <a:t>filed</a:t>
            </a:r>
            <a:r>
              <a:rPr sz="2400" spc="-5" dirty="0">
                <a:solidFill>
                  <a:srgbClr val="333333"/>
                </a:solidFill>
              </a:rPr>
              <a:t>: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627700" y="6393655"/>
            <a:ext cx="273050" cy="149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latin typeface="Tahoma"/>
                <a:cs typeface="Tahoma"/>
              </a:rPr>
              <a:t>76</a:t>
            </a:r>
            <a:endParaRPr sz="800">
              <a:latin typeface="Tahoma"/>
              <a:cs typeface="Tahom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83448" y="1585976"/>
            <a:ext cx="4892675" cy="414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40690" marR="5080" indent="-428625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440690" algn="l"/>
                <a:tab pos="441325" algn="l"/>
              </a:tabLst>
            </a:pPr>
            <a:r>
              <a:rPr sz="2250" dirty="0">
                <a:solidFill>
                  <a:srgbClr val="333333"/>
                </a:solidFill>
                <a:latin typeface="Tahoma"/>
                <a:cs typeface="Tahoma"/>
              </a:rPr>
              <a:t>Contact the Title IX </a:t>
            </a:r>
            <a:r>
              <a:rPr sz="2250" spc="-5" dirty="0">
                <a:solidFill>
                  <a:srgbClr val="333333"/>
                </a:solidFill>
                <a:latin typeface="Tahoma"/>
                <a:cs typeface="Tahoma"/>
              </a:rPr>
              <a:t>Complainant</a:t>
            </a:r>
            <a:r>
              <a:rPr sz="2250" spc="-175" dirty="0">
                <a:solidFill>
                  <a:srgbClr val="333333"/>
                </a:solidFill>
                <a:latin typeface="Tahoma"/>
                <a:cs typeface="Tahoma"/>
              </a:rPr>
              <a:t> </a:t>
            </a:r>
            <a:r>
              <a:rPr sz="2250" dirty="0">
                <a:solidFill>
                  <a:srgbClr val="333333"/>
                </a:solidFill>
                <a:latin typeface="Tahoma"/>
                <a:cs typeface="Tahoma"/>
              </a:rPr>
              <a:t>to  discuss the </a:t>
            </a:r>
            <a:r>
              <a:rPr sz="2250" spc="-10" dirty="0">
                <a:solidFill>
                  <a:srgbClr val="333333"/>
                </a:solidFill>
                <a:latin typeface="Tahoma"/>
                <a:cs typeface="Tahoma"/>
              </a:rPr>
              <a:t>availability </a:t>
            </a:r>
            <a:r>
              <a:rPr sz="2250" dirty="0">
                <a:solidFill>
                  <a:srgbClr val="333333"/>
                </a:solidFill>
                <a:latin typeface="Tahoma"/>
                <a:cs typeface="Tahoma"/>
              </a:rPr>
              <a:t>of  </a:t>
            </a:r>
            <a:r>
              <a:rPr sz="2250" spc="-5" dirty="0">
                <a:solidFill>
                  <a:srgbClr val="333333"/>
                </a:solidFill>
                <a:latin typeface="Tahoma"/>
                <a:cs typeface="Tahoma"/>
              </a:rPr>
              <a:t>“supportive</a:t>
            </a:r>
            <a:r>
              <a:rPr sz="2250" spc="-50" dirty="0">
                <a:solidFill>
                  <a:srgbClr val="333333"/>
                </a:solidFill>
                <a:latin typeface="Tahoma"/>
                <a:cs typeface="Tahoma"/>
              </a:rPr>
              <a:t> </a:t>
            </a:r>
            <a:r>
              <a:rPr sz="2250" dirty="0">
                <a:solidFill>
                  <a:srgbClr val="333333"/>
                </a:solidFill>
                <a:latin typeface="Tahoma"/>
                <a:cs typeface="Tahoma"/>
              </a:rPr>
              <a:t>measures”</a:t>
            </a:r>
            <a:endParaRPr sz="2250">
              <a:latin typeface="Tahoma"/>
              <a:cs typeface="Tahoma"/>
            </a:endParaRPr>
          </a:p>
          <a:p>
            <a:pPr marL="440690" marR="27940" indent="-428625">
              <a:lnSpc>
                <a:spcPct val="100000"/>
              </a:lnSpc>
              <a:buFont typeface="Arial"/>
              <a:buChar char="•"/>
              <a:tabLst>
                <a:tab pos="440690" algn="l"/>
                <a:tab pos="441325" algn="l"/>
              </a:tabLst>
            </a:pPr>
            <a:r>
              <a:rPr sz="2250" dirty="0">
                <a:solidFill>
                  <a:srgbClr val="333333"/>
                </a:solidFill>
                <a:latin typeface="Tahoma"/>
                <a:cs typeface="Tahoma"/>
              </a:rPr>
              <a:t>Consider the Title IX</a:t>
            </a:r>
            <a:r>
              <a:rPr sz="2250" spc="-110" dirty="0">
                <a:solidFill>
                  <a:srgbClr val="333333"/>
                </a:solidFill>
                <a:latin typeface="Tahoma"/>
                <a:cs typeface="Tahoma"/>
              </a:rPr>
              <a:t> </a:t>
            </a:r>
            <a:r>
              <a:rPr sz="2250" spc="-10" dirty="0">
                <a:solidFill>
                  <a:srgbClr val="333333"/>
                </a:solidFill>
                <a:latin typeface="Tahoma"/>
                <a:cs typeface="Tahoma"/>
              </a:rPr>
              <a:t>Complainant’s  </a:t>
            </a:r>
            <a:r>
              <a:rPr sz="2250" dirty="0">
                <a:solidFill>
                  <a:srgbClr val="333333"/>
                </a:solidFill>
                <a:latin typeface="Tahoma"/>
                <a:cs typeface="Tahoma"/>
              </a:rPr>
              <a:t>wishes with respect to </a:t>
            </a:r>
            <a:r>
              <a:rPr sz="2250" spc="-5" dirty="0">
                <a:solidFill>
                  <a:srgbClr val="333333"/>
                </a:solidFill>
                <a:latin typeface="Tahoma"/>
                <a:cs typeface="Tahoma"/>
              </a:rPr>
              <a:t>supportive  </a:t>
            </a:r>
            <a:r>
              <a:rPr sz="2250" dirty="0">
                <a:solidFill>
                  <a:srgbClr val="333333"/>
                </a:solidFill>
                <a:latin typeface="Tahoma"/>
                <a:cs typeface="Tahoma"/>
              </a:rPr>
              <a:t>measures</a:t>
            </a:r>
            <a:endParaRPr sz="2250">
              <a:latin typeface="Tahoma"/>
              <a:cs typeface="Tahoma"/>
            </a:endParaRPr>
          </a:p>
          <a:p>
            <a:pPr marL="440690" marR="50800" indent="-428625">
              <a:lnSpc>
                <a:spcPct val="100000"/>
              </a:lnSpc>
              <a:buFont typeface="Arial"/>
              <a:buChar char="•"/>
              <a:tabLst>
                <a:tab pos="440690" algn="l"/>
                <a:tab pos="441325" algn="l"/>
              </a:tabLst>
            </a:pPr>
            <a:r>
              <a:rPr sz="2250" spc="-5" dirty="0">
                <a:solidFill>
                  <a:srgbClr val="333333"/>
                </a:solidFill>
                <a:latin typeface="Tahoma"/>
                <a:cs typeface="Tahoma"/>
              </a:rPr>
              <a:t>Inform </a:t>
            </a:r>
            <a:r>
              <a:rPr sz="2250" dirty="0">
                <a:solidFill>
                  <a:srgbClr val="333333"/>
                </a:solidFill>
                <a:latin typeface="Tahoma"/>
                <a:cs typeface="Tahoma"/>
              </a:rPr>
              <a:t>the Title IX </a:t>
            </a:r>
            <a:r>
              <a:rPr sz="2250" spc="-5" dirty="0">
                <a:solidFill>
                  <a:srgbClr val="333333"/>
                </a:solidFill>
                <a:latin typeface="Tahoma"/>
                <a:cs typeface="Tahoma"/>
              </a:rPr>
              <a:t>Complainant </a:t>
            </a:r>
            <a:r>
              <a:rPr sz="2250" dirty="0">
                <a:solidFill>
                  <a:srgbClr val="333333"/>
                </a:solidFill>
                <a:latin typeface="Tahoma"/>
                <a:cs typeface="Tahoma"/>
              </a:rPr>
              <a:t>of  the </a:t>
            </a:r>
            <a:r>
              <a:rPr sz="2250" spc="-10" dirty="0">
                <a:solidFill>
                  <a:srgbClr val="333333"/>
                </a:solidFill>
                <a:latin typeface="Tahoma"/>
                <a:cs typeface="Tahoma"/>
              </a:rPr>
              <a:t>availability </a:t>
            </a:r>
            <a:r>
              <a:rPr sz="2250" dirty="0">
                <a:solidFill>
                  <a:srgbClr val="333333"/>
                </a:solidFill>
                <a:latin typeface="Tahoma"/>
                <a:cs typeface="Tahoma"/>
              </a:rPr>
              <a:t>of </a:t>
            </a:r>
            <a:r>
              <a:rPr sz="2250" spc="-5" dirty="0">
                <a:solidFill>
                  <a:srgbClr val="333333"/>
                </a:solidFill>
                <a:latin typeface="Tahoma"/>
                <a:cs typeface="Tahoma"/>
              </a:rPr>
              <a:t>supportive  </a:t>
            </a:r>
            <a:r>
              <a:rPr sz="2250" dirty="0">
                <a:solidFill>
                  <a:srgbClr val="333333"/>
                </a:solidFill>
                <a:latin typeface="Tahoma"/>
                <a:cs typeface="Tahoma"/>
              </a:rPr>
              <a:t>measures with or without the</a:t>
            </a:r>
            <a:r>
              <a:rPr sz="2250" spc="-185" dirty="0">
                <a:solidFill>
                  <a:srgbClr val="333333"/>
                </a:solidFill>
                <a:latin typeface="Tahoma"/>
                <a:cs typeface="Tahoma"/>
              </a:rPr>
              <a:t> </a:t>
            </a:r>
            <a:r>
              <a:rPr sz="2250" dirty="0">
                <a:solidFill>
                  <a:srgbClr val="333333"/>
                </a:solidFill>
                <a:latin typeface="Tahoma"/>
                <a:cs typeface="Tahoma"/>
              </a:rPr>
              <a:t>filing  of a </a:t>
            </a:r>
            <a:r>
              <a:rPr sz="2250" spc="-5" dirty="0">
                <a:solidFill>
                  <a:srgbClr val="333333"/>
                </a:solidFill>
                <a:latin typeface="Tahoma"/>
                <a:cs typeface="Tahoma"/>
              </a:rPr>
              <a:t>formal</a:t>
            </a:r>
            <a:r>
              <a:rPr sz="2250" spc="-70" dirty="0">
                <a:solidFill>
                  <a:srgbClr val="333333"/>
                </a:solidFill>
                <a:latin typeface="Tahoma"/>
                <a:cs typeface="Tahoma"/>
              </a:rPr>
              <a:t> </a:t>
            </a:r>
            <a:r>
              <a:rPr sz="2250" dirty="0">
                <a:solidFill>
                  <a:srgbClr val="333333"/>
                </a:solidFill>
                <a:latin typeface="Tahoma"/>
                <a:cs typeface="Tahoma"/>
              </a:rPr>
              <a:t>complaint</a:t>
            </a:r>
            <a:endParaRPr sz="2250">
              <a:latin typeface="Tahoma"/>
              <a:cs typeface="Tahoma"/>
            </a:endParaRPr>
          </a:p>
          <a:p>
            <a:pPr marL="440690" marR="648335" indent="-428625">
              <a:lnSpc>
                <a:spcPct val="100000"/>
              </a:lnSpc>
              <a:buFont typeface="Arial"/>
              <a:buChar char="•"/>
              <a:tabLst>
                <a:tab pos="440690" algn="l"/>
                <a:tab pos="441325" algn="l"/>
              </a:tabLst>
            </a:pPr>
            <a:r>
              <a:rPr sz="2250" dirty="0">
                <a:solidFill>
                  <a:srgbClr val="333333"/>
                </a:solidFill>
                <a:latin typeface="Tahoma"/>
                <a:cs typeface="Tahoma"/>
              </a:rPr>
              <a:t>Explain the process </a:t>
            </a:r>
            <a:r>
              <a:rPr sz="2250" spc="-10" dirty="0">
                <a:solidFill>
                  <a:srgbClr val="333333"/>
                </a:solidFill>
                <a:latin typeface="Tahoma"/>
                <a:cs typeface="Tahoma"/>
              </a:rPr>
              <a:t>for </a:t>
            </a:r>
            <a:r>
              <a:rPr sz="2250" dirty="0">
                <a:solidFill>
                  <a:srgbClr val="333333"/>
                </a:solidFill>
                <a:latin typeface="Tahoma"/>
                <a:cs typeface="Tahoma"/>
              </a:rPr>
              <a:t>filing</a:t>
            </a:r>
            <a:r>
              <a:rPr sz="2250" spc="-215" dirty="0">
                <a:solidFill>
                  <a:srgbClr val="333333"/>
                </a:solidFill>
                <a:latin typeface="Tahoma"/>
                <a:cs typeface="Tahoma"/>
              </a:rPr>
              <a:t> </a:t>
            </a:r>
            <a:r>
              <a:rPr sz="2250" dirty="0">
                <a:solidFill>
                  <a:srgbClr val="333333"/>
                </a:solidFill>
                <a:latin typeface="Tahoma"/>
                <a:cs typeface="Tahoma"/>
              </a:rPr>
              <a:t>a  </a:t>
            </a:r>
            <a:r>
              <a:rPr sz="2250" spc="-10" dirty="0">
                <a:solidFill>
                  <a:srgbClr val="333333"/>
                </a:solidFill>
                <a:latin typeface="Tahoma"/>
                <a:cs typeface="Tahoma"/>
              </a:rPr>
              <a:t>Formal</a:t>
            </a:r>
            <a:r>
              <a:rPr sz="2250" spc="-35" dirty="0">
                <a:solidFill>
                  <a:srgbClr val="333333"/>
                </a:solidFill>
                <a:latin typeface="Tahoma"/>
                <a:cs typeface="Tahoma"/>
              </a:rPr>
              <a:t> </a:t>
            </a:r>
            <a:r>
              <a:rPr sz="2250" dirty="0">
                <a:solidFill>
                  <a:srgbClr val="333333"/>
                </a:solidFill>
                <a:latin typeface="Tahoma"/>
                <a:cs typeface="Tahoma"/>
              </a:rPr>
              <a:t>Complaint</a:t>
            </a:r>
            <a:endParaRPr sz="225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038088" y="2092451"/>
            <a:ext cx="2715895" cy="2673350"/>
          </a:xfrm>
          <a:prstGeom prst="rect">
            <a:avLst/>
          </a:prstGeom>
          <a:solidFill>
            <a:srgbClr val="7E7E7E"/>
          </a:solidFill>
        </p:spPr>
        <p:txBody>
          <a:bodyPr vert="horz" wrap="square" lIns="0" tIns="480059" rIns="0" bIns="0" rtlCol="0">
            <a:spAutoFit/>
          </a:bodyPr>
          <a:lstStyle/>
          <a:p>
            <a:pPr marL="113030" marR="106680" algn="ctr">
              <a:lnSpc>
                <a:spcPct val="89600"/>
              </a:lnSpc>
              <a:spcBef>
                <a:spcPts val="3779"/>
              </a:spcBef>
            </a:pPr>
            <a:r>
              <a:rPr sz="4250" b="1" i="1" spc="-350" dirty="0">
                <a:solidFill>
                  <a:srgbClr val="FFFFFF"/>
                </a:solidFill>
                <a:latin typeface="Tahoma"/>
                <a:cs typeface="Tahoma"/>
              </a:rPr>
              <a:t>New </a:t>
            </a:r>
            <a:r>
              <a:rPr sz="4050" b="1" dirty="0">
                <a:solidFill>
                  <a:srgbClr val="FFFFFF"/>
                </a:solidFill>
                <a:latin typeface="Tahoma"/>
                <a:cs typeface="Tahoma"/>
              </a:rPr>
              <a:t>:  </a:t>
            </a:r>
            <a:r>
              <a:rPr sz="4050" b="1" spc="-5" dirty="0">
                <a:solidFill>
                  <a:srgbClr val="FFFFFF"/>
                </a:solidFill>
                <a:latin typeface="Tahoma"/>
                <a:cs typeface="Tahoma"/>
              </a:rPr>
              <a:t>Initial  </a:t>
            </a:r>
            <a:r>
              <a:rPr sz="4050" b="1" spc="-10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4050" b="1" spc="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4050" b="1" dirty="0">
                <a:solidFill>
                  <a:srgbClr val="FFFFFF"/>
                </a:solidFill>
                <a:latin typeface="Tahoma"/>
                <a:cs typeface="Tahoma"/>
              </a:rPr>
              <a:t>spo</a:t>
            </a:r>
            <a:r>
              <a:rPr sz="4050" b="1" spc="-10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4050" b="1" dirty="0">
                <a:solidFill>
                  <a:srgbClr val="FFFFFF"/>
                </a:solidFill>
                <a:latin typeface="Tahoma"/>
                <a:cs typeface="Tahoma"/>
              </a:rPr>
              <a:t>se</a:t>
            </a:r>
            <a:endParaRPr sz="40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57200"/>
            <a:ext cx="9143999" cy="5143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38860" y="2574319"/>
            <a:ext cx="1977389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24840">
              <a:lnSpc>
                <a:spcPct val="100000"/>
              </a:lnSpc>
              <a:spcBef>
                <a:spcPts val="100"/>
              </a:spcBef>
            </a:pPr>
            <a:r>
              <a:rPr sz="3000" b="1" spc="-5" dirty="0">
                <a:solidFill>
                  <a:srgbClr val="000000"/>
                </a:solidFill>
                <a:latin typeface="Tahoma"/>
                <a:cs typeface="Tahoma"/>
              </a:rPr>
              <a:t>Form</a:t>
            </a:r>
            <a:r>
              <a:rPr sz="3000" b="1" dirty="0">
                <a:solidFill>
                  <a:srgbClr val="000000"/>
                </a:solidFill>
                <a:latin typeface="Tahoma"/>
                <a:cs typeface="Tahoma"/>
              </a:rPr>
              <a:t>al  C</a:t>
            </a:r>
            <a:r>
              <a:rPr sz="3000" b="1" spc="-5" dirty="0">
                <a:solidFill>
                  <a:srgbClr val="000000"/>
                </a:solidFill>
                <a:latin typeface="Tahoma"/>
                <a:cs typeface="Tahoma"/>
              </a:rPr>
              <a:t>omp</a:t>
            </a:r>
            <a:r>
              <a:rPr sz="3000" b="1" spc="-10" dirty="0">
                <a:solidFill>
                  <a:srgbClr val="000000"/>
                </a:solidFill>
                <a:latin typeface="Tahoma"/>
                <a:cs typeface="Tahoma"/>
              </a:rPr>
              <a:t>l</a:t>
            </a:r>
            <a:r>
              <a:rPr sz="3000" b="1" dirty="0">
                <a:solidFill>
                  <a:srgbClr val="000000"/>
                </a:solidFill>
                <a:latin typeface="Tahoma"/>
                <a:cs typeface="Tahoma"/>
              </a:rPr>
              <a:t>a</a:t>
            </a:r>
            <a:r>
              <a:rPr sz="3000" b="1" spc="-10" dirty="0">
                <a:solidFill>
                  <a:srgbClr val="000000"/>
                </a:solidFill>
                <a:latin typeface="Tahoma"/>
                <a:cs typeface="Tahoma"/>
              </a:rPr>
              <a:t>i</a:t>
            </a:r>
            <a:r>
              <a:rPr sz="3000" b="1" dirty="0">
                <a:solidFill>
                  <a:srgbClr val="000000"/>
                </a:solidFill>
                <a:latin typeface="Tahoma"/>
                <a:cs typeface="Tahoma"/>
              </a:rPr>
              <a:t>nt</a:t>
            </a:r>
            <a:endParaRPr sz="30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572687" y="1262124"/>
            <a:ext cx="4077970" cy="345567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 marR="5080">
              <a:lnSpc>
                <a:spcPts val="2400"/>
              </a:lnSpc>
              <a:spcBef>
                <a:spcPts val="675"/>
              </a:spcBef>
            </a:pPr>
            <a:r>
              <a:rPr sz="2500" b="1" spc="-5" dirty="0">
                <a:latin typeface="Tahoma"/>
                <a:cs typeface="Tahoma"/>
              </a:rPr>
              <a:t>Defined </a:t>
            </a:r>
            <a:r>
              <a:rPr sz="2500" b="1" dirty="0">
                <a:latin typeface="Tahoma"/>
                <a:cs typeface="Tahoma"/>
              </a:rPr>
              <a:t>as </a:t>
            </a:r>
            <a:r>
              <a:rPr sz="2500" b="1" spc="-5" dirty="0">
                <a:latin typeface="Tahoma"/>
                <a:cs typeface="Tahoma"/>
              </a:rPr>
              <a:t>a document  </a:t>
            </a:r>
            <a:r>
              <a:rPr sz="2500" b="1" dirty="0">
                <a:latin typeface="Tahoma"/>
                <a:cs typeface="Tahoma"/>
              </a:rPr>
              <a:t>filed </a:t>
            </a:r>
            <a:r>
              <a:rPr sz="2500" b="1" spc="-10" dirty="0">
                <a:latin typeface="Tahoma"/>
                <a:cs typeface="Tahoma"/>
              </a:rPr>
              <a:t>by </a:t>
            </a:r>
            <a:r>
              <a:rPr sz="2500" b="1" spc="-5" dirty="0">
                <a:latin typeface="Tahoma"/>
                <a:cs typeface="Tahoma"/>
              </a:rPr>
              <a:t>a complainant or  signed by </a:t>
            </a:r>
            <a:r>
              <a:rPr sz="2500" b="1" spc="-10" dirty="0">
                <a:latin typeface="Tahoma"/>
                <a:cs typeface="Tahoma"/>
              </a:rPr>
              <a:t>the Title </a:t>
            </a:r>
            <a:r>
              <a:rPr sz="2500" b="1" dirty="0">
                <a:latin typeface="Tahoma"/>
                <a:cs typeface="Tahoma"/>
              </a:rPr>
              <a:t>IX  </a:t>
            </a:r>
            <a:r>
              <a:rPr sz="2500" b="1" spc="-10" dirty="0">
                <a:latin typeface="Tahoma"/>
                <a:cs typeface="Tahoma"/>
              </a:rPr>
              <a:t>Coordinator </a:t>
            </a:r>
            <a:r>
              <a:rPr sz="2500" b="1" spc="-5" dirty="0">
                <a:latin typeface="Tahoma"/>
                <a:cs typeface="Tahoma"/>
              </a:rPr>
              <a:t>alleging  sexual harassment  against a respondent and  requesting </a:t>
            </a:r>
            <a:r>
              <a:rPr sz="2500" b="1" spc="-10" dirty="0">
                <a:latin typeface="Tahoma"/>
                <a:cs typeface="Tahoma"/>
              </a:rPr>
              <a:t>that the  school </a:t>
            </a:r>
            <a:r>
              <a:rPr sz="2500" b="1" spc="-5" dirty="0">
                <a:latin typeface="Tahoma"/>
                <a:cs typeface="Tahoma"/>
              </a:rPr>
              <a:t>investigate </a:t>
            </a:r>
            <a:r>
              <a:rPr sz="2500" b="1" spc="-10" dirty="0">
                <a:latin typeface="Tahoma"/>
                <a:cs typeface="Tahoma"/>
              </a:rPr>
              <a:t>the  </a:t>
            </a:r>
            <a:r>
              <a:rPr sz="2500" b="1" spc="-5" dirty="0">
                <a:latin typeface="Tahoma"/>
                <a:cs typeface="Tahoma"/>
              </a:rPr>
              <a:t>allegation of sexual  harassment. </a:t>
            </a:r>
            <a:r>
              <a:rPr sz="2500" b="1" spc="-10" dirty="0">
                <a:latin typeface="Tahoma"/>
                <a:cs typeface="Tahoma"/>
              </a:rPr>
              <a:t>34 </a:t>
            </a:r>
            <a:r>
              <a:rPr sz="2500" b="1" spc="-5" dirty="0">
                <a:latin typeface="Tahoma"/>
                <a:cs typeface="Tahoma"/>
              </a:rPr>
              <a:t>C.F.R. §  </a:t>
            </a:r>
            <a:r>
              <a:rPr sz="2500" b="1" spc="-10" dirty="0">
                <a:latin typeface="Tahoma"/>
                <a:cs typeface="Tahoma"/>
              </a:rPr>
              <a:t>106.30(a).</a:t>
            </a:r>
            <a:endParaRPr sz="2500">
              <a:latin typeface="Tahoma"/>
              <a:cs typeface="Tahom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966209" y="1067561"/>
            <a:ext cx="0" cy="3429000"/>
          </a:xfrm>
          <a:custGeom>
            <a:avLst/>
            <a:gdLst/>
            <a:ahLst/>
            <a:cxnLst/>
            <a:rect l="l" t="t" r="r" b="b"/>
            <a:pathLst>
              <a:path h="3429000">
                <a:moveTo>
                  <a:pt x="0" y="0"/>
                </a:moveTo>
                <a:lnTo>
                  <a:pt x="0" y="342900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627700" y="6393655"/>
            <a:ext cx="273050" cy="149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latin typeface="Tahoma"/>
                <a:cs typeface="Tahoma"/>
              </a:rPr>
              <a:t>77</a:t>
            </a:r>
            <a:endParaRPr sz="800">
              <a:latin typeface="Tahoma"/>
              <a:cs typeface="Tahom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228600"/>
            <a:ext cx="8610600" cy="1066800"/>
          </a:xfrm>
          <a:prstGeom prst="rect">
            <a:avLst/>
          </a:prstGeom>
          <a:solidFill>
            <a:srgbClr val="8BC53D"/>
          </a:solidFill>
        </p:spPr>
        <p:txBody>
          <a:bodyPr vert="horz" wrap="square" lIns="0" tIns="19558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540"/>
              </a:spcBef>
            </a:pPr>
            <a:r>
              <a:rPr sz="4400" b="1" spc="-5" dirty="0">
                <a:latin typeface="Tahoma"/>
                <a:cs typeface="Tahoma"/>
              </a:rPr>
              <a:t>Confidentiality</a:t>
            </a:r>
            <a:endParaRPr sz="44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627700" y="6393655"/>
            <a:ext cx="273050" cy="149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latin typeface="Tahoma"/>
                <a:cs typeface="Tahoma"/>
              </a:rPr>
              <a:t>78</a:t>
            </a:r>
            <a:endParaRPr sz="800">
              <a:latin typeface="Tahoma"/>
              <a:cs typeface="Tahom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07340" y="1858772"/>
            <a:ext cx="8256905" cy="31470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271145" indent="-342900">
              <a:lnSpc>
                <a:spcPct val="100000"/>
              </a:lnSpc>
              <a:spcBef>
                <a:spcPts val="105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spc="-5" dirty="0">
                <a:latin typeface="Tahoma"/>
                <a:cs typeface="Tahoma"/>
              </a:rPr>
              <a:t>Not </a:t>
            </a:r>
            <a:r>
              <a:rPr sz="3200" dirty="0">
                <a:latin typeface="Tahoma"/>
                <a:cs typeface="Tahoma"/>
              </a:rPr>
              <a:t>required </a:t>
            </a:r>
            <a:r>
              <a:rPr sz="3200" spc="-5" dirty="0">
                <a:latin typeface="Tahoma"/>
                <a:cs typeface="Tahoma"/>
              </a:rPr>
              <a:t>to maintain anonymity </a:t>
            </a:r>
            <a:r>
              <a:rPr sz="3200" dirty="0">
                <a:latin typeface="Tahoma"/>
                <a:cs typeface="Tahoma"/>
              </a:rPr>
              <a:t>of  </a:t>
            </a:r>
            <a:r>
              <a:rPr sz="3200" spc="-5" dirty="0">
                <a:latin typeface="Tahoma"/>
                <a:cs typeface="Tahoma"/>
              </a:rPr>
              <a:t>Complainant after formal complaint is</a:t>
            </a:r>
            <a:r>
              <a:rPr sz="3200" spc="70" dirty="0">
                <a:latin typeface="Tahoma"/>
                <a:cs typeface="Tahoma"/>
              </a:rPr>
              <a:t> </a:t>
            </a:r>
            <a:r>
              <a:rPr sz="3200" spc="-5" dirty="0">
                <a:latin typeface="Tahoma"/>
                <a:cs typeface="Tahoma"/>
              </a:rPr>
              <a:t>filed</a:t>
            </a:r>
            <a:endParaRPr sz="3200">
              <a:latin typeface="Tahoma"/>
              <a:cs typeface="Tahoma"/>
            </a:endParaRPr>
          </a:p>
          <a:p>
            <a:pPr marL="355600" marR="5080" indent="-342900">
              <a:lnSpc>
                <a:spcPct val="100000"/>
              </a:lnSpc>
              <a:spcBef>
                <a:spcPts val="765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spc="-5" dirty="0">
                <a:latin typeface="Tahoma"/>
                <a:cs typeface="Tahoma"/>
              </a:rPr>
              <a:t>Both </a:t>
            </a:r>
            <a:r>
              <a:rPr sz="3200" dirty="0">
                <a:latin typeface="Tahoma"/>
                <a:cs typeface="Tahoma"/>
              </a:rPr>
              <a:t>parties must be identified </a:t>
            </a:r>
            <a:r>
              <a:rPr sz="3200" spc="-5" dirty="0">
                <a:latin typeface="Tahoma"/>
                <a:cs typeface="Tahoma"/>
              </a:rPr>
              <a:t>(if </a:t>
            </a:r>
            <a:r>
              <a:rPr sz="3200" dirty="0">
                <a:latin typeface="Tahoma"/>
                <a:cs typeface="Tahoma"/>
              </a:rPr>
              <a:t>identity </a:t>
            </a:r>
            <a:r>
              <a:rPr sz="3200" spc="-5" dirty="0">
                <a:latin typeface="Tahoma"/>
                <a:cs typeface="Tahoma"/>
              </a:rPr>
              <a:t>is  known) in written notice </a:t>
            </a:r>
            <a:r>
              <a:rPr sz="3200" dirty="0">
                <a:latin typeface="Tahoma"/>
                <a:cs typeface="Tahoma"/>
              </a:rPr>
              <a:t>of</a:t>
            </a:r>
            <a:r>
              <a:rPr sz="3200" spc="60" dirty="0">
                <a:latin typeface="Tahoma"/>
                <a:cs typeface="Tahoma"/>
              </a:rPr>
              <a:t> </a:t>
            </a:r>
            <a:r>
              <a:rPr sz="3200" spc="-5" dirty="0">
                <a:latin typeface="Tahoma"/>
                <a:cs typeface="Tahoma"/>
              </a:rPr>
              <a:t>allegations</a:t>
            </a:r>
            <a:endParaRPr sz="3200">
              <a:latin typeface="Tahoma"/>
              <a:cs typeface="Tahoma"/>
            </a:endParaRPr>
          </a:p>
          <a:p>
            <a:pPr marL="355600" marR="1464310" indent="-342900">
              <a:lnSpc>
                <a:spcPct val="100000"/>
              </a:lnSpc>
              <a:spcBef>
                <a:spcPts val="770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spc="-5" dirty="0">
                <a:latin typeface="Tahoma"/>
                <a:cs typeface="Tahoma"/>
              </a:rPr>
              <a:t>Using party initials </a:t>
            </a:r>
            <a:r>
              <a:rPr sz="3200" dirty="0">
                <a:latin typeface="Tahoma"/>
                <a:cs typeface="Tahoma"/>
              </a:rPr>
              <a:t>or withholding  </a:t>
            </a:r>
            <a:r>
              <a:rPr sz="3200" spc="-5" dirty="0">
                <a:latin typeface="Tahoma"/>
                <a:cs typeface="Tahoma"/>
              </a:rPr>
              <a:t>Complainant’s </a:t>
            </a:r>
            <a:r>
              <a:rPr sz="3200" dirty="0">
                <a:latin typeface="Tahoma"/>
                <a:cs typeface="Tahoma"/>
              </a:rPr>
              <a:t>identity </a:t>
            </a:r>
            <a:r>
              <a:rPr sz="3200" spc="-5" dirty="0">
                <a:latin typeface="Tahoma"/>
                <a:cs typeface="Tahoma"/>
              </a:rPr>
              <a:t>is</a:t>
            </a:r>
            <a:r>
              <a:rPr sz="3200" dirty="0">
                <a:latin typeface="Tahoma"/>
                <a:cs typeface="Tahoma"/>
              </a:rPr>
              <a:t> insufficient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3900" y="533400"/>
            <a:ext cx="7696199" cy="51297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043682" y="2334143"/>
            <a:ext cx="5054600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500" spc="-5" dirty="0">
                <a:latin typeface="Tahoma"/>
                <a:cs typeface="Tahoma"/>
              </a:rPr>
              <a:t>Signing </a:t>
            </a:r>
            <a:r>
              <a:rPr sz="4500" dirty="0">
                <a:latin typeface="Tahoma"/>
                <a:cs typeface="Tahoma"/>
              </a:rPr>
              <a:t>a</a:t>
            </a:r>
            <a:r>
              <a:rPr sz="4500" spc="-45" dirty="0">
                <a:latin typeface="Tahoma"/>
                <a:cs typeface="Tahoma"/>
              </a:rPr>
              <a:t> </a:t>
            </a:r>
            <a:r>
              <a:rPr sz="4500" spc="-5" dirty="0">
                <a:latin typeface="Tahoma"/>
                <a:cs typeface="Tahoma"/>
              </a:rPr>
              <a:t>Complaint</a:t>
            </a:r>
            <a:endParaRPr sz="45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627700" y="6393655"/>
            <a:ext cx="273050" cy="149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latin typeface="Tahoma"/>
                <a:cs typeface="Tahoma"/>
              </a:rPr>
              <a:t>79</a:t>
            </a:r>
            <a:endParaRPr sz="800">
              <a:latin typeface="Tahoma"/>
              <a:cs typeface="Tahom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078351" y="3552305"/>
            <a:ext cx="29876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25" dirty="0">
                <a:latin typeface="Tahoma"/>
                <a:cs typeface="Tahoma"/>
              </a:rPr>
              <a:t>Factors </a:t>
            </a:r>
            <a:r>
              <a:rPr sz="2800" spc="-5" dirty="0">
                <a:latin typeface="Tahoma"/>
                <a:cs typeface="Tahoma"/>
              </a:rPr>
              <a:t>to</a:t>
            </a:r>
            <a:r>
              <a:rPr sz="2800" spc="10" dirty="0">
                <a:latin typeface="Tahoma"/>
                <a:cs typeface="Tahoma"/>
              </a:rPr>
              <a:t> </a:t>
            </a:r>
            <a:r>
              <a:rPr sz="2800" spc="-5" dirty="0">
                <a:latin typeface="Tahoma"/>
                <a:cs typeface="Tahoma"/>
              </a:rPr>
              <a:t>consider</a:t>
            </a:r>
            <a:endParaRPr sz="2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762000"/>
            <a:ext cx="2971800" cy="4495800"/>
          </a:xfrm>
          <a:prstGeom prst="rect">
            <a:avLst/>
          </a:prstGeom>
          <a:solidFill>
            <a:srgbClr val="7E7E7E"/>
          </a:solidFill>
          <a:ln w="9525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4600">
              <a:latin typeface="Times New Roman"/>
              <a:cs typeface="Times New Roman"/>
            </a:endParaRPr>
          </a:p>
          <a:p>
            <a:pPr marL="320040" marR="561975">
              <a:lnSpc>
                <a:spcPct val="100000"/>
              </a:lnSpc>
            </a:pPr>
            <a:r>
              <a:rPr sz="3000" b="1" spc="-5" dirty="0">
                <a:solidFill>
                  <a:srgbClr val="FFFFFF"/>
                </a:solidFill>
                <a:latin typeface="Tahoma"/>
                <a:cs typeface="Tahoma"/>
              </a:rPr>
              <a:t>Suppo</a:t>
            </a:r>
            <a:r>
              <a:rPr sz="3000" b="1" spc="-10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3000" b="1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3000" b="1" spc="-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3000" b="1" dirty="0">
                <a:solidFill>
                  <a:srgbClr val="FFFFFF"/>
                </a:solidFill>
                <a:latin typeface="Tahoma"/>
                <a:cs typeface="Tahoma"/>
              </a:rPr>
              <a:t>ve  </a:t>
            </a:r>
            <a:r>
              <a:rPr sz="3000" b="1" spc="-5" dirty="0">
                <a:solidFill>
                  <a:srgbClr val="FFFFFF"/>
                </a:solidFill>
                <a:latin typeface="Tahoma"/>
                <a:cs typeface="Tahoma"/>
              </a:rPr>
              <a:t>Measures</a:t>
            </a:r>
            <a:endParaRPr sz="30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950">
              <a:latin typeface="Tahoma"/>
              <a:cs typeface="Tahoma"/>
            </a:endParaRPr>
          </a:p>
          <a:p>
            <a:pPr marL="320040" marR="753745">
              <a:lnSpc>
                <a:spcPct val="100000"/>
              </a:lnSpc>
              <a:spcBef>
                <a:spcPts val="5"/>
              </a:spcBef>
            </a:pPr>
            <a:r>
              <a:rPr sz="3000" b="1" dirty="0">
                <a:solidFill>
                  <a:srgbClr val="FFFFFF"/>
                </a:solidFill>
                <a:latin typeface="Tahoma"/>
                <a:cs typeface="Tahoma"/>
              </a:rPr>
              <a:t>What  C</a:t>
            </a:r>
            <a:r>
              <a:rPr sz="3000" b="1" spc="-5" dirty="0">
                <a:solidFill>
                  <a:srgbClr val="FFFFFF"/>
                </a:solidFill>
                <a:latin typeface="Tahoma"/>
                <a:cs typeface="Tahoma"/>
              </a:rPr>
              <a:t>h</a:t>
            </a:r>
            <a:r>
              <a:rPr sz="3000" b="1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3000" b="1" spc="-5" dirty="0">
                <a:solidFill>
                  <a:srgbClr val="FFFFFF"/>
                </a:solidFill>
                <a:latin typeface="Tahoma"/>
                <a:cs typeface="Tahoma"/>
              </a:rPr>
              <a:t>ng</a:t>
            </a:r>
            <a:r>
              <a:rPr sz="3000" b="1" spc="-1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3000" b="1" spc="-5" dirty="0">
                <a:solidFill>
                  <a:srgbClr val="FFFFFF"/>
                </a:solidFill>
                <a:latin typeface="Tahoma"/>
                <a:cs typeface="Tahoma"/>
              </a:rPr>
              <a:t>d?</a:t>
            </a:r>
            <a:endParaRPr sz="30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221324" y="718057"/>
            <a:ext cx="2167890" cy="729615"/>
          </a:xfrm>
          <a:prstGeom prst="rect">
            <a:avLst/>
          </a:prstGeom>
        </p:spPr>
        <p:txBody>
          <a:bodyPr vert="horz" wrap="square" lIns="0" tIns="444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sz="2100" b="1" spc="-5" dirty="0">
                <a:latin typeface="Tahoma"/>
                <a:cs typeface="Tahoma"/>
              </a:rPr>
              <a:t>OLD</a:t>
            </a:r>
            <a:r>
              <a:rPr sz="2100" b="1" spc="-20" dirty="0">
                <a:latin typeface="Tahoma"/>
                <a:cs typeface="Tahoma"/>
              </a:rPr>
              <a:t> </a:t>
            </a:r>
            <a:r>
              <a:rPr sz="2100" b="1" spc="-5" dirty="0">
                <a:latin typeface="Tahoma"/>
                <a:cs typeface="Tahoma"/>
              </a:rPr>
              <a:t>TERM</a:t>
            </a:r>
            <a:endParaRPr sz="21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54"/>
              </a:spcBef>
            </a:pPr>
            <a:r>
              <a:rPr sz="2100" b="1" spc="-5" dirty="0">
                <a:latin typeface="Tahoma"/>
                <a:cs typeface="Tahoma"/>
              </a:rPr>
              <a:t>(OCR</a:t>
            </a:r>
            <a:r>
              <a:rPr sz="2100" b="1" spc="-75" dirty="0">
                <a:latin typeface="Tahoma"/>
                <a:cs typeface="Tahoma"/>
              </a:rPr>
              <a:t> </a:t>
            </a:r>
            <a:r>
              <a:rPr sz="2100" b="1" spc="-5" dirty="0">
                <a:latin typeface="Tahoma"/>
                <a:cs typeface="Tahoma"/>
              </a:rPr>
              <a:t>Guidance)</a:t>
            </a:r>
            <a:endParaRPr sz="21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21324" y="1448053"/>
            <a:ext cx="2625725" cy="3834129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355600" marR="177165" indent="-342900">
              <a:lnSpc>
                <a:spcPts val="1839"/>
              </a:lnSpc>
              <a:spcBef>
                <a:spcPts val="330"/>
              </a:spcBef>
              <a:buClr>
                <a:srgbClr val="8BC53D"/>
              </a:buClr>
              <a:buSzPct val="73529"/>
              <a:buFont typeface="Wingdings"/>
              <a:buChar char=""/>
              <a:tabLst>
                <a:tab pos="354965" algn="l"/>
                <a:tab pos="355600" algn="l"/>
              </a:tabLst>
            </a:pPr>
            <a:r>
              <a:rPr sz="1700" spc="-5" dirty="0">
                <a:latin typeface="Tahoma"/>
                <a:cs typeface="Tahoma"/>
              </a:rPr>
              <a:t>Used terms </a:t>
            </a:r>
            <a:r>
              <a:rPr sz="1700" dirty="0">
                <a:latin typeface="Tahoma"/>
                <a:cs typeface="Tahoma"/>
              </a:rPr>
              <a:t>such as  </a:t>
            </a:r>
            <a:r>
              <a:rPr sz="1700" spc="-5" dirty="0">
                <a:latin typeface="Tahoma"/>
                <a:cs typeface="Tahoma"/>
              </a:rPr>
              <a:t>“interim measures” or  “interim steps” </a:t>
            </a:r>
            <a:r>
              <a:rPr sz="1700" spc="-10" dirty="0">
                <a:latin typeface="Tahoma"/>
                <a:cs typeface="Tahoma"/>
              </a:rPr>
              <a:t>to  </a:t>
            </a:r>
            <a:r>
              <a:rPr sz="1700" spc="-5" dirty="0">
                <a:latin typeface="Tahoma"/>
                <a:cs typeface="Tahoma"/>
              </a:rPr>
              <a:t>describe </a:t>
            </a:r>
            <a:r>
              <a:rPr sz="1700" dirty="0">
                <a:latin typeface="Tahoma"/>
                <a:cs typeface="Tahoma"/>
              </a:rPr>
              <a:t>measures </a:t>
            </a:r>
            <a:r>
              <a:rPr sz="1700" spc="-10" dirty="0">
                <a:latin typeface="Tahoma"/>
                <a:cs typeface="Tahoma"/>
              </a:rPr>
              <a:t>to  </a:t>
            </a:r>
            <a:r>
              <a:rPr sz="1700" spc="-5" dirty="0">
                <a:latin typeface="Tahoma"/>
                <a:cs typeface="Tahoma"/>
              </a:rPr>
              <a:t>help </a:t>
            </a:r>
            <a:r>
              <a:rPr sz="1700" dirty="0">
                <a:latin typeface="Tahoma"/>
                <a:cs typeface="Tahoma"/>
              </a:rPr>
              <a:t>a </a:t>
            </a:r>
            <a:r>
              <a:rPr sz="1700" spc="-5" dirty="0">
                <a:latin typeface="Tahoma"/>
                <a:cs typeface="Tahoma"/>
              </a:rPr>
              <a:t>complainant  maintain equal  educational</a:t>
            </a:r>
            <a:r>
              <a:rPr sz="1700" spc="-30" dirty="0">
                <a:latin typeface="Tahoma"/>
                <a:cs typeface="Tahoma"/>
              </a:rPr>
              <a:t> </a:t>
            </a:r>
            <a:r>
              <a:rPr sz="1700" dirty="0">
                <a:latin typeface="Tahoma"/>
                <a:cs typeface="Tahoma"/>
              </a:rPr>
              <a:t>access</a:t>
            </a:r>
            <a:endParaRPr sz="1700">
              <a:latin typeface="Tahoma"/>
              <a:cs typeface="Tahoma"/>
            </a:endParaRPr>
          </a:p>
          <a:p>
            <a:pPr marL="355600" marR="5080" indent="-342900">
              <a:lnSpc>
                <a:spcPts val="1839"/>
              </a:lnSpc>
              <a:spcBef>
                <a:spcPts val="380"/>
              </a:spcBef>
              <a:buClr>
                <a:srgbClr val="8BC53D"/>
              </a:buClr>
              <a:buSzPct val="73529"/>
              <a:buFont typeface="Wingdings"/>
              <a:buChar char=""/>
              <a:tabLst>
                <a:tab pos="354965" algn="l"/>
                <a:tab pos="355600" algn="l"/>
              </a:tabLst>
            </a:pPr>
            <a:r>
              <a:rPr sz="1700" spc="-5" dirty="0">
                <a:latin typeface="Tahoma"/>
                <a:cs typeface="Tahoma"/>
              </a:rPr>
              <a:t>Implied only available  during pendency of  investigation, did not  mandate offering them,  not </a:t>
            </a:r>
            <a:r>
              <a:rPr sz="1700" dirty="0">
                <a:latin typeface="Tahoma"/>
                <a:cs typeface="Tahoma"/>
              </a:rPr>
              <a:t>clear </a:t>
            </a:r>
            <a:r>
              <a:rPr sz="1700" spc="-5" dirty="0">
                <a:latin typeface="Tahoma"/>
                <a:cs typeface="Tahoma"/>
              </a:rPr>
              <a:t>if could be  punitive or disciplinary,  </a:t>
            </a:r>
            <a:r>
              <a:rPr sz="1700" dirty="0">
                <a:latin typeface="Tahoma"/>
                <a:cs typeface="Tahoma"/>
              </a:rPr>
              <a:t>and </a:t>
            </a:r>
            <a:r>
              <a:rPr sz="1700" spc="-5" dirty="0">
                <a:latin typeface="Tahoma"/>
                <a:cs typeface="Tahoma"/>
              </a:rPr>
              <a:t>did not clarify if  available </a:t>
            </a:r>
            <a:r>
              <a:rPr sz="1700" spc="-10" dirty="0">
                <a:latin typeface="Tahoma"/>
                <a:cs typeface="Tahoma"/>
              </a:rPr>
              <a:t>to  </a:t>
            </a:r>
            <a:r>
              <a:rPr sz="1700" spc="-5" dirty="0">
                <a:latin typeface="Tahoma"/>
                <a:cs typeface="Tahoma"/>
              </a:rPr>
              <a:t>respondents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108836" y="718058"/>
            <a:ext cx="150622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dirty="0">
                <a:solidFill>
                  <a:srgbClr val="000000"/>
                </a:solidFill>
                <a:latin typeface="Tahoma"/>
                <a:cs typeface="Tahoma"/>
              </a:rPr>
              <a:t>NEW</a:t>
            </a:r>
            <a:r>
              <a:rPr sz="2100" b="1" spc="-9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2100" b="1" spc="-5" dirty="0">
                <a:solidFill>
                  <a:srgbClr val="000000"/>
                </a:solidFill>
                <a:latin typeface="Tahoma"/>
                <a:cs typeface="Tahoma"/>
              </a:rPr>
              <a:t>TERM</a:t>
            </a:r>
            <a:endParaRPr sz="21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108836" y="1038097"/>
            <a:ext cx="129794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b="1" dirty="0">
                <a:latin typeface="Tahoma"/>
                <a:cs typeface="Tahoma"/>
              </a:rPr>
              <a:t>(Final</a:t>
            </a:r>
            <a:r>
              <a:rPr sz="1700" b="1" spc="-95" dirty="0">
                <a:latin typeface="Tahoma"/>
                <a:cs typeface="Tahoma"/>
              </a:rPr>
              <a:t> </a:t>
            </a:r>
            <a:r>
              <a:rPr sz="1700" b="1" dirty="0">
                <a:latin typeface="Tahoma"/>
                <a:cs typeface="Tahoma"/>
              </a:rPr>
              <a:t>Rule)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sz="half" idx="3"/>
          </p:nvPr>
        </p:nvSpPr>
        <p:spPr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355600" marR="86995" indent="-343535">
              <a:lnSpc>
                <a:spcPts val="1630"/>
              </a:lnSpc>
              <a:spcBef>
                <a:spcPts val="500"/>
              </a:spcBef>
              <a:buClr>
                <a:srgbClr val="8BC53D"/>
              </a:buClr>
              <a:buSzPct val="73529"/>
              <a:buFont typeface="Wingdings"/>
              <a:buChar char=""/>
              <a:tabLst>
                <a:tab pos="354965" algn="l"/>
                <a:tab pos="355600" algn="l"/>
              </a:tabLst>
            </a:pPr>
            <a:r>
              <a:rPr b="1" spc="-5" dirty="0">
                <a:latin typeface="Tahoma"/>
                <a:cs typeface="Tahoma"/>
              </a:rPr>
              <a:t>Non-punitive</a:t>
            </a:r>
            <a:r>
              <a:rPr spc="-5" dirty="0"/>
              <a:t>,  individualized services,  offered </a:t>
            </a:r>
            <a:r>
              <a:rPr dirty="0"/>
              <a:t>as </a:t>
            </a:r>
            <a:r>
              <a:rPr spc="-5" dirty="0"/>
              <a:t>appropriate  </a:t>
            </a:r>
            <a:r>
              <a:rPr dirty="0"/>
              <a:t>and </a:t>
            </a:r>
            <a:r>
              <a:rPr spc="-5" dirty="0"/>
              <a:t>without </a:t>
            </a:r>
            <a:r>
              <a:rPr dirty="0"/>
              <a:t>charge </a:t>
            </a:r>
            <a:r>
              <a:rPr spc="-5" dirty="0"/>
              <a:t>to</a:t>
            </a:r>
            <a:r>
              <a:rPr spc="-85" dirty="0"/>
              <a:t> </a:t>
            </a:r>
            <a:r>
              <a:rPr dirty="0"/>
              <a:t>a  </a:t>
            </a:r>
            <a:r>
              <a:rPr spc="-5" dirty="0"/>
              <a:t>complainant or </a:t>
            </a:r>
            <a:r>
              <a:rPr dirty="0"/>
              <a:t>a  </a:t>
            </a:r>
            <a:r>
              <a:rPr spc="-5" dirty="0"/>
              <a:t>respondent before or  after the </a:t>
            </a:r>
            <a:r>
              <a:rPr spc="-10" dirty="0"/>
              <a:t>filling </a:t>
            </a:r>
            <a:r>
              <a:rPr spc="-5" dirty="0"/>
              <a:t>of </a:t>
            </a:r>
            <a:r>
              <a:rPr dirty="0"/>
              <a:t>a  </a:t>
            </a:r>
            <a:r>
              <a:rPr spc="-5" dirty="0"/>
              <a:t>formal complaint, or  where no complaint </a:t>
            </a:r>
            <a:r>
              <a:rPr dirty="0"/>
              <a:t>has  </a:t>
            </a:r>
            <a:r>
              <a:rPr spc="-5" dirty="0"/>
              <a:t>been filed </a:t>
            </a:r>
            <a:r>
              <a:rPr dirty="0"/>
              <a:t>(34.  </a:t>
            </a:r>
            <a:r>
              <a:rPr spc="-5" dirty="0"/>
              <a:t>C.F.R.106.30(a)).</a:t>
            </a:r>
          </a:p>
          <a:p>
            <a:pPr marL="355600" marR="5080" indent="-342900">
              <a:lnSpc>
                <a:spcPts val="1630"/>
              </a:lnSpc>
              <a:spcBef>
                <a:spcPts val="430"/>
              </a:spcBef>
              <a:buClr>
                <a:srgbClr val="8BC53D"/>
              </a:buClr>
              <a:buSzPct val="73529"/>
              <a:buFont typeface="Wingdings"/>
              <a:buChar char=""/>
              <a:tabLst>
                <a:tab pos="354965" algn="l"/>
                <a:tab pos="355600" algn="l"/>
              </a:tabLst>
            </a:pPr>
            <a:r>
              <a:rPr b="1" dirty="0">
                <a:latin typeface="Tahoma"/>
                <a:cs typeface="Tahoma"/>
              </a:rPr>
              <a:t>Should be </a:t>
            </a:r>
            <a:r>
              <a:rPr b="1" spc="-5" dirty="0">
                <a:latin typeface="Tahoma"/>
                <a:cs typeface="Tahoma"/>
              </a:rPr>
              <a:t>designed  </a:t>
            </a:r>
            <a:r>
              <a:rPr b="1" dirty="0">
                <a:latin typeface="Tahoma"/>
                <a:cs typeface="Tahoma"/>
              </a:rPr>
              <a:t>to restore or</a:t>
            </a:r>
            <a:r>
              <a:rPr b="1" spc="-100" dirty="0">
                <a:latin typeface="Tahoma"/>
                <a:cs typeface="Tahoma"/>
              </a:rPr>
              <a:t> </a:t>
            </a:r>
            <a:r>
              <a:rPr b="1" dirty="0">
                <a:latin typeface="Tahoma"/>
                <a:cs typeface="Tahoma"/>
              </a:rPr>
              <a:t>preserve  </a:t>
            </a:r>
            <a:r>
              <a:rPr b="1" spc="-5" dirty="0">
                <a:latin typeface="Tahoma"/>
                <a:cs typeface="Tahoma"/>
              </a:rPr>
              <a:t>equal access </a:t>
            </a:r>
            <a:r>
              <a:rPr b="1" dirty="0">
                <a:latin typeface="Tahoma"/>
                <a:cs typeface="Tahoma"/>
              </a:rPr>
              <a:t>to the  education program or  </a:t>
            </a:r>
            <a:r>
              <a:rPr b="1" spc="-5" dirty="0">
                <a:latin typeface="Tahoma"/>
                <a:cs typeface="Tahoma"/>
              </a:rPr>
              <a:t>activity </a:t>
            </a:r>
            <a:r>
              <a:rPr b="1" dirty="0">
                <a:latin typeface="Tahoma"/>
                <a:cs typeface="Tahoma"/>
              </a:rPr>
              <a:t>without  </a:t>
            </a:r>
            <a:r>
              <a:rPr b="1" spc="-5" dirty="0">
                <a:latin typeface="Tahoma"/>
                <a:cs typeface="Tahoma"/>
              </a:rPr>
              <a:t>“unreasonably”  </a:t>
            </a:r>
            <a:r>
              <a:rPr b="1" dirty="0">
                <a:latin typeface="Tahoma"/>
                <a:cs typeface="Tahoma"/>
              </a:rPr>
              <a:t>burdening the other  party</a:t>
            </a:r>
          </a:p>
        </p:txBody>
      </p:sp>
      <p:sp>
        <p:nvSpPr>
          <p:cNvPr id="8" name="object 8"/>
          <p:cNvSpPr/>
          <p:nvPr/>
        </p:nvSpPr>
        <p:spPr>
          <a:xfrm>
            <a:off x="5928359" y="1600200"/>
            <a:ext cx="0" cy="3200400"/>
          </a:xfrm>
          <a:custGeom>
            <a:avLst/>
            <a:gdLst/>
            <a:ahLst/>
            <a:cxnLst/>
            <a:rect l="l" t="t" r="r" b="b"/>
            <a:pathLst>
              <a:path h="3200400">
                <a:moveTo>
                  <a:pt x="0" y="0"/>
                </a:moveTo>
                <a:lnTo>
                  <a:pt x="0" y="320040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8627700" y="6393655"/>
            <a:ext cx="273050" cy="149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latin typeface="Tahoma"/>
                <a:cs typeface="Tahoma"/>
              </a:rPr>
              <a:t>80</a:t>
            </a:r>
            <a:endParaRPr sz="800">
              <a:latin typeface="Tahoma"/>
              <a:cs typeface="Tahom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43072" rIns="0" bIns="0" rtlCol="0">
            <a:spAutoFit/>
          </a:bodyPr>
          <a:lstStyle/>
          <a:p>
            <a:pPr marL="1339850" marR="5080" indent="-469265">
              <a:lnSpc>
                <a:spcPts val="5830"/>
              </a:lnSpc>
              <a:spcBef>
                <a:spcPts val="835"/>
              </a:spcBef>
            </a:pPr>
            <a:r>
              <a:rPr sz="5400" spc="-20" dirty="0">
                <a:solidFill>
                  <a:srgbClr val="000000"/>
                </a:solidFill>
              </a:rPr>
              <a:t>Why </a:t>
            </a:r>
            <a:r>
              <a:rPr sz="5400" dirty="0">
                <a:solidFill>
                  <a:srgbClr val="000000"/>
                </a:solidFill>
              </a:rPr>
              <a:t>is this</a:t>
            </a:r>
            <a:r>
              <a:rPr sz="5400" spc="-60" dirty="0">
                <a:solidFill>
                  <a:srgbClr val="000000"/>
                </a:solidFill>
              </a:rPr>
              <a:t> </a:t>
            </a:r>
            <a:r>
              <a:rPr sz="5400" dirty="0">
                <a:solidFill>
                  <a:srgbClr val="000000"/>
                </a:solidFill>
              </a:rPr>
              <a:t>so  important?</a:t>
            </a:r>
            <a:endParaRPr sz="5400"/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8</a:t>
            </a:fld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867400"/>
          </a:xfrm>
          <a:custGeom>
            <a:avLst/>
            <a:gdLst/>
            <a:ahLst/>
            <a:cxnLst/>
            <a:rect l="l" t="t" r="r" b="b"/>
            <a:pathLst>
              <a:path w="9144000" h="5867400">
                <a:moveTo>
                  <a:pt x="0" y="5867400"/>
                </a:moveTo>
                <a:lnTo>
                  <a:pt x="9144000" y="5867400"/>
                </a:lnTo>
                <a:lnTo>
                  <a:pt x="9144000" y="0"/>
                </a:lnTo>
                <a:lnTo>
                  <a:pt x="0" y="0"/>
                </a:lnTo>
                <a:lnTo>
                  <a:pt x="0" y="5867400"/>
                </a:lnTo>
                <a:close/>
              </a:path>
            </a:pathLst>
          </a:custGeom>
          <a:solidFill>
            <a:srgbClr val="8BC5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4000" cy="5867400"/>
          </a:xfrm>
          <a:custGeom>
            <a:avLst/>
            <a:gdLst/>
            <a:ahLst/>
            <a:cxnLst/>
            <a:rect l="l" t="t" r="r" b="b"/>
            <a:pathLst>
              <a:path w="9144000" h="5867400">
                <a:moveTo>
                  <a:pt x="0" y="0"/>
                </a:moveTo>
                <a:lnTo>
                  <a:pt x="9144000" y="0"/>
                </a:lnTo>
                <a:lnTo>
                  <a:pt x="9144000" y="5867400"/>
                </a:lnTo>
                <a:lnTo>
                  <a:pt x="0" y="58674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362712"/>
            <a:ext cx="4120883" cy="51419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101425" y="715771"/>
            <a:ext cx="3409315" cy="9099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900" dirty="0"/>
              <a:t>Examples </a:t>
            </a:r>
            <a:r>
              <a:rPr sz="2900" spc="-5" dirty="0"/>
              <a:t>of  </a:t>
            </a:r>
            <a:r>
              <a:rPr sz="2900" dirty="0"/>
              <a:t>Supportive</a:t>
            </a:r>
            <a:r>
              <a:rPr sz="2900" spc="-85" dirty="0"/>
              <a:t> </a:t>
            </a:r>
            <a:r>
              <a:rPr sz="2900" spc="-5" dirty="0"/>
              <a:t>Measures</a:t>
            </a:r>
            <a:endParaRPr sz="2900"/>
          </a:p>
        </p:txBody>
      </p:sp>
      <p:sp>
        <p:nvSpPr>
          <p:cNvPr id="6" name="object 6"/>
          <p:cNvSpPr txBox="1"/>
          <p:nvPr/>
        </p:nvSpPr>
        <p:spPr>
          <a:xfrm>
            <a:off x="5101425" y="2043176"/>
            <a:ext cx="3580765" cy="3317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469265" algn="l"/>
                <a:tab pos="469900" algn="l"/>
              </a:tabLst>
            </a:pPr>
            <a:r>
              <a:rPr sz="1800" spc="-5" dirty="0">
                <a:solidFill>
                  <a:srgbClr val="FFFFFF"/>
                </a:solidFill>
                <a:latin typeface="Tahoma"/>
                <a:cs typeface="Tahoma"/>
              </a:rPr>
              <a:t>Counseling</a:t>
            </a:r>
            <a:endParaRPr sz="1800">
              <a:latin typeface="Tahoma"/>
              <a:cs typeface="Tahoma"/>
            </a:endParaRPr>
          </a:p>
          <a:p>
            <a:pPr marL="469900" indent="-457200">
              <a:lnSpc>
                <a:spcPct val="100000"/>
              </a:lnSpc>
              <a:buFont typeface="Wingdings"/>
              <a:buChar char=""/>
              <a:tabLst>
                <a:tab pos="469265" algn="l"/>
                <a:tab pos="469900" algn="l"/>
              </a:tabLst>
            </a:pPr>
            <a:r>
              <a:rPr sz="1800" spc="-5" dirty="0">
                <a:solidFill>
                  <a:srgbClr val="FFFFFF"/>
                </a:solidFill>
                <a:latin typeface="Tahoma"/>
                <a:cs typeface="Tahoma"/>
              </a:rPr>
              <a:t>Course</a:t>
            </a:r>
            <a:r>
              <a:rPr sz="1800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ahoma"/>
                <a:cs typeface="Tahoma"/>
              </a:rPr>
              <a:t>modifications</a:t>
            </a:r>
            <a:endParaRPr sz="1800">
              <a:latin typeface="Tahoma"/>
              <a:cs typeface="Tahoma"/>
            </a:endParaRPr>
          </a:p>
          <a:p>
            <a:pPr marL="469900" indent="-457200">
              <a:lnSpc>
                <a:spcPct val="100000"/>
              </a:lnSpc>
              <a:buFont typeface="Wingdings"/>
              <a:buChar char=""/>
              <a:tabLst>
                <a:tab pos="469265" algn="l"/>
                <a:tab pos="469900" algn="l"/>
              </a:tabLst>
            </a:pPr>
            <a:r>
              <a:rPr sz="1800" spc="-5" dirty="0">
                <a:solidFill>
                  <a:srgbClr val="FFFFFF"/>
                </a:solidFill>
                <a:latin typeface="Tahoma"/>
                <a:cs typeface="Tahoma"/>
              </a:rPr>
              <a:t>Schedule</a:t>
            </a:r>
            <a:r>
              <a:rPr sz="1800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ahoma"/>
                <a:cs typeface="Tahoma"/>
              </a:rPr>
              <a:t>changes</a:t>
            </a:r>
            <a:endParaRPr sz="1800">
              <a:latin typeface="Tahoma"/>
              <a:cs typeface="Tahoma"/>
            </a:endParaRPr>
          </a:p>
          <a:p>
            <a:pPr marL="469900" marR="680085" indent="-457200">
              <a:lnSpc>
                <a:spcPct val="100000"/>
              </a:lnSpc>
              <a:buFont typeface="Wingdings"/>
              <a:buChar char=""/>
              <a:tabLst>
                <a:tab pos="469265" algn="l"/>
                <a:tab pos="469900" algn="l"/>
              </a:tabLst>
            </a:pPr>
            <a:r>
              <a:rPr sz="1800" spc="-5" dirty="0">
                <a:solidFill>
                  <a:srgbClr val="FFFFFF"/>
                </a:solidFill>
                <a:latin typeface="Tahoma"/>
                <a:cs typeface="Tahoma"/>
              </a:rPr>
              <a:t>Increased monitoring or  supervision</a:t>
            </a:r>
            <a:endParaRPr sz="18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</a:pPr>
            <a:r>
              <a:rPr sz="1800" dirty="0">
                <a:solidFill>
                  <a:srgbClr val="FFFFFF"/>
                </a:solidFill>
                <a:latin typeface="Tahoma"/>
                <a:cs typeface="Tahoma"/>
              </a:rPr>
              <a:t>A </a:t>
            </a:r>
            <a:r>
              <a:rPr sz="1800" spc="-5" dirty="0">
                <a:solidFill>
                  <a:srgbClr val="FFFFFF"/>
                </a:solidFill>
                <a:latin typeface="Tahoma"/>
                <a:cs typeface="Tahoma"/>
              </a:rPr>
              <a:t>supportive measure that  completely removes </a:t>
            </a:r>
            <a:r>
              <a:rPr sz="1800" dirty="0">
                <a:solidFill>
                  <a:srgbClr val="FFFFFF"/>
                </a:solidFill>
                <a:latin typeface="Tahoma"/>
                <a:cs typeface="Tahoma"/>
              </a:rPr>
              <a:t>a </a:t>
            </a:r>
            <a:r>
              <a:rPr sz="1800" spc="-5" dirty="0">
                <a:solidFill>
                  <a:srgbClr val="FFFFFF"/>
                </a:solidFill>
                <a:latin typeface="Tahoma"/>
                <a:cs typeface="Tahoma"/>
              </a:rPr>
              <a:t>respondent  from </a:t>
            </a:r>
            <a:r>
              <a:rPr sz="1800" dirty="0">
                <a:solidFill>
                  <a:srgbClr val="FFFFFF"/>
                </a:solidFill>
                <a:latin typeface="Tahoma"/>
                <a:cs typeface="Tahoma"/>
              </a:rPr>
              <a:t>an </a:t>
            </a:r>
            <a:r>
              <a:rPr sz="1800" spc="-5" dirty="0">
                <a:solidFill>
                  <a:srgbClr val="FFFFFF"/>
                </a:solidFill>
                <a:latin typeface="Tahoma"/>
                <a:cs typeface="Tahoma"/>
              </a:rPr>
              <a:t>activity would likely </a:t>
            </a:r>
            <a:r>
              <a:rPr sz="1800" dirty="0">
                <a:solidFill>
                  <a:srgbClr val="FFFFFF"/>
                </a:solidFill>
                <a:latin typeface="Tahoma"/>
                <a:cs typeface="Tahoma"/>
              </a:rPr>
              <a:t>be  </a:t>
            </a:r>
            <a:r>
              <a:rPr sz="1800" spc="-5" dirty="0">
                <a:solidFill>
                  <a:srgbClr val="FFFFFF"/>
                </a:solidFill>
                <a:latin typeface="Tahoma"/>
                <a:cs typeface="Tahoma"/>
              </a:rPr>
              <a:t>considered punitive, except for  “emergency removals” for students  </a:t>
            </a:r>
            <a:r>
              <a:rPr sz="1800" dirty="0">
                <a:solidFill>
                  <a:srgbClr val="FFFFFF"/>
                </a:solidFill>
                <a:latin typeface="Tahoma"/>
                <a:cs typeface="Tahoma"/>
              </a:rPr>
              <a:t>and </a:t>
            </a:r>
            <a:r>
              <a:rPr sz="1800" spc="-5" dirty="0">
                <a:solidFill>
                  <a:srgbClr val="FFFFFF"/>
                </a:solidFill>
                <a:latin typeface="Tahoma"/>
                <a:cs typeface="Tahoma"/>
              </a:rPr>
              <a:t>“administrative leaves” for  employees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572000" y="1219200"/>
            <a:ext cx="0" cy="2209800"/>
          </a:xfrm>
          <a:custGeom>
            <a:avLst/>
            <a:gdLst/>
            <a:ahLst/>
            <a:cxnLst/>
            <a:rect l="l" t="t" r="r" b="b"/>
            <a:pathLst>
              <a:path h="2209800">
                <a:moveTo>
                  <a:pt x="0" y="0"/>
                </a:moveTo>
                <a:lnTo>
                  <a:pt x="0" y="2209800"/>
                </a:lnTo>
              </a:path>
            </a:pathLst>
          </a:custGeom>
          <a:ln w="12700">
            <a:solidFill>
              <a:srgbClr val="F8F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8627700" y="6393655"/>
            <a:ext cx="273050" cy="149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latin typeface="Tahoma"/>
                <a:cs typeface="Tahoma"/>
              </a:rPr>
              <a:t>81</a:t>
            </a:r>
            <a:endParaRPr sz="800">
              <a:latin typeface="Tahoma"/>
              <a:cs typeface="Tahoma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228600"/>
            <a:ext cx="8610600" cy="1066800"/>
          </a:xfrm>
          <a:prstGeom prst="rect">
            <a:avLst/>
          </a:prstGeom>
          <a:solidFill>
            <a:srgbClr val="8BC53D"/>
          </a:solidFill>
        </p:spPr>
        <p:txBody>
          <a:bodyPr vert="horz" wrap="square" lIns="0" tIns="43815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45"/>
              </a:spcBef>
            </a:pPr>
            <a:r>
              <a:rPr spc="-5" dirty="0"/>
              <a:t>Emergency Removals / Admin Leave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627700" y="6393655"/>
            <a:ext cx="273050" cy="149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latin typeface="Tahoma"/>
                <a:cs typeface="Tahoma"/>
              </a:rPr>
              <a:t>82</a:t>
            </a:r>
            <a:endParaRPr sz="800">
              <a:latin typeface="Tahoma"/>
              <a:cs typeface="Tahom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28600" y="1676400"/>
            <a:ext cx="4191000" cy="4267200"/>
          </a:xfrm>
          <a:prstGeom prst="rect">
            <a:avLst/>
          </a:prstGeom>
          <a:solidFill>
            <a:srgbClr val="A6A6A6"/>
          </a:solidFill>
        </p:spPr>
        <p:txBody>
          <a:bodyPr vert="horz" wrap="square" lIns="0" tIns="43815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45"/>
              </a:spcBef>
            </a:pPr>
            <a:r>
              <a:rPr sz="1800" b="1" spc="-5" dirty="0">
                <a:solidFill>
                  <a:srgbClr val="FFFFFF"/>
                </a:solidFill>
                <a:latin typeface="Tahoma"/>
                <a:cs typeface="Tahoma"/>
              </a:rPr>
              <a:t>Immediate emergency</a:t>
            </a:r>
            <a:r>
              <a:rPr sz="1800" b="1" spc="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Tahoma"/>
                <a:cs typeface="Tahoma"/>
              </a:rPr>
              <a:t>removal</a:t>
            </a:r>
            <a:endParaRPr sz="1800">
              <a:latin typeface="Tahoma"/>
              <a:cs typeface="Tahoma"/>
            </a:endParaRPr>
          </a:p>
          <a:p>
            <a:pPr marL="90805">
              <a:lnSpc>
                <a:spcPct val="100000"/>
              </a:lnSpc>
              <a:spcBef>
                <a:spcPts val="434"/>
              </a:spcBef>
            </a:pPr>
            <a:r>
              <a:rPr sz="1800" spc="-5" dirty="0">
                <a:solidFill>
                  <a:srgbClr val="FFFFFF"/>
                </a:solidFill>
                <a:latin typeface="Tahoma"/>
                <a:cs typeface="Tahoma"/>
              </a:rPr>
              <a:t>(34 C.F.R.</a:t>
            </a:r>
            <a:r>
              <a:rPr sz="1800" spc="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ahoma"/>
                <a:cs typeface="Tahoma"/>
              </a:rPr>
              <a:t>106.44(c))</a:t>
            </a:r>
            <a:endParaRPr sz="1800">
              <a:latin typeface="Tahoma"/>
              <a:cs typeface="Tahoma"/>
            </a:endParaRPr>
          </a:p>
          <a:p>
            <a:pPr marL="434340" marR="398780" indent="-342900">
              <a:lnSpc>
                <a:spcPct val="100000"/>
              </a:lnSpc>
              <a:spcBef>
                <a:spcPts val="430"/>
              </a:spcBef>
              <a:buClr>
                <a:srgbClr val="8BC53D"/>
              </a:buClr>
              <a:buSzPct val="75000"/>
              <a:buFont typeface="Courier New"/>
              <a:buChar char="o"/>
              <a:tabLst>
                <a:tab pos="433705" algn="l"/>
                <a:tab pos="434340" algn="l"/>
              </a:tabLst>
            </a:pPr>
            <a:r>
              <a:rPr sz="1800" spc="-5" dirty="0">
                <a:solidFill>
                  <a:srgbClr val="FFFFFF"/>
                </a:solidFill>
                <a:latin typeface="Tahoma"/>
                <a:cs typeface="Tahoma"/>
              </a:rPr>
              <a:t>Based on </a:t>
            </a:r>
            <a:r>
              <a:rPr sz="1800" dirty="0">
                <a:solidFill>
                  <a:srgbClr val="FFFFFF"/>
                </a:solidFill>
                <a:latin typeface="Tahoma"/>
                <a:cs typeface="Tahoma"/>
              </a:rPr>
              <a:t>an </a:t>
            </a:r>
            <a:r>
              <a:rPr sz="1800" spc="-5" dirty="0">
                <a:solidFill>
                  <a:srgbClr val="FFFFFF"/>
                </a:solidFill>
                <a:latin typeface="Tahoma"/>
                <a:cs typeface="Tahoma"/>
              </a:rPr>
              <a:t>individualized safety  </a:t>
            </a:r>
            <a:r>
              <a:rPr sz="1800" dirty="0">
                <a:solidFill>
                  <a:srgbClr val="FFFFFF"/>
                </a:solidFill>
                <a:latin typeface="Tahoma"/>
                <a:cs typeface="Tahoma"/>
              </a:rPr>
              <a:t>and </a:t>
            </a:r>
            <a:r>
              <a:rPr sz="1800" spc="-5" dirty="0">
                <a:solidFill>
                  <a:srgbClr val="FFFFFF"/>
                </a:solidFill>
                <a:latin typeface="Tahoma"/>
                <a:cs typeface="Tahoma"/>
              </a:rPr>
              <a:t>risk analysis</a:t>
            </a:r>
            <a:endParaRPr sz="1800">
              <a:latin typeface="Tahoma"/>
              <a:cs typeface="Tahoma"/>
            </a:endParaRPr>
          </a:p>
          <a:p>
            <a:pPr marL="434340" marR="360680" indent="-342900">
              <a:lnSpc>
                <a:spcPct val="100000"/>
              </a:lnSpc>
              <a:spcBef>
                <a:spcPts val="430"/>
              </a:spcBef>
              <a:buClr>
                <a:srgbClr val="8BC53D"/>
              </a:buClr>
              <a:buSzPct val="75000"/>
              <a:buFont typeface="Courier New"/>
              <a:buChar char="o"/>
              <a:tabLst>
                <a:tab pos="433705" algn="l"/>
                <a:tab pos="434340" algn="l"/>
              </a:tabLst>
            </a:pPr>
            <a:r>
              <a:rPr sz="1800" spc="-5" dirty="0">
                <a:solidFill>
                  <a:srgbClr val="FFFFFF"/>
                </a:solidFill>
                <a:latin typeface="Tahoma"/>
                <a:cs typeface="Tahoma"/>
              </a:rPr>
              <a:t>Necessary to protect </a:t>
            </a:r>
            <a:r>
              <a:rPr sz="1800" dirty="0">
                <a:solidFill>
                  <a:srgbClr val="FFFFFF"/>
                </a:solidFill>
                <a:latin typeface="Tahoma"/>
                <a:cs typeface="Tahoma"/>
              </a:rPr>
              <a:t>a </a:t>
            </a:r>
            <a:r>
              <a:rPr sz="1800" spc="-5" dirty="0">
                <a:solidFill>
                  <a:srgbClr val="FFFFFF"/>
                </a:solidFill>
                <a:latin typeface="Tahoma"/>
                <a:cs typeface="Tahoma"/>
              </a:rPr>
              <a:t>student or  other individual from </a:t>
            </a:r>
            <a:r>
              <a:rPr sz="1800" b="1" spc="-5" dirty="0">
                <a:solidFill>
                  <a:srgbClr val="FFFFFF"/>
                </a:solidFill>
                <a:latin typeface="Tahoma"/>
                <a:cs typeface="Tahoma"/>
              </a:rPr>
              <a:t>immediate  threat </a:t>
            </a:r>
            <a:r>
              <a:rPr sz="1800" spc="-5" dirty="0">
                <a:solidFill>
                  <a:srgbClr val="FFFFFF"/>
                </a:solidFill>
                <a:latin typeface="Tahoma"/>
                <a:cs typeface="Tahoma"/>
              </a:rPr>
              <a:t>to </a:t>
            </a:r>
            <a:r>
              <a:rPr sz="1800" b="1" spc="-5" dirty="0">
                <a:solidFill>
                  <a:srgbClr val="FFFFFF"/>
                </a:solidFill>
                <a:latin typeface="Tahoma"/>
                <a:cs typeface="Tahoma"/>
              </a:rPr>
              <a:t>physical health </a:t>
            </a:r>
            <a:r>
              <a:rPr sz="1800" b="1" dirty="0">
                <a:solidFill>
                  <a:srgbClr val="FFFFFF"/>
                </a:solidFill>
                <a:latin typeface="Tahoma"/>
                <a:cs typeface="Tahoma"/>
              </a:rPr>
              <a:t>or  </a:t>
            </a:r>
            <a:r>
              <a:rPr sz="1800" b="1" spc="-5" dirty="0">
                <a:solidFill>
                  <a:srgbClr val="FFFFFF"/>
                </a:solidFill>
                <a:latin typeface="Tahoma"/>
                <a:cs typeface="Tahoma"/>
              </a:rPr>
              <a:t>safety</a:t>
            </a:r>
            <a:endParaRPr sz="1800">
              <a:latin typeface="Tahoma"/>
              <a:cs typeface="Tahoma"/>
            </a:endParaRPr>
          </a:p>
          <a:p>
            <a:pPr marL="434340" marR="236854" indent="-342900">
              <a:lnSpc>
                <a:spcPct val="100000"/>
              </a:lnSpc>
              <a:spcBef>
                <a:spcPts val="434"/>
              </a:spcBef>
              <a:buClr>
                <a:srgbClr val="8BC53D"/>
              </a:buClr>
              <a:buSzPct val="75000"/>
              <a:buFont typeface="Courier New"/>
              <a:buChar char="o"/>
              <a:tabLst>
                <a:tab pos="433705" algn="l"/>
                <a:tab pos="434340" algn="l"/>
              </a:tabLst>
            </a:pPr>
            <a:r>
              <a:rPr sz="1800" b="1" spc="-5" dirty="0">
                <a:solidFill>
                  <a:srgbClr val="FFFFFF"/>
                </a:solidFill>
                <a:latin typeface="Tahoma"/>
                <a:cs typeface="Tahoma"/>
              </a:rPr>
              <a:t>Notice, opportunity to  challenge </a:t>
            </a:r>
            <a:r>
              <a:rPr sz="1800" spc="-5" dirty="0">
                <a:solidFill>
                  <a:srgbClr val="FFFFFF"/>
                </a:solidFill>
                <a:latin typeface="Tahoma"/>
                <a:cs typeface="Tahoma"/>
              </a:rPr>
              <a:t>provided “immediately”  provided the</a:t>
            </a:r>
            <a:r>
              <a:rPr sz="1800" spc="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ahoma"/>
                <a:cs typeface="Tahoma"/>
              </a:rPr>
              <a:t>removal</a:t>
            </a:r>
            <a:endParaRPr sz="1800">
              <a:latin typeface="Tahoma"/>
              <a:cs typeface="Tahoma"/>
            </a:endParaRPr>
          </a:p>
          <a:p>
            <a:pPr marL="434340" marR="269240" indent="-343535">
              <a:lnSpc>
                <a:spcPct val="100000"/>
              </a:lnSpc>
              <a:spcBef>
                <a:spcPts val="430"/>
              </a:spcBef>
              <a:buClr>
                <a:srgbClr val="8BC53D"/>
              </a:buClr>
              <a:buSzPct val="75000"/>
              <a:buFont typeface="Courier New"/>
              <a:buChar char="o"/>
              <a:tabLst>
                <a:tab pos="433705" algn="l"/>
                <a:tab pos="434340" algn="l"/>
              </a:tabLst>
            </a:pPr>
            <a:r>
              <a:rPr sz="1800" spc="-5" dirty="0">
                <a:solidFill>
                  <a:srgbClr val="FFFFFF"/>
                </a:solidFill>
                <a:latin typeface="Tahoma"/>
                <a:cs typeface="Tahoma"/>
              </a:rPr>
              <a:t>Consider other laws, e.g., “change  in placement” </a:t>
            </a:r>
            <a:r>
              <a:rPr sz="1800" dirty="0">
                <a:solidFill>
                  <a:srgbClr val="FFFFFF"/>
                </a:solidFill>
                <a:latin typeface="Tahoma"/>
                <a:cs typeface="Tahoma"/>
              </a:rPr>
              <a:t>under</a:t>
            </a:r>
            <a:r>
              <a:rPr sz="1800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ahoma"/>
                <a:cs typeface="Tahoma"/>
              </a:rPr>
              <a:t>IDEA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648200" y="1676400"/>
            <a:ext cx="4191000" cy="4267200"/>
          </a:xfrm>
          <a:prstGeom prst="rect">
            <a:avLst/>
          </a:prstGeom>
          <a:solidFill>
            <a:srgbClr val="A6A6A6"/>
          </a:solidFill>
        </p:spPr>
        <p:txBody>
          <a:bodyPr vert="horz" wrap="square" lIns="0" tIns="43815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45"/>
              </a:spcBef>
            </a:pPr>
            <a:r>
              <a:rPr sz="1800" b="1" spc="-5" dirty="0">
                <a:solidFill>
                  <a:srgbClr val="FFFFFF"/>
                </a:solidFill>
                <a:latin typeface="Tahoma"/>
                <a:cs typeface="Tahoma"/>
              </a:rPr>
              <a:t>Employee administrative</a:t>
            </a:r>
            <a:r>
              <a:rPr sz="18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Tahoma"/>
                <a:cs typeface="Tahoma"/>
              </a:rPr>
              <a:t>leave</a:t>
            </a:r>
            <a:endParaRPr sz="1800">
              <a:latin typeface="Tahoma"/>
              <a:cs typeface="Tahoma"/>
            </a:endParaRPr>
          </a:p>
          <a:p>
            <a:pPr marL="90805">
              <a:lnSpc>
                <a:spcPct val="100000"/>
              </a:lnSpc>
              <a:spcBef>
                <a:spcPts val="434"/>
              </a:spcBef>
            </a:pPr>
            <a:r>
              <a:rPr sz="1800" spc="-5" dirty="0">
                <a:solidFill>
                  <a:srgbClr val="FFFFFF"/>
                </a:solidFill>
                <a:latin typeface="Tahoma"/>
                <a:cs typeface="Tahoma"/>
              </a:rPr>
              <a:t>(34 C.F.R.</a:t>
            </a:r>
            <a:r>
              <a:rPr sz="1800" spc="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ahoma"/>
                <a:cs typeface="Tahoma"/>
              </a:rPr>
              <a:t>106.44(c))</a:t>
            </a:r>
            <a:endParaRPr sz="1800">
              <a:latin typeface="Tahoma"/>
              <a:cs typeface="Tahoma"/>
            </a:endParaRPr>
          </a:p>
          <a:p>
            <a:pPr marL="434340" indent="-343535">
              <a:lnSpc>
                <a:spcPct val="100000"/>
              </a:lnSpc>
              <a:spcBef>
                <a:spcPts val="430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433705" algn="l"/>
                <a:tab pos="434340" algn="l"/>
              </a:tabLst>
            </a:pPr>
            <a:r>
              <a:rPr sz="1800" spc="-5" dirty="0">
                <a:solidFill>
                  <a:srgbClr val="FFFFFF"/>
                </a:solidFill>
                <a:latin typeface="Tahoma"/>
                <a:cs typeface="Tahoma"/>
              </a:rPr>
              <a:t>Not</a:t>
            </a:r>
            <a:r>
              <a:rPr sz="1800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ahoma"/>
                <a:cs typeface="Tahoma"/>
              </a:rPr>
              <a:t>prohibited</a:t>
            </a:r>
            <a:endParaRPr sz="1800">
              <a:latin typeface="Tahoma"/>
              <a:cs typeface="Tahoma"/>
            </a:endParaRPr>
          </a:p>
          <a:p>
            <a:pPr marL="433705" marR="461009">
              <a:lnSpc>
                <a:spcPct val="100000"/>
              </a:lnSpc>
            </a:pPr>
            <a:r>
              <a:rPr sz="1800" spc="-5" dirty="0">
                <a:solidFill>
                  <a:srgbClr val="FFFFFF"/>
                </a:solidFill>
                <a:latin typeface="Tahoma"/>
                <a:cs typeface="Tahoma"/>
              </a:rPr>
              <a:t>Consider state law, board policy,  handbooks </a:t>
            </a:r>
            <a:r>
              <a:rPr sz="1800" dirty="0">
                <a:solidFill>
                  <a:srgbClr val="FFFFFF"/>
                </a:solidFill>
                <a:latin typeface="Tahoma"/>
                <a:cs typeface="Tahoma"/>
              </a:rPr>
              <a:t>and</a:t>
            </a:r>
            <a:r>
              <a:rPr sz="1800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ahoma"/>
                <a:cs typeface="Tahoma"/>
              </a:rPr>
              <a:t>bargaining</a:t>
            </a:r>
            <a:endParaRPr sz="1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34899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8739" y="3792118"/>
            <a:ext cx="3954779" cy="1440180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84"/>
              </a:spcBef>
            </a:pPr>
            <a:r>
              <a:rPr sz="1600" b="1" spc="-25" dirty="0">
                <a:latin typeface="Arial"/>
                <a:cs typeface="Arial"/>
              </a:rPr>
              <a:t>Mandatory </a:t>
            </a:r>
            <a:r>
              <a:rPr sz="1600" b="1" dirty="0">
                <a:latin typeface="Arial"/>
                <a:cs typeface="Arial"/>
              </a:rPr>
              <a:t>if </a:t>
            </a:r>
            <a:r>
              <a:rPr sz="1600" b="1" spc="-70" dirty="0">
                <a:latin typeface="Arial"/>
                <a:cs typeface="Arial"/>
              </a:rPr>
              <a:t>conduct </a:t>
            </a:r>
            <a:r>
              <a:rPr sz="1600" b="1" spc="-75" dirty="0">
                <a:latin typeface="Arial"/>
                <a:cs typeface="Arial"/>
              </a:rPr>
              <a:t>alleged:</a:t>
            </a:r>
            <a:endParaRPr sz="16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380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4965" algn="l"/>
                <a:tab pos="355600" algn="l"/>
              </a:tabLst>
            </a:pPr>
            <a:r>
              <a:rPr sz="1600" spc="70" dirty="0">
                <a:latin typeface="Tahoma"/>
                <a:cs typeface="Tahoma"/>
              </a:rPr>
              <a:t>Not</a:t>
            </a:r>
            <a:r>
              <a:rPr sz="1600" spc="-365" dirty="0">
                <a:latin typeface="Tahoma"/>
                <a:cs typeface="Tahoma"/>
              </a:rPr>
              <a:t> </a:t>
            </a:r>
            <a:r>
              <a:rPr sz="1600" spc="-15" dirty="0">
                <a:latin typeface="Tahoma"/>
                <a:cs typeface="Tahoma"/>
              </a:rPr>
              <a:t>sexual </a:t>
            </a:r>
            <a:r>
              <a:rPr sz="1600" spc="-30" dirty="0">
                <a:latin typeface="Tahoma"/>
                <a:cs typeface="Tahoma"/>
              </a:rPr>
              <a:t>harassment, </a:t>
            </a:r>
            <a:r>
              <a:rPr sz="1600" dirty="0">
                <a:latin typeface="Tahoma"/>
                <a:cs typeface="Tahoma"/>
              </a:rPr>
              <a:t>even </a:t>
            </a:r>
            <a:r>
              <a:rPr sz="1600" spc="30" dirty="0">
                <a:latin typeface="Tahoma"/>
                <a:cs typeface="Tahoma"/>
              </a:rPr>
              <a:t>if </a:t>
            </a:r>
            <a:r>
              <a:rPr sz="1600" spc="5" dirty="0">
                <a:latin typeface="Tahoma"/>
                <a:cs typeface="Tahoma"/>
              </a:rPr>
              <a:t>true</a:t>
            </a:r>
            <a:endParaRPr sz="1600">
              <a:latin typeface="Tahoma"/>
              <a:cs typeface="Tahoma"/>
            </a:endParaRPr>
          </a:p>
          <a:p>
            <a:pPr marL="355600" marR="5080" indent="-342900">
              <a:lnSpc>
                <a:spcPct val="100000"/>
              </a:lnSpc>
              <a:spcBef>
                <a:spcPts val="385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4965" algn="l"/>
                <a:tab pos="355600" algn="l"/>
              </a:tabLst>
            </a:pPr>
            <a:r>
              <a:rPr sz="1600" spc="50" dirty="0">
                <a:latin typeface="Tahoma"/>
                <a:cs typeface="Tahoma"/>
              </a:rPr>
              <a:t>Did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20" dirty="0">
                <a:latin typeface="Tahoma"/>
                <a:cs typeface="Tahoma"/>
              </a:rPr>
              <a:t>not</a:t>
            </a:r>
            <a:r>
              <a:rPr sz="1600" spc="-90" dirty="0">
                <a:latin typeface="Tahoma"/>
                <a:cs typeface="Tahoma"/>
              </a:rPr>
              <a:t> </a:t>
            </a:r>
            <a:r>
              <a:rPr sz="1600" spc="15" dirty="0">
                <a:latin typeface="Tahoma"/>
                <a:cs typeface="Tahoma"/>
              </a:rPr>
              <a:t>occur</a:t>
            </a:r>
            <a:r>
              <a:rPr sz="1600" spc="-95" dirty="0">
                <a:latin typeface="Tahoma"/>
                <a:cs typeface="Tahoma"/>
              </a:rPr>
              <a:t> </a:t>
            </a:r>
            <a:r>
              <a:rPr sz="1600" spc="5" dirty="0">
                <a:latin typeface="Tahoma"/>
                <a:cs typeface="Tahoma"/>
              </a:rPr>
              <a:t>in</a:t>
            </a:r>
            <a:r>
              <a:rPr sz="1600" spc="-95" dirty="0">
                <a:latin typeface="Tahoma"/>
                <a:cs typeface="Tahoma"/>
              </a:rPr>
              <a:t> </a:t>
            </a:r>
            <a:r>
              <a:rPr sz="1600" spc="10" dirty="0">
                <a:latin typeface="Tahoma"/>
                <a:cs typeface="Tahoma"/>
              </a:rPr>
              <a:t>the</a:t>
            </a:r>
            <a:r>
              <a:rPr sz="1600" spc="-95" dirty="0">
                <a:latin typeface="Tahoma"/>
                <a:cs typeface="Tahoma"/>
              </a:rPr>
              <a:t> </a:t>
            </a:r>
            <a:r>
              <a:rPr sz="1600" spc="5" dirty="0">
                <a:latin typeface="Tahoma"/>
                <a:cs typeface="Tahoma"/>
              </a:rPr>
              <a:t>school’s</a:t>
            </a:r>
            <a:r>
              <a:rPr sz="1600" spc="-90" dirty="0">
                <a:latin typeface="Tahoma"/>
                <a:cs typeface="Tahoma"/>
              </a:rPr>
              <a:t> </a:t>
            </a:r>
            <a:r>
              <a:rPr sz="1600" spc="-15" dirty="0">
                <a:latin typeface="Tahoma"/>
                <a:cs typeface="Tahoma"/>
              </a:rPr>
              <a:t>program</a:t>
            </a:r>
            <a:r>
              <a:rPr sz="1600" spc="-50" dirty="0">
                <a:latin typeface="Tahoma"/>
                <a:cs typeface="Tahoma"/>
              </a:rPr>
              <a:t> </a:t>
            </a:r>
            <a:r>
              <a:rPr sz="1600" spc="15" dirty="0">
                <a:latin typeface="Tahoma"/>
                <a:cs typeface="Tahoma"/>
              </a:rPr>
              <a:t>or  activity</a:t>
            </a:r>
            <a:endParaRPr sz="16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385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4965" algn="l"/>
                <a:tab pos="355600" algn="l"/>
              </a:tabLst>
            </a:pPr>
            <a:r>
              <a:rPr sz="1600" spc="50" dirty="0">
                <a:latin typeface="Tahoma"/>
                <a:cs typeface="Tahoma"/>
              </a:rPr>
              <a:t>Did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20" dirty="0">
                <a:latin typeface="Tahoma"/>
                <a:cs typeface="Tahoma"/>
              </a:rPr>
              <a:t>not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15" dirty="0">
                <a:latin typeface="Tahoma"/>
                <a:cs typeface="Tahoma"/>
              </a:rPr>
              <a:t>occur</a:t>
            </a:r>
            <a:r>
              <a:rPr sz="1600" spc="-90" dirty="0">
                <a:latin typeface="Tahoma"/>
                <a:cs typeface="Tahoma"/>
              </a:rPr>
              <a:t> </a:t>
            </a:r>
            <a:r>
              <a:rPr sz="1600" spc="5" dirty="0">
                <a:latin typeface="Tahoma"/>
                <a:cs typeface="Tahoma"/>
              </a:rPr>
              <a:t>in</a:t>
            </a:r>
            <a:r>
              <a:rPr sz="1600" spc="-90" dirty="0">
                <a:latin typeface="Tahoma"/>
                <a:cs typeface="Tahoma"/>
              </a:rPr>
              <a:t> </a:t>
            </a:r>
            <a:r>
              <a:rPr sz="1600" spc="10" dirty="0">
                <a:latin typeface="Tahoma"/>
                <a:cs typeface="Tahoma"/>
              </a:rPr>
              <a:t>the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25" dirty="0">
                <a:latin typeface="Tahoma"/>
                <a:cs typeface="Tahoma"/>
              </a:rPr>
              <a:t>United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states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627700" y="6393655"/>
            <a:ext cx="273050" cy="149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latin typeface="Tahoma"/>
                <a:cs typeface="Tahoma"/>
              </a:rPr>
              <a:t>83</a:t>
            </a:r>
            <a:endParaRPr sz="800">
              <a:latin typeface="Tahoma"/>
              <a:cs typeface="Tahoma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8685" y="5548331"/>
            <a:ext cx="386842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85" dirty="0">
                <a:latin typeface="Tahoma"/>
                <a:cs typeface="Tahoma"/>
              </a:rPr>
              <a:t>**can </a:t>
            </a:r>
            <a:r>
              <a:rPr sz="1600" spc="5" dirty="0">
                <a:latin typeface="Tahoma"/>
                <a:cs typeface="Tahoma"/>
              </a:rPr>
              <a:t>still </a:t>
            </a:r>
            <a:r>
              <a:rPr sz="1600" spc="-15" dirty="0">
                <a:latin typeface="Tahoma"/>
                <a:cs typeface="Tahoma"/>
              </a:rPr>
              <a:t>address </a:t>
            </a:r>
            <a:r>
              <a:rPr sz="1600" spc="-5" dirty="0">
                <a:latin typeface="Tahoma"/>
                <a:cs typeface="Tahoma"/>
              </a:rPr>
              <a:t>under </a:t>
            </a:r>
            <a:r>
              <a:rPr sz="1600" spc="10" dirty="0">
                <a:latin typeface="Tahoma"/>
                <a:cs typeface="Tahoma"/>
              </a:rPr>
              <a:t>non-Title</a:t>
            </a:r>
            <a:r>
              <a:rPr sz="1600" spc="-360" dirty="0">
                <a:latin typeface="Tahoma"/>
                <a:cs typeface="Tahoma"/>
              </a:rPr>
              <a:t> </a:t>
            </a:r>
            <a:r>
              <a:rPr sz="1600" spc="-25" dirty="0">
                <a:latin typeface="Tahoma"/>
                <a:cs typeface="Tahoma"/>
              </a:rPr>
              <a:t>IX </a:t>
            </a:r>
            <a:r>
              <a:rPr sz="1600" spc="20" dirty="0">
                <a:latin typeface="Tahoma"/>
                <a:cs typeface="Tahoma"/>
              </a:rPr>
              <a:t>policy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559191" y="3841462"/>
            <a:ext cx="123063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85" dirty="0">
                <a:latin typeface="Arial"/>
                <a:cs typeface="Arial"/>
              </a:rPr>
              <a:t>Permissive</a:t>
            </a:r>
            <a:r>
              <a:rPr sz="1600" b="1" spc="-65" dirty="0">
                <a:latin typeface="Arial"/>
                <a:cs typeface="Arial"/>
              </a:rPr>
              <a:t> </a:t>
            </a:r>
            <a:r>
              <a:rPr sz="1600" b="1" spc="-45" dirty="0">
                <a:latin typeface="Arial"/>
                <a:cs typeface="Arial"/>
              </a:rPr>
              <a:t>if: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559300" y="4084726"/>
            <a:ext cx="4476115" cy="1635125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484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4965" algn="l"/>
                <a:tab pos="355600" algn="l"/>
              </a:tabLst>
            </a:pPr>
            <a:r>
              <a:rPr sz="1600" spc="5" dirty="0">
                <a:latin typeface="Tahoma"/>
                <a:cs typeface="Tahoma"/>
              </a:rPr>
              <a:t>Complainant </a:t>
            </a:r>
            <a:r>
              <a:rPr sz="1600" spc="-5" dirty="0">
                <a:latin typeface="Tahoma"/>
                <a:cs typeface="Tahoma"/>
              </a:rPr>
              <a:t>requests </a:t>
            </a:r>
            <a:r>
              <a:rPr sz="1600" spc="35" dirty="0">
                <a:latin typeface="Tahoma"/>
                <a:cs typeface="Tahoma"/>
              </a:rPr>
              <a:t>to </a:t>
            </a:r>
            <a:r>
              <a:rPr sz="1600" spc="10" dirty="0">
                <a:latin typeface="Tahoma"/>
                <a:cs typeface="Tahoma"/>
              </a:rPr>
              <a:t>withdraw </a:t>
            </a:r>
            <a:r>
              <a:rPr sz="1600" spc="5" dirty="0">
                <a:latin typeface="Tahoma"/>
                <a:cs typeface="Tahoma"/>
              </a:rPr>
              <a:t>in</a:t>
            </a:r>
            <a:r>
              <a:rPr sz="1600" spc="-365" dirty="0">
                <a:latin typeface="Tahoma"/>
                <a:cs typeface="Tahoma"/>
              </a:rPr>
              <a:t> </a:t>
            </a:r>
            <a:r>
              <a:rPr sz="1600" spc="5" dirty="0">
                <a:latin typeface="Tahoma"/>
                <a:cs typeface="Tahoma"/>
              </a:rPr>
              <a:t>writing</a:t>
            </a:r>
            <a:endParaRPr sz="16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380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4965" algn="l"/>
                <a:tab pos="355600" algn="l"/>
              </a:tabLst>
            </a:pPr>
            <a:r>
              <a:rPr sz="1600" dirty="0">
                <a:latin typeface="Tahoma"/>
                <a:cs typeface="Tahoma"/>
              </a:rPr>
              <a:t>Respondent’s enrollment </a:t>
            </a:r>
            <a:r>
              <a:rPr sz="1600" spc="15" dirty="0">
                <a:latin typeface="Tahoma"/>
                <a:cs typeface="Tahoma"/>
              </a:rPr>
              <a:t>or </a:t>
            </a:r>
            <a:r>
              <a:rPr sz="1600" dirty="0">
                <a:latin typeface="Tahoma"/>
                <a:cs typeface="Tahoma"/>
              </a:rPr>
              <a:t>employment</a:t>
            </a:r>
            <a:r>
              <a:rPr sz="1600" spc="-23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ends</a:t>
            </a:r>
            <a:endParaRPr sz="1600">
              <a:latin typeface="Tahoma"/>
              <a:cs typeface="Tahoma"/>
            </a:endParaRPr>
          </a:p>
          <a:p>
            <a:pPr marL="355600" marR="247015" indent="-342900">
              <a:lnSpc>
                <a:spcPct val="100000"/>
              </a:lnSpc>
              <a:spcBef>
                <a:spcPts val="385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4965" algn="l"/>
                <a:tab pos="355600" algn="l"/>
              </a:tabLst>
            </a:pPr>
            <a:r>
              <a:rPr sz="1600" spc="10" dirty="0">
                <a:latin typeface="Tahoma"/>
                <a:cs typeface="Tahoma"/>
              </a:rPr>
              <a:t>Specific </a:t>
            </a:r>
            <a:r>
              <a:rPr sz="1600" spc="-5" dirty="0">
                <a:latin typeface="Tahoma"/>
                <a:cs typeface="Tahoma"/>
              </a:rPr>
              <a:t>circumstances </a:t>
            </a:r>
            <a:r>
              <a:rPr sz="1600" spc="5" dirty="0">
                <a:latin typeface="Tahoma"/>
                <a:cs typeface="Tahoma"/>
              </a:rPr>
              <a:t>prevent </a:t>
            </a:r>
            <a:r>
              <a:rPr sz="1600" spc="10" dirty="0">
                <a:latin typeface="Tahoma"/>
                <a:cs typeface="Tahoma"/>
              </a:rPr>
              <a:t>school</a:t>
            </a:r>
            <a:r>
              <a:rPr sz="1600" spc="-285" dirty="0">
                <a:latin typeface="Tahoma"/>
                <a:cs typeface="Tahoma"/>
              </a:rPr>
              <a:t> </a:t>
            </a:r>
            <a:r>
              <a:rPr sz="1600" spc="10" dirty="0">
                <a:latin typeface="Tahoma"/>
                <a:cs typeface="Tahoma"/>
              </a:rPr>
              <a:t>from  </a:t>
            </a:r>
            <a:r>
              <a:rPr sz="1600" spc="-15" dirty="0">
                <a:latin typeface="Tahoma"/>
                <a:cs typeface="Tahoma"/>
              </a:rPr>
              <a:t>gathering </a:t>
            </a:r>
            <a:r>
              <a:rPr sz="1600" spc="5" dirty="0">
                <a:latin typeface="Tahoma"/>
                <a:cs typeface="Tahoma"/>
              </a:rPr>
              <a:t>evidence </a:t>
            </a:r>
            <a:r>
              <a:rPr sz="1600" spc="15" dirty="0">
                <a:latin typeface="Tahoma"/>
                <a:cs typeface="Tahoma"/>
              </a:rPr>
              <a:t>sufficient </a:t>
            </a:r>
            <a:r>
              <a:rPr sz="1600" spc="35" dirty="0">
                <a:latin typeface="Tahoma"/>
                <a:cs typeface="Tahoma"/>
              </a:rPr>
              <a:t>to </a:t>
            </a:r>
            <a:r>
              <a:rPr sz="1600" spc="-10" dirty="0">
                <a:latin typeface="Tahoma"/>
                <a:cs typeface="Tahoma"/>
              </a:rPr>
              <a:t>reach </a:t>
            </a:r>
            <a:r>
              <a:rPr sz="1600" spc="-50" dirty="0">
                <a:latin typeface="Tahoma"/>
                <a:cs typeface="Tahoma"/>
              </a:rPr>
              <a:t>a  </a:t>
            </a:r>
            <a:r>
              <a:rPr sz="1600" dirty="0">
                <a:latin typeface="Tahoma"/>
                <a:cs typeface="Tahoma"/>
              </a:rPr>
              <a:t>determination </a:t>
            </a:r>
            <a:r>
              <a:rPr sz="1600" spc="-100" dirty="0">
                <a:latin typeface="Tahoma"/>
                <a:cs typeface="Tahoma"/>
              </a:rPr>
              <a:t>(e.g., </a:t>
            </a:r>
            <a:r>
              <a:rPr sz="1600" spc="-30" dirty="0">
                <a:latin typeface="Tahoma"/>
                <a:cs typeface="Tahoma"/>
              </a:rPr>
              <a:t>passage </a:t>
            </a:r>
            <a:r>
              <a:rPr sz="1600" spc="40" dirty="0">
                <a:latin typeface="Tahoma"/>
                <a:cs typeface="Tahoma"/>
              </a:rPr>
              <a:t>of </a:t>
            </a:r>
            <a:r>
              <a:rPr sz="1600" spc="-25" dirty="0">
                <a:latin typeface="Tahoma"/>
                <a:cs typeface="Tahoma"/>
              </a:rPr>
              <a:t>time, </a:t>
            </a:r>
            <a:r>
              <a:rPr sz="1600" spc="-5" dirty="0">
                <a:latin typeface="Tahoma"/>
                <a:cs typeface="Tahoma"/>
              </a:rPr>
              <a:t>lack</a:t>
            </a:r>
            <a:r>
              <a:rPr sz="1600" spc="-290" dirty="0">
                <a:latin typeface="Tahoma"/>
                <a:cs typeface="Tahoma"/>
              </a:rPr>
              <a:t> </a:t>
            </a:r>
            <a:r>
              <a:rPr sz="1600" spc="40" dirty="0">
                <a:latin typeface="Tahoma"/>
                <a:cs typeface="Tahoma"/>
              </a:rPr>
              <a:t>of  </a:t>
            </a:r>
            <a:r>
              <a:rPr sz="1600" spc="10" dirty="0">
                <a:latin typeface="Tahoma"/>
                <a:cs typeface="Tahoma"/>
              </a:rPr>
              <a:t>cooperation by</a:t>
            </a:r>
            <a:r>
              <a:rPr sz="1600" spc="-114" dirty="0">
                <a:latin typeface="Tahoma"/>
                <a:cs typeface="Tahoma"/>
              </a:rPr>
              <a:t> </a:t>
            </a:r>
            <a:r>
              <a:rPr sz="1600" spc="-20" dirty="0">
                <a:latin typeface="Tahoma"/>
                <a:cs typeface="Tahoma"/>
              </a:rPr>
              <a:t>complainant)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843920" y="497352"/>
            <a:ext cx="24371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solidFill>
                  <a:srgbClr val="000000"/>
                </a:solidFill>
                <a:latin typeface="Tahoma"/>
                <a:cs typeface="Tahoma"/>
              </a:rPr>
              <a:t>Dismissals</a:t>
            </a:r>
            <a:endParaRPr sz="36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7284" y="2967227"/>
            <a:ext cx="626745" cy="923925"/>
          </a:xfrm>
          <a:custGeom>
            <a:avLst/>
            <a:gdLst/>
            <a:ahLst/>
            <a:cxnLst/>
            <a:rect l="l" t="t" r="r" b="b"/>
            <a:pathLst>
              <a:path w="626744" h="923925">
                <a:moveTo>
                  <a:pt x="0" y="0"/>
                </a:moveTo>
                <a:lnTo>
                  <a:pt x="626364" y="0"/>
                </a:lnTo>
                <a:lnTo>
                  <a:pt x="626364" y="923544"/>
                </a:lnTo>
                <a:lnTo>
                  <a:pt x="0" y="923544"/>
                </a:lnTo>
                <a:lnTo>
                  <a:pt x="0" y="0"/>
                </a:lnTo>
                <a:close/>
              </a:path>
            </a:pathLst>
          </a:custGeom>
          <a:solidFill>
            <a:srgbClr val="8BC5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11680" y="3187484"/>
            <a:ext cx="366334" cy="50831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11684" y="3187484"/>
            <a:ext cx="366395" cy="508634"/>
          </a:xfrm>
          <a:custGeom>
            <a:avLst/>
            <a:gdLst/>
            <a:ahLst/>
            <a:cxnLst/>
            <a:rect l="l" t="t" r="r" b="b"/>
            <a:pathLst>
              <a:path w="366394" h="508635">
                <a:moveTo>
                  <a:pt x="164414" y="0"/>
                </a:moveTo>
                <a:lnTo>
                  <a:pt x="206093" y="2469"/>
                </a:lnTo>
                <a:lnTo>
                  <a:pt x="273315" y="22224"/>
                </a:lnTo>
                <a:lnTo>
                  <a:pt x="318858" y="61281"/>
                </a:lnTo>
                <a:lnTo>
                  <a:pt x="341718" y="116869"/>
                </a:lnTo>
                <a:lnTo>
                  <a:pt x="344576" y="150685"/>
                </a:lnTo>
                <a:lnTo>
                  <a:pt x="343278" y="172676"/>
                </a:lnTo>
                <a:lnTo>
                  <a:pt x="332896" y="215957"/>
                </a:lnTo>
                <a:lnTo>
                  <a:pt x="311712" y="258818"/>
                </a:lnTo>
                <a:lnTo>
                  <a:pt x="277218" y="304276"/>
                </a:lnTo>
                <a:lnTo>
                  <a:pt x="239861" y="342657"/>
                </a:lnTo>
                <a:lnTo>
                  <a:pt x="210562" y="369194"/>
                </a:lnTo>
                <a:lnTo>
                  <a:pt x="171700" y="401123"/>
                </a:lnTo>
                <a:lnTo>
                  <a:pt x="155041" y="414223"/>
                </a:lnTo>
                <a:lnTo>
                  <a:pt x="366331" y="414223"/>
                </a:lnTo>
                <a:lnTo>
                  <a:pt x="366331" y="508317"/>
                </a:lnTo>
                <a:lnTo>
                  <a:pt x="0" y="508317"/>
                </a:lnTo>
                <a:lnTo>
                  <a:pt x="0" y="426948"/>
                </a:lnTo>
                <a:lnTo>
                  <a:pt x="22674" y="408785"/>
                </a:lnTo>
                <a:lnTo>
                  <a:pt x="44156" y="391120"/>
                </a:lnTo>
                <a:lnTo>
                  <a:pt x="83540" y="357301"/>
                </a:lnTo>
                <a:lnTo>
                  <a:pt x="118329" y="325316"/>
                </a:lnTo>
                <a:lnTo>
                  <a:pt x="148678" y="295008"/>
                </a:lnTo>
                <a:lnTo>
                  <a:pt x="180152" y="258849"/>
                </a:lnTo>
                <a:lnTo>
                  <a:pt x="208763" y="212699"/>
                </a:lnTo>
                <a:lnTo>
                  <a:pt x="217995" y="167436"/>
                </a:lnTo>
                <a:lnTo>
                  <a:pt x="216697" y="151034"/>
                </a:lnTo>
                <a:lnTo>
                  <a:pt x="197230" y="114020"/>
                </a:lnTo>
                <a:lnTo>
                  <a:pt x="156858" y="96600"/>
                </a:lnTo>
                <a:lnTo>
                  <a:pt x="139293" y="95440"/>
                </a:lnTo>
                <a:lnTo>
                  <a:pt x="129892" y="95733"/>
                </a:lnTo>
                <a:lnTo>
                  <a:pt x="86261" y="105481"/>
                </a:lnTo>
                <a:lnTo>
                  <a:pt x="46183" y="123916"/>
                </a:lnTo>
                <a:lnTo>
                  <a:pt x="31813" y="133273"/>
                </a:lnTo>
                <a:lnTo>
                  <a:pt x="25780" y="137299"/>
                </a:lnTo>
                <a:lnTo>
                  <a:pt x="21767" y="139966"/>
                </a:lnTo>
                <a:lnTo>
                  <a:pt x="12052" y="139966"/>
                </a:lnTo>
                <a:lnTo>
                  <a:pt x="12052" y="31140"/>
                </a:lnTo>
                <a:lnTo>
                  <a:pt x="24084" y="26087"/>
                </a:lnTo>
                <a:lnTo>
                  <a:pt x="78016" y="10553"/>
                </a:lnTo>
                <a:lnTo>
                  <a:pt x="122053" y="2638"/>
                </a:lnTo>
                <a:lnTo>
                  <a:pt x="143442" y="659"/>
                </a:lnTo>
                <a:lnTo>
                  <a:pt x="164414" y="0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160918" y="3120418"/>
            <a:ext cx="7837170" cy="6051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800" b="1" spc="-5" dirty="0">
                <a:solidFill>
                  <a:srgbClr val="000000"/>
                </a:solidFill>
                <a:latin typeface="Tahoma"/>
                <a:cs typeface="Tahoma"/>
              </a:rPr>
              <a:t>Informal </a:t>
            </a:r>
            <a:r>
              <a:rPr sz="3800" b="1" dirty="0">
                <a:solidFill>
                  <a:srgbClr val="000000"/>
                </a:solidFill>
                <a:latin typeface="Tahoma"/>
                <a:cs typeface="Tahoma"/>
              </a:rPr>
              <a:t>Resolution</a:t>
            </a:r>
            <a:r>
              <a:rPr sz="3800" b="1" spc="-6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3800" b="1" dirty="0">
                <a:solidFill>
                  <a:srgbClr val="000000"/>
                </a:solidFill>
                <a:latin typeface="Tahoma"/>
                <a:cs typeface="Tahoma"/>
              </a:rPr>
              <a:t>(Voluntary)</a:t>
            </a:r>
            <a:endParaRPr sz="38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627700" y="6393655"/>
            <a:ext cx="273050" cy="149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latin typeface="Tahoma"/>
                <a:cs typeface="Tahoma"/>
              </a:rPr>
              <a:t>84</a:t>
            </a:r>
            <a:endParaRPr sz="800">
              <a:latin typeface="Tahoma"/>
              <a:cs typeface="Tahom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228600"/>
            <a:ext cx="8610600" cy="1066800"/>
          </a:xfrm>
          <a:prstGeom prst="rect">
            <a:avLst/>
          </a:prstGeom>
          <a:solidFill>
            <a:srgbClr val="92D050"/>
          </a:solidFill>
          <a:ln w="9525">
            <a:solidFill>
              <a:srgbClr val="000000"/>
            </a:solidFill>
          </a:ln>
        </p:spPr>
        <p:txBody>
          <a:bodyPr vert="horz" wrap="square" lIns="0" tIns="19558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540"/>
              </a:spcBef>
            </a:pPr>
            <a:r>
              <a:rPr sz="4400" b="1" dirty="0">
                <a:latin typeface="Tahoma"/>
                <a:cs typeface="Tahoma"/>
              </a:rPr>
              <a:t>Informal</a:t>
            </a:r>
            <a:r>
              <a:rPr sz="4400" b="1" spc="-25" dirty="0">
                <a:latin typeface="Tahoma"/>
                <a:cs typeface="Tahoma"/>
              </a:rPr>
              <a:t> </a:t>
            </a:r>
            <a:r>
              <a:rPr sz="4400" b="1" dirty="0">
                <a:latin typeface="Tahoma"/>
                <a:cs typeface="Tahoma"/>
              </a:rPr>
              <a:t>Resolution</a:t>
            </a:r>
            <a:endParaRPr sz="44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627700" y="6393655"/>
            <a:ext cx="273050" cy="149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latin typeface="Tahoma"/>
                <a:cs typeface="Tahoma"/>
              </a:rPr>
              <a:t>85</a:t>
            </a:r>
            <a:endParaRPr sz="800">
              <a:latin typeface="Tahoma"/>
              <a:cs typeface="Tahom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98450" y="1406616"/>
          <a:ext cx="8553450" cy="40862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26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6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65621">
                <a:tc>
                  <a:txBody>
                    <a:bodyPr/>
                    <a:lstStyle/>
                    <a:p>
                      <a:pPr marL="349250" marR="342265" indent="-3175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500" b="1" spc="-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INFORMAL RESOLUTION IS NOT  PERMITTED UNDER </a:t>
                      </a:r>
                      <a:r>
                        <a:rPr sz="1500" b="1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THE</a:t>
                      </a:r>
                      <a:r>
                        <a:rPr sz="1500" b="1" spc="-5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b="1" spc="-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FOLLOWING  CONDITIONS:</a:t>
                      </a:r>
                      <a:endParaRPr sz="1500">
                        <a:latin typeface="Tahoma"/>
                        <a:cs typeface="Tahoma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E7E7E"/>
                    </a:solidFill>
                  </a:tcPr>
                </a:tc>
                <a:tc>
                  <a:txBody>
                    <a:bodyPr/>
                    <a:lstStyle/>
                    <a:p>
                      <a:pPr marL="396240" marR="39116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500" b="1" spc="-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INFORMAL RESOLUTION </a:t>
                      </a:r>
                      <a:r>
                        <a:rPr sz="1500" b="1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MAY</a:t>
                      </a:r>
                      <a:r>
                        <a:rPr sz="1500" b="1" spc="-8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b="1" spc="-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MOVE  FORWARD UNDER </a:t>
                      </a:r>
                      <a:r>
                        <a:rPr sz="1500" b="1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THE </a:t>
                      </a:r>
                      <a:r>
                        <a:rPr sz="1500" b="1" spc="-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FOLLOWING  CONDITIONS:</a:t>
                      </a:r>
                      <a:endParaRPr sz="1500">
                        <a:latin typeface="Tahoma"/>
                        <a:cs typeface="Tahoma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E7E7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7812">
                <a:tc>
                  <a:txBody>
                    <a:bodyPr/>
                    <a:lstStyle/>
                    <a:p>
                      <a:pPr marL="354965" marR="93345" indent="-287020">
                        <a:lnSpc>
                          <a:spcPct val="100000"/>
                        </a:lnSpc>
                        <a:spcBef>
                          <a:spcPts val="254"/>
                        </a:spcBef>
                        <a:buFont typeface="Arial"/>
                        <a:buChar char="•"/>
                        <a:tabLst>
                          <a:tab pos="354965" algn="l"/>
                          <a:tab pos="355600" algn="l"/>
                        </a:tabLst>
                      </a:pPr>
                      <a:r>
                        <a:rPr sz="1500" spc="-5" dirty="0">
                          <a:latin typeface="Tahoma"/>
                          <a:cs typeface="Tahoma"/>
                        </a:rPr>
                        <a:t>Cannot </a:t>
                      </a:r>
                      <a:r>
                        <a:rPr sz="1500" dirty="0">
                          <a:latin typeface="Tahoma"/>
                          <a:cs typeface="Tahoma"/>
                        </a:rPr>
                        <a:t>condition </a:t>
                      </a:r>
                      <a:r>
                        <a:rPr sz="1500" spc="-5" dirty="0">
                          <a:latin typeface="Tahoma"/>
                          <a:cs typeface="Tahoma"/>
                        </a:rPr>
                        <a:t>enrollment, employment, </a:t>
                      </a:r>
                      <a:r>
                        <a:rPr sz="1500" dirty="0">
                          <a:latin typeface="Tahoma"/>
                          <a:cs typeface="Tahoma"/>
                        </a:rPr>
                        <a:t>or  </a:t>
                      </a:r>
                      <a:r>
                        <a:rPr sz="1500" spc="-5" dirty="0">
                          <a:latin typeface="Tahoma"/>
                          <a:cs typeface="Tahoma"/>
                        </a:rPr>
                        <a:t>any right </a:t>
                      </a:r>
                      <a:r>
                        <a:rPr sz="1500" dirty="0">
                          <a:latin typeface="Tahoma"/>
                          <a:cs typeface="Tahoma"/>
                        </a:rPr>
                        <a:t>on </a:t>
                      </a:r>
                      <a:r>
                        <a:rPr sz="1500" spc="-5" dirty="0">
                          <a:latin typeface="Tahoma"/>
                          <a:cs typeface="Tahoma"/>
                        </a:rPr>
                        <a:t>waiver </a:t>
                      </a:r>
                      <a:r>
                        <a:rPr sz="1500" dirty="0">
                          <a:latin typeface="Tahoma"/>
                          <a:cs typeface="Tahoma"/>
                        </a:rPr>
                        <a:t>of </a:t>
                      </a:r>
                      <a:r>
                        <a:rPr sz="1500" spc="-5" dirty="0">
                          <a:latin typeface="Tahoma"/>
                          <a:cs typeface="Tahoma"/>
                        </a:rPr>
                        <a:t>right </a:t>
                      </a:r>
                      <a:r>
                        <a:rPr sz="1500" dirty="0">
                          <a:latin typeface="Tahoma"/>
                          <a:cs typeface="Tahoma"/>
                        </a:rPr>
                        <a:t>to </a:t>
                      </a:r>
                      <a:r>
                        <a:rPr sz="1500" spc="-5" dirty="0">
                          <a:latin typeface="Tahoma"/>
                          <a:cs typeface="Tahoma"/>
                        </a:rPr>
                        <a:t>investigation  </a:t>
                      </a:r>
                      <a:r>
                        <a:rPr sz="1500" dirty="0">
                          <a:latin typeface="Tahoma"/>
                          <a:cs typeface="Tahoma"/>
                        </a:rPr>
                        <a:t>and </a:t>
                      </a:r>
                      <a:r>
                        <a:rPr sz="1500" spc="-5" dirty="0">
                          <a:latin typeface="Tahoma"/>
                          <a:cs typeface="Tahoma"/>
                        </a:rPr>
                        <a:t>adjudication </a:t>
                      </a:r>
                      <a:r>
                        <a:rPr sz="1500" dirty="0">
                          <a:latin typeface="Tahoma"/>
                          <a:cs typeface="Tahoma"/>
                        </a:rPr>
                        <a:t>of </a:t>
                      </a:r>
                      <a:r>
                        <a:rPr sz="1500" spc="-5" dirty="0">
                          <a:latin typeface="Tahoma"/>
                          <a:cs typeface="Tahoma"/>
                        </a:rPr>
                        <a:t>formal </a:t>
                      </a:r>
                      <a:r>
                        <a:rPr sz="1500" dirty="0">
                          <a:latin typeface="Tahoma"/>
                          <a:cs typeface="Tahoma"/>
                        </a:rPr>
                        <a:t>complaints </a:t>
                      </a:r>
                      <a:r>
                        <a:rPr sz="1500" spc="-5" dirty="0">
                          <a:latin typeface="Tahoma"/>
                          <a:cs typeface="Tahoma"/>
                        </a:rPr>
                        <a:t>under  grievance</a:t>
                      </a:r>
                      <a:r>
                        <a:rPr sz="1500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-5" dirty="0">
                          <a:latin typeface="Tahoma"/>
                          <a:cs typeface="Tahoma"/>
                        </a:rPr>
                        <a:t>procedure</a:t>
                      </a:r>
                      <a:endParaRPr sz="1500">
                        <a:latin typeface="Tahoma"/>
                        <a:cs typeface="Tahoma"/>
                      </a:endParaRPr>
                    </a:p>
                    <a:p>
                      <a:pPr marL="354965" marR="456565" indent="-287020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354965" algn="l"/>
                          <a:tab pos="355600" algn="l"/>
                        </a:tabLst>
                      </a:pPr>
                      <a:r>
                        <a:rPr sz="1500" spc="-5" dirty="0">
                          <a:latin typeface="Tahoma"/>
                          <a:cs typeface="Tahoma"/>
                        </a:rPr>
                        <a:t>Cannot require </a:t>
                      </a:r>
                      <a:r>
                        <a:rPr sz="1500" dirty="0">
                          <a:latin typeface="Tahoma"/>
                          <a:cs typeface="Tahoma"/>
                        </a:rPr>
                        <a:t>use of </a:t>
                      </a:r>
                      <a:r>
                        <a:rPr sz="1500" spc="-5" dirty="0">
                          <a:latin typeface="Tahoma"/>
                          <a:cs typeface="Tahoma"/>
                        </a:rPr>
                        <a:t>informal resolution  process</a:t>
                      </a:r>
                      <a:endParaRPr sz="1500">
                        <a:latin typeface="Tahoma"/>
                        <a:cs typeface="Tahoma"/>
                      </a:endParaRPr>
                    </a:p>
                    <a:p>
                      <a:pPr marL="354965" marR="117475" indent="-287020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354965" algn="l"/>
                          <a:tab pos="355600" algn="l"/>
                        </a:tabLst>
                      </a:pPr>
                      <a:r>
                        <a:rPr sz="1500" spc="-5" dirty="0">
                          <a:latin typeface="Tahoma"/>
                          <a:cs typeface="Tahoma"/>
                        </a:rPr>
                        <a:t>Cannot offer informal resolution process </a:t>
                      </a:r>
                      <a:r>
                        <a:rPr sz="1500" dirty="0">
                          <a:latin typeface="Tahoma"/>
                          <a:cs typeface="Tahoma"/>
                        </a:rPr>
                        <a:t>until  </a:t>
                      </a:r>
                      <a:r>
                        <a:rPr sz="1500" spc="-5" dirty="0">
                          <a:latin typeface="Tahoma"/>
                          <a:cs typeface="Tahoma"/>
                        </a:rPr>
                        <a:t>formal </a:t>
                      </a:r>
                      <a:r>
                        <a:rPr sz="1500" dirty="0">
                          <a:latin typeface="Tahoma"/>
                          <a:cs typeface="Tahoma"/>
                        </a:rPr>
                        <a:t>complaint is</a:t>
                      </a:r>
                      <a:r>
                        <a:rPr sz="15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500" dirty="0">
                          <a:latin typeface="Tahoma"/>
                          <a:cs typeface="Tahoma"/>
                        </a:rPr>
                        <a:t>filed</a:t>
                      </a:r>
                      <a:endParaRPr sz="1500">
                        <a:latin typeface="Tahoma"/>
                        <a:cs typeface="Tahoma"/>
                      </a:endParaRPr>
                    </a:p>
                    <a:p>
                      <a:pPr marL="354965" marR="598170" indent="-287020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354965" algn="l"/>
                          <a:tab pos="355600" algn="l"/>
                        </a:tabLst>
                      </a:pPr>
                      <a:r>
                        <a:rPr sz="1500" spc="-5" dirty="0">
                          <a:latin typeface="Tahoma"/>
                          <a:cs typeface="Tahoma"/>
                        </a:rPr>
                        <a:t>Not available </a:t>
                      </a:r>
                      <a:r>
                        <a:rPr sz="1500" dirty="0">
                          <a:latin typeface="Tahoma"/>
                          <a:cs typeface="Tahoma"/>
                        </a:rPr>
                        <a:t>to </a:t>
                      </a:r>
                      <a:r>
                        <a:rPr sz="1500" spc="-5" dirty="0">
                          <a:latin typeface="Tahoma"/>
                          <a:cs typeface="Tahoma"/>
                        </a:rPr>
                        <a:t>resolve allegations </a:t>
                      </a:r>
                      <a:r>
                        <a:rPr sz="1500" dirty="0">
                          <a:latin typeface="Tahoma"/>
                          <a:cs typeface="Tahoma"/>
                        </a:rPr>
                        <a:t>that  </a:t>
                      </a:r>
                      <a:r>
                        <a:rPr sz="1500" spc="-5" dirty="0">
                          <a:latin typeface="Tahoma"/>
                          <a:cs typeface="Tahoma"/>
                        </a:rPr>
                        <a:t>employee </a:t>
                      </a:r>
                      <a:r>
                        <a:rPr sz="1500" dirty="0">
                          <a:latin typeface="Tahoma"/>
                          <a:cs typeface="Tahoma"/>
                        </a:rPr>
                        <a:t>sexually </a:t>
                      </a:r>
                      <a:r>
                        <a:rPr sz="1500" spc="-5" dirty="0">
                          <a:latin typeface="Tahoma"/>
                          <a:cs typeface="Tahoma"/>
                        </a:rPr>
                        <a:t>harassed </a:t>
                      </a:r>
                      <a:r>
                        <a:rPr sz="1500" dirty="0">
                          <a:latin typeface="Tahoma"/>
                          <a:cs typeface="Tahoma"/>
                        </a:rPr>
                        <a:t>a</a:t>
                      </a:r>
                      <a:r>
                        <a:rPr sz="15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-5" dirty="0">
                          <a:latin typeface="Tahoma"/>
                          <a:cs typeface="Tahoma"/>
                        </a:rPr>
                        <a:t>student</a:t>
                      </a:r>
                      <a:endParaRPr sz="1500">
                        <a:latin typeface="Tahoma"/>
                        <a:cs typeface="Tahoma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354965" marR="200660" indent="-287020">
                        <a:lnSpc>
                          <a:spcPct val="100000"/>
                        </a:lnSpc>
                        <a:spcBef>
                          <a:spcPts val="254"/>
                        </a:spcBef>
                        <a:buFont typeface="Arial"/>
                        <a:buChar char="•"/>
                        <a:tabLst>
                          <a:tab pos="354965" algn="l"/>
                          <a:tab pos="355600" algn="l"/>
                        </a:tabLst>
                      </a:pPr>
                      <a:r>
                        <a:rPr sz="1500" spc="-5" dirty="0">
                          <a:latin typeface="Tahoma"/>
                          <a:cs typeface="Tahoma"/>
                        </a:rPr>
                        <a:t>Any </a:t>
                      </a:r>
                      <a:r>
                        <a:rPr sz="1500" dirty="0">
                          <a:latin typeface="Tahoma"/>
                          <a:cs typeface="Tahoma"/>
                        </a:rPr>
                        <a:t>time </a:t>
                      </a:r>
                      <a:r>
                        <a:rPr sz="1500" spc="-5" dirty="0">
                          <a:latin typeface="Tahoma"/>
                          <a:cs typeface="Tahoma"/>
                        </a:rPr>
                        <a:t>prior </a:t>
                      </a:r>
                      <a:r>
                        <a:rPr sz="1500" dirty="0">
                          <a:latin typeface="Tahoma"/>
                          <a:cs typeface="Tahoma"/>
                        </a:rPr>
                        <a:t>to </a:t>
                      </a:r>
                      <a:r>
                        <a:rPr sz="1500" spc="-5" dirty="0">
                          <a:latin typeface="Tahoma"/>
                          <a:cs typeface="Tahoma"/>
                        </a:rPr>
                        <a:t>reaching </a:t>
                      </a:r>
                      <a:r>
                        <a:rPr sz="1500" dirty="0">
                          <a:latin typeface="Tahoma"/>
                          <a:cs typeface="Tahoma"/>
                        </a:rPr>
                        <a:t>a </a:t>
                      </a:r>
                      <a:r>
                        <a:rPr sz="1500" spc="-5" dirty="0">
                          <a:latin typeface="Tahoma"/>
                          <a:cs typeface="Tahoma"/>
                        </a:rPr>
                        <a:t>determination,  </a:t>
                      </a:r>
                      <a:r>
                        <a:rPr sz="1500" dirty="0">
                          <a:latin typeface="Tahoma"/>
                          <a:cs typeface="Tahoma"/>
                        </a:rPr>
                        <a:t>either </a:t>
                      </a:r>
                      <a:r>
                        <a:rPr sz="1500" spc="-5" dirty="0">
                          <a:latin typeface="Tahoma"/>
                          <a:cs typeface="Tahoma"/>
                        </a:rPr>
                        <a:t>party may request informal</a:t>
                      </a:r>
                      <a:r>
                        <a:rPr sz="15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-5" dirty="0">
                          <a:latin typeface="Tahoma"/>
                          <a:cs typeface="Tahoma"/>
                        </a:rPr>
                        <a:t>resolution</a:t>
                      </a:r>
                      <a:endParaRPr sz="1500">
                        <a:latin typeface="Tahoma"/>
                        <a:cs typeface="Tahoma"/>
                      </a:endParaRPr>
                    </a:p>
                    <a:p>
                      <a:pPr marL="354965" marR="494665" indent="-287020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354965" algn="l"/>
                          <a:tab pos="355600" algn="l"/>
                        </a:tabLst>
                      </a:pPr>
                      <a:r>
                        <a:rPr sz="1500" spc="-5" dirty="0">
                          <a:latin typeface="Tahoma"/>
                          <a:cs typeface="Tahoma"/>
                        </a:rPr>
                        <a:t>Requires </a:t>
                      </a:r>
                      <a:r>
                        <a:rPr sz="1500" spc="-20" dirty="0">
                          <a:latin typeface="Tahoma"/>
                          <a:cs typeface="Tahoma"/>
                        </a:rPr>
                        <a:t>voluntary, </a:t>
                      </a:r>
                      <a:r>
                        <a:rPr sz="1500" spc="-5" dirty="0">
                          <a:latin typeface="Tahoma"/>
                          <a:cs typeface="Tahoma"/>
                        </a:rPr>
                        <a:t>written </a:t>
                      </a:r>
                      <a:r>
                        <a:rPr sz="1500" dirty="0">
                          <a:latin typeface="Tahoma"/>
                          <a:cs typeface="Tahoma"/>
                        </a:rPr>
                        <a:t>consent </a:t>
                      </a:r>
                      <a:r>
                        <a:rPr sz="1500" spc="-10" dirty="0">
                          <a:latin typeface="Tahoma"/>
                          <a:cs typeface="Tahoma"/>
                        </a:rPr>
                        <a:t>from  </a:t>
                      </a:r>
                      <a:r>
                        <a:rPr sz="1500" spc="-5" dirty="0">
                          <a:latin typeface="Tahoma"/>
                          <a:cs typeface="Tahoma"/>
                        </a:rPr>
                        <a:t>both</a:t>
                      </a:r>
                      <a:r>
                        <a:rPr sz="1500" spc="-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-5" dirty="0">
                          <a:latin typeface="Tahoma"/>
                          <a:cs typeface="Tahoma"/>
                        </a:rPr>
                        <a:t>parties</a:t>
                      </a:r>
                      <a:endParaRPr sz="1500">
                        <a:latin typeface="Tahoma"/>
                        <a:cs typeface="Tahoma"/>
                      </a:endParaRPr>
                    </a:p>
                    <a:p>
                      <a:pPr marL="354965" marR="412750" indent="-287020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354965" algn="l"/>
                          <a:tab pos="355600" algn="l"/>
                        </a:tabLst>
                      </a:pPr>
                      <a:r>
                        <a:rPr sz="1500" spc="-5" dirty="0">
                          <a:latin typeface="Tahoma"/>
                          <a:cs typeface="Tahoma"/>
                        </a:rPr>
                        <a:t>Any party </a:t>
                      </a:r>
                      <a:r>
                        <a:rPr sz="1500" dirty="0">
                          <a:latin typeface="Tahoma"/>
                          <a:cs typeface="Tahoma"/>
                        </a:rPr>
                        <a:t>has a </a:t>
                      </a:r>
                      <a:r>
                        <a:rPr sz="1500" spc="-5" dirty="0">
                          <a:latin typeface="Tahoma"/>
                          <a:cs typeface="Tahoma"/>
                        </a:rPr>
                        <a:t>right </a:t>
                      </a:r>
                      <a:r>
                        <a:rPr sz="1500" dirty="0">
                          <a:latin typeface="Tahoma"/>
                          <a:cs typeface="Tahoma"/>
                        </a:rPr>
                        <a:t>to </a:t>
                      </a:r>
                      <a:r>
                        <a:rPr sz="1500" spc="-5" dirty="0">
                          <a:latin typeface="Tahoma"/>
                          <a:cs typeface="Tahoma"/>
                        </a:rPr>
                        <a:t>withdraw prior </a:t>
                      </a:r>
                      <a:r>
                        <a:rPr sz="1500" dirty="0">
                          <a:latin typeface="Tahoma"/>
                          <a:cs typeface="Tahoma"/>
                        </a:rPr>
                        <a:t>to  </a:t>
                      </a:r>
                      <a:r>
                        <a:rPr sz="1500" spc="-5" dirty="0">
                          <a:latin typeface="Tahoma"/>
                          <a:cs typeface="Tahoma"/>
                        </a:rPr>
                        <a:t>agreement</a:t>
                      </a:r>
                      <a:endParaRPr sz="1500">
                        <a:latin typeface="Tahoma"/>
                        <a:cs typeface="Tahoma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35874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55009" y="4093743"/>
            <a:ext cx="3543935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latin typeface="Tahoma"/>
                <a:cs typeface="Tahoma"/>
              </a:rPr>
              <a:t>Informal</a:t>
            </a:r>
            <a:r>
              <a:rPr sz="3200" spc="-50" dirty="0">
                <a:latin typeface="Tahoma"/>
                <a:cs typeface="Tahoma"/>
              </a:rPr>
              <a:t> </a:t>
            </a:r>
            <a:r>
              <a:rPr sz="3200" spc="-5" dirty="0">
                <a:latin typeface="Tahoma"/>
                <a:cs typeface="Tahoma"/>
              </a:rPr>
              <a:t>Resolution  Facilitators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627700" y="6393655"/>
            <a:ext cx="273050" cy="149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latin typeface="Tahoma"/>
                <a:cs typeface="Tahoma"/>
              </a:rPr>
              <a:t>86</a:t>
            </a:r>
            <a:endParaRPr sz="800">
              <a:latin typeface="Tahoma"/>
              <a:cs typeface="Tahom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044383" y="3772472"/>
            <a:ext cx="3873500" cy="1945639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820"/>
              </a:spcBef>
            </a:pPr>
            <a:r>
              <a:rPr sz="3000" u="heavy" spc="-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We do not</a:t>
            </a:r>
            <a:r>
              <a:rPr sz="3000" u="heavy" spc="-60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3000" u="heavy" spc="-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recommend </a:t>
            </a:r>
            <a:r>
              <a:rPr sz="3000" spc="-5" dirty="0">
                <a:latin typeface="Tahoma"/>
                <a:cs typeface="Tahoma"/>
              </a:rPr>
              <a:t> </a:t>
            </a:r>
            <a:r>
              <a:rPr sz="3000" u="heavy" spc="-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using</a:t>
            </a:r>
            <a:r>
              <a:rPr sz="3000" spc="-5" dirty="0">
                <a:latin typeface="Tahoma"/>
                <a:cs typeface="Tahoma"/>
              </a:rPr>
              <a:t> the Title IX  Coordinator </a:t>
            </a:r>
            <a:r>
              <a:rPr sz="3000" u="heavy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or </a:t>
            </a:r>
            <a:r>
              <a:rPr sz="3000" dirty="0">
                <a:latin typeface="Tahoma"/>
                <a:cs typeface="Tahoma"/>
              </a:rPr>
              <a:t> </a:t>
            </a:r>
            <a:r>
              <a:rPr sz="3000" spc="-5" dirty="0">
                <a:latin typeface="Tahoma"/>
                <a:cs typeface="Tahoma"/>
              </a:rPr>
              <a:t>investigator(s) </a:t>
            </a:r>
            <a:r>
              <a:rPr sz="3000" u="heavy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or </a:t>
            </a:r>
            <a:r>
              <a:rPr sz="3000" dirty="0">
                <a:latin typeface="Tahoma"/>
                <a:cs typeface="Tahoma"/>
              </a:rPr>
              <a:t> </a:t>
            </a:r>
            <a:r>
              <a:rPr sz="3000" spc="-5" dirty="0">
                <a:latin typeface="Tahoma"/>
                <a:cs typeface="Tahoma"/>
              </a:rPr>
              <a:t>decisionmakers</a:t>
            </a:r>
            <a:endParaRPr sz="30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907" y="559308"/>
            <a:ext cx="5035295" cy="28331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699158" y="3913573"/>
            <a:ext cx="3257550" cy="930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ts val="3565"/>
              </a:lnSpc>
              <a:spcBef>
                <a:spcPts val="100"/>
              </a:spcBef>
            </a:pPr>
            <a:r>
              <a:rPr sz="3300" b="1" spc="-5" dirty="0">
                <a:latin typeface="Tahoma"/>
                <a:cs typeface="Tahoma"/>
              </a:rPr>
              <a:t>Written</a:t>
            </a:r>
            <a:r>
              <a:rPr sz="3300" b="1" spc="-65" dirty="0">
                <a:latin typeface="Tahoma"/>
                <a:cs typeface="Tahoma"/>
              </a:rPr>
              <a:t> </a:t>
            </a:r>
            <a:r>
              <a:rPr sz="3300" b="1" spc="-5" dirty="0">
                <a:latin typeface="Tahoma"/>
                <a:cs typeface="Tahoma"/>
              </a:rPr>
              <a:t>Notice:</a:t>
            </a:r>
            <a:endParaRPr sz="3300">
              <a:latin typeface="Tahoma"/>
              <a:cs typeface="Tahoma"/>
            </a:endParaRPr>
          </a:p>
          <a:p>
            <a:pPr marR="5080" algn="r">
              <a:lnSpc>
                <a:spcPts val="3565"/>
              </a:lnSpc>
            </a:pPr>
            <a:r>
              <a:rPr sz="3300" b="1" dirty="0">
                <a:latin typeface="Tahoma"/>
                <a:cs typeface="Tahoma"/>
              </a:rPr>
              <a:t>R</a:t>
            </a:r>
            <a:r>
              <a:rPr sz="3300" b="1" spc="-5" dirty="0">
                <a:latin typeface="Tahoma"/>
                <a:cs typeface="Tahoma"/>
              </a:rPr>
              <a:t>e</a:t>
            </a:r>
            <a:r>
              <a:rPr sz="3300" b="1" dirty="0">
                <a:latin typeface="Tahoma"/>
                <a:cs typeface="Tahoma"/>
              </a:rPr>
              <a:t>q</a:t>
            </a:r>
            <a:r>
              <a:rPr sz="3300" b="1" spc="-5" dirty="0">
                <a:latin typeface="Tahoma"/>
                <a:cs typeface="Tahoma"/>
              </a:rPr>
              <a:t>u</a:t>
            </a:r>
            <a:r>
              <a:rPr sz="3300" b="1" dirty="0">
                <a:latin typeface="Tahoma"/>
                <a:cs typeface="Tahoma"/>
              </a:rPr>
              <a:t>i</a:t>
            </a:r>
            <a:r>
              <a:rPr sz="3300" b="1" spc="-5" dirty="0">
                <a:latin typeface="Tahoma"/>
                <a:cs typeface="Tahoma"/>
              </a:rPr>
              <a:t>red</a:t>
            </a:r>
            <a:endParaRPr sz="33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627700" y="6393655"/>
            <a:ext cx="273050" cy="149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latin typeface="Tahoma"/>
                <a:cs typeface="Tahoma"/>
              </a:rPr>
              <a:t>87</a:t>
            </a:r>
            <a:endParaRPr sz="800">
              <a:latin typeface="Tahoma"/>
              <a:cs typeface="Tahom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336540" y="529079"/>
            <a:ext cx="3475354" cy="4036695"/>
          </a:xfrm>
          <a:prstGeom prst="rect">
            <a:avLst/>
          </a:prstGeom>
        </p:spPr>
        <p:txBody>
          <a:bodyPr vert="horz" wrap="square" lIns="0" tIns="7747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610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4965" algn="l"/>
                <a:tab pos="355600" algn="l"/>
              </a:tabLst>
            </a:pPr>
            <a:r>
              <a:rPr sz="2000" spc="15" dirty="0">
                <a:latin typeface="Tahoma"/>
                <a:cs typeface="Tahoma"/>
              </a:rPr>
              <a:t>To </a:t>
            </a:r>
            <a:r>
              <a:rPr sz="2000" spc="10" dirty="0">
                <a:latin typeface="Tahoma"/>
                <a:cs typeface="Tahoma"/>
              </a:rPr>
              <a:t>both</a:t>
            </a:r>
            <a:r>
              <a:rPr sz="2000" spc="-20" dirty="0">
                <a:latin typeface="Tahoma"/>
                <a:cs typeface="Tahoma"/>
              </a:rPr>
              <a:t> </a:t>
            </a:r>
            <a:r>
              <a:rPr sz="2000" spc="10" dirty="0">
                <a:latin typeface="Tahoma"/>
                <a:cs typeface="Tahoma"/>
              </a:rPr>
              <a:t>parties</a:t>
            </a:r>
            <a:endParaRPr sz="20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515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4965" algn="l"/>
                <a:tab pos="355600" algn="l"/>
              </a:tabLst>
            </a:pPr>
            <a:r>
              <a:rPr sz="2000" spc="10" dirty="0">
                <a:latin typeface="Tahoma"/>
                <a:cs typeface="Tahoma"/>
              </a:rPr>
              <a:t>In</a:t>
            </a:r>
            <a:r>
              <a:rPr sz="2000" spc="-10" dirty="0">
                <a:latin typeface="Tahoma"/>
                <a:cs typeface="Tahoma"/>
              </a:rPr>
              <a:t> </a:t>
            </a:r>
            <a:r>
              <a:rPr sz="2000" spc="10" dirty="0">
                <a:latin typeface="Tahoma"/>
                <a:cs typeface="Tahoma"/>
              </a:rPr>
              <a:t>writing</a:t>
            </a:r>
            <a:endParaRPr sz="20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515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4965" algn="l"/>
                <a:tab pos="355600" algn="l"/>
              </a:tabLst>
            </a:pPr>
            <a:r>
              <a:rPr sz="2000" spc="10" dirty="0">
                <a:latin typeface="Tahoma"/>
                <a:cs typeface="Tahoma"/>
              </a:rPr>
              <a:t>Allegations</a:t>
            </a:r>
            <a:endParaRPr sz="2000">
              <a:latin typeface="Tahoma"/>
              <a:cs typeface="Tahoma"/>
            </a:endParaRPr>
          </a:p>
          <a:p>
            <a:pPr marL="355600" marR="127635" indent="-342900">
              <a:lnSpc>
                <a:spcPct val="101200"/>
              </a:lnSpc>
              <a:spcBef>
                <a:spcPts val="489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4965" algn="l"/>
                <a:tab pos="355600" algn="l"/>
              </a:tabLst>
            </a:pPr>
            <a:r>
              <a:rPr sz="2000" spc="10" dirty="0">
                <a:latin typeface="Tahoma"/>
                <a:cs typeface="Tahoma"/>
              </a:rPr>
              <a:t>Requirements of informal  resolution </a:t>
            </a:r>
            <a:r>
              <a:rPr sz="2000" spc="5" dirty="0">
                <a:latin typeface="Tahoma"/>
                <a:cs typeface="Tahoma"/>
              </a:rPr>
              <a:t>process  (including </a:t>
            </a:r>
            <a:r>
              <a:rPr sz="2000" spc="10" dirty="0">
                <a:latin typeface="Tahoma"/>
                <a:cs typeface="Tahoma"/>
              </a:rPr>
              <a:t>circumstances  under which the party  cannot resume a formal  complaint arising from</a:t>
            </a:r>
            <a:r>
              <a:rPr sz="2000" spc="-70" dirty="0">
                <a:latin typeface="Tahoma"/>
                <a:cs typeface="Tahoma"/>
              </a:rPr>
              <a:t> </a:t>
            </a:r>
            <a:r>
              <a:rPr sz="2000" spc="10" dirty="0">
                <a:latin typeface="Tahoma"/>
                <a:cs typeface="Tahoma"/>
              </a:rPr>
              <a:t>the  allegations)</a:t>
            </a:r>
            <a:endParaRPr sz="2000">
              <a:latin typeface="Tahoma"/>
              <a:cs typeface="Tahoma"/>
            </a:endParaRPr>
          </a:p>
          <a:p>
            <a:pPr marL="355600" marR="5080" indent="-342900">
              <a:lnSpc>
                <a:spcPct val="101000"/>
              </a:lnSpc>
              <a:spcBef>
                <a:spcPts val="495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4965" algn="l"/>
                <a:tab pos="355600" algn="l"/>
              </a:tabLst>
            </a:pPr>
            <a:r>
              <a:rPr sz="2000" spc="10" dirty="0">
                <a:latin typeface="Tahoma"/>
                <a:cs typeface="Tahoma"/>
              </a:rPr>
              <a:t>Resulting consequences of  participating </a:t>
            </a:r>
            <a:r>
              <a:rPr sz="2000" spc="5" dirty="0">
                <a:latin typeface="Tahoma"/>
                <a:cs typeface="Tahoma"/>
              </a:rPr>
              <a:t>(e.g.,</a:t>
            </a:r>
            <a:r>
              <a:rPr sz="2000" spc="-80" dirty="0">
                <a:latin typeface="Tahoma"/>
                <a:cs typeface="Tahoma"/>
              </a:rPr>
              <a:t> </a:t>
            </a:r>
            <a:r>
              <a:rPr sz="2000" spc="10" dirty="0">
                <a:latin typeface="Tahoma"/>
                <a:cs typeface="Tahoma"/>
              </a:rPr>
              <a:t>records)</a:t>
            </a:r>
            <a:endParaRPr sz="20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15567" y="2246376"/>
            <a:ext cx="624840" cy="923925"/>
          </a:xfrm>
          <a:custGeom>
            <a:avLst/>
            <a:gdLst/>
            <a:ahLst/>
            <a:cxnLst/>
            <a:rect l="l" t="t" r="r" b="b"/>
            <a:pathLst>
              <a:path w="624839" h="923925">
                <a:moveTo>
                  <a:pt x="0" y="0"/>
                </a:moveTo>
                <a:lnTo>
                  <a:pt x="624840" y="0"/>
                </a:lnTo>
                <a:lnTo>
                  <a:pt x="624840" y="923544"/>
                </a:lnTo>
                <a:lnTo>
                  <a:pt x="0" y="923544"/>
                </a:lnTo>
                <a:lnTo>
                  <a:pt x="0" y="0"/>
                </a:lnTo>
                <a:close/>
              </a:path>
            </a:pathLst>
          </a:custGeom>
          <a:solidFill>
            <a:srgbClr val="8BC5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243642" y="2466009"/>
            <a:ext cx="370019" cy="5193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43641" y="2466003"/>
            <a:ext cx="370205" cy="519430"/>
          </a:xfrm>
          <a:custGeom>
            <a:avLst/>
            <a:gdLst/>
            <a:ahLst/>
            <a:cxnLst/>
            <a:rect l="l" t="t" r="r" b="b"/>
            <a:pathLst>
              <a:path w="370205" h="519430">
                <a:moveTo>
                  <a:pt x="173126" y="0"/>
                </a:moveTo>
                <a:lnTo>
                  <a:pt x="214693" y="1924"/>
                </a:lnTo>
                <a:lnTo>
                  <a:pt x="266045" y="11991"/>
                </a:lnTo>
                <a:lnTo>
                  <a:pt x="306070" y="30137"/>
                </a:lnTo>
                <a:lnTo>
                  <a:pt x="337088" y="58551"/>
                </a:lnTo>
                <a:lnTo>
                  <a:pt x="353790" y="95977"/>
                </a:lnTo>
                <a:lnTo>
                  <a:pt x="356971" y="124904"/>
                </a:lnTo>
                <a:lnTo>
                  <a:pt x="355433" y="145506"/>
                </a:lnTo>
                <a:lnTo>
                  <a:pt x="343127" y="182763"/>
                </a:lnTo>
                <a:lnTo>
                  <a:pt x="319078" y="213988"/>
                </a:lnTo>
                <a:lnTo>
                  <a:pt x="286680" y="234666"/>
                </a:lnTo>
                <a:lnTo>
                  <a:pt x="267563" y="240766"/>
                </a:lnTo>
                <a:lnTo>
                  <a:pt x="267563" y="245452"/>
                </a:lnTo>
                <a:lnTo>
                  <a:pt x="310620" y="258179"/>
                </a:lnTo>
                <a:lnTo>
                  <a:pt x="342414" y="282257"/>
                </a:lnTo>
                <a:lnTo>
                  <a:pt x="364471" y="319702"/>
                </a:lnTo>
                <a:lnTo>
                  <a:pt x="370027" y="357974"/>
                </a:lnTo>
                <a:lnTo>
                  <a:pt x="369179" y="375827"/>
                </a:lnTo>
                <a:lnTo>
                  <a:pt x="356463" y="424611"/>
                </a:lnTo>
                <a:lnTo>
                  <a:pt x="329061" y="464727"/>
                </a:lnTo>
                <a:lnTo>
                  <a:pt x="288024" y="494464"/>
                </a:lnTo>
                <a:lnTo>
                  <a:pt x="235857" y="513062"/>
                </a:lnTo>
                <a:lnTo>
                  <a:pt x="192413" y="518676"/>
                </a:lnTo>
                <a:lnTo>
                  <a:pt x="167767" y="519379"/>
                </a:lnTo>
                <a:lnTo>
                  <a:pt x="139673" y="518771"/>
                </a:lnTo>
                <a:lnTo>
                  <a:pt x="89696" y="513914"/>
                </a:lnTo>
                <a:lnTo>
                  <a:pt x="47941" y="504660"/>
                </a:lnTo>
                <a:lnTo>
                  <a:pt x="0" y="487895"/>
                </a:lnTo>
                <a:lnTo>
                  <a:pt x="0" y="379730"/>
                </a:lnTo>
                <a:lnTo>
                  <a:pt x="12052" y="379730"/>
                </a:lnTo>
                <a:lnTo>
                  <a:pt x="26382" y="388142"/>
                </a:lnTo>
                <a:lnTo>
                  <a:pt x="41903" y="395970"/>
                </a:lnTo>
                <a:lnTo>
                  <a:pt x="94607" y="415434"/>
                </a:lnTo>
                <a:lnTo>
                  <a:pt x="143992" y="422592"/>
                </a:lnTo>
                <a:lnTo>
                  <a:pt x="153231" y="422394"/>
                </a:lnTo>
                <a:lnTo>
                  <a:pt x="193538" y="417355"/>
                </a:lnTo>
                <a:lnTo>
                  <a:pt x="229257" y="396186"/>
                </a:lnTo>
                <a:lnTo>
                  <a:pt x="243690" y="360846"/>
                </a:lnTo>
                <a:lnTo>
                  <a:pt x="244119" y="350266"/>
                </a:lnTo>
                <a:lnTo>
                  <a:pt x="243512" y="339855"/>
                </a:lnTo>
                <a:lnTo>
                  <a:pt x="223104" y="306023"/>
                </a:lnTo>
                <a:lnTo>
                  <a:pt x="180931" y="293319"/>
                </a:lnTo>
                <a:lnTo>
                  <a:pt x="139471" y="292041"/>
                </a:lnTo>
                <a:lnTo>
                  <a:pt x="130594" y="291998"/>
                </a:lnTo>
                <a:lnTo>
                  <a:pt x="109169" y="291998"/>
                </a:lnTo>
                <a:lnTo>
                  <a:pt x="109169" y="204266"/>
                </a:lnTo>
                <a:lnTo>
                  <a:pt x="128930" y="204266"/>
                </a:lnTo>
                <a:lnTo>
                  <a:pt x="140081" y="204140"/>
                </a:lnTo>
                <a:lnTo>
                  <a:pt x="179965" y="201000"/>
                </a:lnTo>
                <a:lnTo>
                  <a:pt x="220056" y="181853"/>
                </a:lnTo>
                <a:lnTo>
                  <a:pt x="231724" y="145669"/>
                </a:lnTo>
                <a:lnTo>
                  <a:pt x="231285" y="138480"/>
                </a:lnTo>
                <a:lnTo>
                  <a:pt x="207276" y="106146"/>
                </a:lnTo>
                <a:lnTo>
                  <a:pt x="164253" y="96605"/>
                </a:lnTo>
                <a:lnTo>
                  <a:pt x="151701" y="96100"/>
                </a:lnTo>
                <a:lnTo>
                  <a:pt x="142448" y="96374"/>
                </a:lnTo>
                <a:lnTo>
                  <a:pt x="104705" y="102783"/>
                </a:lnTo>
                <a:lnTo>
                  <a:pt x="62620" y="117663"/>
                </a:lnTo>
                <a:lnTo>
                  <a:pt x="28966" y="135862"/>
                </a:lnTo>
                <a:lnTo>
                  <a:pt x="24777" y="138303"/>
                </a:lnTo>
                <a:lnTo>
                  <a:pt x="14401" y="138303"/>
                </a:lnTo>
                <a:lnTo>
                  <a:pt x="14401" y="31483"/>
                </a:lnTo>
                <a:lnTo>
                  <a:pt x="28410" y="26003"/>
                </a:lnTo>
                <a:lnTo>
                  <a:pt x="83883" y="10210"/>
                </a:lnTo>
                <a:lnTo>
                  <a:pt x="128042" y="2552"/>
                </a:lnTo>
                <a:lnTo>
                  <a:pt x="150468" y="638"/>
                </a:lnTo>
                <a:lnTo>
                  <a:pt x="173126" y="0"/>
                </a:lnTo>
                <a:close/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905881" y="2404583"/>
            <a:ext cx="3280410" cy="6051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800" b="1" dirty="0">
                <a:solidFill>
                  <a:srgbClr val="000000"/>
                </a:solidFill>
                <a:latin typeface="Tahoma"/>
                <a:cs typeface="Tahoma"/>
              </a:rPr>
              <a:t>Investigation</a:t>
            </a:r>
            <a:endParaRPr sz="38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627700" y="6393655"/>
            <a:ext cx="273050" cy="149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latin typeface="Tahoma"/>
                <a:cs typeface="Tahoma"/>
              </a:rPr>
              <a:t>88</a:t>
            </a:r>
            <a:endParaRPr sz="800">
              <a:latin typeface="Tahoma"/>
              <a:cs typeface="Tahom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90831" y="1945651"/>
            <a:ext cx="2604770" cy="24047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4600" spc="-5" dirty="0">
                <a:latin typeface="Tahoma"/>
                <a:cs typeface="Tahoma"/>
              </a:rPr>
              <a:t>Formal  </a:t>
            </a:r>
            <a:r>
              <a:rPr sz="4600" spc="-10" dirty="0">
                <a:latin typeface="Tahoma"/>
                <a:cs typeface="Tahoma"/>
              </a:rPr>
              <a:t>C</a:t>
            </a:r>
            <a:r>
              <a:rPr sz="4600" spc="-5" dirty="0">
                <a:latin typeface="Tahoma"/>
                <a:cs typeface="Tahoma"/>
              </a:rPr>
              <a:t>o</a:t>
            </a:r>
            <a:r>
              <a:rPr sz="4600" dirty="0">
                <a:latin typeface="Tahoma"/>
                <a:cs typeface="Tahoma"/>
              </a:rPr>
              <a:t>m</a:t>
            </a:r>
            <a:r>
              <a:rPr sz="4600" spc="-5" dirty="0">
                <a:latin typeface="Tahoma"/>
                <a:cs typeface="Tahoma"/>
              </a:rPr>
              <a:t>p</a:t>
            </a:r>
            <a:r>
              <a:rPr sz="4600" dirty="0">
                <a:latin typeface="Tahoma"/>
                <a:cs typeface="Tahoma"/>
              </a:rPr>
              <a:t>l</a:t>
            </a:r>
            <a:r>
              <a:rPr sz="4600" spc="-5" dirty="0">
                <a:latin typeface="Tahoma"/>
                <a:cs typeface="Tahoma"/>
              </a:rPr>
              <a:t>a</a:t>
            </a:r>
            <a:r>
              <a:rPr sz="4600" dirty="0">
                <a:latin typeface="Tahoma"/>
                <a:cs typeface="Tahoma"/>
              </a:rPr>
              <a:t>int  </a:t>
            </a:r>
            <a:r>
              <a:rPr sz="4600" spc="-5" dirty="0">
                <a:latin typeface="Tahoma"/>
                <a:cs typeface="Tahoma"/>
              </a:rPr>
              <a:t>Response</a:t>
            </a:r>
            <a:endParaRPr sz="46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800" dirty="0">
                <a:latin typeface="Tahoma"/>
                <a:cs typeface="Tahoma"/>
              </a:rPr>
              <a:t>34 </a:t>
            </a:r>
            <a:r>
              <a:rPr sz="1800" spc="-5" dirty="0">
                <a:latin typeface="Tahoma"/>
                <a:cs typeface="Tahoma"/>
              </a:rPr>
              <a:t>C.F.R.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spc="-5" dirty="0">
                <a:latin typeface="Tahoma"/>
                <a:cs typeface="Tahoma"/>
              </a:rPr>
              <a:t>106.45(b)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182571" y="1302735"/>
            <a:ext cx="4293235" cy="386587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599440" indent="-28702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800" spc="-10" dirty="0">
                <a:latin typeface="Tahoma"/>
                <a:cs typeface="Tahoma"/>
              </a:rPr>
              <a:t>Requires </a:t>
            </a:r>
            <a:r>
              <a:rPr sz="2800" spc="-5" dirty="0">
                <a:latin typeface="Tahoma"/>
                <a:cs typeface="Tahoma"/>
              </a:rPr>
              <a:t>a number </a:t>
            </a:r>
            <a:r>
              <a:rPr sz="2800" dirty="0">
                <a:latin typeface="Tahoma"/>
                <a:cs typeface="Tahoma"/>
              </a:rPr>
              <a:t>of  </a:t>
            </a:r>
            <a:r>
              <a:rPr sz="2800" spc="-5" dirty="0">
                <a:latin typeface="Tahoma"/>
                <a:cs typeface="Tahoma"/>
              </a:rPr>
              <a:t>specific steps </a:t>
            </a:r>
            <a:r>
              <a:rPr sz="2800" spc="-10" dirty="0">
                <a:latin typeface="Tahoma"/>
                <a:cs typeface="Tahoma"/>
              </a:rPr>
              <a:t>for  investigating</a:t>
            </a:r>
            <a:endParaRPr sz="2800">
              <a:latin typeface="Tahoma"/>
              <a:cs typeface="Tahoma"/>
            </a:endParaRPr>
          </a:p>
          <a:p>
            <a:pPr marL="299085" marR="5080" indent="-28702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800" spc="-5" dirty="0">
                <a:latin typeface="Tahoma"/>
                <a:cs typeface="Tahoma"/>
              </a:rPr>
              <a:t>Major </a:t>
            </a:r>
            <a:r>
              <a:rPr sz="2800" spc="-10" dirty="0">
                <a:latin typeface="Tahoma"/>
                <a:cs typeface="Tahoma"/>
              </a:rPr>
              <a:t>shift from  </a:t>
            </a:r>
            <a:r>
              <a:rPr sz="2800" spc="-5" dirty="0">
                <a:latin typeface="Tahoma"/>
                <a:cs typeface="Tahoma"/>
              </a:rPr>
              <a:t>previous, more  </a:t>
            </a:r>
            <a:r>
              <a:rPr sz="2800" spc="-10" dirty="0">
                <a:latin typeface="Tahoma"/>
                <a:cs typeface="Tahoma"/>
              </a:rPr>
              <a:t>deferential </a:t>
            </a:r>
            <a:r>
              <a:rPr sz="2800" spc="-5" dirty="0">
                <a:latin typeface="Tahoma"/>
                <a:cs typeface="Tahoma"/>
              </a:rPr>
              <a:t>stance </a:t>
            </a:r>
            <a:r>
              <a:rPr sz="2800" spc="-10" dirty="0">
                <a:latin typeface="Tahoma"/>
                <a:cs typeface="Tahoma"/>
              </a:rPr>
              <a:t>toward  </a:t>
            </a:r>
            <a:r>
              <a:rPr sz="2800" spc="-5" dirty="0">
                <a:latin typeface="Tahoma"/>
                <a:cs typeface="Tahoma"/>
              </a:rPr>
              <a:t>specific policies and  </a:t>
            </a:r>
            <a:r>
              <a:rPr sz="2800" spc="-10" dirty="0">
                <a:latin typeface="Tahoma"/>
                <a:cs typeface="Tahoma"/>
              </a:rPr>
              <a:t>practices for </a:t>
            </a:r>
            <a:r>
              <a:rPr sz="2800" spc="-5" dirty="0">
                <a:latin typeface="Tahoma"/>
                <a:cs typeface="Tahoma"/>
              </a:rPr>
              <a:t>complaint  resolution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92836" y="1232916"/>
            <a:ext cx="3383279" cy="1234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36269" y="1271777"/>
            <a:ext cx="3278504" cy="0"/>
          </a:xfrm>
          <a:custGeom>
            <a:avLst/>
            <a:gdLst/>
            <a:ahLst/>
            <a:cxnLst/>
            <a:rect l="l" t="t" r="r" b="b"/>
            <a:pathLst>
              <a:path w="3278504">
                <a:moveTo>
                  <a:pt x="0" y="0"/>
                </a:moveTo>
                <a:lnTo>
                  <a:pt x="3278454" y="0"/>
                </a:lnTo>
              </a:path>
            </a:pathLst>
          </a:custGeom>
          <a:ln w="38100">
            <a:solidFill>
              <a:srgbClr val="92D0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92836" y="5001767"/>
            <a:ext cx="3383279" cy="1234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36269" y="5040629"/>
            <a:ext cx="3278504" cy="0"/>
          </a:xfrm>
          <a:custGeom>
            <a:avLst/>
            <a:gdLst/>
            <a:ahLst/>
            <a:cxnLst/>
            <a:rect l="l" t="t" r="r" b="b"/>
            <a:pathLst>
              <a:path w="3278504">
                <a:moveTo>
                  <a:pt x="0" y="0"/>
                </a:moveTo>
                <a:lnTo>
                  <a:pt x="3278454" y="0"/>
                </a:lnTo>
              </a:path>
            </a:pathLst>
          </a:custGeom>
          <a:ln w="38100">
            <a:solidFill>
              <a:srgbClr val="92D0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8627700" y="6393655"/>
            <a:ext cx="273050" cy="149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latin typeface="Tahoma"/>
                <a:cs typeface="Tahoma"/>
              </a:rPr>
              <a:t>89</a:t>
            </a:r>
            <a:endParaRPr sz="800">
              <a:latin typeface="Tahoma"/>
              <a:cs typeface="Tahoma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228600"/>
            <a:ext cx="8610600" cy="1066800"/>
          </a:xfrm>
          <a:prstGeom prst="rect">
            <a:avLst/>
          </a:prstGeom>
          <a:solidFill>
            <a:srgbClr val="92D050"/>
          </a:solidFill>
          <a:ln w="9525">
            <a:solidFill>
              <a:srgbClr val="000000"/>
            </a:solidFill>
          </a:ln>
        </p:spPr>
        <p:txBody>
          <a:bodyPr vert="horz" wrap="square" lIns="0" tIns="195580" rIns="0" bIns="0" rtlCol="0">
            <a:spAutoFit/>
          </a:bodyPr>
          <a:lstStyle/>
          <a:p>
            <a:pPr marL="299085">
              <a:lnSpc>
                <a:spcPct val="100000"/>
              </a:lnSpc>
              <a:spcBef>
                <a:spcPts val="1540"/>
              </a:spcBef>
            </a:pPr>
            <a:r>
              <a:rPr sz="4400" b="1" dirty="0">
                <a:latin typeface="Tahoma"/>
                <a:cs typeface="Tahoma"/>
              </a:rPr>
              <a:t>Anatomy of an</a:t>
            </a:r>
            <a:r>
              <a:rPr sz="4400" b="1" spc="-50" dirty="0">
                <a:latin typeface="Tahoma"/>
                <a:cs typeface="Tahoma"/>
              </a:rPr>
              <a:t> </a:t>
            </a:r>
            <a:r>
              <a:rPr sz="4400" b="1" spc="-5" dirty="0">
                <a:latin typeface="Tahoma"/>
                <a:cs typeface="Tahoma"/>
              </a:rPr>
              <a:t>Investigation</a:t>
            </a:r>
            <a:endParaRPr sz="44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30173" y="1829561"/>
            <a:ext cx="7886700" cy="579120"/>
          </a:xfrm>
          <a:custGeom>
            <a:avLst/>
            <a:gdLst/>
            <a:ahLst/>
            <a:cxnLst/>
            <a:rect l="l" t="t" r="r" b="b"/>
            <a:pathLst>
              <a:path w="7886700" h="579119">
                <a:moveTo>
                  <a:pt x="0" y="0"/>
                </a:moveTo>
                <a:lnTo>
                  <a:pt x="7886700" y="0"/>
                </a:lnTo>
                <a:lnTo>
                  <a:pt x="7886700" y="579120"/>
                </a:lnTo>
                <a:lnTo>
                  <a:pt x="0" y="579120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92D0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30173" y="3062477"/>
            <a:ext cx="7886700" cy="579120"/>
          </a:xfrm>
          <a:custGeom>
            <a:avLst/>
            <a:gdLst/>
            <a:ahLst/>
            <a:cxnLst/>
            <a:rect l="l" t="t" r="r" b="b"/>
            <a:pathLst>
              <a:path w="7886700" h="579120">
                <a:moveTo>
                  <a:pt x="0" y="0"/>
                </a:moveTo>
                <a:lnTo>
                  <a:pt x="7886700" y="0"/>
                </a:lnTo>
                <a:lnTo>
                  <a:pt x="7886700" y="579119"/>
                </a:lnTo>
                <a:lnTo>
                  <a:pt x="0" y="579119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30173" y="4464558"/>
            <a:ext cx="7886700" cy="581025"/>
          </a:xfrm>
          <a:custGeom>
            <a:avLst/>
            <a:gdLst/>
            <a:ahLst/>
            <a:cxnLst/>
            <a:rect l="l" t="t" r="r" b="b"/>
            <a:pathLst>
              <a:path w="7886700" h="581025">
                <a:moveTo>
                  <a:pt x="0" y="0"/>
                </a:moveTo>
                <a:lnTo>
                  <a:pt x="7886700" y="0"/>
                </a:lnTo>
                <a:lnTo>
                  <a:pt x="7886700" y="580644"/>
                </a:lnTo>
                <a:lnTo>
                  <a:pt x="0" y="580644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92D0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91361" y="1559816"/>
            <a:ext cx="5521960" cy="680085"/>
          </a:xfrm>
          <a:custGeom>
            <a:avLst/>
            <a:gdLst/>
            <a:ahLst/>
            <a:cxnLst/>
            <a:rect l="l" t="t" r="r" b="b"/>
            <a:pathLst>
              <a:path w="5521959" h="680085">
                <a:moveTo>
                  <a:pt x="5408168" y="0"/>
                </a:moveTo>
                <a:lnTo>
                  <a:pt x="113284" y="0"/>
                </a:lnTo>
                <a:lnTo>
                  <a:pt x="69190" y="8903"/>
                </a:lnTo>
                <a:lnTo>
                  <a:pt x="33181" y="33181"/>
                </a:lnTo>
                <a:lnTo>
                  <a:pt x="8903" y="69190"/>
                </a:lnTo>
                <a:lnTo>
                  <a:pt x="0" y="113284"/>
                </a:lnTo>
                <a:lnTo>
                  <a:pt x="0" y="566420"/>
                </a:lnTo>
                <a:lnTo>
                  <a:pt x="8903" y="610513"/>
                </a:lnTo>
                <a:lnTo>
                  <a:pt x="33181" y="646522"/>
                </a:lnTo>
                <a:lnTo>
                  <a:pt x="69190" y="670800"/>
                </a:lnTo>
                <a:lnTo>
                  <a:pt x="113284" y="679704"/>
                </a:lnTo>
                <a:lnTo>
                  <a:pt x="5408168" y="679704"/>
                </a:lnTo>
                <a:lnTo>
                  <a:pt x="5452261" y="670800"/>
                </a:lnTo>
                <a:lnTo>
                  <a:pt x="5488270" y="646522"/>
                </a:lnTo>
                <a:lnTo>
                  <a:pt x="5512548" y="610513"/>
                </a:lnTo>
                <a:lnTo>
                  <a:pt x="5521452" y="566420"/>
                </a:lnTo>
                <a:lnTo>
                  <a:pt x="5521452" y="113284"/>
                </a:lnTo>
                <a:lnTo>
                  <a:pt x="5512548" y="69190"/>
                </a:lnTo>
                <a:lnTo>
                  <a:pt x="5488270" y="33181"/>
                </a:lnTo>
                <a:lnTo>
                  <a:pt x="5452261" y="8903"/>
                </a:lnTo>
                <a:lnTo>
                  <a:pt x="5408168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91361" y="1559816"/>
            <a:ext cx="5521960" cy="680085"/>
          </a:xfrm>
          <a:custGeom>
            <a:avLst/>
            <a:gdLst/>
            <a:ahLst/>
            <a:cxnLst/>
            <a:rect l="l" t="t" r="r" b="b"/>
            <a:pathLst>
              <a:path w="5521959" h="680085">
                <a:moveTo>
                  <a:pt x="0" y="113284"/>
                </a:moveTo>
                <a:lnTo>
                  <a:pt x="8903" y="69190"/>
                </a:lnTo>
                <a:lnTo>
                  <a:pt x="33181" y="33181"/>
                </a:lnTo>
                <a:lnTo>
                  <a:pt x="69190" y="8903"/>
                </a:lnTo>
                <a:lnTo>
                  <a:pt x="113284" y="0"/>
                </a:lnTo>
                <a:lnTo>
                  <a:pt x="5408168" y="0"/>
                </a:lnTo>
                <a:lnTo>
                  <a:pt x="5452261" y="8903"/>
                </a:lnTo>
                <a:lnTo>
                  <a:pt x="5488270" y="33181"/>
                </a:lnTo>
                <a:lnTo>
                  <a:pt x="5512548" y="69190"/>
                </a:lnTo>
                <a:lnTo>
                  <a:pt x="5521452" y="113284"/>
                </a:lnTo>
                <a:lnTo>
                  <a:pt x="5521452" y="566420"/>
                </a:lnTo>
                <a:lnTo>
                  <a:pt x="5512548" y="610513"/>
                </a:lnTo>
                <a:lnTo>
                  <a:pt x="5488270" y="646522"/>
                </a:lnTo>
                <a:lnTo>
                  <a:pt x="5452261" y="670800"/>
                </a:lnTo>
                <a:lnTo>
                  <a:pt x="5408168" y="679704"/>
                </a:lnTo>
                <a:lnTo>
                  <a:pt x="113284" y="679704"/>
                </a:lnTo>
                <a:lnTo>
                  <a:pt x="69190" y="670800"/>
                </a:lnTo>
                <a:lnTo>
                  <a:pt x="33181" y="646522"/>
                </a:lnTo>
                <a:lnTo>
                  <a:pt x="8903" y="610513"/>
                </a:lnTo>
                <a:lnTo>
                  <a:pt x="0" y="566420"/>
                </a:lnTo>
                <a:lnTo>
                  <a:pt x="0" y="113284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24127" y="1592580"/>
            <a:ext cx="5454650" cy="612775"/>
          </a:xfrm>
          <a:custGeom>
            <a:avLst/>
            <a:gdLst/>
            <a:ahLst/>
            <a:cxnLst/>
            <a:rect l="l" t="t" r="r" b="b"/>
            <a:pathLst>
              <a:path w="5454650" h="612775">
                <a:moveTo>
                  <a:pt x="0" y="0"/>
                </a:moveTo>
                <a:lnTo>
                  <a:pt x="5454396" y="0"/>
                </a:lnTo>
                <a:lnTo>
                  <a:pt x="5454396" y="612648"/>
                </a:lnTo>
                <a:lnTo>
                  <a:pt x="0" y="612648"/>
                </a:lnTo>
                <a:lnTo>
                  <a:pt x="0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71550" y="2750059"/>
            <a:ext cx="5521960" cy="680085"/>
          </a:xfrm>
          <a:custGeom>
            <a:avLst/>
            <a:gdLst/>
            <a:ahLst/>
            <a:cxnLst/>
            <a:rect l="l" t="t" r="r" b="b"/>
            <a:pathLst>
              <a:path w="5521960" h="680085">
                <a:moveTo>
                  <a:pt x="5408168" y="0"/>
                </a:moveTo>
                <a:lnTo>
                  <a:pt x="113284" y="0"/>
                </a:lnTo>
                <a:lnTo>
                  <a:pt x="69190" y="8903"/>
                </a:lnTo>
                <a:lnTo>
                  <a:pt x="33181" y="33181"/>
                </a:lnTo>
                <a:lnTo>
                  <a:pt x="8903" y="69190"/>
                </a:lnTo>
                <a:lnTo>
                  <a:pt x="0" y="113284"/>
                </a:lnTo>
                <a:lnTo>
                  <a:pt x="0" y="566420"/>
                </a:lnTo>
                <a:lnTo>
                  <a:pt x="8903" y="610513"/>
                </a:lnTo>
                <a:lnTo>
                  <a:pt x="33181" y="646522"/>
                </a:lnTo>
                <a:lnTo>
                  <a:pt x="69190" y="670800"/>
                </a:lnTo>
                <a:lnTo>
                  <a:pt x="113284" y="679704"/>
                </a:lnTo>
                <a:lnTo>
                  <a:pt x="5408168" y="679704"/>
                </a:lnTo>
                <a:lnTo>
                  <a:pt x="5452261" y="670800"/>
                </a:lnTo>
                <a:lnTo>
                  <a:pt x="5488270" y="646522"/>
                </a:lnTo>
                <a:lnTo>
                  <a:pt x="5512548" y="610513"/>
                </a:lnTo>
                <a:lnTo>
                  <a:pt x="5521452" y="566420"/>
                </a:lnTo>
                <a:lnTo>
                  <a:pt x="5521452" y="113284"/>
                </a:lnTo>
                <a:lnTo>
                  <a:pt x="5512548" y="69190"/>
                </a:lnTo>
                <a:lnTo>
                  <a:pt x="5488270" y="33181"/>
                </a:lnTo>
                <a:lnTo>
                  <a:pt x="5452261" y="8903"/>
                </a:lnTo>
                <a:lnTo>
                  <a:pt x="5408168" y="0"/>
                </a:lnTo>
                <a:close/>
              </a:path>
            </a:pathLst>
          </a:custGeom>
          <a:solidFill>
            <a:srgbClr val="8BC5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71550" y="2750059"/>
            <a:ext cx="5521960" cy="680085"/>
          </a:xfrm>
          <a:custGeom>
            <a:avLst/>
            <a:gdLst/>
            <a:ahLst/>
            <a:cxnLst/>
            <a:rect l="l" t="t" r="r" b="b"/>
            <a:pathLst>
              <a:path w="5521960" h="680085">
                <a:moveTo>
                  <a:pt x="0" y="113284"/>
                </a:moveTo>
                <a:lnTo>
                  <a:pt x="8903" y="69190"/>
                </a:lnTo>
                <a:lnTo>
                  <a:pt x="33181" y="33181"/>
                </a:lnTo>
                <a:lnTo>
                  <a:pt x="69190" y="8903"/>
                </a:lnTo>
                <a:lnTo>
                  <a:pt x="113284" y="0"/>
                </a:lnTo>
                <a:lnTo>
                  <a:pt x="5408168" y="0"/>
                </a:lnTo>
                <a:lnTo>
                  <a:pt x="5452261" y="8903"/>
                </a:lnTo>
                <a:lnTo>
                  <a:pt x="5488270" y="33181"/>
                </a:lnTo>
                <a:lnTo>
                  <a:pt x="5512548" y="69190"/>
                </a:lnTo>
                <a:lnTo>
                  <a:pt x="5521452" y="113284"/>
                </a:lnTo>
                <a:lnTo>
                  <a:pt x="5521452" y="566420"/>
                </a:lnTo>
                <a:lnTo>
                  <a:pt x="5512548" y="610513"/>
                </a:lnTo>
                <a:lnTo>
                  <a:pt x="5488270" y="646522"/>
                </a:lnTo>
                <a:lnTo>
                  <a:pt x="5452261" y="670800"/>
                </a:lnTo>
                <a:lnTo>
                  <a:pt x="5408168" y="679704"/>
                </a:lnTo>
                <a:lnTo>
                  <a:pt x="113284" y="679704"/>
                </a:lnTo>
                <a:lnTo>
                  <a:pt x="69190" y="670800"/>
                </a:lnTo>
                <a:lnTo>
                  <a:pt x="33181" y="646522"/>
                </a:lnTo>
                <a:lnTo>
                  <a:pt x="8903" y="610513"/>
                </a:lnTo>
                <a:lnTo>
                  <a:pt x="0" y="566420"/>
                </a:lnTo>
                <a:lnTo>
                  <a:pt x="0" y="113284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04316" y="2782823"/>
            <a:ext cx="5454650" cy="612775"/>
          </a:xfrm>
          <a:custGeom>
            <a:avLst/>
            <a:gdLst/>
            <a:ahLst/>
            <a:cxnLst/>
            <a:rect l="l" t="t" r="r" b="b"/>
            <a:pathLst>
              <a:path w="5454650" h="612775">
                <a:moveTo>
                  <a:pt x="0" y="0"/>
                </a:moveTo>
                <a:lnTo>
                  <a:pt x="5454396" y="0"/>
                </a:lnTo>
                <a:lnTo>
                  <a:pt x="5454396" y="612648"/>
                </a:lnTo>
                <a:lnTo>
                  <a:pt x="0" y="612648"/>
                </a:lnTo>
                <a:lnTo>
                  <a:pt x="0" y="0"/>
                </a:lnTo>
                <a:close/>
              </a:path>
            </a:pathLst>
          </a:custGeom>
          <a:solidFill>
            <a:srgbClr val="8BC5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200119" y="1691629"/>
            <a:ext cx="3674110" cy="15678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1750">
              <a:lnSpc>
                <a:spcPct val="100000"/>
              </a:lnSpc>
              <a:spcBef>
                <a:spcPts val="105"/>
              </a:spcBef>
            </a:pPr>
            <a:r>
              <a:rPr sz="2300" spc="-10" dirty="0">
                <a:solidFill>
                  <a:srgbClr val="FFFFFF"/>
                </a:solidFill>
                <a:latin typeface="Tahoma"/>
                <a:cs typeface="Tahoma"/>
              </a:rPr>
              <a:t>Written </a:t>
            </a:r>
            <a:r>
              <a:rPr sz="2300" dirty="0">
                <a:solidFill>
                  <a:srgbClr val="FFFFFF"/>
                </a:solidFill>
                <a:latin typeface="Tahoma"/>
                <a:cs typeface="Tahoma"/>
              </a:rPr>
              <a:t>notice </a:t>
            </a:r>
            <a:r>
              <a:rPr sz="2300" spc="-5" dirty="0">
                <a:solidFill>
                  <a:srgbClr val="FFFFFF"/>
                </a:solidFill>
                <a:latin typeface="Tahoma"/>
                <a:cs typeface="Tahoma"/>
              </a:rPr>
              <a:t>to the</a:t>
            </a:r>
            <a:r>
              <a:rPr sz="23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300" spc="-5" dirty="0">
                <a:solidFill>
                  <a:srgbClr val="FFFFFF"/>
                </a:solidFill>
                <a:latin typeface="Tahoma"/>
                <a:cs typeface="Tahoma"/>
              </a:rPr>
              <a:t>parties</a:t>
            </a:r>
            <a:endParaRPr sz="23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8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65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2300" spc="-5" dirty="0">
                <a:solidFill>
                  <a:srgbClr val="FFFFFF"/>
                </a:solidFill>
                <a:latin typeface="Tahoma"/>
                <a:cs typeface="Tahoma"/>
              </a:rPr>
              <a:t>Choosing </a:t>
            </a:r>
            <a:r>
              <a:rPr sz="2300" dirty="0">
                <a:solidFill>
                  <a:srgbClr val="FFFFFF"/>
                </a:solidFill>
                <a:latin typeface="Tahoma"/>
                <a:cs typeface="Tahoma"/>
              </a:rPr>
              <a:t>an</a:t>
            </a:r>
            <a:r>
              <a:rPr sz="2300" spc="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300" spc="-5" dirty="0">
                <a:solidFill>
                  <a:srgbClr val="FFFFFF"/>
                </a:solidFill>
                <a:latin typeface="Tahoma"/>
                <a:cs typeface="Tahoma"/>
              </a:rPr>
              <a:t>investigator</a:t>
            </a:r>
            <a:endParaRPr sz="2300">
              <a:latin typeface="Tahoma"/>
              <a:cs typeface="Tahoma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38022" y="4124708"/>
            <a:ext cx="5521960" cy="680085"/>
          </a:xfrm>
          <a:custGeom>
            <a:avLst/>
            <a:gdLst/>
            <a:ahLst/>
            <a:cxnLst/>
            <a:rect l="l" t="t" r="r" b="b"/>
            <a:pathLst>
              <a:path w="5521960" h="680085">
                <a:moveTo>
                  <a:pt x="5408168" y="0"/>
                </a:moveTo>
                <a:lnTo>
                  <a:pt x="113284" y="0"/>
                </a:lnTo>
                <a:lnTo>
                  <a:pt x="69190" y="8903"/>
                </a:lnTo>
                <a:lnTo>
                  <a:pt x="33181" y="33181"/>
                </a:lnTo>
                <a:lnTo>
                  <a:pt x="8903" y="69190"/>
                </a:lnTo>
                <a:lnTo>
                  <a:pt x="0" y="113283"/>
                </a:lnTo>
                <a:lnTo>
                  <a:pt x="0" y="566419"/>
                </a:lnTo>
                <a:lnTo>
                  <a:pt x="8903" y="610513"/>
                </a:lnTo>
                <a:lnTo>
                  <a:pt x="33181" y="646522"/>
                </a:lnTo>
                <a:lnTo>
                  <a:pt x="69190" y="670800"/>
                </a:lnTo>
                <a:lnTo>
                  <a:pt x="113284" y="679703"/>
                </a:lnTo>
                <a:lnTo>
                  <a:pt x="5408168" y="679703"/>
                </a:lnTo>
                <a:lnTo>
                  <a:pt x="5452261" y="670800"/>
                </a:lnTo>
                <a:lnTo>
                  <a:pt x="5488270" y="646522"/>
                </a:lnTo>
                <a:lnTo>
                  <a:pt x="5512548" y="610513"/>
                </a:lnTo>
                <a:lnTo>
                  <a:pt x="5521452" y="566419"/>
                </a:lnTo>
                <a:lnTo>
                  <a:pt x="5521452" y="113283"/>
                </a:lnTo>
                <a:lnTo>
                  <a:pt x="5512548" y="69190"/>
                </a:lnTo>
                <a:lnTo>
                  <a:pt x="5488270" y="33181"/>
                </a:lnTo>
                <a:lnTo>
                  <a:pt x="5452261" y="8903"/>
                </a:lnTo>
                <a:lnTo>
                  <a:pt x="5408168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38022" y="4124708"/>
            <a:ext cx="5521960" cy="680085"/>
          </a:xfrm>
          <a:custGeom>
            <a:avLst/>
            <a:gdLst/>
            <a:ahLst/>
            <a:cxnLst/>
            <a:rect l="l" t="t" r="r" b="b"/>
            <a:pathLst>
              <a:path w="5521960" h="680085">
                <a:moveTo>
                  <a:pt x="0" y="113283"/>
                </a:moveTo>
                <a:lnTo>
                  <a:pt x="8903" y="69190"/>
                </a:lnTo>
                <a:lnTo>
                  <a:pt x="33181" y="33181"/>
                </a:lnTo>
                <a:lnTo>
                  <a:pt x="69190" y="8903"/>
                </a:lnTo>
                <a:lnTo>
                  <a:pt x="113284" y="0"/>
                </a:lnTo>
                <a:lnTo>
                  <a:pt x="5408168" y="0"/>
                </a:lnTo>
                <a:lnTo>
                  <a:pt x="5452261" y="8903"/>
                </a:lnTo>
                <a:lnTo>
                  <a:pt x="5488270" y="33181"/>
                </a:lnTo>
                <a:lnTo>
                  <a:pt x="5512548" y="69190"/>
                </a:lnTo>
                <a:lnTo>
                  <a:pt x="5521452" y="113283"/>
                </a:lnTo>
                <a:lnTo>
                  <a:pt x="5521452" y="566419"/>
                </a:lnTo>
                <a:lnTo>
                  <a:pt x="5512548" y="610513"/>
                </a:lnTo>
                <a:lnTo>
                  <a:pt x="5488270" y="646522"/>
                </a:lnTo>
                <a:lnTo>
                  <a:pt x="5452261" y="670800"/>
                </a:lnTo>
                <a:lnTo>
                  <a:pt x="5408168" y="679703"/>
                </a:lnTo>
                <a:lnTo>
                  <a:pt x="113284" y="679703"/>
                </a:lnTo>
                <a:lnTo>
                  <a:pt x="69190" y="670800"/>
                </a:lnTo>
                <a:lnTo>
                  <a:pt x="33181" y="646522"/>
                </a:lnTo>
                <a:lnTo>
                  <a:pt x="8903" y="610513"/>
                </a:lnTo>
                <a:lnTo>
                  <a:pt x="0" y="566419"/>
                </a:lnTo>
                <a:lnTo>
                  <a:pt x="0" y="113283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70788" y="4157471"/>
            <a:ext cx="5454650" cy="612775"/>
          </a:xfrm>
          <a:custGeom>
            <a:avLst/>
            <a:gdLst/>
            <a:ahLst/>
            <a:cxnLst/>
            <a:rect l="l" t="t" r="r" b="b"/>
            <a:pathLst>
              <a:path w="5454650" h="612775">
                <a:moveTo>
                  <a:pt x="0" y="0"/>
                </a:moveTo>
                <a:lnTo>
                  <a:pt x="5454396" y="0"/>
                </a:lnTo>
                <a:lnTo>
                  <a:pt x="5454396" y="612648"/>
                </a:lnTo>
                <a:lnTo>
                  <a:pt x="0" y="612648"/>
                </a:lnTo>
                <a:lnTo>
                  <a:pt x="0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166975" y="4257109"/>
            <a:ext cx="4894580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spc="-10" dirty="0">
                <a:solidFill>
                  <a:srgbClr val="FFFFFF"/>
                </a:solidFill>
                <a:latin typeface="Tahoma"/>
                <a:cs typeface="Tahoma"/>
              </a:rPr>
              <a:t>Required </a:t>
            </a:r>
            <a:r>
              <a:rPr sz="2300" spc="-5" dirty="0">
                <a:solidFill>
                  <a:srgbClr val="FFFFFF"/>
                </a:solidFill>
                <a:latin typeface="Tahoma"/>
                <a:cs typeface="Tahoma"/>
              </a:rPr>
              <a:t>elements of </a:t>
            </a:r>
            <a:r>
              <a:rPr sz="2300" dirty="0">
                <a:solidFill>
                  <a:srgbClr val="FFFFFF"/>
                </a:solidFill>
                <a:latin typeface="Tahoma"/>
                <a:cs typeface="Tahoma"/>
              </a:rPr>
              <a:t>an</a:t>
            </a:r>
            <a:r>
              <a:rPr sz="2300" spc="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300" spc="-5" dirty="0">
                <a:solidFill>
                  <a:srgbClr val="FFFFFF"/>
                </a:solidFill>
                <a:latin typeface="Tahoma"/>
                <a:cs typeface="Tahoma"/>
              </a:rPr>
              <a:t>investigation</a:t>
            </a:r>
            <a:endParaRPr sz="23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627700" y="6393655"/>
            <a:ext cx="273050" cy="149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latin typeface="Tahoma"/>
                <a:cs typeface="Tahoma"/>
              </a:rPr>
              <a:t>90</a:t>
            </a:r>
            <a:endParaRPr sz="800">
              <a:latin typeface="Tahoma"/>
              <a:cs typeface="Tahoma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761" y="1244346"/>
            <a:ext cx="2903220" cy="1742439"/>
          </a:xfrm>
          <a:custGeom>
            <a:avLst/>
            <a:gdLst/>
            <a:ahLst/>
            <a:cxnLst/>
            <a:rect l="l" t="t" r="r" b="b"/>
            <a:pathLst>
              <a:path w="2903220" h="1742439">
                <a:moveTo>
                  <a:pt x="0" y="0"/>
                </a:moveTo>
                <a:lnTo>
                  <a:pt x="2903219" y="0"/>
                </a:lnTo>
                <a:lnTo>
                  <a:pt x="2903219" y="1741931"/>
                </a:lnTo>
                <a:lnTo>
                  <a:pt x="0" y="1741931"/>
                </a:lnTo>
                <a:lnTo>
                  <a:pt x="0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24761" y="1244346"/>
            <a:ext cx="2903220" cy="1742439"/>
          </a:xfrm>
          <a:custGeom>
            <a:avLst/>
            <a:gdLst/>
            <a:ahLst/>
            <a:cxnLst/>
            <a:rect l="l" t="t" r="r" b="b"/>
            <a:pathLst>
              <a:path w="2903220" h="1742439">
                <a:moveTo>
                  <a:pt x="0" y="0"/>
                </a:moveTo>
                <a:lnTo>
                  <a:pt x="2903219" y="0"/>
                </a:lnTo>
                <a:lnTo>
                  <a:pt x="2903219" y="1741931"/>
                </a:lnTo>
                <a:lnTo>
                  <a:pt x="0" y="1741931"/>
                </a:lnTo>
                <a:lnTo>
                  <a:pt x="0" y="0"/>
                </a:lnTo>
                <a:close/>
              </a:path>
            </a:pathLst>
          </a:custGeom>
          <a:ln w="253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524761" y="1679574"/>
            <a:ext cx="2903220" cy="83883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303530" marR="297180" indent="-635" algn="ctr">
              <a:lnSpc>
                <a:spcPts val="2060"/>
              </a:lnSpc>
              <a:spcBef>
                <a:spcPts val="345"/>
              </a:spcBef>
            </a:pPr>
            <a:r>
              <a:rPr sz="1900" spc="-5" dirty="0">
                <a:solidFill>
                  <a:srgbClr val="FFFFFF"/>
                </a:solidFill>
                <a:latin typeface="Tahoma"/>
                <a:cs typeface="Tahoma"/>
              </a:rPr>
              <a:t>1 in 4 </a:t>
            </a:r>
            <a:r>
              <a:rPr sz="1900" spc="-10" dirty="0">
                <a:solidFill>
                  <a:srgbClr val="FFFFFF"/>
                </a:solidFill>
                <a:latin typeface="Tahoma"/>
                <a:cs typeface="Tahoma"/>
              </a:rPr>
              <a:t>women  experiences </a:t>
            </a:r>
            <a:r>
              <a:rPr sz="1900" spc="-5" dirty="0">
                <a:solidFill>
                  <a:srgbClr val="FFFFFF"/>
                </a:solidFill>
                <a:latin typeface="Tahoma"/>
                <a:cs typeface="Tahoma"/>
              </a:rPr>
              <a:t>sexual  assault </a:t>
            </a:r>
            <a:r>
              <a:rPr sz="1900" spc="-15" dirty="0">
                <a:solidFill>
                  <a:srgbClr val="FFFFFF"/>
                </a:solidFill>
                <a:latin typeface="Tahoma"/>
                <a:cs typeface="Tahoma"/>
              </a:rPr>
              <a:t>before </a:t>
            </a:r>
            <a:r>
              <a:rPr sz="1900" spc="-5" dirty="0">
                <a:solidFill>
                  <a:srgbClr val="FFFFFF"/>
                </a:solidFill>
                <a:latin typeface="Tahoma"/>
                <a:cs typeface="Tahoma"/>
              </a:rPr>
              <a:t>age</a:t>
            </a:r>
            <a:r>
              <a:rPr sz="19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-5" dirty="0">
                <a:solidFill>
                  <a:srgbClr val="FFFFFF"/>
                </a:solidFill>
                <a:latin typeface="Tahoma"/>
                <a:cs typeface="Tahoma"/>
              </a:rPr>
              <a:t>18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717541" y="1244346"/>
            <a:ext cx="2903220" cy="1742439"/>
          </a:xfrm>
          <a:custGeom>
            <a:avLst/>
            <a:gdLst/>
            <a:ahLst/>
            <a:cxnLst/>
            <a:rect l="l" t="t" r="r" b="b"/>
            <a:pathLst>
              <a:path w="2903220" h="1742439">
                <a:moveTo>
                  <a:pt x="0" y="0"/>
                </a:moveTo>
                <a:lnTo>
                  <a:pt x="2903219" y="0"/>
                </a:lnTo>
                <a:lnTo>
                  <a:pt x="2903219" y="1741931"/>
                </a:lnTo>
                <a:lnTo>
                  <a:pt x="0" y="1741931"/>
                </a:lnTo>
                <a:lnTo>
                  <a:pt x="0" y="0"/>
                </a:lnTo>
                <a:close/>
              </a:path>
            </a:pathLst>
          </a:custGeom>
          <a:solidFill>
            <a:srgbClr val="8BC5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717541" y="1244346"/>
            <a:ext cx="2903220" cy="1742439"/>
          </a:xfrm>
          <a:custGeom>
            <a:avLst/>
            <a:gdLst/>
            <a:ahLst/>
            <a:cxnLst/>
            <a:rect l="l" t="t" r="r" b="b"/>
            <a:pathLst>
              <a:path w="2903220" h="1742439">
                <a:moveTo>
                  <a:pt x="0" y="0"/>
                </a:moveTo>
                <a:lnTo>
                  <a:pt x="2903219" y="0"/>
                </a:lnTo>
                <a:lnTo>
                  <a:pt x="2903219" y="1741931"/>
                </a:lnTo>
                <a:lnTo>
                  <a:pt x="0" y="1741931"/>
                </a:lnTo>
                <a:lnTo>
                  <a:pt x="0" y="0"/>
                </a:lnTo>
                <a:close/>
              </a:path>
            </a:pathLst>
          </a:custGeom>
          <a:ln w="253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717541" y="1548511"/>
            <a:ext cx="2903220" cy="110109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00965" marR="94615" indent="-2540" algn="ctr">
              <a:lnSpc>
                <a:spcPts val="2060"/>
              </a:lnSpc>
              <a:spcBef>
                <a:spcPts val="345"/>
              </a:spcBef>
            </a:pPr>
            <a:r>
              <a:rPr sz="1900" spc="-10" dirty="0"/>
              <a:t>10% </a:t>
            </a:r>
            <a:r>
              <a:rPr sz="1900" spc="-5" dirty="0"/>
              <a:t>of </a:t>
            </a:r>
            <a:r>
              <a:rPr sz="1900" spc="-10" dirty="0"/>
              <a:t>children are  targets </a:t>
            </a:r>
            <a:r>
              <a:rPr sz="1900" spc="-5" dirty="0"/>
              <a:t>of educator  sexual misconduct </a:t>
            </a:r>
            <a:r>
              <a:rPr sz="1900" spc="-15" dirty="0"/>
              <a:t>before  </a:t>
            </a:r>
            <a:r>
              <a:rPr sz="1900" spc="-10" dirty="0"/>
              <a:t>high </a:t>
            </a:r>
            <a:r>
              <a:rPr sz="1900" spc="-5" dirty="0"/>
              <a:t>school</a:t>
            </a:r>
            <a:r>
              <a:rPr sz="1900" spc="-10" dirty="0"/>
              <a:t> graduation</a:t>
            </a:r>
            <a:endParaRPr sz="1900"/>
          </a:p>
        </p:txBody>
      </p:sp>
      <p:sp>
        <p:nvSpPr>
          <p:cNvPr id="8" name="object 8"/>
          <p:cNvSpPr/>
          <p:nvPr/>
        </p:nvSpPr>
        <p:spPr>
          <a:xfrm>
            <a:off x="1524761" y="3275838"/>
            <a:ext cx="2903220" cy="1742439"/>
          </a:xfrm>
          <a:custGeom>
            <a:avLst/>
            <a:gdLst/>
            <a:ahLst/>
            <a:cxnLst/>
            <a:rect l="l" t="t" r="r" b="b"/>
            <a:pathLst>
              <a:path w="2903220" h="1742439">
                <a:moveTo>
                  <a:pt x="0" y="0"/>
                </a:moveTo>
                <a:lnTo>
                  <a:pt x="2903219" y="0"/>
                </a:lnTo>
                <a:lnTo>
                  <a:pt x="2903219" y="1741932"/>
                </a:lnTo>
                <a:lnTo>
                  <a:pt x="0" y="1741932"/>
                </a:lnTo>
                <a:lnTo>
                  <a:pt x="0" y="0"/>
                </a:lnTo>
                <a:close/>
              </a:path>
            </a:pathLst>
          </a:custGeom>
          <a:solidFill>
            <a:srgbClr val="8BC5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524761" y="3275838"/>
            <a:ext cx="2903220" cy="1742439"/>
          </a:xfrm>
          <a:custGeom>
            <a:avLst/>
            <a:gdLst/>
            <a:ahLst/>
            <a:cxnLst/>
            <a:rect l="l" t="t" r="r" b="b"/>
            <a:pathLst>
              <a:path w="2903220" h="1742439">
                <a:moveTo>
                  <a:pt x="0" y="0"/>
                </a:moveTo>
                <a:lnTo>
                  <a:pt x="2903219" y="0"/>
                </a:lnTo>
                <a:lnTo>
                  <a:pt x="2903219" y="1741932"/>
                </a:lnTo>
                <a:lnTo>
                  <a:pt x="0" y="1741932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524761" y="3448951"/>
            <a:ext cx="2903220" cy="136334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05410" marR="100965" algn="ctr">
              <a:lnSpc>
                <a:spcPts val="2060"/>
              </a:lnSpc>
              <a:spcBef>
                <a:spcPts val="345"/>
              </a:spcBef>
            </a:pPr>
            <a:r>
              <a:rPr sz="1900" spc="-10" dirty="0">
                <a:solidFill>
                  <a:srgbClr val="FFFFFF"/>
                </a:solidFill>
                <a:latin typeface="Tahoma"/>
                <a:cs typeface="Tahoma"/>
              </a:rPr>
              <a:t>48% </a:t>
            </a:r>
            <a:r>
              <a:rPr sz="1900" spc="-5" dirty="0">
                <a:solidFill>
                  <a:srgbClr val="FFFFFF"/>
                </a:solidFill>
                <a:latin typeface="Tahoma"/>
                <a:cs typeface="Tahoma"/>
              </a:rPr>
              <a:t>of </a:t>
            </a:r>
            <a:r>
              <a:rPr sz="1900" spc="-10" dirty="0">
                <a:solidFill>
                  <a:srgbClr val="FFFFFF"/>
                </a:solidFill>
                <a:latin typeface="Tahoma"/>
                <a:cs typeface="Tahoma"/>
              </a:rPr>
              <a:t>U.S. </a:t>
            </a:r>
            <a:r>
              <a:rPr sz="1900" spc="-5" dirty="0">
                <a:solidFill>
                  <a:srgbClr val="FFFFFF"/>
                </a:solidFill>
                <a:latin typeface="Tahoma"/>
                <a:cs typeface="Tahoma"/>
              </a:rPr>
              <a:t>students </a:t>
            </a:r>
            <a:r>
              <a:rPr sz="1900" spc="-10" dirty="0">
                <a:solidFill>
                  <a:srgbClr val="FFFFFF"/>
                </a:solidFill>
                <a:latin typeface="Tahoma"/>
                <a:cs typeface="Tahoma"/>
              </a:rPr>
              <a:t>are  </a:t>
            </a:r>
            <a:r>
              <a:rPr sz="1900" spc="-5" dirty="0">
                <a:solidFill>
                  <a:srgbClr val="FFFFFF"/>
                </a:solidFill>
                <a:latin typeface="Tahoma"/>
                <a:cs typeface="Tahoma"/>
              </a:rPr>
              <a:t>subject to sexual  </a:t>
            </a:r>
            <a:r>
              <a:rPr sz="1900" spc="-10" dirty="0">
                <a:solidFill>
                  <a:srgbClr val="FFFFFF"/>
                </a:solidFill>
                <a:latin typeface="Tahoma"/>
                <a:cs typeface="Tahoma"/>
              </a:rPr>
              <a:t>harassment </a:t>
            </a:r>
            <a:r>
              <a:rPr sz="1900" spc="-5" dirty="0">
                <a:solidFill>
                  <a:srgbClr val="FFFFFF"/>
                </a:solidFill>
                <a:latin typeface="Tahoma"/>
                <a:cs typeface="Tahoma"/>
              </a:rPr>
              <a:t>or assault at  school </a:t>
            </a:r>
            <a:r>
              <a:rPr sz="1900" spc="-15" dirty="0">
                <a:solidFill>
                  <a:srgbClr val="FFFFFF"/>
                </a:solidFill>
                <a:latin typeface="Tahoma"/>
                <a:cs typeface="Tahoma"/>
              </a:rPr>
              <a:t>before </a:t>
            </a:r>
            <a:r>
              <a:rPr sz="1900" spc="-10" dirty="0">
                <a:solidFill>
                  <a:srgbClr val="FFFFFF"/>
                </a:solidFill>
                <a:latin typeface="Tahoma"/>
                <a:cs typeface="Tahoma"/>
              </a:rPr>
              <a:t>graduating  high</a:t>
            </a:r>
            <a:r>
              <a:rPr sz="1900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-5" dirty="0">
                <a:solidFill>
                  <a:srgbClr val="FFFFFF"/>
                </a:solidFill>
                <a:latin typeface="Tahoma"/>
                <a:cs typeface="Tahoma"/>
              </a:rPr>
              <a:t>school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717541" y="3275838"/>
            <a:ext cx="2903220" cy="1742439"/>
          </a:xfrm>
          <a:custGeom>
            <a:avLst/>
            <a:gdLst/>
            <a:ahLst/>
            <a:cxnLst/>
            <a:rect l="l" t="t" r="r" b="b"/>
            <a:pathLst>
              <a:path w="2903220" h="1742439">
                <a:moveTo>
                  <a:pt x="0" y="0"/>
                </a:moveTo>
                <a:lnTo>
                  <a:pt x="2903219" y="0"/>
                </a:lnTo>
                <a:lnTo>
                  <a:pt x="2903219" y="1741932"/>
                </a:lnTo>
                <a:lnTo>
                  <a:pt x="0" y="1741932"/>
                </a:lnTo>
                <a:lnTo>
                  <a:pt x="0" y="0"/>
                </a:lnTo>
                <a:close/>
              </a:path>
            </a:pathLst>
          </a:custGeom>
          <a:solidFill>
            <a:srgbClr val="8BC5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717541" y="3275838"/>
            <a:ext cx="2903220" cy="1742439"/>
          </a:xfrm>
          <a:custGeom>
            <a:avLst/>
            <a:gdLst/>
            <a:ahLst/>
            <a:cxnLst/>
            <a:rect l="l" t="t" r="r" b="b"/>
            <a:pathLst>
              <a:path w="2903220" h="1742439">
                <a:moveTo>
                  <a:pt x="0" y="0"/>
                </a:moveTo>
                <a:lnTo>
                  <a:pt x="2903219" y="0"/>
                </a:lnTo>
                <a:lnTo>
                  <a:pt x="2903219" y="1741932"/>
                </a:lnTo>
                <a:lnTo>
                  <a:pt x="0" y="1741932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717541" y="3448951"/>
            <a:ext cx="2903220" cy="13633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2170"/>
              </a:lnSpc>
              <a:spcBef>
                <a:spcPts val="95"/>
              </a:spcBef>
            </a:pPr>
            <a:r>
              <a:rPr sz="1900" spc="-10" dirty="0">
                <a:solidFill>
                  <a:srgbClr val="FFFFFF"/>
                </a:solidFill>
                <a:latin typeface="Tahoma"/>
                <a:cs typeface="Tahoma"/>
              </a:rPr>
              <a:t>In 2010-2011, 36%</a:t>
            </a:r>
            <a:r>
              <a:rPr sz="1900" spc="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-5" dirty="0">
                <a:solidFill>
                  <a:srgbClr val="FFFFFF"/>
                </a:solidFill>
                <a:latin typeface="Tahoma"/>
                <a:cs typeface="Tahoma"/>
              </a:rPr>
              <a:t>of</a:t>
            </a:r>
            <a:endParaRPr sz="1900">
              <a:latin typeface="Tahoma"/>
              <a:cs typeface="Tahoma"/>
            </a:endParaRPr>
          </a:p>
          <a:p>
            <a:pPr marL="105410" marR="101600" indent="1905" algn="ctr">
              <a:lnSpc>
                <a:spcPts val="2060"/>
              </a:lnSpc>
              <a:spcBef>
                <a:spcPts val="145"/>
              </a:spcBef>
            </a:pPr>
            <a:r>
              <a:rPr sz="1900" spc="-5" dirty="0">
                <a:solidFill>
                  <a:srgbClr val="FFFFFF"/>
                </a:solidFill>
                <a:latin typeface="Tahoma"/>
                <a:cs typeface="Tahoma"/>
              </a:rPr>
              <a:t>girls, </a:t>
            </a:r>
            <a:r>
              <a:rPr sz="1900" spc="-10" dirty="0">
                <a:solidFill>
                  <a:srgbClr val="FFFFFF"/>
                </a:solidFill>
                <a:latin typeface="Tahoma"/>
                <a:cs typeface="Tahoma"/>
              </a:rPr>
              <a:t>24% </a:t>
            </a:r>
            <a:r>
              <a:rPr sz="1900" spc="-5" dirty="0">
                <a:solidFill>
                  <a:srgbClr val="FFFFFF"/>
                </a:solidFill>
                <a:latin typeface="Tahoma"/>
                <a:cs typeface="Tahoma"/>
              </a:rPr>
              <a:t>of </a:t>
            </a:r>
            <a:r>
              <a:rPr sz="1900" spc="-10" dirty="0">
                <a:solidFill>
                  <a:srgbClr val="FFFFFF"/>
                </a:solidFill>
                <a:latin typeface="Tahoma"/>
                <a:cs typeface="Tahoma"/>
              </a:rPr>
              <a:t>boys </a:t>
            </a:r>
            <a:r>
              <a:rPr sz="1900" spc="-5" dirty="0">
                <a:solidFill>
                  <a:srgbClr val="FFFFFF"/>
                </a:solidFill>
                <a:latin typeface="Tahoma"/>
                <a:cs typeface="Tahoma"/>
              </a:rPr>
              <a:t>and  </a:t>
            </a:r>
            <a:r>
              <a:rPr sz="1900" spc="-10" dirty="0">
                <a:solidFill>
                  <a:srgbClr val="FFFFFF"/>
                </a:solidFill>
                <a:latin typeface="Tahoma"/>
                <a:cs typeface="Tahoma"/>
              </a:rPr>
              <a:t>30% </a:t>
            </a:r>
            <a:r>
              <a:rPr sz="1900" spc="-5" dirty="0">
                <a:solidFill>
                  <a:srgbClr val="FFFFFF"/>
                </a:solidFill>
                <a:latin typeface="Tahoma"/>
                <a:cs typeface="Tahoma"/>
              </a:rPr>
              <a:t>of all students  </a:t>
            </a:r>
            <a:r>
              <a:rPr sz="1900" spc="-15" dirty="0">
                <a:solidFill>
                  <a:srgbClr val="FFFFFF"/>
                </a:solidFill>
                <a:latin typeface="Tahoma"/>
                <a:cs typeface="Tahoma"/>
              </a:rPr>
              <a:t>grades </a:t>
            </a:r>
            <a:r>
              <a:rPr sz="1900" spc="-10" dirty="0">
                <a:solidFill>
                  <a:srgbClr val="FFFFFF"/>
                </a:solidFill>
                <a:latin typeface="Tahoma"/>
                <a:cs typeface="Tahoma"/>
              </a:rPr>
              <a:t>7-12 experienced  online </a:t>
            </a:r>
            <a:r>
              <a:rPr sz="1900" spc="-5" dirty="0">
                <a:solidFill>
                  <a:srgbClr val="FFFFFF"/>
                </a:solidFill>
                <a:latin typeface="Tahoma"/>
                <a:cs typeface="Tahoma"/>
              </a:rPr>
              <a:t>sexual</a:t>
            </a:r>
            <a:r>
              <a:rPr sz="1900" spc="-10" dirty="0">
                <a:solidFill>
                  <a:srgbClr val="FFFFFF"/>
                </a:solidFill>
                <a:latin typeface="Tahoma"/>
                <a:cs typeface="Tahoma"/>
              </a:rPr>
              <a:t> harassment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9</a:t>
            </a:fld>
            <a:endParaRPr dirty="0"/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522719" y="1900440"/>
            <a:ext cx="2621280" cy="2673350"/>
          </a:xfrm>
          <a:custGeom>
            <a:avLst/>
            <a:gdLst/>
            <a:ahLst/>
            <a:cxnLst/>
            <a:rect l="l" t="t" r="r" b="b"/>
            <a:pathLst>
              <a:path w="2621279" h="2673350">
                <a:moveTo>
                  <a:pt x="0" y="2673083"/>
                </a:moveTo>
                <a:lnTo>
                  <a:pt x="2621279" y="2673083"/>
                </a:lnTo>
                <a:lnTo>
                  <a:pt x="2621279" y="0"/>
                </a:lnTo>
                <a:lnTo>
                  <a:pt x="0" y="0"/>
                </a:lnTo>
                <a:lnTo>
                  <a:pt x="0" y="2673083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990512" y="1943793"/>
            <a:ext cx="1684020" cy="2311400"/>
          </a:xfrm>
          <a:prstGeom prst="rect">
            <a:avLst/>
          </a:prstGeom>
        </p:spPr>
        <p:txBody>
          <a:bodyPr vert="horz" wrap="square" lIns="0" tIns="74930" rIns="0" bIns="0" rtlCol="0">
            <a:spAutoFit/>
          </a:bodyPr>
          <a:lstStyle/>
          <a:p>
            <a:pPr marL="12700" marR="5080" indent="1270" algn="ctr">
              <a:lnSpc>
                <a:spcPct val="90000"/>
              </a:lnSpc>
              <a:spcBef>
                <a:spcPts val="590"/>
              </a:spcBef>
            </a:pPr>
            <a:r>
              <a:rPr sz="4050" b="1" dirty="0">
                <a:solidFill>
                  <a:srgbClr val="FFFFFF"/>
                </a:solidFill>
                <a:latin typeface="Tahoma"/>
                <a:cs typeface="Tahoma"/>
              </a:rPr>
              <a:t>More  Steps:  </a:t>
            </a:r>
            <a:r>
              <a:rPr sz="4050" spc="-65" dirty="0">
                <a:solidFill>
                  <a:srgbClr val="FFFFFF"/>
                </a:solidFill>
                <a:latin typeface="Tahoma"/>
                <a:cs typeface="Tahoma"/>
              </a:rPr>
              <a:t>W</a:t>
            </a:r>
            <a:r>
              <a:rPr sz="4050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4050" spc="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4050" spc="-40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4050" spc="-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4050" dirty="0">
                <a:solidFill>
                  <a:srgbClr val="FFFFFF"/>
                </a:solidFill>
                <a:latin typeface="Tahoma"/>
                <a:cs typeface="Tahoma"/>
              </a:rPr>
              <a:t>en  </a:t>
            </a:r>
            <a:r>
              <a:rPr sz="4050" spc="-5" dirty="0">
                <a:solidFill>
                  <a:srgbClr val="FFFFFF"/>
                </a:solidFill>
                <a:latin typeface="Tahoma"/>
                <a:cs typeface="Tahoma"/>
              </a:rPr>
              <a:t>Notice</a:t>
            </a:r>
            <a:endParaRPr sz="405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627700" y="6393655"/>
            <a:ext cx="273050" cy="149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latin typeface="Tahoma"/>
                <a:cs typeface="Tahoma"/>
              </a:rPr>
              <a:t>91</a:t>
            </a:r>
            <a:endParaRPr sz="800">
              <a:latin typeface="Tahoma"/>
              <a:cs typeface="Tahom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21110" y="163696"/>
            <a:ext cx="5953760" cy="5877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40690" marR="5080" indent="-428625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440690" algn="l"/>
                <a:tab pos="441325" algn="l"/>
              </a:tabLst>
            </a:pPr>
            <a:r>
              <a:rPr sz="2800" spc="-15" dirty="0">
                <a:solidFill>
                  <a:srgbClr val="333333"/>
                </a:solidFill>
                <a:latin typeface="Tahoma"/>
                <a:cs typeface="Tahoma"/>
              </a:rPr>
              <a:t>Written </a:t>
            </a:r>
            <a:r>
              <a:rPr sz="2800" spc="-5" dirty="0">
                <a:solidFill>
                  <a:srgbClr val="333333"/>
                </a:solidFill>
                <a:latin typeface="Tahoma"/>
                <a:cs typeface="Tahoma"/>
              </a:rPr>
              <a:t>notice to known parties  “upon </a:t>
            </a:r>
            <a:r>
              <a:rPr sz="2800" spc="-10" dirty="0">
                <a:solidFill>
                  <a:srgbClr val="333333"/>
                </a:solidFill>
                <a:latin typeface="Tahoma"/>
                <a:cs typeface="Tahoma"/>
              </a:rPr>
              <a:t>receipt </a:t>
            </a:r>
            <a:r>
              <a:rPr sz="2800" dirty="0">
                <a:solidFill>
                  <a:srgbClr val="333333"/>
                </a:solidFill>
                <a:latin typeface="Tahoma"/>
                <a:cs typeface="Tahoma"/>
              </a:rPr>
              <a:t>of </a:t>
            </a:r>
            <a:r>
              <a:rPr sz="2800" spc="-10" dirty="0">
                <a:solidFill>
                  <a:srgbClr val="333333"/>
                </a:solidFill>
                <a:latin typeface="Tahoma"/>
                <a:cs typeface="Tahoma"/>
              </a:rPr>
              <a:t>written</a:t>
            </a:r>
            <a:r>
              <a:rPr sz="2800" spc="5" dirty="0">
                <a:solidFill>
                  <a:srgbClr val="333333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333333"/>
                </a:solidFill>
                <a:latin typeface="Tahoma"/>
                <a:cs typeface="Tahoma"/>
              </a:rPr>
              <a:t>complaint”</a:t>
            </a:r>
            <a:endParaRPr sz="2800">
              <a:latin typeface="Tahoma"/>
              <a:cs typeface="Tahoma"/>
            </a:endParaRPr>
          </a:p>
          <a:p>
            <a:pPr marL="440690" marR="180975" indent="-428625">
              <a:lnSpc>
                <a:spcPts val="3360"/>
              </a:lnSpc>
              <a:spcBef>
                <a:spcPts val="110"/>
              </a:spcBef>
              <a:buFont typeface="Arial"/>
              <a:buChar char="•"/>
              <a:tabLst>
                <a:tab pos="440690" algn="l"/>
                <a:tab pos="441325" algn="l"/>
              </a:tabLst>
            </a:pPr>
            <a:r>
              <a:rPr sz="2800" spc="-10" dirty="0">
                <a:solidFill>
                  <a:srgbClr val="333333"/>
                </a:solidFill>
                <a:latin typeface="Tahoma"/>
                <a:cs typeface="Tahoma"/>
              </a:rPr>
              <a:t>In sufficient </a:t>
            </a:r>
            <a:r>
              <a:rPr sz="2800" spc="-5" dirty="0">
                <a:solidFill>
                  <a:srgbClr val="333333"/>
                </a:solidFill>
                <a:latin typeface="Tahoma"/>
                <a:cs typeface="Tahoma"/>
              </a:rPr>
              <a:t>time to allow  respondent to </a:t>
            </a:r>
            <a:r>
              <a:rPr sz="2800" spc="-10" dirty="0">
                <a:solidFill>
                  <a:srgbClr val="333333"/>
                </a:solidFill>
                <a:latin typeface="Tahoma"/>
                <a:cs typeface="Tahoma"/>
              </a:rPr>
              <a:t>prepare </a:t>
            </a:r>
            <a:r>
              <a:rPr sz="2800" spc="-5" dirty="0">
                <a:solidFill>
                  <a:srgbClr val="333333"/>
                </a:solidFill>
                <a:latin typeface="Tahoma"/>
                <a:cs typeface="Tahoma"/>
              </a:rPr>
              <a:t>a response  </a:t>
            </a:r>
            <a:r>
              <a:rPr sz="2800" spc="-10" dirty="0">
                <a:solidFill>
                  <a:srgbClr val="333333"/>
                </a:solidFill>
                <a:latin typeface="Tahoma"/>
                <a:cs typeface="Tahoma"/>
              </a:rPr>
              <a:t>before </a:t>
            </a:r>
            <a:r>
              <a:rPr sz="2800" spc="-15" dirty="0">
                <a:solidFill>
                  <a:srgbClr val="333333"/>
                </a:solidFill>
                <a:latin typeface="Tahoma"/>
                <a:cs typeface="Tahoma"/>
              </a:rPr>
              <a:t>any </a:t>
            </a:r>
            <a:r>
              <a:rPr sz="2800" b="1" spc="-10" dirty="0">
                <a:solidFill>
                  <a:srgbClr val="333333"/>
                </a:solidFill>
                <a:latin typeface="Tahoma"/>
                <a:cs typeface="Tahoma"/>
              </a:rPr>
              <a:t>initial</a:t>
            </a:r>
            <a:r>
              <a:rPr sz="2800" b="1" spc="70" dirty="0">
                <a:solidFill>
                  <a:srgbClr val="333333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333333"/>
                </a:solidFill>
                <a:latin typeface="Tahoma"/>
                <a:cs typeface="Tahoma"/>
              </a:rPr>
              <a:t>interview</a:t>
            </a:r>
            <a:endParaRPr sz="2800">
              <a:latin typeface="Tahoma"/>
              <a:cs typeface="Tahoma"/>
            </a:endParaRPr>
          </a:p>
          <a:p>
            <a:pPr marL="440690" indent="-428625">
              <a:lnSpc>
                <a:spcPts val="3250"/>
              </a:lnSpc>
              <a:buFont typeface="Arial"/>
              <a:buChar char="•"/>
              <a:tabLst>
                <a:tab pos="440690" algn="l"/>
                <a:tab pos="441325" algn="l"/>
              </a:tabLst>
            </a:pPr>
            <a:r>
              <a:rPr sz="2800" spc="-5" dirty="0">
                <a:solidFill>
                  <a:srgbClr val="333333"/>
                </a:solidFill>
                <a:latin typeface="Tahoma"/>
                <a:cs typeface="Tahoma"/>
              </a:rPr>
              <a:t>Must</a:t>
            </a:r>
            <a:r>
              <a:rPr sz="2800" spc="10" dirty="0">
                <a:solidFill>
                  <a:srgbClr val="333333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333333"/>
                </a:solidFill>
                <a:latin typeface="Tahoma"/>
                <a:cs typeface="Tahoma"/>
              </a:rPr>
              <a:t>include:</a:t>
            </a:r>
            <a:endParaRPr sz="2800">
              <a:latin typeface="Tahoma"/>
              <a:cs typeface="Tahoma"/>
            </a:endParaRPr>
          </a:p>
          <a:p>
            <a:pPr marL="1126490" marR="441325" lvl="1" indent="-428625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1126490" algn="l"/>
                <a:tab pos="1127125" algn="l"/>
              </a:tabLst>
            </a:pPr>
            <a:r>
              <a:rPr sz="2400" spc="-5" dirty="0">
                <a:solidFill>
                  <a:srgbClr val="333333"/>
                </a:solidFill>
                <a:latin typeface="Tahoma"/>
                <a:cs typeface="Tahoma"/>
              </a:rPr>
              <a:t>Notice </a:t>
            </a:r>
            <a:r>
              <a:rPr sz="2400" dirty="0">
                <a:solidFill>
                  <a:srgbClr val="333333"/>
                </a:solidFill>
                <a:latin typeface="Tahoma"/>
                <a:cs typeface="Tahoma"/>
              </a:rPr>
              <a:t>of </a:t>
            </a:r>
            <a:r>
              <a:rPr sz="2400" spc="-5" dirty="0">
                <a:solidFill>
                  <a:srgbClr val="333333"/>
                </a:solidFill>
                <a:latin typeface="Tahoma"/>
                <a:cs typeface="Tahoma"/>
              </a:rPr>
              <a:t>grievance process,  </a:t>
            </a:r>
            <a:r>
              <a:rPr sz="2400" dirty="0">
                <a:solidFill>
                  <a:srgbClr val="333333"/>
                </a:solidFill>
                <a:latin typeface="Tahoma"/>
                <a:cs typeface="Tahoma"/>
              </a:rPr>
              <a:t>including </a:t>
            </a:r>
            <a:r>
              <a:rPr sz="2400" spc="-10" dirty="0">
                <a:solidFill>
                  <a:srgbClr val="333333"/>
                </a:solidFill>
                <a:latin typeface="Tahoma"/>
                <a:cs typeface="Tahoma"/>
              </a:rPr>
              <a:t>any </a:t>
            </a:r>
            <a:r>
              <a:rPr sz="2400" spc="-5" dirty="0">
                <a:solidFill>
                  <a:srgbClr val="333333"/>
                </a:solidFill>
                <a:latin typeface="Tahoma"/>
                <a:cs typeface="Tahoma"/>
              </a:rPr>
              <a:t>informal resolution  process</a:t>
            </a:r>
            <a:endParaRPr sz="2400">
              <a:latin typeface="Tahoma"/>
              <a:cs typeface="Tahoma"/>
            </a:endParaRPr>
          </a:p>
          <a:p>
            <a:pPr marL="1126490" marR="355600" lvl="1" indent="-428625">
              <a:lnSpc>
                <a:spcPct val="100000"/>
              </a:lnSpc>
              <a:buFont typeface="Wingdings"/>
              <a:buChar char=""/>
              <a:tabLst>
                <a:tab pos="1126490" algn="l"/>
                <a:tab pos="1127125" algn="l"/>
              </a:tabLst>
            </a:pPr>
            <a:r>
              <a:rPr sz="2400" spc="-5" dirty="0">
                <a:solidFill>
                  <a:srgbClr val="333333"/>
                </a:solidFill>
                <a:latin typeface="Tahoma"/>
                <a:cs typeface="Tahoma"/>
              </a:rPr>
              <a:t>Notice </a:t>
            </a:r>
            <a:r>
              <a:rPr sz="2400" dirty="0">
                <a:solidFill>
                  <a:srgbClr val="333333"/>
                </a:solidFill>
                <a:latin typeface="Tahoma"/>
                <a:cs typeface="Tahoma"/>
              </a:rPr>
              <a:t>of allegations, in </a:t>
            </a:r>
            <a:r>
              <a:rPr sz="2400" spc="-5" dirty="0">
                <a:solidFill>
                  <a:srgbClr val="333333"/>
                </a:solidFill>
                <a:latin typeface="Tahoma"/>
                <a:cs typeface="Tahoma"/>
              </a:rPr>
              <a:t>sufficient  </a:t>
            </a:r>
            <a:r>
              <a:rPr sz="2400" dirty="0">
                <a:solidFill>
                  <a:srgbClr val="333333"/>
                </a:solidFill>
                <a:latin typeface="Tahoma"/>
                <a:cs typeface="Tahoma"/>
              </a:rPr>
              <a:t>detail to allow </a:t>
            </a:r>
            <a:r>
              <a:rPr sz="2400" spc="-5" dirty="0">
                <a:solidFill>
                  <a:srgbClr val="333333"/>
                </a:solidFill>
                <a:latin typeface="Tahoma"/>
                <a:cs typeface="Tahoma"/>
              </a:rPr>
              <a:t>respondent </a:t>
            </a:r>
            <a:r>
              <a:rPr sz="2400" dirty="0">
                <a:solidFill>
                  <a:srgbClr val="333333"/>
                </a:solidFill>
                <a:latin typeface="Tahoma"/>
                <a:cs typeface="Tahoma"/>
              </a:rPr>
              <a:t>to  </a:t>
            </a:r>
            <a:r>
              <a:rPr sz="2400" spc="-5" dirty="0">
                <a:solidFill>
                  <a:srgbClr val="333333"/>
                </a:solidFill>
                <a:latin typeface="Tahoma"/>
                <a:cs typeface="Tahoma"/>
              </a:rPr>
              <a:t>prepare </a:t>
            </a:r>
            <a:r>
              <a:rPr sz="2400" dirty="0">
                <a:solidFill>
                  <a:srgbClr val="333333"/>
                </a:solidFill>
                <a:latin typeface="Tahoma"/>
                <a:cs typeface="Tahoma"/>
              </a:rPr>
              <a:t>a </a:t>
            </a:r>
            <a:r>
              <a:rPr sz="2400" spc="-5" dirty="0">
                <a:solidFill>
                  <a:srgbClr val="333333"/>
                </a:solidFill>
                <a:latin typeface="Tahoma"/>
                <a:cs typeface="Tahoma"/>
              </a:rPr>
              <a:t>response </a:t>
            </a:r>
            <a:r>
              <a:rPr sz="2400" dirty="0">
                <a:solidFill>
                  <a:srgbClr val="333333"/>
                </a:solidFill>
                <a:latin typeface="Tahoma"/>
                <a:cs typeface="Tahoma"/>
              </a:rPr>
              <a:t>(names of  </a:t>
            </a:r>
            <a:r>
              <a:rPr sz="2400" spc="-5" dirty="0">
                <a:solidFill>
                  <a:srgbClr val="333333"/>
                </a:solidFill>
                <a:latin typeface="Tahoma"/>
                <a:cs typeface="Tahoma"/>
              </a:rPr>
              <a:t>known parties, conduct </a:t>
            </a:r>
            <a:r>
              <a:rPr sz="2400" dirty="0">
                <a:solidFill>
                  <a:srgbClr val="333333"/>
                </a:solidFill>
                <a:latin typeface="Tahoma"/>
                <a:cs typeface="Tahoma"/>
              </a:rPr>
              <a:t>alleged,  date and </a:t>
            </a:r>
            <a:r>
              <a:rPr sz="2400" spc="-5" dirty="0">
                <a:solidFill>
                  <a:srgbClr val="333333"/>
                </a:solidFill>
                <a:latin typeface="Tahoma"/>
                <a:cs typeface="Tahoma"/>
              </a:rPr>
              <a:t>location </a:t>
            </a:r>
            <a:r>
              <a:rPr sz="2400" dirty="0">
                <a:solidFill>
                  <a:srgbClr val="333333"/>
                </a:solidFill>
                <a:latin typeface="Tahoma"/>
                <a:cs typeface="Tahoma"/>
              </a:rPr>
              <a:t>of </a:t>
            </a:r>
            <a:r>
              <a:rPr sz="2400" spc="-5" dirty="0">
                <a:solidFill>
                  <a:srgbClr val="333333"/>
                </a:solidFill>
                <a:latin typeface="Tahoma"/>
                <a:cs typeface="Tahoma"/>
              </a:rPr>
              <a:t>conduct, </a:t>
            </a:r>
            <a:r>
              <a:rPr sz="2400" dirty="0">
                <a:solidFill>
                  <a:srgbClr val="333333"/>
                </a:solidFill>
                <a:latin typeface="Tahoma"/>
                <a:cs typeface="Tahoma"/>
              </a:rPr>
              <a:t>if  known)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522719" y="2346960"/>
            <a:ext cx="2621280" cy="2673350"/>
          </a:xfrm>
          <a:custGeom>
            <a:avLst/>
            <a:gdLst/>
            <a:ahLst/>
            <a:cxnLst/>
            <a:rect l="l" t="t" r="r" b="b"/>
            <a:pathLst>
              <a:path w="2621279" h="2673350">
                <a:moveTo>
                  <a:pt x="0" y="2673096"/>
                </a:moveTo>
                <a:lnTo>
                  <a:pt x="2621279" y="2673096"/>
                </a:lnTo>
                <a:lnTo>
                  <a:pt x="2621279" y="0"/>
                </a:lnTo>
                <a:lnTo>
                  <a:pt x="0" y="0"/>
                </a:lnTo>
                <a:lnTo>
                  <a:pt x="0" y="2673096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934451" y="2490942"/>
            <a:ext cx="1797050" cy="2309495"/>
          </a:xfrm>
          <a:prstGeom prst="rect">
            <a:avLst/>
          </a:prstGeom>
        </p:spPr>
        <p:txBody>
          <a:bodyPr vert="horz" wrap="square" lIns="0" tIns="74930" rIns="0" bIns="0" rtlCol="0">
            <a:spAutoFit/>
          </a:bodyPr>
          <a:lstStyle/>
          <a:p>
            <a:pPr marL="12700" marR="5080" indent="2540" algn="ctr">
              <a:lnSpc>
                <a:spcPct val="90000"/>
              </a:lnSpc>
              <a:spcBef>
                <a:spcPts val="590"/>
              </a:spcBef>
            </a:pPr>
            <a:r>
              <a:rPr sz="4050" b="1" spc="35" dirty="0">
                <a:solidFill>
                  <a:srgbClr val="FFFFFF"/>
                </a:solidFill>
                <a:latin typeface="Arial"/>
                <a:cs typeface="Arial"/>
              </a:rPr>
              <a:t>More  </a:t>
            </a:r>
            <a:r>
              <a:rPr sz="4050" b="1" spc="-229" dirty="0">
                <a:solidFill>
                  <a:srgbClr val="FFFFFF"/>
                </a:solidFill>
                <a:latin typeface="Arial"/>
                <a:cs typeface="Arial"/>
              </a:rPr>
              <a:t>Steps:  </a:t>
            </a:r>
            <a:r>
              <a:rPr sz="4050" spc="125" dirty="0">
                <a:solidFill>
                  <a:srgbClr val="FFFFFF"/>
                </a:solidFill>
                <a:latin typeface="Tahoma"/>
                <a:cs typeface="Tahoma"/>
              </a:rPr>
              <a:t>Writt</a:t>
            </a:r>
            <a:r>
              <a:rPr sz="4050" spc="15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4050" dirty="0">
                <a:solidFill>
                  <a:srgbClr val="FFFFFF"/>
                </a:solidFill>
                <a:latin typeface="Tahoma"/>
                <a:cs typeface="Tahoma"/>
              </a:rPr>
              <a:t>n  </a:t>
            </a:r>
            <a:r>
              <a:rPr sz="4050" spc="114" dirty="0">
                <a:solidFill>
                  <a:srgbClr val="FFFFFF"/>
                </a:solidFill>
                <a:latin typeface="Tahoma"/>
                <a:cs typeface="Tahoma"/>
              </a:rPr>
              <a:t>Notice</a:t>
            </a:r>
            <a:endParaRPr sz="405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627700" y="6393655"/>
            <a:ext cx="273050" cy="149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latin typeface="Tahoma"/>
                <a:cs typeface="Tahoma"/>
              </a:rPr>
              <a:t>92</a:t>
            </a:r>
            <a:endParaRPr sz="800">
              <a:latin typeface="Tahoma"/>
              <a:cs typeface="Tahom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6875" y="247214"/>
            <a:ext cx="6120765" cy="5694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40690" indent="-428625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440690" algn="l"/>
                <a:tab pos="441325" algn="l"/>
              </a:tabLst>
            </a:pPr>
            <a:r>
              <a:rPr sz="2800" spc="-5" dirty="0">
                <a:solidFill>
                  <a:srgbClr val="333333"/>
                </a:solidFill>
                <a:latin typeface="Tahoma"/>
                <a:cs typeface="Tahoma"/>
              </a:rPr>
              <a:t>Must</a:t>
            </a:r>
            <a:r>
              <a:rPr sz="2800" spc="10" dirty="0">
                <a:solidFill>
                  <a:srgbClr val="333333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333333"/>
                </a:solidFill>
                <a:latin typeface="Tahoma"/>
                <a:cs typeface="Tahoma"/>
              </a:rPr>
              <a:t>include:</a:t>
            </a:r>
            <a:endParaRPr sz="2800">
              <a:latin typeface="Tahoma"/>
              <a:cs typeface="Tahoma"/>
            </a:endParaRPr>
          </a:p>
          <a:p>
            <a:pPr marL="1126490" marR="294005" lvl="1" indent="-428625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1126490" algn="l"/>
                <a:tab pos="1127125" algn="l"/>
              </a:tabLst>
            </a:pPr>
            <a:r>
              <a:rPr sz="2400" spc="-5" dirty="0">
                <a:solidFill>
                  <a:srgbClr val="333333"/>
                </a:solidFill>
                <a:latin typeface="Tahoma"/>
                <a:cs typeface="Tahoma"/>
              </a:rPr>
              <a:t>Statement </a:t>
            </a:r>
            <a:r>
              <a:rPr sz="2400" dirty="0">
                <a:solidFill>
                  <a:srgbClr val="333333"/>
                </a:solidFill>
                <a:latin typeface="Tahoma"/>
                <a:cs typeface="Tahoma"/>
              </a:rPr>
              <a:t>that respondent  </a:t>
            </a:r>
            <a:r>
              <a:rPr sz="2400" spc="-5" dirty="0">
                <a:solidFill>
                  <a:srgbClr val="333333"/>
                </a:solidFill>
                <a:latin typeface="Tahoma"/>
                <a:cs typeface="Tahoma"/>
              </a:rPr>
              <a:t>presumed </a:t>
            </a:r>
            <a:r>
              <a:rPr sz="2400" dirty="0">
                <a:solidFill>
                  <a:srgbClr val="333333"/>
                </a:solidFill>
                <a:latin typeface="Tahoma"/>
                <a:cs typeface="Tahoma"/>
              </a:rPr>
              <a:t>not </a:t>
            </a:r>
            <a:r>
              <a:rPr sz="2400" spc="-5" dirty="0">
                <a:solidFill>
                  <a:srgbClr val="333333"/>
                </a:solidFill>
                <a:latin typeface="Tahoma"/>
                <a:cs typeface="Tahoma"/>
              </a:rPr>
              <a:t>responsible </a:t>
            </a:r>
            <a:r>
              <a:rPr sz="2400" dirty="0">
                <a:solidFill>
                  <a:srgbClr val="333333"/>
                </a:solidFill>
                <a:latin typeface="Tahoma"/>
                <a:cs typeface="Tahoma"/>
              </a:rPr>
              <a:t>and</a:t>
            </a:r>
            <a:r>
              <a:rPr sz="2400" spc="-60" dirty="0">
                <a:solidFill>
                  <a:srgbClr val="333333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333333"/>
                </a:solidFill>
                <a:latin typeface="Tahoma"/>
                <a:cs typeface="Tahoma"/>
              </a:rPr>
              <a:t>that  </a:t>
            </a:r>
            <a:r>
              <a:rPr sz="2400" spc="-5" dirty="0">
                <a:solidFill>
                  <a:srgbClr val="333333"/>
                </a:solidFill>
                <a:latin typeface="Tahoma"/>
                <a:cs typeface="Tahoma"/>
              </a:rPr>
              <a:t>responsibility determined </a:t>
            </a:r>
            <a:r>
              <a:rPr sz="2400" dirty="0">
                <a:solidFill>
                  <a:srgbClr val="333333"/>
                </a:solidFill>
                <a:latin typeface="Tahoma"/>
                <a:cs typeface="Tahoma"/>
              </a:rPr>
              <a:t>at  </a:t>
            </a:r>
            <a:r>
              <a:rPr sz="2400" spc="-5" dirty="0">
                <a:solidFill>
                  <a:srgbClr val="333333"/>
                </a:solidFill>
                <a:latin typeface="Tahoma"/>
                <a:cs typeface="Tahoma"/>
              </a:rPr>
              <a:t>conclusion </a:t>
            </a:r>
            <a:r>
              <a:rPr sz="2400" dirty="0">
                <a:solidFill>
                  <a:srgbClr val="333333"/>
                </a:solidFill>
                <a:latin typeface="Tahoma"/>
                <a:cs typeface="Tahoma"/>
              </a:rPr>
              <a:t>of </a:t>
            </a:r>
            <a:r>
              <a:rPr sz="2400" spc="-5" dirty="0">
                <a:solidFill>
                  <a:srgbClr val="333333"/>
                </a:solidFill>
                <a:latin typeface="Tahoma"/>
                <a:cs typeface="Tahoma"/>
              </a:rPr>
              <a:t>grievance</a:t>
            </a:r>
            <a:r>
              <a:rPr sz="2400" spc="-45" dirty="0">
                <a:solidFill>
                  <a:srgbClr val="333333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333333"/>
                </a:solidFill>
                <a:latin typeface="Tahoma"/>
                <a:cs typeface="Tahoma"/>
              </a:rPr>
              <a:t>process</a:t>
            </a:r>
            <a:endParaRPr sz="2400">
              <a:latin typeface="Tahoma"/>
              <a:cs typeface="Tahoma"/>
            </a:endParaRPr>
          </a:p>
          <a:p>
            <a:pPr marL="1126490" marR="16510" lvl="1" indent="-428625">
              <a:lnSpc>
                <a:spcPct val="100000"/>
              </a:lnSpc>
              <a:buFont typeface="Wingdings"/>
              <a:buChar char=""/>
              <a:tabLst>
                <a:tab pos="1126490" algn="l"/>
                <a:tab pos="1127125" algn="l"/>
              </a:tabLst>
            </a:pPr>
            <a:r>
              <a:rPr sz="2400" spc="-5" dirty="0">
                <a:solidFill>
                  <a:srgbClr val="333333"/>
                </a:solidFill>
                <a:latin typeface="Tahoma"/>
                <a:cs typeface="Tahoma"/>
              </a:rPr>
              <a:t>Notice </a:t>
            </a:r>
            <a:r>
              <a:rPr sz="2400" dirty="0">
                <a:solidFill>
                  <a:srgbClr val="333333"/>
                </a:solidFill>
                <a:latin typeface="Tahoma"/>
                <a:cs typeface="Tahoma"/>
              </a:rPr>
              <a:t>of </a:t>
            </a:r>
            <a:r>
              <a:rPr sz="2400" spc="-5" dirty="0">
                <a:solidFill>
                  <a:srgbClr val="333333"/>
                </a:solidFill>
                <a:latin typeface="Tahoma"/>
                <a:cs typeface="Tahoma"/>
              </a:rPr>
              <a:t>parties’ </a:t>
            </a:r>
            <a:r>
              <a:rPr sz="2400" dirty="0">
                <a:solidFill>
                  <a:srgbClr val="333333"/>
                </a:solidFill>
                <a:latin typeface="Tahoma"/>
                <a:cs typeface="Tahoma"/>
              </a:rPr>
              <a:t>rights to </a:t>
            </a:r>
            <a:r>
              <a:rPr sz="2400" spc="-10" dirty="0">
                <a:solidFill>
                  <a:srgbClr val="333333"/>
                </a:solidFill>
                <a:latin typeface="Tahoma"/>
                <a:cs typeface="Tahoma"/>
              </a:rPr>
              <a:t>have </a:t>
            </a:r>
            <a:r>
              <a:rPr sz="2400" dirty="0">
                <a:solidFill>
                  <a:srgbClr val="333333"/>
                </a:solidFill>
                <a:latin typeface="Tahoma"/>
                <a:cs typeface="Tahoma"/>
              </a:rPr>
              <a:t>an  </a:t>
            </a:r>
            <a:r>
              <a:rPr sz="2400" spc="-5" dirty="0">
                <a:solidFill>
                  <a:srgbClr val="333333"/>
                </a:solidFill>
                <a:latin typeface="Tahoma"/>
                <a:cs typeface="Tahoma"/>
              </a:rPr>
              <a:t>attorney </a:t>
            </a:r>
            <a:r>
              <a:rPr sz="2400" dirty="0">
                <a:solidFill>
                  <a:srgbClr val="333333"/>
                </a:solidFill>
                <a:latin typeface="Tahoma"/>
                <a:cs typeface="Tahoma"/>
              </a:rPr>
              <a:t>or </a:t>
            </a:r>
            <a:r>
              <a:rPr sz="2400" spc="-5" dirty="0">
                <a:solidFill>
                  <a:srgbClr val="333333"/>
                </a:solidFill>
                <a:latin typeface="Tahoma"/>
                <a:cs typeface="Tahoma"/>
              </a:rPr>
              <a:t>non-attorney </a:t>
            </a:r>
            <a:r>
              <a:rPr sz="2400" dirty="0">
                <a:solidFill>
                  <a:srgbClr val="333333"/>
                </a:solidFill>
                <a:latin typeface="Tahoma"/>
                <a:cs typeface="Tahoma"/>
              </a:rPr>
              <a:t>advisor</a:t>
            </a:r>
            <a:r>
              <a:rPr sz="2400" spc="-100" dirty="0">
                <a:solidFill>
                  <a:srgbClr val="333333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333333"/>
                </a:solidFill>
                <a:latin typeface="Tahoma"/>
                <a:cs typeface="Tahoma"/>
              </a:rPr>
              <a:t>and  to </a:t>
            </a:r>
            <a:r>
              <a:rPr sz="2400" spc="-5" dirty="0">
                <a:solidFill>
                  <a:srgbClr val="333333"/>
                </a:solidFill>
                <a:latin typeface="Tahoma"/>
                <a:cs typeface="Tahoma"/>
              </a:rPr>
              <a:t>inspect </a:t>
            </a:r>
            <a:r>
              <a:rPr sz="2400" dirty="0">
                <a:solidFill>
                  <a:srgbClr val="333333"/>
                </a:solidFill>
                <a:latin typeface="Tahoma"/>
                <a:cs typeface="Tahoma"/>
              </a:rPr>
              <a:t>and </a:t>
            </a:r>
            <a:r>
              <a:rPr sz="2400" spc="-5" dirty="0">
                <a:solidFill>
                  <a:srgbClr val="333333"/>
                </a:solidFill>
                <a:latin typeface="Tahoma"/>
                <a:cs typeface="Tahoma"/>
              </a:rPr>
              <a:t>review</a:t>
            </a:r>
            <a:r>
              <a:rPr sz="2400" spc="-20" dirty="0">
                <a:solidFill>
                  <a:srgbClr val="333333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333333"/>
                </a:solidFill>
                <a:latin typeface="Tahoma"/>
                <a:cs typeface="Tahoma"/>
              </a:rPr>
              <a:t>evidence</a:t>
            </a:r>
            <a:endParaRPr sz="2400">
              <a:latin typeface="Tahoma"/>
              <a:cs typeface="Tahoma"/>
            </a:endParaRPr>
          </a:p>
          <a:p>
            <a:pPr marL="1126490" marR="5080" lvl="1" indent="-428625">
              <a:lnSpc>
                <a:spcPct val="100000"/>
              </a:lnSpc>
              <a:buFont typeface="Wingdings"/>
              <a:buChar char=""/>
              <a:tabLst>
                <a:tab pos="1126490" algn="l"/>
                <a:tab pos="1127125" algn="l"/>
              </a:tabLst>
            </a:pPr>
            <a:r>
              <a:rPr sz="2400" spc="-5" dirty="0">
                <a:solidFill>
                  <a:srgbClr val="333333"/>
                </a:solidFill>
                <a:latin typeface="Tahoma"/>
                <a:cs typeface="Tahoma"/>
              </a:rPr>
              <a:t>Notice </a:t>
            </a:r>
            <a:r>
              <a:rPr sz="2400" dirty="0">
                <a:solidFill>
                  <a:srgbClr val="333333"/>
                </a:solidFill>
                <a:latin typeface="Tahoma"/>
                <a:cs typeface="Tahoma"/>
              </a:rPr>
              <a:t>of </a:t>
            </a:r>
            <a:r>
              <a:rPr sz="2400" spc="-10" dirty="0">
                <a:solidFill>
                  <a:srgbClr val="333333"/>
                </a:solidFill>
                <a:latin typeface="Tahoma"/>
                <a:cs typeface="Tahoma"/>
              </a:rPr>
              <a:t>any </a:t>
            </a:r>
            <a:r>
              <a:rPr sz="2400" spc="-5" dirty="0">
                <a:solidFill>
                  <a:srgbClr val="333333"/>
                </a:solidFill>
                <a:latin typeface="Tahoma"/>
                <a:cs typeface="Tahoma"/>
              </a:rPr>
              <a:t>provision </a:t>
            </a:r>
            <a:r>
              <a:rPr sz="2400" dirty="0">
                <a:solidFill>
                  <a:srgbClr val="333333"/>
                </a:solidFill>
                <a:latin typeface="Tahoma"/>
                <a:cs typeface="Tahoma"/>
              </a:rPr>
              <a:t>in the </a:t>
            </a:r>
            <a:r>
              <a:rPr sz="2400" spc="-5" dirty="0">
                <a:solidFill>
                  <a:srgbClr val="333333"/>
                </a:solidFill>
                <a:latin typeface="Tahoma"/>
                <a:cs typeface="Tahoma"/>
              </a:rPr>
              <a:t>code  </a:t>
            </a:r>
            <a:r>
              <a:rPr sz="2400" dirty="0">
                <a:solidFill>
                  <a:srgbClr val="333333"/>
                </a:solidFill>
                <a:latin typeface="Tahoma"/>
                <a:cs typeface="Tahoma"/>
              </a:rPr>
              <a:t>of </a:t>
            </a:r>
            <a:r>
              <a:rPr sz="2400" spc="-5" dirty="0">
                <a:solidFill>
                  <a:srgbClr val="333333"/>
                </a:solidFill>
                <a:latin typeface="Tahoma"/>
                <a:cs typeface="Tahoma"/>
              </a:rPr>
              <a:t>conduct </a:t>
            </a:r>
            <a:r>
              <a:rPr sz="2400" dirty="0">
                <a:solidFill>
                  <a:srgbClr val="333333"/>
                </a:solidFill>
                <a:latin typeface="Tahoma"/>
                <a:cs typeface="Tahoma"/>
              </a:rPr>
              <a:t>that </a:t>
            </a:r>
            <a:r>
              <a:rPr sz="2400" spc="-5" dirty="0">
                <a:solidFill>
                  <a:srgbClr val="333333"/>
                </a:solidFill>
                <a:latin typeface="Tahoma"/>
                <a:cs typeface="Tahoma"/>
              </a:rPr>
              <a:t>prohibits </a:t>
            </a:r>
            <a:r>
              <a:rPr sz="2400" dirty="0">
                <a:solidFill>
                  <a:srgbClr val="333333"/>
                </a:solidFill>
                <a:latin typeface="Tahoma"/>
                <a:cs typeface="Tahoma"/>
              </a:rPr>
              <a:t>knowingly  making </a:t>
            </a:r>
            <a:r>
              <a:rPr sz="2400" spc="-10" dirty="0">
                <a:solidFill>
                  <a:srgbClr val="333333"/>
                </a:solidFill>
                <a:latin typeface="Tahoma"/>
                <a:cs typeface="Tahoma"/>
              </a:rPr>
              <a:t>false </a:t>
            </a:r>
            <a:r>
              <a:rPr sz="2400" spc="-5" dirty="0">
                <a:solidFill>
                  <a:srgbClr val="333333"/>
                </a:solidFill>
                <a:latin typeface="Tahoma"/>
                <a:cs typeface="Tahoma"/>
              </a:rPr>
              <a:t>statements </a:t>
            </a:r>
            <a:r>
              <a:rPr sz="2400" dirty="0">
                <a:solidFill>
                  <a:srgbClr val="333333"/>
                </a:solidFill>
                <a:latin typeface="Tahoma"/>
                <a:cs typeface="Tahoma"/>
              </a:rPr>
              <a:t>or </a:t>
            </a:r>
            <a:r>
              <a:rPr sz="2400" spc="-5" dirty="0">
                <a:solidFill>
                  <a:srgbClr val="333333"/>
                </a:solidFill>
                <a:latin typeface="Tahoma"/>
                <a:cs typeface="Tahoma"/>
              </a:rPr>
              <a:t>providing  </a:t>
            </a:r>
            <a:r>
              <a:rPr sz="2400" spc="-10" dirty="0">
                <a:solidFill>
                  <a:srgbClr val="333333"/>
                </a:solidFill>
                <a:latin typeface="Tahoma"/>
                <a:cs typeface="Tahoma"/>
              </a:rPr>
              <a:t>false </a:t>
            </a:r>
            <a:r>
              <a:rPr sz="2400" spc="-5" dirty="0">
                <a:solidFill>
                  <a:srgbClr val="333333"/>
                </a:solidFill>
                <a:latin typeface="Tahoma"/>
                <a:cs typeface="Tahoma"/>
              </a:rPr>
              <a:t>evidence </a:t>
            </a:r>
            <a:r>
              <a:rPr sz="2400" dirty="0">
                <a:solidFill>
                  <a:srgbClr val="333333"/>
                </a:solidFill>
                <a:latin typeface="Tahoma"/>
                <a:cs typeface="Tahoma"/>
              </a:rPr>
              <a:t>during the </a:t>
            </a:r>
            <a:r>
              <a:rPr sz="2400" spc="-5" dirty="0">
                <a:solidFill>
                  <a:srgbClr val="333333"/>
                </a:solidFill>
                <a:latin typeface="Tahoma"/>
                <a:cs typeface="Tahoma"/>
              </a:rPr>
              <a:t>grievance  process</a:t>
            </a:r>
            <a:endParaRPr sz="2400">
              <a:latin typeface="Tahoma"/>
              <a:cs typeface="Tahoma"/>
            </a:endParaRPr>
          </a:p>
          <a:p>
            <a:pPr marL="440690" marR="103505" indent="-428625">
              <a:lnSpc>
                <a:spcPts val="3360"/>
              </a:lnSpc>
              <a:spcBef>
                <a:spcPts val="105"/>
              </a:spcBef>
              <a:buFont typeface="Arial"/>
              <a:buChar char="•"/>
              <a:tabLst>
                <a:tab pos="440690" algn="l"/>
                <a:tab pos="441325" algn="l"/>
              </a:tabLst>
            </a:pPr>
            <a:r>
              <a:rPr sz="2800" spc="-5" dirty="0">
                <a:solidFill>
                  <a:srgbClr val="333333"/>
                </a:solidFill>
                <a:latin typeface="Tahoma"/>
                <a:cs typeface="Tahoma"/>
              </a:rPr>
              <a:t>Must be supplemented if new  allegations opened </a:t>
            </a:r>
            <a:r>
              <a:rPr sz="2800" spc="-10" dirty="0">
                <a:solidFill>
                  <a:srgbClr val="333333"/>
                </a:solidFill>
                <a:latin typeface="Tahoma"/>
                <a:cs typeface="Tahoma"/>
              </a:rPr>
              <a:t>for</a:t>
            </a:r>
            <a:r>
              <a:rPr sz="2800" spc="40" dirty="0">
                <a:solidFill>
                  <a:srgbClr val="333333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333333"/>
                </a:solidFill>
                <a:latin typeface="Tahoma"/>
                <a:cs typeface="Tahoma"/>
              </a:rPr>
              <a:t>investigation</a:t>
            </a:r>
            <a:endParaRPr sz="2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907" y="559308"/>
            <a:ext cx="5035295" cy="28331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699158" y="3913573"/>
            <a:ext cx="3257550" cy="930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ts val="3565"/>
              </a:lnSpc>
              <a:spcBef>
                <a:spcPts val="100"/>
              </a:spcBef>
            </a:pPr>
            <a:r>
              <a:rPr sz="3300" b="1" spc="-5" dirty="0">
                <a:latin typeface="Tahoma"/>
                <a:cs typeface="Tahoma"/>
              </a:rPr>
              <a:t>Written</a:t>
            </a:r>
            <a:r>
              <a:rPr sz="3300" b="1" spc="-65" dirty="0">
                <a:latin typeface="Tahoma"/>
                <a:cs typeface="Tahoma"/>
              </a:rPr>
              <a:t> </a:t>
            </a:r>
            <a:r>
              <a:rPr sz="3300" b="1" spc="-5" dirty="0">
                <a:latin typeface="Tahoma"/>
                <a:cs typeface="Tahoma"/>
              </a:rPr>
              <a:t>Notice:</a:t>
            </a:r>
            <a:endParaRPr sz="3300">
              <a:latin typeface="Tahoma"/>
              <a:cs typeface="Tahoma"/>
            </a:endParaRPr>
          </a:p>
          <a:p>
            <a:pPr marR="5080" algn="r">
              <a:lnSpc>
                <a:spcPts val="3565"/>
              </a:lnSpc>
            </a:pPr>
            <a:r>
              <a:rPr sz="3300" b="1" dirty="0">
                <a:latin typeface="Tahoma"/>
                <a:cs typeface="Tahoma"/>
              </a:rPr>
              <a:t>R</a:t>
            </a:r>
            <a:r>
              <a:rPr sz="3300" b="1" spc="-5" dirty="0">
                <a:latin typeface="Tahoma"/>
                <a:cs typeface="Tahoma"/>
              </a:rPr>
              <a:t>e</a:t>
            </a:r>
            <a:r>
              <a:rPr sz="3300" b="1" dirty="0">
                <a:latin typeface="Tahoma"/>
                <a:cs typeface="Tahoma"/>
              </a:rPr>
              <a:t>q</a:t>
            </a:r>
            <a:r>
              <a:rPr sz="3300" b="1" spc="-5" dirty="0">
                <a:latin typeface="Tahoma"/>
                <a:cs typeface="Tahoma"/>
              </a:rPr>
              <a:t>u</a:t>
            </a:r>
            <a:r>
              <a:rPr sz="3300" b="1" dirty="0">
                <a:latin typeface="Tahoma"/>
                <a:cs typeface="Tahoma"/>
              </a:rPr>
              <a:t>i</a:t>
            </a:r>
            <a:r>
              <a:rPr sz="3300" b="1" spc="-5" dirty="0">
                <a:latin typeface="Tahoma"/>
                <a:cs typeface="Tahoma"/>
              </a:rPr>
              <a:t>red</a:t>
            </a:r>
            <a:endParaRPr sz="33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627700" y="6393655"/>
            <a:ext cx="273050" cy="149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latin typeface="Tahoma"/>
                <a:cs typeface="Tahoma"/>
              </a:rPr>
              <a:t>93</a:t>
            </a:r>
            <a:endParaRPr sz="800">
              <a:latin typeface="Tahoma"/>
              <a:cs typeface="Tahom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336540" y="590344"/>
            <a:ext cx="3481070" cy="5219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64515" indent="-342900">
              <a:lnSpc>
                <a:spcPct val="100000"/>
              </a:lnSpc>
              <a:spcBef>
                <a:spcPts val="100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4965" algn="l"/>
                <a:tab pos="355600" algn="l"/>
              </a:tabLst>
            </a:pPr>
            <a:r>
              <a:rPr sz="2400" spc="-5" dirty="0">
                <a:latin typeface="Tahoma"/>
                <a:cs typeface="Tahoma"/>
              </a:rPr>
              <a:t>Informal</a:t>
            </a:r>
            <a:r>
              <a:rPr sz="2400" spc="-70" dirty="0">
                <a:latin typeface="Tahoma"/>
                <a:cs typeface="Tahoma"/>
              </a:rPr>
              <a:t> </a:t>
            </a:r>
            <a:r>
              <a:rPr sz="2400" spc="-5" dirty="0">
                <a:latin typeface="Tahoma"/>
                <a:cs typeface="Tahoma"/>
              </a:rPr>
              <a:t>resolution  </a:t>
            </a:r>
            <a:r>
              <a:rPr sz="2400" dirty="0">
                <a:latin typeface="Tahoma"/>
                <a:cs typeface="Tahoma"/>
              </a:rPr>
              <a:t>notice</a:t>
            </a:r>
            <a:endParaRPr sz="2400">
              <a:latin typeface="Tahoma"/>
              <a:cs typeface="Tahoma"/>
            </a:endParaRPr>
          </a:p>
          <a:p>
            <a:pPr marL="355600" marR="857885" indent="-342900">
              <a:lnSpc>
                <a:spcPct val="100000"/>
              </a:lnSpc>
              <a:spcBef>
                <a:spcPts val="575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4965" algn="l"/>
                <a:tab pos="355600" algn="l"/>
              </a:tabLst>
            </a:pPr>
            <a:r>
              <a:rPr sz="2400" spc="-5" dirty="0">
                <a:latin typeface="Tahoma"/>
                <a:cs typeface="Tahoma"/>
              </a:rPr>
              <a:t>Notice </a:t>
            </a:r>
            <a:r>
              <a:rPr sz="2400" dirty="0">
                <a:latin typeface="Tahoma"/>
                <a:cs typeface="Tahoma"/>
              </a:rPr>
              <a:t>at </a:t>
            </a:r>
            <a:r>
              <a:rPr sz="2400" spc="-5" dirty="0">
                <a:latin typeface="Tahoma"/>
                <a:cs typeface="Tahoma"/>
              </a:rPr>
              <a:t>start</a:t>
            </a:r>
            <a:r>
              <a:rPr sz="2400" spc="-9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of  </a:t>
            </a:r>
            <a:r>
              <a:rPr sz="2400" spc="-5" dirty="0">
                <a:latin typeface="Tahoma"/>
                <a:cs typeface="Tahoma"/>
              </a:rPr>
              <a:t>investigation</a:t>
            </a:r>
            <a:endParaRPr sz="24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4965" algn="l"/>
                <a:tab pos="355600" algn="l"/>
              </a:tabLst>
            </a:pPr>
            <a:r>
              <a:rPr sz="2400" spc="-5" dirty="0">
                <a:latin typeface="Tahoma"/>
                <a:cs typeface="Tahoma"/>
              </a:rPr>
              <a:t>Dismissal </a:t>
            </a:r>
            <a:r>
              <a:rPr sz="2400" dirty="0">
                <a:latin typeface="Tahoma"/>
                <a:cs typeface="Tahoma"/>
              </a:rPr>
              <a:t>notice</a:t>
            </a:r>
            <a:endParaRPr sz="24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4965" algn="l"/>
                <a:tab pos="355600" algn="l"/>
              </a:tabLst>
            </a:pPr>
            <a:r>
              <a:rPr sz="2400" spc="-5" dirty="0">
                <a:latin typeface="Tahoma"/>
                <a:cs typeface="Tahoma"/>
              </a:rPr>
              <a:t>Interview</a:t>
            </a:r>
            <a:r>
              <a:rPr sz="2400" spc="-1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notices</a:t>
            </a:r>
            <a:endParaRPr sz="24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4965" algn="l"/>
                <a:tab pos="355600" algn="l"/>
              </a:tabLst>
            </a:pPr>
            <a:r>
              <a:rPr sz="2400" spc="-10" dirty="0">
                <a:latin typeface="Tahoma"/>
                <a:cs typeface="Tahoma"/>
              </a:rPr>
              <a:t>Report</a:t>
            </a:r>
            <a:endParaRPr sz="2400">
              <a:latin typeface="Tahoma"/>
              <a:cs typeface="Tahoma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580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2400" spc="-5" dirty="0">
                <a:latin typeface="Tahoma"/>
                <a:cs typeface="Tahoma"/>
              </a:rPr>
              <a:t>Notice which proposed  </a:t>
            </a:r>
            <a:r>
              <a:rPr sz="2400" dirty="0">
                <a:latin typeface="Tahoma"/>
                <a:cs typeface="Tahoma"/>
              </a:rPr>
              <a:t>questions not </a:t>
            </a:r>
            <a:r>
              <a:rPr sz="2400" spc="-10" dirty="0">
                <a:latin typeface="Tahoma"/>
                <a:cs typeface="Tahoma"/>
              </a:rPr>
              <a:t>asked</a:t>
            </a:r>
            <a:r>
              <a:rPr sz="2400" spc="-10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on  </a:t>
            </a:r>
            <a:r>
              <a:rPr sz="2400" spc="-5" dirty="0">
                <a:latin typeface="Tahoma"/>
                <a:cs typeface="Tahoma"/>
              </a:rPr>
              <a:t>cross </a:t>
            </a:r>
            <a:r>
              <a:rPr sz="2400" dirty="0">
                <a:latin typeface="Tahoma"/>
                <a:cs typeface="Tahoma"/>
              </a:rPr>
              <a:t>and</a:t>
            </a:r>
            <a:r>
              <a:rPr sz="2400" spc="-15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why</a:t>
            </a:r>
            <a:endParaRPr sz="2400">
              <a:latin typeface="Tahoma"/>
              <a:cs typeface="Tahoma"/>
            </a:endParaRPr>
          </a:p>
          <a:p>
            <a:pPr marL="355600" marR="173990" indent="-342900">
              <a:lnSpc>
                <a:spcPct val="100000"/>
              </a:lnSpc>
              <a:spcBef>
                <a:spcPts val="575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4965" algn="l"/>
                <a:tab pos="355600" algn="l"/>
              </a:tabLst>
            </a:pPr>
            <a:r>
              <a:rPr sz="2400" spc="-15" dirty="0">
                <a:latin typeface="Tahoma"/>
                <a:cs typeface="Tahoma"/>
              </a:rPr>
              <a:t>Written </a:t>
            </a:r>
            <a:r>
              <a:rPr sz="2400" spc="-5" dirty="0">
                <a:latin typeface="Tahoma"/>
                <a:cs typeface="Tahoma"/>
              </a:rPr>
              <a:t>determination  </a:t>
            </a:r>
            <a:r>
              <a:rPr sz="2400" dirty="0">
                <a:latin typeface="Tahoma"/>
                <a:cs typeface="Tahoma"/>
              </a:rPr>
              <a:t>and notice of appeal  rights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907" y="559308"/>
            <a:ext cx="5035295" cy="28331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699158" y="3913573"/>
            <a:ext cx="3257550" cy="930910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119380" marR="5080" indent="-107314">
              <a:lnSpc>
                <a:spcPts val="3170"/>
              </a:lnSpc>
              <a:spcBef>
                <a:spcPts val="860"/>
              </a:spcBef>
            </a:pPr>
            <a:r>
              <a:rPr sz="3300" b="1" spc="-5" dirty="0">
                <a:latin typeface="Tahoma"/>
                <a:cs typeface="Tahoma"/>
              </a:rPr>
              <a:t>Written</a:t>
            </a:r>
            <a:r>
              <a:rPr sz="3300" b="1" spc="-65" dirty="0">
                <a:latin typeface="Tahoma"/>
                <a:cs typeface="Tahoma"/>
              </a:rPr>
              <a:t> </a:t>
            </a:r>
            <a:r>
              <a:rPr sz="3300" b="1" spc="-5" dirty="0">
                <a:latin typeface="Tahoma"/>
                <a:cs typeface="Tahoma"/>
              </a:rPr>
              <a:t>Notice:  </a:t>
            </a:r>
            <a:r>
              <a:rPr sz="3300" b="1" dirty="0">
                <a:latin typeface="Tahoma"/>
                <a:cs typeface="Tahoma"/>
              </a:rPr>
              <a:t>R</a:t>
            </a:r>
            <a:r>
              <a:rPr sz="3300" b="1" spc="-5" dirty="0">
                <a:latin typeface="Tahoma"/>
                <a:cs typeface="Tahoma"/>
              </a:rPr>
              <a:t>e</a:t>
            </a:r>
            <a:r>
              <a:rPr sz="3300" b="1" dirty="0">
                <a:latin typeface="Tahoma"/>
                <a:cs typeface="Tahoma"/>
              </a:rPr>
              <a:t>co</a:t>
            </a:r>
            <a:r>
              <a:rPr sz="3300" b="1" spc="-5" dirty="0">
                <a:latin typeface="Tahoma"/>
                <a:cs typeface="Tahoma"/>
              </a:rPr>
              <a:t>mme</a:t>
            </a:r>
            <a:r>
              <a:rPr sz="3300" b="1" dirty="0">
                <a:latin typeface="Tahoma"/>
                <a:cs typeface="Tahoma"/>
              </a:rPr>
              <a:t>n</a:t>
            </a:r>
            <a:r>
              <a:rPr sz="3300" b="1" spc="-5" dirty="0">
                <a:latin typeface="Tahoma"/>
                <a:cs typeface="Tahoma"/>
              </a:rPr>
              <a:t>ded</a:t>
            </a:r>
            <a:endParaRPr sz="33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627700" y="6393655"/>
            <a:ext cx="273050" cy="149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latin typeface="Tahoma"/>
                <a:cs typeface="Tahoma"/>
              </a:rPr>
              <a:t>94</a:t>
            </a:r>
            <a:endParaRPr sz="800">
              <a:latin typeface="Tahoma"/>
              <a:cs typeface="Tahom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336540" y="590344"/>
            <a:ext cx="3527425" cy="4561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4965" algn="l"/>
                <a:tab pos="355600" algn="l"/>
              </a:tabLst>
            </a:pPr>
            <a:r>
              <a:rPr sz="2400" dirty="0">
                <a:latin typeface="Tahoma"/>
                <a:cs typeface="Tahoma"/>
              </a:rPr>
              <a:t>Document </a:t>
            </a:r>
            <a:r>
              <a:rPr sz="2400" spc="-5" dirty="0">
                <a:latin typeface="Tahoma"/>
                <a:cs typeface="Tahoma"/>
              </a:rPr>
              <a:t>information  </a:t>
            </a:r>
            <a:r>
              <a:rPr sz="2400" dirty="0">
                <a:latin typeface="Tahoma"/>
                <a:cs typeface="Tahoma"/>
              </a:rPr>
              <a:t>to complainant at</a:t>
            </a:r>
            <a:r>
              <a:rPr sz="2400" spc="-12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initial  meeting, including  </a:t>
            </a:r>
            <a:r>
              <a:rPr sz="2400" spc="-5" dirty="0">
                <a:latin typeface="Tahoma"/>
                <a:cs typeface="Tahoma"/>
              </a:rPr>
              <a:t>supportive measures  requested/provided</a:t>
            </a:r>
            <a:endParaRPr sz="2400">
              <a:latin typeface="Tahoma"/>
              <a:cs typeface="Tahoma"/>
            </a:endParaRPr>
          </a:p>
          <a:p>
            <a:pPr marL="355600" marR="5715" indent="-342900">
              <a:lnSpc>
                <a:spcPct val="100000"/>
              </a:lnSpc>
              <a:spcBef>
                <a:spcPts val="575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4965" algn="l"/>
                <a:tab pos="355600" algn="l"/>
              </a:tabLst>
            </a:pPr>
            <a:r>
              <a:rPr sz="2400" dirty="0">
                <a:latin typeface="Tahoma"/>
                <a:cs typeface="Tahoma"/>
              </a:rPr>
              <a:t>Document that </a:t>
            </a:r>
            <a:r>
              <a:rPr sz="2400" spc="-5" dirty="0">
                <a:latin typeface="Tahoma"/>
                <a:cs typeface="Tahoma"/>
              </a:rPr>
              <a:t>review  </a:t>
            </a:r>
            <a:r>
              <a:rPr sz="2400" dirty="0">
                <a:latin typeface="Tahoma"/>
                <a:cs typeface="Tahoma"/>
              </a:rPr>
              <a:t>of </a:t>
            </a:r>
            <a:r>
              <a:rPr sz="2400" spc="-5" dirty="0">
                <a:latin typeface="Tahoma"/>
                <a:cs typeface="Tahoma"/>
              </a:rPr>
              <a:t>evidence provided</a:t>
            </a:r>
            <a:r>
              <a:rPr sz="2400" spc="-8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to  both</a:t>
            </a:r>
            <a:r>
              <a:rPr sz="2400" spc="-30" dirty="0">
                <a:latin typeface="Tahoma"/>
                <a:cs typeface="Tahoma"/>
              </a:rPr>
              <a:t> </a:t>
            </a:r>
            <a:r>
              <a:rPr sz="2400" spc="-5" dirty="0">
                <a:latin typeface="Tahoma"/>
                <a:cs typeface="Tahoma"/>
              </a:rPr>
              <a:t>parties</a:t>
            </a:r>
            <a:endParaRPr sz="2400">
              <a:latin typeface="Tahoma"/>
              <a:cs typeface="Tahoma"/>
            </a:endParaRPr>
          </a:p>
          <a:p>
            <a:pPr marL="355600" marR="155575" indent="-342900">
              <a:lnSpc>
                <a:spcPct val="100000"/>
              </a:lnSpc>
              <a:spcBef>
                <a:spcPts val="575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4965" algn="l"/>
                <a:tab pos="355600" algn="l"/>
              </a:tabLst>
            </a:pPr>
            <a:r>
              <a:rPr sz="2400" dirty="0">
                <a:latin typeface="Tahoma"/>
                <a:cs typeface="Tahoma"/>
              </a:rPr>
              <a:t>Document</a:t>
            </a:r>
            <a:r>
              <a:rPr sz="2400" spc="-100" dirty="0">
                <a:latin typeface="Tahoma"/>
                <a:cs typeface="Tahoma"/>
              </a:rPr>
              <a:t> </a:t>
            </a:r>
            <a:r>
              <a:rPr sz="2400" spc="-5" dirty="0">
                <a:latin typeface="Tahoma"/>
                <a:cs typeface="Tahoma"/>
              </a:rPr>
              <a:t>opportunity  </a:t>
            </a:r>
            <a:r>
              <a:rPr sz="2400" dirty="0">
                <a:latin typeface="Tahoma"/>
                <a:cs typeface="Tahoma"/>
              </a:rPr>
              <a:t>to </a:t>
            </a:r>
            <a:r>
              <a:rPr sz="2400" spc="-5" dirty="0">
                <a:latin typeface="Tahoma"/>
                <a:cs typeface="Tahoma"/>
              </a:rPr>
              <a:t>ask questions,  answers, follow-up  questions,</a:t>
            </a:r>
            <a:r>
              <a:rPr sz="2400" spc="-30" dirty="0">
                <a:latin typeface="Tahoma"/>
                <a:cs typeface="Tahoma"/>
              </a:rPr>
              <a:t> </a:t>
            </a:r>
            <a:r>
              <a:rPr sz="2400" spc="-5" dirty="0">
                <a:latin typeface="Tahoma"/>
                <a:cs typeface="Tahoma"/>
              </a:rPr>
              <a:t>etc.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6453" y="4400071"/>
            <a:ext cx="2528570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6990">
              <a:lnSpc>
                <a:spcPct val="100000"/>
              </a:lnSpc>
              <a:spcBef>
                <a:spcPts val="100"/>
              </a:spcBef>
            </a:pPr>
            <a:r>
              <a:rPr sz="3200" b="1" spc="-5" dirty="0">
                <a:latin typeface="Tahoma"/>
                <a:cs typeface="Tahoma"/>
              </a:rPr>
              <a:t>Who should  </a:t>
            </a:r>
            <a:r>
              <a:rPr sz="3200" b="1" spc="5" dirty="0">
                <a:latin typeface="Tahoma"/>
                <a:cs typeface="Tahoma"/>
              </a:rPr>
              <a:t>i</a:t>
            </a:r>
            <a:r>
              <a:rPr sz="3200" b="1" dirty="0">
                <a:latin typeface="Tahoma"/>
                <a:cs typeface="Tahoma"/>
              </a:rPr>
              <a:t>n</a:t>
            </a:r>
            <a:r>
              <a:rPr sz="3200" b="1" spc="-10" dirty="0">
                <a:latin typeface="Tahoma"/>
                <a:cs typeface="Tahoma"/>
              </a:rPr>
              <a:t>v</a:t>
            </a:r>
            <a:r>
              <a:rPr sz="3200" b="1" spc="5" dirty="0">
                <a:latin typeface="Tahoma"/>
                <a:cs typeface="Tahoma"/>
              </a:rPr>
              <a:t>e</a:t>
            </a:r>
            <a:r>
              <a:rPr sz="3200" b="1" spc="-5" dirty="0">
                <a:latin typeface="Tahoma"/>
                <a:cs typeface="Tahoma"/>
              </a:rPr>
              <a:t>s</a:t>
            </a:r>
            <a:r>
              <a:rPr sz="3200" b="1" dirty="0">
                <a:latin typeface="Tahoma"/>
                <a:cs typeface="Tahoma"/>
              </a:rPr>
              <a:t>t</a:t>
            </a:r>
            <a:r>
              <a:rPr sz="3200" b="1" spc="5" dirty="0">
                <a:latin typeface="Tahoma"/>
                <a:cs typeface="Tahoma"/>
              </a:rPr>
              <a:t>i</a:t>
            </a:r>
            <a:r>
              <a:rPr sz="3200" b="1" spc="-5" dirty="0">
                <a:latin typeface="Tahoma"/>
                <a:cs typeface="Tahoma"/>
              </a:rPr>
              <a:t>g</a:t>
            </a:r>
            <a:r>
              <a:rPr sz="3200" b="1" dirty="0">
                <a:latin typeface="Tahoma"/>
                <a:cs typeface="Tahoma"/>
              </a:rPr>
              <a:t>a</a:t>
            </a:r>
            <a:r>
              <a:rPr sz="3200" b="1" spc="-15" dirty="0">
                <a:latin typeface="Tahoma"/>
                <a:cs typeface="Tahoma"/>
              </a:rPr>
              <a:t>t</a:t>
            </a:r>
            <a:r>
              <a:rPr sz="3200" b="1" spc="5" dirty="0">
                <a:latin typeface="Tahoma"/>
                <a:cs typeface="Tahoma"/>
              </a:rPr>
              <a:t>e</a:t>
            </a:r>
            <a:r>
              <a:rPr sz="3200" b="1" dirty="0">
                <a:latin typeface="Tahoma"/>
                <a:cs typeface="Tahoma"/>
              </a:rPr>
              <a:t>?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650540" y="4351242"/>
            <a:ext cx="3400425" cy="1391920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700" marR="5080">
              <a:lnSpc>
                <a:spcPts val="3460"/>
              </a:lnSpc>
              <a:spcBef>
                <a:spcPts val="535"/>
              </a:spcBef>
            </a:pPr>
            <a:r>
              <a:rPr sz="3200" u="heavy" spc="-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Can</a:t>
            </a:r>
            <a:r>
              <a:rPr sz="3200" spc="-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be the </a:t>
            </a:r>
            <a:r>
              <a:rPr sz="3200" spc="-5" dirty="0">
                <a:latin typeface="Tahoma"/>
                <a:cs typeface="Tahoma"/>
              </a:rPr>
              <a:t>Title </a:t>
            </a:r>
            <a:r>
              <a:rPr sz="3200" dirty="0">
                <a:latin typeface="Tahoma"/>
                <a:cs typeface="Tahoma"/>
              </a:rPr>
              <a:t>IX  </a:t>
            </a:r>
            <a:r>
              <a:rPr sz="3200" spc="-5" dirty="0">
                <a:latin typeface="Tahoma"/>
                <a:cs typeface="Tahoma"/>
              </a:rPr>
              <a:t>Coordinator… But  </a:t>
            </a:r>
            <a:r>
              <a:rPr sz="3200" u="heavy" spc="-5" dirty="0"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should</a:t>
            </a:r>
            <a:r>
              <a:rPr sz="3200" dirty="0">
                <a:latin typeface="Tahoma"/>
                <a:cs typeface="Tahoma"/>
              </a:rPr>
              <a:t> </a:t>
            </a:r>
            <a:r>
              <a:rPr sz="3200" spc="-5" dirty="0">
                <a:latin typeface="Tahoma"/>
                <a:cs typeface="Tahoma"/>
              </a:rPr>
              <a:t>it?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41224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627700" y="6393655"/>
            <a:ext cx="273050" cy="149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latin typeface="Tahoma"/>
                <a:cs typeface="Tahoma"/>
              </a:rPr>
              <a:t>95</a:t>
            </a:r>
            <a:endParaRPr sz="800">
              <a:latin typeface="Tahoma"/>
              <a:cs typeface="Tahom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228600"/>
            <a:ext cx="8610600" cy="1066800"/>
          </a:xfrm>
          <a:prstGeom prst="rect">
            <a:avLst/>
          </a:prstGeom>
          <a:solidFill>
            <a:srgbClr val="8BC53D"/>
          </a:solidFill>
          <a:ln w="9525">
            <a:solidFill>
              <a:srgbClr val="000000"/>
            </a:solidFill>
          </a:ln>
        </p:spPr>
        <p:txBody>
          <a:bodyPr vert="horz" wrap="square" lIns="0" tIns="195580" rIns="0" bIns="0" rtlCol="0">
            <a:spAutoFit/>
          </a:bodyPr>
          <a:lstStyle/>
          <a:p>
            <a:pPr marL="848994">
              <a:lnSpc>
                <a:spcPct val="100000"/>
              </a:lnSpc>
              <a:spcBef>
                <a:spcPts val="1540"/>
              </a:spcBef>
            </a:pPr>
            <a:r>
              <a:rPr sz="4400" b="1" spc="-5" dirty="0">
                <a:latin typeface="Tahoma"/>
                <a:cs typeface="Tahoma"/>
              </a:rPr>
              <a:t>Who </a:t>
            </a:r>
            <a:r>
              <a:rPr sz="4400" b="1" dirty="0">
                <a:latin typeface="Tahoma"/>
                <a:cs typeface="Tahoma"/>
              </a:rPr>
              <a:t>should</a:t>
            </a:r>
            <a:r>
              <a:rPr sz="4400" b="1" spc="-80" dirty="0">
                <a:latin typeface="Tahoma"/>
                <a:cs typeface="Tahoma"/>
              </a:rPr>
              <a:t> </a:t>
            </a:r>
            <a:r>
              <a:rPr sz="4400" b="1" dirty="0">
                <a:latin typeface="Tahoma"/>
                <a:cs typeface="Tahoma"/>
              </a:rPr>
              <a:t>investigate?</a:t>
            </a:r>
            <a:endParaRPr sz="44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627700" y="6393655"/>
            <a:ext cx="273050" cy="149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latin typeface="Tahoma"/>
                <a:cs typeface="Tahoma"/>
              </a:rPr>
              <a:t>96</a:t>
            </a:r>
            <a:endParaRPr sz="800">
              <a:latin typeface="Tahoma"/>
              <a:cs typeface="Tahom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07340" y="1385487"/>
            <a:ext cx="7628255" cy="3306445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60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600" spc="-5" dirty="0">
                <a:latin typeface="Tahoma"/>
                <a:cs typeface="Tahoma"/>
              </a:rPr>
              <a:t>Trained</a:t>
            </a:r>
            <a:endParaRPr sz="36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865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600" spc="-5" dirty="0">
                <a:latin typeface="Tahoma"/>
                <a:cs typeface="Tahoma"/>
              </a:rPr>
              <a:t>Unbiased</a:t>
            </a:r>
            <a:endParaRPr sz="3600">
              <a:latin typeface="Tahoma"/>
              <a:cs typeface="Tahoma"/>
            </a:endParaRPr>
          </a:p>
          <a:p>
            <a:pPr marL="1155700" lvl="1" indent="-228600">
              <a:lnSpc>
                <a:spcPct val="100000"/>
              </a:lnSpc>
              <a:spcBef>
                <a:spcPts val="680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1155700" algn="l"/>
              </a:tabLst>
            </a:pPr>
            <a:r>
              <a:rPr sz="2800" spc="-5" dirty="0">
                <a:latin typeface="Tahoma"/>
                <a:cs typeface="Tahoma"/>
              </a:rPr>
              <a:t>No actual </a:t>
            </a:r>
            <a:r>
              <a:rPr sz="2800" dirty="0">
                <a:latin typeface="Tahoma"/>
                <a:cs typeface="Tahoma"/>
              </a:rPr>
              <a:t>or </a:t>
            </a:r>
            <a:r>
              <a:rPr sz="2800" spc="-5" dirty="0">
                <a:latin typeface="Tahoma"/>
                <a:cs typeface="Tahoma"/>
              </a:rPr>
              <a:t>perceived conflict </a:t>
            </a:r>
            <a:r>
              <a:rPr sz="2800" dirty="0">
                <a:latin typeface="Tahoma"/>
                <a:cs typeface="Tahoma"/>
              </a:rPr>
              <a:t>of </a:t>
            </a:r>
            <a:r>
              <a:rPr sz="2800" spc="-5" dirty="0">
                <a:latin typeface="Tahoma"/>
                <a:cs typeface="Tahoma"/>
              </a:rPr>
              <a:t>interest</a:t>
            </a:r>
            <a:endParaRPr sz="2800">
              <a:latin typeface="Tahoma"/>
              <a:cs typeface="Tahoma"/>
            </a:endParaRPr>
          </a:p>
          <a:p>
            <a:pPr marL="1155700" lvl="1" indent="-228600">
              <a:lnSpc>
                <a:spcPct val="100000"/>
              </a:lnSpc>
              <a:spcBef>
                <a:spcPts val="675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1155700" algn="l"/>
              </a:tabLst>
            </a:pPr>
            <a:r>
              <a:rPr sz="2800" spc="-5" dirty="0">
                <a:latin typeface="Tahoma"/>
                <a:cs typeface="Tahoma"/>
              </a:rPr>
              <a:t>Check “institutional</a:t>
            </a:r>
            <a:r>
              <a:rPr sz="2800" spc="30" dirty="0">
                <a:latin typeface="Tahoma"/>
                <a:cs typeface="Tahoma"/>
              </a:rPr>
              <a:t> </a:t>
            </a:r>
            <a:r>
              <a:rPr sz="2800" spc="-5" dirty="0">
                <a:latin typeface="Tahoma"/>
                <a:cs typeface="Tahoma"/>
              </a:rPr>
              <a:t>interests”</a:t>
            </a:r>
            <a:endParaRPr sz="2800">
              <a:latin typeface="Tahoma"/>
              <a:cs typeface="Tahoma"/>
            </a:endParaRPr>
          </a:p>
          <a:p>
            <a:pPr marL="1155700" marR="833755" lvl="1" indent="-228600">
              <a:lnSpc>
                <a:spcPct val="100000"/>
              </a:lnSpc>
              <a:spcBef>
                <a:spcPts val="670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1155700" algn="l"/>
              </a:tabLst>
            </a:pPr>
            <a:r>
              <a:rPr sz="2800" spc="-5" dirty="0">
                <a:latin typeface="Tahoma"/>
                <a:cs typeface="Tahoma"/>
              </a:rPr>
              <a:t>Presumption that Respondent is not  responsible</a:t>
            </a:r>
            <a:endParaRPr sz="2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228600"/>
            <a:ext cx="8610600" cy="1066800"/>
          </a:xfrm>
          <a:prstGeom prst="rect">
            <a:avLst/>
          </a:prstGeom>
          <a:solidFill>
            <a:srgbClr val="8BC53D"/>
          </a:solidFill>
          <a:ln w="9525">
            <a:solidFill>
              <a:srgbClr val="000000"/>
            </a:solidFill>
          </a:ln>
        </p:spPr>
        <p:txBody>
          <a:bodyPr vert="horz" wrap="square" lIns="0" tIns="195580" rIns="0" bIns="0" rtlCol="0">
            <a:spAutoFit/>
          </a:bodyPr>
          <a:lstStyle/>
          <a:p>
            <a:pPr marL="848994">
              <a:lnSpc>
                <a:spcPct val="100000"/>
              </a:lnSpc>
              <a:spcBef>
                <a:spcPts val="1540"/>
              </a:spcBef>
            </a:pPr>
            <a:r>
              <a:rPr sz="4400" b="1" spc="-5" dirty="0">
                <a:latin typeface="Tahoma"/>
                <a:cs typeface="Tahoma"/>
              </a:rPr>
              <a:t>Who </a:t>
            </a:r>
            <a:r>
              <a:rPr sz="4400" b="1" dirty="0">
                <a:latin typeface="Tahoma"/>
                <a:cs typeface="Tahoma"/>
              </a:rPr>
              <a:t>should</a:t>
            </a:r>
            <a:r>
              <a:rPr sz="4400" b="1" spc="-80" dirty="0">
                <a:latin typeface="Tahoma"/>
                <a:cs typeface="Tahoma"/>
              </a:rPr>
              <a:t> </a:t>
            </a:r>
            <a:r>
              <a:rPr sz="4400" b="1" dirty="0">
                <a:latin typeface="Tahoma"/>
                <a:cs typeface="Tahoma"/>
              </a:rPr>
              <a:t>investigate?</a:t>
            </a:r>
            <a:endParaRPr sz="44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627700" y="6393655"/>
            <a:ext cx="273050" cy="149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latin typeface="Tahoma"/>
                <a:cs typeface="Tahoma"/>
              </a:rPr>
              <a:t>97</a:t>
            </a:r>
            <a:endParaRPr sz="800">
              <a:latin typeface="Tahoma"/>
              <a:cs typeface="Tahom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07340" y="1609445"/>
            <a:ext cx="8064500" cy="425640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65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spc="-5" dirty="0">
                <a:latin typeface="Tahoma"/>
                <a:cs typeface="Tahoma"/>
              </a:rPr>
              <a:t>No </a:t>
            </a:r>
            <a:r>
              <a:rPr sz="3200" dirty="0">
                <a:latin typeface="Tahoma"/>
                <a:cs typeface="Tahoma"/>
              </a:rPr>
              <a:t>“one size </a:t>
            </a:r>
            <a:r>
              <a:rPr sz="3200" spc="-5" dirty="0">
                <a:latin typeface="Tahoma"/>
                <a:cs typeface="Tahoma"/>
              </a:rPr>
              <a:t>fits all”</a:t>
            </a:r>
            <a:r>
              <a:rPr sz="3200" spc="1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approach</a:t>
            </a:r>
            <a:endParaRPr sz="32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dirty="0">
                <a:latin typeface="Tahoma"/>
                <a:cs typeface="Tahoma"/>
              </a:rPr>
              <a:t>May need </a:t>
            </a:r>
            <a:r>
              <a:rPr sz="3200" spc="-5" dirty="0">
                <a:latin typeface="Tahoma"/>
                <a:cs typeface="Tahoma"/>
              </a:rPr>
              <a:t>to</a:t>
            </a:r>
            <a:r>
              <a:rPr sz="3200" spc="-3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designate</a:t>
            </a:r>
            <a:endParaRPr sz="32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dirty="0">
                <a:latin typeface="Tahoma"/>
                <a:cs typeface="Tahoma"/>
              </a:rPr>
              <a:t>Consider the perception of</a:t>
            </a:r>
            <a:r>
              <a:rPr sz="3200" spc="-2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bias</a:t>
            </a:r>
            <a:endParaRPr sz="3200">
              <a:latin typeface="Tahoma"/>
              <a:cs typeface="Tahoma"/>
            </a:endParaRPr>
          </a:p>
          <a:p>
            <a:pPr marL="756285" marR="241300" lvl="1" indent="-287020">
              <a:lnSpc>
                <a:spcPct val="100000"/>
              </a:lnSpc>
              <a:spcBef>
                <a:spcPts val="680"/>
              </a:spcBef>
              <a:buClr>
                <a:srgbClr val="8BC53D"/>
              </a:buClr>
              <a:buSzPct val="75000"/>
              <a:buFont typeface="Wingdings"/>
              <a:buChar char=""/>
              <a:tabLst>
                <a:tab pos="756920" algn="l"/>
              </a:tabLst>
            </a:pPr>
            <a:r>
              <a:rPr sz="2800" spc="-5" dirty="0">
                <a:latin typeface="Tahoma"/>
                <a:cs typeface="Tahoma"/>
              </a:rPr>
              <a:t>Your </a:t>
            </a:r>
            <a:r>
              <a:rPr sz="2800" spc="-10" dirty="0">
                <a:latin typeface="Tahoma"/>
                <a:cs typeface="Tahoma"/>
              </a:rPr>
              <a:t>friendship </a:t>
            </a:r>
            <a:r>
              <a:rPr sz="2800" dirty="0">
                <a:latin typeface="Tahoma"/>
                <a:cs typeface="Tahoma"/>
              </a:rPr>
              <a:t>or other </a:t>
            </a:r>
            <a:r>
              <a:rPr sz="2800" spc="-5" dirty="0">
                <a:latin typeface="Tahoma"/>
                <a:cs typeface="Tahoma"/>
              </a:rPr>
              <a:t>relationship with the  accused </a:t>
            </a:r>
            <a:r>
              <a:rPr sz="2800" dirty="0">
                <a:latin typeface="Tahoma"/>
                <a:cs typeface="Tahoma"/>
              </a:rPr>
              <a:t>or </a:t>
            </a:r>
            <a:r>
              <a:rPr sz="2800" spc="-5" dirty="0">
                <a:latin typeface="Tahoma"/>
                <a:cs typeface="Tahoma"/>
              </a:rPr>
              <a:t>their</a:t>
            </a:r>
            <a:r>
              <a:rPr sz="2800" spc="10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family</a:t>
            </a:r>
            <a:endParaRPr sz="2800">
              <a:latin typeface="Tahoma"/>
              <a:cs typeface="Tahoma"/>
            </a:endParaRPr>
          </a:p>
          <a:p>
            <a:pPr marL="756285" lvl="1" indent="-287020">
              <a:lnSpc>
                <a:spcPct val="100000"/>
              </a:lnSpc>
              <a:spcBef>
                <a:spcPts val="670"/>
              </a:spcBef>
              <a:buClr>
                <a:srgbClr val="8BC53D"/>
              </a:buClr>
              <a:buSzPct val="75000"/>
              <a:buFont typeface="Wingdings"/>
              <a:buChar char=""/>
              <a:tabLst>
                <a:tab pos="756920" algn="l"/>
              </a:tabLst>
            </a:pPr>
            <a:r>
              <a:rPr sz="2800" spc="-5" dirty="0">
                <a:latin typeface="Tahoma"/>
                <a:cs typeface="Tahoma"/>
              </a:rPr>
              <a:t>Your sex/gender</a:t>
            </a:r>
            <a:r>
              <a:rPr sz="2800" spc="40" dirty="0">
                <a:latin typeface="Tahoma"/>
                <a:cs typeface="Tahoma"/>
              </a:rPr>
              <a:t> </a:t>
            </a:r>
            <a:r>
              <a:rPr sz="2800" spc="-5" dirty="0">
                <a:latin typeface="Tahoma"/>
                <a:cs typeface="Tahoma"/>
              </a:rPr>
              <a:t>identity</a:t>
            </a:r>
            <a:endParaRPr sz="2800">
              <a:latin typeface="Tahoma"/>
              <a:cs typeface="Tahoma"/>
            </a:endParaRPr>
          </a:p>
          <a:p>
            <a:pPr marL="756285" lvl="1" indent="-287020">
              <a:lnSpc>
                <a:spcPct val="100000"/>
              </a:lnSpc>
              <a:spcBef>
                <a:spcPts val="670"/>
              </a:spcBef>
              <a:buClr>
                <a:srgbClr val="8BC53D"/>
              </a:buClr>
              <a:buSzPct val="75000"/>
              <a:buFont typeface="Wingdings"/>
              <a:buChar char=""/>
              <a:tabLst>
                <a:tab pos="756920" algn="l"/>
              </a:tabLst>
            </a:pPr>
            <a:r>
              <a:rPr sz="2800" spc="-5" dirty="0">
                <a:latin typeface="Tahoma"/>
                <a:cs typeface="Tahoma"/>
              </a:rPr>
              <a:t>Your personal conflicts (even if just</a:t>
            </a:r>
            <a:r>
              <a:rPr sz="2800" spc="60" dirty="0">
                <a:latin typeface="Tahoma"/>
                <a:cs typeface="Tahoma"/>
              </a:rPr>
              <a:t> </a:t>
            </a:r>
            <a:r>
              <a:rPr sz="2800" spc="-5" dirty="0">
                <a:latin typeface="Tahoma"/>
                <a:cs typeface="Tahoma"/>
              </a:rPr>
              <a:t>perceived)</a:t>
            </a:r>
            <a:endParaRPr sz="2800">
              <a:latin typeface="Tahoma"/>
              <a:cs typeface="Tahoma"/>
            </a:endParaRPr>
          </a:p>
          <a:p>
            <a:pPr marL="756285" lvl="1" indent="-287020">
              <a:lnSpc>
                <a:spcPct val="100000"/>
              </a:lnSpc>
              <a:spcBef>
                <a:spcPts val="675"/>
              </a:spcBef>
              <a:buClr>
                <a:srgbClr val="8BC53D"/>
              </a:buClr>
              <a:buSzPct val="75000"/>
              <a:buFont typeface="Wingdings"/>
              <a:buChar char=""/>
              <a:tabLst>
                <a:tab pos="756920" algn="l"/>
              </a:tabLst>
            </a:pPr>
            <a:r>
              <a:rPr sz="2800" spc="-5" dirty="0">
                <a:latin typeface="Tahoma"/>
                <a:cs typeface="Tahoma"/>
              </a:rPr>
              <a:t>Personality</a:t>
            </a:r>
            <a:r>
              <a:rPr sz="2800" spc="30" dirty="0">
                <a:latin typeface="Tahoma"/>
                <a:cs typeface="Tahoma"/>
              </a:rPr>
              <a:t> </a:t>
            </a:r>
            <a:r>
              <a:rPr sz="2800" spc="-5" dirty="0">
                <a:latin typeface="Tahoma"/>
                <a:cs typeface="Tahoma"/>
              </a:rPr>
              <a:t>conflicts</a:t>
            </a:r>
            <a:endParaRPr sz="2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383" y="504444"/>
            <a:ext cx="9119616" cy="51434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48770" y="902575"/>
            <a:ext cx="3777615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4950" marR="5080" indent="-222885">
              <a:lnSpc>
                <a:spcPct val="100000"/>
              </a:lnSpc>
              <a:spcBef>
                <a:spcPts val="100"/>
              </a:spcBef>
            </a:pPr>
            <a:r>
              <a:rPr sz="4500" b="1" spc="-145" dirty="0">
                <a:solidFill>
                  <a:srgbClr val="000000"/>
                </a:solidFill>
                <a:latin typeface="Arial"/>
                <a:cs typeface="Arial"/>
              </a:rPr>
              <a:t>Contents </a:t>
            </a:r>
            <a:r>
              <a:rPr sz="4500" b="1" spc="-30" dirty="0">
                <a:solidFill>
                  <a:srgbClr val="000000"/>
                </a:solidFill>
                <a:latin typeface="Arial"/>
                <a:cs typeface="Arial"/>
              </a:rPr>
              <a:t>of</a:t>
            </a:r>
            <a:r>
              <a:rPr sz="4500" b="1" spc="-28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4500" b="1" spc="-220" dirty="0">
                <a:solidFill>
                  <a:srgbClr val="000000"/>
                </a:solidFill>
                <a:latin typeface="Arial"/>
                <a:cs typeface="Arial"/>
              </a:rPr>
              <a:t>an  </a:t>
            </a:r>
            <a:r>
              <a:rPr sz="4500" b="1" spc="-135" dirty="0">
                <a:solidFill>
                  <a:srgbClr val="000000"/>
                </a:solidFill>
                <a:latin typeface="Arial"/>
                <a:cs typeface="Arial"/>
              </a:rPr>
              <a:t>Investigation</a:t>
            </a:r>
            <a:endParaRPr sz="45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627700" y="6393655"/>
            <a:ext cx="273050" cy="149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latin typeface="Tahoma"/>
                <a:cs typeface="Tahoma"/>
              </a:rPr>
              <a:t>98</a:t>
            </a:r>
            <a:endParaRPr sz="800">
              <a:latin typeface="Tahoma"/>
              <a:cs typeface="Tahom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22516"/>
            <a:ext cx="9144000" cy="5547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97097" y="2405830"/>
            <a:ext cx="2590165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5" dirty="0">
                <a:latin typeface="Tahoma"/>
                <a:cs typeface="Tahoma"/>
              </a:rPr>
              <a:t>Investigation</a:t>
            </a:r>
            <a:endParaRPr sz="3000">
              <a:latin typeface="Tahoma"/>
              <a:cs typeface="Tahoma"/>
            </a:endParaRPr>
          </a:p>
          <a:p>
            <a:pPr marL="868680">
              <a:lnSpc>
                <a:spcPct val="100000"/>
              </a:lnSpc>
            </a:pPr>
            <a:r>
              <a:rPr sz="3000" b="1" spc="-5" dirty="0">
                <a:latin typeface="Tahoma"/>
                <a:cs typeface="Tahoma"/>
              </a:rPr>
              <a:t>34</a:t>
            </a:r>
            <a:r>
              <a:rPr sz="3000" b="1" spc="-70" dirty="0">
                <a:latin typeface="Tahoma"/>
                <a:cs typeface="Tahoma"/>
              </a:rPr>
              <a:t> </a:t>
            </a:r>
            <a:r>
              <a:rPr sz="3000" b="1" spc="-5" dirty="0">
                <a:latin typeface="Tahoma"/>
                <a:cs typeface="Tahoma"/>
              </a:rPr>
              <a:t>C.F.R.</a:t>
            </a:r>
            <a:endParaRPr sz="3000">
              <a:latin typeface="Tahoma"/>
              <a:cs typeface="Tahoma"/>
            </a:endParaRPr>
          </a:p>
          <a:p>
            <a:pPr marL="67310">
              <a:lnSpc>
                <a:spcPct val="100000"/>
              </a:lnSpc>
            </a:pPr>
            <a:r>
              <a:rPr sz="3000" b="1" spc="-5" dirty="0">
                <a:latin typeface="Tahoma"/>
                <a:cs typeface="Tahoma"/>
              </a:rPr>
              <a:t>106.45(b)(5)</a:t>
            </a:r>
            <a:endParaRPr sz="30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627700" y="6393655"/>
            <a:ext cx="273050" cy="149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latin typeface="Tahoma"/>
                <a:cs typeface="Tahoma"/>
              </a:rPr>
              <a:t>99</a:t>
            </a:r>
            <a:endParaRPr sz="800">
              <a:latin typeface="Tahoma"/>
              <a:cs typeface="Tahom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531117" y="540453"/>
            <a:ext cx="5467985" cy="5073015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269875" indent="-257810">
              <a:lnSpc>
                <a:spcPct val="100000"/>
              </a:lnSpc>
              <a:spcBef>
                <a:spcPts val="530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269875" algn="l"/>
                <a:tab pos="270510" algn="l"/>
              </a:tabLst>
            </a:pPr>
            <a:r>
              <a:rPr sz="1800" spc="-5" dirty="0">
                <a:latin typeface="Tahoma"/>
                <a:cs typeface="Tahoma"/>
              </a:rPr>
              <a:t>Burden of proof on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school</a:t>
            </a:r>
            <a:endParaRPr sz="1800">
              <a:latin typeface="Tahoma"/>
              <a:cs typeface="Tahoma"/>
            </a:endParaRPr>
          </a:p>
          <a:p>
            <a:pPr marL="269875" marR="581025" indent="-257810">
              <a:lnSpc>
                <a:spcPct val="100000"/>
              </a:lnSpc>
              <a:spcBef>
                <a:spcPts val="434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269875" algn="l"/>
                <a:tab pos="270510" algn="l"/>
              </a:tabLst>
            </a:pPr>
            <a:r>
              <a:rPr sz="1800" spc="-5" dirty="0">
                <a:latin typeface="Tahoma"/>
                <a:cs typeface="Tahoma"/>
              </a:rPr>
              <a:t>Certain treatment records cannot </a:t>
            </a:r>
            <a:r>
              <a:rPr sz="1800" dirty="0">
                <a:latin typeface="Tahoma"/>
                <a:cs typeface="Tahoma"/>
              </a:rPr>
              <a:t>be </a:t>
            </a:r>
            <a:r>
              <a:rPr sz="1800" spc="-5" dirty="0">
                <a:latin typeface="Tahoma"/>
                <a:cs typeface="Tahoma"/>
              </a:rPr>
              <a:t>obtained  without voluntary, written</a:t>
            </a:r>
            <a:r>
              <a:rPr sz="1800" spc="5" dirty="0">
                <a:latin typeface="Tahoma"/>
                <a:cs typeface="Tahoma"/>
              </a:rPr>
              <a:t> </a:t>
            </a:r>
            <a:r>
              <a:rPr sz="1800" spc="-5" dirty="0">
                <a:latin typeface="Tahoma"/>
                <a:cs typeface="Tahoma"/>
              </a:rPr>
              <a:t>consent</a:t>
            </a:r>
            <a:endParaRPr sz="1800">
              <a:latin typeface="Tahoma"/>
              <a:cs typeface="Tahoma"/>
            </a:endParaRPr>
          </a:p>
          <a:p>
            <a:pPr marL="269875" marR="854710" indent="-257810">
              <a:lnSpc>
                <a:spcPct val="100000"/>
              </a:lnSpc>
              <a:spcBef>
                <a:spcPts val="430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269875" algn="l"/>
                <a:tab pos="270510" algn="l"/>
              </a:tabLst>
            </a:pPr>
            <a:r>
              <a:rPr sz="1800" spc="-5" dirty="0">
                <a:latin typeface="Tahoma"/>
                <a:cs typeface="Tahoma"/>
              </a:rPr>
              <a:t>No restriction of rights of parties to discuss  allegations or gather or </a:t>
            </a:r>
            <a:r>
              <a:rPr sz="1800" dirty="0">
                <a:latin typeface="Tahoma"/>
                <a:cs typeface="Tahoma"/>
              </a:rPr>
              <a:t>present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spc="-5" dirty="0">
                <a:latin typeface="Tahoma"/>
                <a:cs typeface="Tahoma"/>
              </a:rPr>
              <a:t>evidence</a:t>
            </a:r>
            <a:endParaRPr sz="1800">
              <a:latin typeface="Tahoma"/>
              <a:cs typeface="Tahoma"/>
            </a:endParaRPr>
          </a:p>
          <a:p>
            <a:pPr marL="269875" marR="31115" indent="-257810">
              <a:lnSpc>
                <a:spcPct val="100000"/>
              </a:lnSpc>
              <a:spcBef>
                <a:spcPts val="430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269875" algn="l"/>
                <a:tab pos="270510" algn="l"/>
              </a:tabLst>
            </a:pPr>
            <a:r>
              <a:rPr sz="1800" dirty="0">
                <a:latin typeface="Tahoma"/>
                <a:cs typeface="Tahoma"/>
              </a:rPr>
              <a:t>Same </a:t>
            </a:r>
            <a:r>
              <a:rPr sz="1800" spc="-5" dirty="0">
                <a:latin typeface="Tahoma"/>
                <a:cs typeface="Tahoma"/>
              </a:rPr>
              <a:t>opportunities for others </a:t>
            </a:r>
            <a:r>
              <a:rPr sz="1800" dirty="0">
                <a:latin typeface="Tahoma"/>
                <a:cs typeface="Tahoma"/>
              </a:rPr>
              <a:t>present </a:t>
            </a:r>
            <a:r>
              <a:rPr sz="1800" spc="-5" dirty="0">
                <a:latin typeface="Tahoma"/>
                <a:cs typeface="Tahoma"/>
              </a:rPr>
              <a:t>during  interviews or related proceedings (e.g., attorney or  non-attorney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spc="-5" dirty="0">
                <a:latin typeface="Tahoma"/>
                <a:cs typeface="Tahoma"/>
              </a:rPr>
              <a:t>advisor)</a:t>
            </a:r>
            <a:endParaRPr sz="1800">
              <a:latin typeface="Tahoma"/>
              <a:cs typeface="Tahoma"/>
            </a:endParaRPr>
          </a:p>
          <a:p>
            <a:pPr marL="269875" marR="5080" indent="-257810">
              <a:lnSpc>
                <a:spcPct val="100000"/>
              </a:lnSpc>
              <a:spcBef>
                <a:spcPts val="434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269875" algn="l"/>
                <a:tab pos="270510" algn="l"/>
              </a:tabLst>
            </a:pPr>
            <a:r>
              <a:rPr sz="1800" spc="-5" dirty="0">
                <a:latin typeface="Tahoma"/>
                <a:cs typeface="Tahoma"/>
              </a:rPr>
              <a:t>Written notice to parties of date, time, participants,  purpose, </a:t>
            </a:r>
            <a:r>
              <a:rPr sz="1800" dirty="0">
                <a:latin typeface="Tahoma"/>
                <a:cs typeface="Tahoma"/>
              </a:rPr>
              <a:t>and </a:t>
            </a:r>
            <a:r>
              <a:rPr sz="1800" spc="-5" dirty="0">
                <a:latin typeface="Tahoma"/>
                <a:cs typeface="Tahoma"/>
              </a:rPr>
              <a:t>location of each investigative  interview with sufficient time to</a:t>
            </a:r>
            <a:r>
              <a:rPr sz="1800" spc="10" dirty="0">
                <a:latin typeface="Tahoma"/>
                <a:cs typeface="Tahoma"/>
              </a:rPr>
              <a:t> </a:t>
            </a:r>
            <a:r>
              <a:rPr sz="1800" spc="-5" dirty="0">
                <a:latin typeface="Tahoma"/>
                <a:cs typeface="Tahoma"/>
              </a:rPr>
              <a:t>prepare</a:t>
            </a:r>
            <a:endParaRPr sz="1800">
              <a:latin typeface="Tahoma"/>
              <a:cs typeface="Tahoma"/>
            </a:endParaRPr>
          </a:p>
          <a:p>
            <a:pPr marL="269875" marR="147955" indent="-257810">
              <a:lnSpc>
                <a:spcPct val="100000"/>
              </a:lnSpc>
              <a:spcBef>
                <a:spcPts val="430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269875" algn="l"/>
                <a:tab pos="270510" algn="l"/>
              </a:tabLst>
            </a:pPr>
            <a:r>
              <a:rPr sz="1800" spc="-5" dirty="0">
                <a:latin typeface="Tahoma"/>
                <a:cs typeface="Tahoma"/>
              </a:rPr>
              <a:t>All evidence provided to parties </a:t>
            </a:r>
            <a:r>
              <a:rPr sz="1800" dirty="0">
                <a:latin typeface="Tahoma"/>
                <a:cs typeface="Tahoma"/>
              </a:rPr>
              <a:t>and </a:t>
            </a:r>
            <a:r>
              <a:rPr sz="1800" spc="-5" dirty="0">
                <a:latin typeface="Tahoma"/>
                <a:cs typeface="Tahoma"/>
              </a:rPr>
              <a:t>their advisors  with </a:t>
            </a:r>
            <a:r>
              <a:rPr sz="1800" dirty="0">
                <a:latin typeface="Tahoma"/>
                <a:cs typeface="Tahoma"/>
              </a:rPr>
              <a:t>10 days </a:t>
            </a:r>
            <a:r>
              <a:rPr sz="1800" spc="-5" dirty="0">
                <a:latin typeface="Tahoma"/>
                <a:cs typeface="Tahoma"/>
              </a:rPr>
              <a:t>to respond before</a:t>
            </a:r>
            <a:r>
              <a:rPr sz="1800" spc="20" dirty="0">
                <a:latin typeface="Tahoma"/>
                <a:cs typeface="Tahoma"/>
              </a:rPr>
              <a:t> </a:t>
            </a:r>
            <a:r>
              <a:rPr sz="1800" spc="-5" dirty="0">
                <a:latin typeface="Tahoma"/>
                <a:cs typeface="Tahoma"/>
              </a:rPr>
              <a:t>report</a:t>
            </a:r>
            <a:endParaRPr sz="1800">
              <a:latin typeface="Tahoma"/>
              <a:cs typeface="Tahoma"/>
            </a:endParaRPr>
          </a:p>
          <a:p>
            <a:pPr marL="269875" marR="13970" indent="-257810">
              <a:lnSpc>
                <a:spcPct val="100000"/>
              </a:lnSpc>
              <a:spcBef>
                <a:spcPts val="434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269875" algn="l"/>
                <a:tab pos="270510" algn="l"/>
              </a:tabLst>
            </a:pPr>
            <a:r>
              <a:rPr sz="1800" spc="-5" dirty="0">
                <a:latin typeface="Tahoma"/>
                <a:cs typeface="Tahoma"/>
              </a:rPr>
              <a:t>Written investigative report “fairly summarizes the  relevant evidence” provided to parties </a:t>
            </a:r>
            <a:r>
              <a:rPr sz="1800" dirty="0">
                <a:latin typeface="Tahoma"/>
                <a:cs typeface="Tahoma"/>
              </a:rPr>
              <a:t>and </a:t>
            </a:r>
            <a:r>
              <a:rPr sz="1800" spc="-5" dirty="0">
                <a:latin typeface="Tahoma"/>
                <a:cs typeface="Tahoma"/>
              </a:rPr>
              <a:t>advisors  </a:t>
            </a:r>
            <a:r>
              <a:rPr sz="1800" dirty="0">
                <a:latin typeface="Tahoma"/>
                <a:cs typeface="Tahoma"/>
              </a:rPr>
              <a:t>at </a:t>
            </a:r>
            <a:r>
              <a:rPr sz="1800" spc="-5" dirty="0">
                <a:latin typeface="Tahoma"/>
                <a:cs typeface="Tahoma"/>
              </a:rPr>
              <a:t>least </a:t>
            </a:r>
            <a:r>
              <a:rPr sz="1800" dirty="0">
                <a:latin typeface="Tahoma"/>
                <a:cs typeface="Tahoma"/>
              </a:rPr>
              <a:t>10 days </a:t>
            </a:r>
            <a:r>
              <a:rPr sz="1800" spc="-5" dirty="0">
                <a:latin typeface="Tahoma"/>
                <a:cs typeface="Tahoma"/>
              </a:rPr>
              <a:t>before hearing or other  determination of</a:t>
            </a:r>
            <a:r>
              <a:rPr sz="1800" spc="15" dirty="0">
                <a:latin typeface="Tahoma"/>
                <a:cs typeface="Tahoma"/>
              </a:rPr>
              <a:t> </a:t>
            </a:r>
            <a:r>
              <a:rPr sz="1800" spc="-5" dirty="0">
                <a:latin typeface="Tahoma"/>
                <a:cs typeface="Tahoma"/>
              </a:rPr>
              <a:t>responsibility</a:t>
            </a:r>
            <a:endParaRPr sz="1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228600"/>
            <a:ext cx="8610600" cy="1066800"/>
          </a:xfrm>
          <a:prstGeom prst="rect">
            <a:avLst/>
          </a:prstGeom>
          <a:solidFill>
            <a:srgbClr val="92D050"/>
          </a:solidFill>
          <a:ln w="9525">
            <a:solidFill>
              <a:srgbClr val="000000"/>
            </a:solidFill>
          </a:ln>
        </p:spPr>
        <p:txBody>
          <a:bodyPr vert="horz" wrap="square" lIns="0" tIns="195580" rIns="0" bIns="0" rtlCol="0">
            <a:spAutoFit/>
          </a:bodyPr>
          <a:lstStyle/>
          <a:p>
            <a:pPr marL="366395">
              <a:lnSpc>
                <a:spcPct val="100000"/>
              </a:lnSpc>
              <a:spcBef>
                <a:spcPts val="1540"/>
              </a:spcBef>
            </a:pPr>
            <a:r>
              <a:rPr sz="4400" b="1" spc="-5" dirty="0">
                <a:latin typeface="Tahoma"/>
                <a:cs typeface="Tahoma"/>
              </a:rPr>
              <a:t>Investigation </a:t>
            </a:r>
            <a:r>
              <a:rPr sz="4400" b="1" dirty="0">
                <a:latin typeface="Tahoma"/>
                <a:cs typeface="Tahoma"/>
              </a:rPr>
              <a:t>Best</a:t>
            </a:r>
            <a:r>
              <a:rPr sz="4400" b="1" spc="-80" dirty="0">
                <a:latin typeface="Tahoma"/>
                <a:cs typeface="Tahoma"/>
              </a:rPr>
              <a:t> </a:t>
            </a:r>
            <a:r>
              <a:rPr sz="4400" b="1" dirty="0">
                <a:latin typeface="Tahoma"/>
                <a:cs typeface="Tahoma"/>
              </a:rPr>
              <a:t>Practices</a:t>
            </a:r>
            <a:endParaRPr sz="44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627700" y="6393655"/>
            <a:ext cx="273050" cy="149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latin typeface="Tahoma"/>
                <a:cs typeface="Tahoma"/>
              </a:rPr>
              <a:t>100</a:t>
            </a:r>
            <a:endParaRPr sz="800">
              <a:latin typeface="Tahoma"/>
              <a:cs typeface="Tahom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/>
              <a:t>©Fagen Friedman &amp; Fulfrost </a:t>
            </a:r>
            <a:r>
              <a:rPr spc="-5" dirty="0"/>
              <a:t>LLP 2022. Not legal advice. </a:t>
            </a:r>
            <a:r>
              <a:rPr dirty="0"/>
              <a:t>Subject to </a:t>
            </a:r>
            <a:r>
              <a:rPr spc="-5" dirty="0"/>
              <a:t>limited license; </a:t>
            </a:r>
            <a:r>
              <a:rPr dirty="0"/>
              <a:t>see final</a:t>
            </a:r>
            <a:r>
              <a:rPr spc="-55" dirty="0"/>
              <a:t> </a:t>
            </a:r>
            <a:r>
              <a:rPr spc="-5" dirty="0"/>
              <a:t>page.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07340" y="1317142"/>
            <a:ext cx="8020684" cy="429323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440690" indent="-428625">
              <a:lnSpc>
                <a:spcPct val="100000"/>
              </a:lnSpc>
              <a:spcBef>
                <a:spcPts val="770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440690" algn="l"/>
                <a:tab pos="441325" algn="l"/>
              </a:tabLst>
            </a:pPr>
            <a:r>
              <a:rPr sz="2800" spc="-5" dirty="0">
                <a:latin typeface="Tahoma"/>
                <a:cs typeface="Tahoma"/>
              </a:rPr>
              <a:t>Investigation</a:t>
            </a:r>
            <a:r>
              <a:rPr sz="2800" spc="30" dirty="0">
                <a:latin typeface="Tahoma"/>
                <a:cs typeface="Tahoma"/>
              </a:rPr>
              <a:t> </a:t>
            </a:r>
            <a:r>
              <a:rPr sz="2800" spc="-5" dirty="0">
                <a:latin typeface="Tahoma"/>
                <a:cs typeface="Tahoma"/>
              </a:rPr>
              <a:t>plan</a:t>
            </a:r>
            <a:endParaRPr sz="2800">
              <a:latin typeface="Tahoma"/>
              <a:cs typeface="Tahoma"/>
            </a:endParaRPr>
          </a:p>
          <a:p>
            <a:pPr marL="440690" indent="-428625">
              <a:lnSpc>
                <a:spcPct val="100000"/>
              </a:lnSpc>
              <a:spcBef>
                <a:spcPts val="675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440690" algn="l"/>
                <a:tab pos="441325" algn="l"/>
              </a:tabLst>
            </a:pPr>
            <a:r>
              <a:rPr sz="2800" spc="-5" dirty="0">
                <a:latin typeface="Tahoma"/>
                <a:cs typeface="Tahoma"/>
              </a:rPr>
              <a:t>Follow steps in policies</a:t>
            </a:r>
            <a:r>
              <a:rPr sz="2800" spc="20" dirty="0">
                <a:latin typeface="Tahoma"/>
                <a:cs typeface="Tahoma"/>
              </a:rPr>
              <a:t> </a:t>
            </a:r>
            <a:r>
              <a:rPr sz="2800" spc="-5" dirty="0">
                <a:latin typeface="Tahoma"/>
                <a:cs typeface="Tahoma"/>
              </a:rPr>
              <a:t>closely</a:t>
            </a:r>
            <a:endParaRPr sz="2800">
              <a:latin typeface="Tahoma"/>
              <a:cs typeface="Tahoma"/>
            </a:endParaRPr>
          </a:p>
          <a:p>
            <a:pPr marL="440690" marR="11430" indent="-428625">
              <a:lnSpc>
                <a:spcPct val="100000"/>
              </a:lnSpc>
              <a:spcBef>
                <a:spcPts val="670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440690" algn="l"/>
                <a:tab pos="441325" algn="l"/>
              </a:tabLst>
            </a:pPr>
            <a:r>
              <a:rPr sz="2800" spc="-5" dirty="0">
                <a:latin typeface="Tahoma"/>
                <a:cs typeface="Tahoma"/>
              </a:rPr>
              <a:t>Coordinate with </a:t>
            </a:r>
            <a:r>
              <a:rPr sz="2800" spc="-10" dirty="0">
                <a:latin typeface="Tahoma"/>
                <a:cs typeface="Tahoma"/>
              </a:rPr>
              <a:t>law </a:t>
            </a:r>
            <a:r>
              <a:rPr sz="2800" spc="-5" dirty="0">
                <a:latin typeface="Tahoma"/>
                <a:cs typeface="Tahoma"/>
              </a:rPr>
              <a:t>enforcement as required by  policy and District</a:t>
            </a:r>
            <a:r>
              <a:rPr sz="2800" spc="30" dirty="0">
                <a:latin typeface="Tahoma"/>
                <a:cs typeface="Tahoma"/>
              </a:rPr>
              <a:t> </a:t>
            </a:r>
            <a:r>
              <a:rPr sz="2800" spc="-5" dirty="0">
                <a:latin typeface="Tahoma"/>
                <a:cs typeface="Tahoma"/>
              </a:rPr>
              <a:t>practice</a:t>
            </a:r>
            <a:endParaRPr sz="2800">
              <a:latin typeface="Tahoma"/>
              <a:cs typeface="Tahoma"/>
            </a:endParaRPr>
          </a:p>
          <a:p>
            <a:pPr marL="440690" marR="361950" indent="-428625">
              <a:lnSpc>
                <a:spcPct val="100000"/>
              </a:lnSpc>
              <a:spcBef>
                <a:spcPts val="670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440690" algn="l"/>
                <a:tab pos="441325" algn="l"/>
              </a:tabLst>
            </a:pPr>
            <a:r>
              <a:rPr sz="2800" spc="-5" dirty="0">
                <a:latin typeface="Tahoma"/>
                <a:cs typeface="Tahoma"/>
              </a:rPr>
              <a:t>Remember that both complainants and  respondents may be experiencing trauma and  </a:t>
            </a:r>
            <a:r>
              <a:rPr sz="2800" dirty="0">
                <a:latin typeface="Tahoma"/>
                <a:cs typeface="Tahoma"/>
              </a:rPr>
              <a:t>other </a:t>
            </a:r>
            <a:r>
              <a:rPr sz="2800" spc="-5" dirty="0">
                <a:latin typeface="Tahoma"/>
                <a:cs typeface="Tahoma"/>
              </a:rPr>
              <a:t>strong</a:t>
            </a:r>
            <a:r>
              <a:rPr sz="2800" spc="20" dirty="0">
                <a:latin typeface="Tahoma"/>
                <a:cs typeface="Tahoma"/>
              </a:rPr>
              <a:t> </a:t>
            </a:r>
            <a:r>
              <a:rPr sz="2800" spc="-5" dirty="0">
                <a:latin typeface="Tahoma"/>
                <a:cs typeface="Tahoma"/>
              </a:rPr>
              <a:t>emotions</a:t>
            </a:r>
            <a:endParaRPr sz="2800">
              <a:latin typeface="Tahoma"/>
              <a:cs typeface="Tahoma"/>
            </a:endParaRPr>
          </a:p>
          <a:p>
            <a:pPr marL="440690" marR="5080" indent="-428625">
              <a:lnSpc>
                <a:spcPct val="100000"/>
              </a:lnSpc>
              <a:spcBef>
                <a:spcPts val="675"/>
              </a:spcBef>
              <a:buClr>
                <a:srgbClr val="8BC53D"/>
              </a:buClr>
              <a:buSzPct val="75000"/>
              <a:buFont typeface="Wingdings"/>
              <a:buChar char=""/>
              <a:tabLst>
                <a:tab pos="440690" algn="l"/>
                <a:tab pos="441325" algn="l"/>
              </a:tabLst>
            </a:pPr>
            <a:r>
              <a:rPr sz="2800" spc="-5" dirty="0">
                <a:latin typeface="Tahoma"/>
                <a:cs typeface="Tahoma"/>
              </a:rPr>
              <a:t>Consult with Title IX Coordinator and/or </a:t>
            </a:r>
            <a:r>
              <a:rPr sz="2800" dirty="0">
                <a:latin typeface="Tahoma"/>
                <a:cs typeface="Tahoma"/>
              </a:rPr>
              <a:t>counsel  </a:t>
            </a:r>
            <a:r>
              <a:rPr sz="2800" spc="-5" dirty="0">
                <a:latin typeface="Tahoma"/>
                <a:cs typeface="Tahoma"/>
              </a:rPr>
              <a:t>as</a:t>
            </a:r>
            <a:r>
              <a:rPr sz="2800" spc="5" dirty="0">
                <a:latin typeface="Tahoma"/>
                <a:cs typeface="Tahoma"/>
              </a:rPr>
              <a:t> </a:t>
            </a:r>
            <a:r>
              <a:rPr sz="2800" spc="-5" dirty="0">
                <a:latin typeface="Tahoma"/>
                <a:cs typeface="Tahoma"/>
              </a:rPr>
              <a:t>needed</a:t>
            </a:r>
            <a:endParaRPr sz="2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</TotalTime>
  <Words>7233</Words>
  <Application>Microsoft Office PowerPoint</Application>
  <PresentationFormat>On-screen Show (4:3)</PresentationFormat>
  <Paragraphs>792</Paragraphs>
  <Slides>132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132</vt:i4>
      </vt:variant>
    </vt:vector>
  </HeadingPairs>
  <TitlesOfParts>
    <vt:vector size="143" baseType="lpstr">
      <vt:lpstr>MS PGothic</vt:lpstr>
      <vt:lpstr>Arial</vt:lpstr>
      <vt:lpstr>Berlin Sans FB</vt:lpstr>
      <vt:lpstr>Calibri</vt:lpstr>
      <vt:lpstr>Courier New</vt:lpstr>
      <vt:lpstr>Eras Bold ITC</vt:lpstr>
      <vt:lpstr>Tahoma</vt:lpstr>
      <vt:lpstr>Times New Roman</vt:lpstr>
      <vt:lpstr>Verdana</vt:lpstr>
      <vt:lpstr>Wingdings</vt:lpstr>
      <vt:lpstr>Office Theme</vt:lpstr>
      <vt:lpstr>PowerPoint Presentation</vt:lpstr>
      <vt:lpstr>Ask Questions</vt:lpstr>
      <vt:lpstr>Terminology</vt:lpstr>
      <vt:lpstr>WHY ARE WE HERE?</vt:lpstr>
      <vt:lpstr>Know the  Rules</vt:lpstr>
      <vt:lpstr>Recognize Title IX Sexual Harassment</vt:lpstr>
      <vt:lpstr>PowerPoint Presentation</vt:lpstr>
      <vt:lpstr>Why is this so  important?</vt:lpstr>
      <vt:lpstr>10% of children are  targets of educator  sexual misconduct before  high school graduation</vt:lpstr>
      <vt:lpstr>PowerPoint Presentation</vt:lpstr>
      <vt:lpstr>PowerPoint Presentation</vt:lpstr>
      <vt:lpstr>Effects on Individuals</vt:lpstr>
      <vt:lpstr>Effects on Teams</vt:lpstr>
      <vt:lpstr>Unfair processes can  have long lasting,  detrimental effects  on the parties</vt:lpstr>
      <vt:lpstr>Have you been involved in a Title  IX complaint?</vt:lpstr>
      <vt:lpstr>Have you been involved with a student  or employee issue involving unwanted  conduct on the basis of sex?</vt:lpstr>
      <vt:lpstr>WHAT IS TITLE IX?</vt:lpstr>
      <vt:lpstr>Title IX</vt:lpstr>
      <vt:lpstr>Title IX Statute</vt:lpstr>
      <vt:lpstr>What falls under Title IX?</vt:lpstr>
      <vt:lpstr>Title IX Regulations</vt:lpstr>
      <vt:lpstr>When Must a School  Respond to Sexual  Harassment?</vt:lpstr>
      <vt:lpstr>Employment</vt:lpstr>
      <vt:lpstr>PowerPoint Presentation</vt:lpstr>
      <vt:lpstr>Notice</vt:lpstr>
      <vt:lpstr>PowerPoint Presentation</vt:lpstr>
      <vt:lpstr>Official with Authority</vt:lpstr>
      <vt:lpstr>Reporting Sexual Harassment:  Who, How and When?</vt:lpstr>
      <vt:lpstr>Key Word: “Allegation”</vt:lpstr>
      <vt:lpstr>Issue  Spotting</vt:lpstr>
      <vt:lpstr>Does the Principal have actual  knowledge/notice of sexual  harassment?</vt:lpstr>
      <vt:lpstr>What is Sexual Harassment?</vt:lpstr>
      <vt:lpstr>Employment</vt:lpstr>
      <vt:lpstr>Title IX Sexual  Harassment</vt:lpstr>
      <vt:lpstr>PowerPoint Presentation</vt:lpstr>
      <vt:lpstr>Title IX Quid Pro Quo</vt:lpstr>
      <vt:lpstr>VAWA “Big Four”</vt:lpstr>
      <vt:lpstr>Title IX Hostile  Environment</vt:lpstr>
      <vt:lpstr>Title IX – What is Sexual Harassment?</vt:lpstr>
      <vt:lpstr>Unwelcome Conduct</vt:lpstr>
      <vt:lpstr>What is severe?</vt:lpstr>
      <vt:lpstr>Severe</vt:lpstr>
      <vt:lpstr>What is pervasive?</vt:lpstr>
      <vt:lpstr>Pervasive</vt:lpstr>
      <vt:lpstr>What is objectively  offensive?</vt:lpstr>
      <vt:lpstr>Objectively Offensive</vt:lpstr>
      <vt:lpstr>PowerPoint Presentation</vt:lpstr>
      <vt:lpstr>Access Denied</vt:lpstr>
      <vt:lpstr>Hostile Environment Factors</vt:lpstr>
      <vt:lpstr>PowerPoint Presentation</vt:lpstr>
      <vt:lpstr>PowerPoint Presentation</vt:lpstr>
      <vt:lpstr>A student makes multiple  insensitive sexual jokes to  another student.</vt:lpstr>
      <vt:lpstr>Teacher repeatedly tells a  student they look good after  losing weight.</vt:lpstr>
      <vt:lpstr>One student grabs  another student’s breasts  during a soccer game.</vt:lpstr>
      <vt:lpstr>Without permission, a  student films a consensual  sex act with another  student off campus.</vt:lpstr>
      <vt:lpstr>A group of students make  a Facebook post rating  students by attractiveness  and share it with school  community.</vt:lpstr>
      <vt:lpstr>A teacher offers a student  to trade a back rub for a  good grade on a test.</vt:lpstr>
      <vt:lpstr>Teacher makes a sexually  inappropriate comment to  a student in class.</vt:lpstr>
      <vt:lpstr>Students incessantly mock  a female student for not  wearing makeup, saying  she looks “like a boy.”</vt:lpstr>
      <vt:lpstr>A student sends a  completely nude picture  to the student’s significant  other (another student).</vt:lpstr>
      <vt:lpstr>The student who received  the photo forwards it to  20 classmates.</vt:lpstr>
      <vt:lpstr>PowerPoint Presentation</vt:lpstr>
      <vt:lpstr>Title IX Sexual  Harassment Must  Be “In a Program  or Activity”</vt:lpstr>
      <vt:lpstr>PowerPoint Presentation</vt:lpstr>
      <vt:lpstr>PowerPoint Presentation</vt:lpstr>
      <vt:lpstr>Schools need  only address sex  discrimination  occurring against  a person in the United States</vt:lpstr>
      <vt:lpstr>HOW MUST YOU RESPOND?</vt:lpstr>
      <vt:lpstr>Board Policies on Harassment</vt:lpstr>
      <vt:lpstr>PowerPoint Presentation</vt:lpstr>
      <vt:lpstr>Adequate Response</vt:lpstr>
      <vt:lpstr>PowerPoint Presentation</vt:lpstr>
      <vt:lpstr>Initial Response/Supportive  Measures</vt:lpstr>
      <vt:lpstr>Title IX Coordinator</vt:lpstr>
      <vt:lpstr>Terminology</vt:lpstr>
      <vt:lpstr>Title IX Coordinator or designee  must promptly, even if no Formal  Complaint is filed:</vt:lpstr>
      <vt:lpstr>Formal  Complaint</vt:lpstr>
      <vt:lpstr>Confidentiality</vt:lpstr>
      <vt:lpstr>PowerPoint Presentation</vt:lpstr>
      <vt:lpstr>NEW TERM</vt:lpstr>
      <vt:lpstr>Examples of  Supportive Measures</vt:lpstr>
      <vt:lpstr>Emergency Removals / Admin Leave</vt:lpstr>
      <vt:lpstr>Dismissals</vt:lpstr>
      <vt:lpstr>Informal Resolution (Voluntary)</vt:lpstr>
      <vt:lpstr>Informal Resolution</vt:lpstr>
      <vt:lpstr>PowerPoint Presentation</vt:lpstr>
      <vt:lpstr>PowerPoint Presentation</vt:lpstr>
      <vt:lpstr>Investigation</vt:lpstr>
      <vt:lpstr>PowerPoint Presentation</vt:lpstr>
      <vt:lpstr>Anatomy of an Investigation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Who should investigate?</vt:lpstr>
      <vt:lpstr>Who should investigate?</vt:lpstr>
      <vt:lpstr>Contents of an  Investigation</vt:lpstr>
      <vt:lpstr>PowerPoint Presentation</vt:lpstr>
      <vt:lpstr>Investigation Best Practices</vt:lpstr>
      <vt:lpstr>Interviewing Best Practices</vt:lpstr>
      <vt:lpstr>Notice to Parties in Interviews</vt:lpstr>
      <vt:lpstr>First Amendment Rights</vt:lpstr>
      <vt:lpstr>PowerPoint Presentation</vt:lpstr>
      <vt:lpstr>Gathering Other Evidence</vt:lpstr>
      <vt:lpstr>Warning! Medical Records</vt:lpstr>
      <vt:lpstr>Opportunity to Review Evidence</vt:lpstr>
      <vt:lpstr>Investigation Report Writing</vt:lpstr>
      <vt:lpstr>Applicable policies and  procedures</vt:lpstr>
      <vt:lpstr>Decision</vt:lpstr>
      <vt:lpstr>PowerPoint Presentation</vt:lpstr>
      <vt:lpstr>PowerPoint Presentation</vt:lpstr>
      <vt:lpstr>Relevance</vt:lpstr>
      <vt:lpstr>Rulings on Relevance in Written “Cross”</vt:lpstr>
      <vt:lpstr>The Decision</vt:lpstr>
      <vt:lpstr>Written  Determination</vt:lpstr>
      <vt:lpstr>Standard of Proof:  Preponderance of the Evidence</vt:lpstr>
      <vt:lpstr>Remedies &amp; Sanctions</vt:lpstr>
      <vt:lpstr>Appeal</vt:lpstr>
      <vt:lpstr>Appeal Process</vt:lpstr>
      <vt:lpstr>Appeal Process</vt:lpstr>
      <vt:lpstr>PowerPoint Presentation</vt:lpstr>
      <vt:lpstr>PowerPoint Presentation</vt:lpstr>
      <vt:lpstr>Bias, Conflicts of Interest,  and Other Fairness  Concerns</vt:lpstr>
      <vt:lpstr>PowerPoint Presentation</vt:lpstr>
      <vt:lpstr>Bias</vt:lpstr>
      <vt:lpstr>Conflict of Interest &amp; Prejudgment</vt:lpstr>
      <vt:lpstr>Recordkeeping</vt:lpstr>
      <vt:lpstr>Recordkeeping</vt:lpstr>
      <vt:lpstr>Recordkeeping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2020 Title IX Regulations: K-12 Initial Compliance Training</dc:title>
  <dc:creator>Wernz, Jacqueline Gharapour</dc:creator>
  <cp:lastModifiedBy>Cynthia Ramirez</cp:lastModifiedBy>
  <cp:revision>2</cp:revision>
  <dcterms:created xsi:type="dcterms:W3CDTF">2022-09-22T16:15:00Z</dcterms:created>
  <dcterms:modified xsi:type="dcterms:W3CDTF">2022-11-18T23:52:07Z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2022-05-04T00:00:00Z</vt:filetime>
  </property>
  <property fmtid="{D5CDD505-2E9C-101B-9397-08002B2CF9AE}" pid="3" name="Creator">
    <vt:lpwstr>Acrobat PDFMaker 22 for PowerPoint</vt:lpwstr>
  </property>
  <property fmtid="{D5CDD505-2E9C-101B-9397-08002B2CF9AE}" pid="4" name="LastSaved">
    <vt:filetime>2022-09-22T00:00:00Z</vt:filetime>
  </property>
</Properties>
</file>