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9"/>
  </p:notes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</p:sldIdLst>
  <p:sldSz cx="9144000" cy="6858000" type="screen4x3"/>
  <p:notesSz cx="6950075" cy="92360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1704" y="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11488" cy="4635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37000" y="0"/>
            <a:ext cx="3011488" cy="4635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827B705-E786-4264-8941-21AACA2E8783}" type="datetimeFigureOut">
              <a:rPr lang="en-US" smtClean="0"/>
              <a:t>9/11/2024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97000" y="1154113"/>
            <a:ext cx="4156075" cy="31178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95325" y="4445000"/>
            <a:ext cx="5559425" cy="363696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772525"/>
            <a:ext cx="3011488" cy="4635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37000" y="8772525"/>
            <a:ext cx="3011488" cy="4635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7EE7BB-351E-41F9-BEB4-84D46EAD2A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61493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7EE7BB-351E-41F9-BEB4-84D46EAD2A2C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975092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E7EE7BB-351E-41F9-BEB4-84D46EAD2A2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412226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05000"/>
            <a:ext cx="7543800" cy="2593975"/>
          </a:xfrm>
        </p:spPr>
        <p:txBody>
          <a:bodyPr anchor="b"/>
          <a:lstStyle>
            <a:lvl1pPr>
              <a:defRPr sz="6600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4572000"/>
            <a:ext cx="64617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A7C35D-4272-4786-A8A4-533281BD08F8}" type="datetimeFigureOut">
              <a:rPr lang="en-US" smtClean="0"/>
              <a:t>9/11/2024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6EEE53-DA6B-4A4B-BE51-D3EFBD316FA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A7C35D-4272-4786-A8A4-533281BD08F8}" type="datetimeFigureOut">
              <a:rPr lang="en-US" smtClean="0"/>
              <a:t>9/11/2024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6EEE53-DA6B-4A4B-BE51-D3EFBD316FA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1752600" cy="5851525"/>
          </a:xfrm>
        </p:spPr>
        <p:txBody>
          <a:bodyPr vert="eaVert" anchor="b" anchorCtr="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A7C35D-4272-4786-A8A4-533281BD08F8}" type="datetimeFigureOut">
              <a:rPr lang="en-US" smtClean="0"/>
              <a:t>9/11/2024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6EEE53-DA6B-4A4B-BE51-D3EFBD316FA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A7C35D-4272-4786-A8A4-533281BD08F8}" type="datetimeFigureOut">
              <a:rPr lang="en-US" smtClean="0"/>
              <a:t>9/11/2024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6EEE53-DA6B-4A4B-BE51-D3EFBD316FA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486400"/>
            <a:ext cx="7659687" cy="1168400"/>
          </a:xfrm>
        </p:spPr>
        <p:txBody>
          <a:bodyPr anchor="t"/>
          <a:lstStyle>
            <a:lvl1pPr algn="l">
              <a:defRPr sz="36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852863"/>
            <a:ext cx="6135687" cy="163353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A7C35D-4272-4786-A8A4-533281BD08F8}" type="datetimeFigureOut">
              <a:rPr lang="en-US" smtClean="0"/>
              <a:t>9/11/2024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6EEE53-DA6B-4A4B-BE51-D3EFBD316FA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196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A7C35D-4272-4786-A8A4-533281BD08F8}" type="datetimeFigureOut">
              <a:rPr lang="en-US" smtClean="0"/>
              <a:t>9/11/2024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6EEE53-DA6B-4A4B-BE51-D3EFBD316FA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196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196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A7C35D-4272-4786-A8A4-533281BD08F8}" type="datetimeFigureOut">
              <a:rPr lang="en-US" smtClean="0"/>
              <a:t>9/11/2024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6EEE53-DA6B-4A4B-BE51-D3EFBD316FA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A7C35D-4272-4786-A8A4-533281BD08F8}" type="datetimeFigureOut">
              <a:rPr lang="en-US" smtClean="0"/>
              <a:t>9/11/2024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6EEE53-DA6B-4A4B-BE51-D3EFBD316FA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A7C35D-4272-4786-A8A4-533281BD08F8}" type="datetimeFigureOut">
              <a:rPr lang="en-US" smtClean="0"/>
              <a:t>9/11/2024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6EEE53-DA6B-4A4B-BE51-D3EFBD316FA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1" y="5495544"/>
            <a:ext cx="7772400" cy="594360"/>
          </a:xfrm>
        </p:spPr>
        <p:txBody>
          <a:bodyPr anchor="b"/>
          <a:lstStyle>
            <a:lvl1pPr algn="ctr">
              <a:defRPr sz="22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799" y="6096000"/>
            <a:ext cx="7772401" cy="6096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A7C35D-4272-4786-A8A4-533281BD08F8}" type="datetimeFigureOut">
              <a:rPr lang="en-US" smtClean="0"/>
              <a:t>9/11/2024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6EEE53-DA6B-4A4B-BE51-D3EFBD316FA2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04800" y="381000"/>
            <a:ext cx="7772400" cy="494284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5495278"/>
            <a:ext cx="7772400" cy="594626"/>
          </a:xfrm>
        </p:spPr>
        <p:txBody>
          <a:bodyPr anchor="b"/>
          <a:lstStyle>
            <a:lvl1pPr algn="ctr">
              <a:defRPr sz="2200" b="1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84582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1752" y="6096000"/>
            <a:ext cx="7772400" cy="612648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A7C35D-4272-4786-A8A4-533281BD08F8}" type="datetimeFigureOut">
              <a:rPr lang="en-US" smtClean="0"/>
              <a:t>9/11/2024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E6EEE53-DA6B-4A4B-BE51-D3EFBD316FA2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620000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8458200" y="0"/>
            <a:ext cx="6858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8458200" y="5486400"/>
            <a:ext cx="685800" cy="685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31788" y="5648960"/>
            <a:ext cx="548640" cy="396240"/>
          </a:xfrm>
          <a:prstGeom prst="bracketPair">
            <a:avLst>
              <a:gd name="adj" fmla="val 17949"/>
            </a:avLst>
          </a:prstGeom>
          <a:ln w="19050">
            <a:solidFill>
              <a:srgbClr val="FFFFFF"/>
            </a:solidFill>
          </a:ln>
        </p:spPr>
        <p:txBody>
          <a:bodyPr vert="horz" lIns="0" tIns="0" rIns="0" bIns="0" rtlCol="0" anchor="ctr"/>
          <a:lstStyle>
            <a:lvl1pPr algn="ctr">
              <a:defRPr sz="1800">
                <a:solidFill>
                  <a:srgbClr val="FFFFFF"/>
                </a:solidFill>
              </a:defRPr>
            </a:lvl1pPr>
          </a:lstStyle>
          <a:p>
            <a:fld id="{EE6EEE53-DA6B-4A4B-BE51-D3EFBD316FA2}" type="slidenum">
              <a:rPr lang="en-US" smtClean="0"/>
              <a:t>‹#›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7586910" y="4048760"/>
            <a:ext cx="2367281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7551351" y="1645920"/>
            <a:ext cx="2438399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fld id="{17A7C35D-4272-4786-A8A4-533281BD08F8}" type="datetimeFigureOut">
              <a:rPr lang="en-US" smtClean="0"/>
              <a:t>9/11/2024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600" kern="1200" cap="none" spc="-100" baseline="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3.emf"/><Relationship Id="rId4" Type="http://schemas.openxmlformats.org/officeDocument/2006/relationships/oleObject" Target="file:///\\skye\Business\Marianna\District%20Business%20Advisor\Districts\Winship-Robbins\2023-24\4)%20Unaudited%20Actuals\23-24%20W-R%20UA%20District%20Data.xlsx!Revenue!R2C1:R7C2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5.emf"/><Relationship Id="rId4" Type="http://schemas.openxmlformats.org/officeDocument/2006/relationships/oleObject" Target="file:///\\skye\Business\Marianna\District%20Business%20Advisor\Districts\Winship-Robbins\2023-24\4)%20Unaudited%20Actuals\23-24%20W-R%20UA%20District%20Data.xlsx!Revenue!%5b23-24%20W-R%20UA%20District%20Data.xlsx%5dRevenue%20Chart%202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6.emf"/><Relationship Id="rId4" Type="http://schemas.openxmlformats.org/officeDocument/2006/relationships/oleObject" Target="file:///\\skye\Business\Marianna\District%20Business%20Advisor\Districts\Winship-Robbins\2023-24\4)%20Unaudited%20Actuals\23-24%20W-R%20UA%20District%20Data.xlsx!Expenditure!R2C1:R10C2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5" Type="http://schemas.openxmlformats.org/officeDocument/2006/relationships/image" Target="../media/image7.emf"/><Relationship Id="rId4" Type="http://schemas.openxmlformats.org/officeDocument/2006/relationships/oleObject" Target="file:///\\skye\Business\Marianna\District%20Business%20Advisor\Districts\Winship-Robbins\2023-24\4)%20Unaudited%20Actuals\23-24%20W-R%20UA%20District%20Data.xlsx!Expenditure!%5b23-24%20W-R%20UA%20District%20Data.xlsx%5dExpenditure%20Chart%201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8.emf"/><Relationship Id="rId5" Type="http://schemas.openxmlformats.org/officeDocument/2006/relationships/oleObject" Target="file:///\\skye\Business\Marianna\District%20Business%20Advisor\Districts\Winship-Robbins\2023-24\4)%20Unaudited%20Actuals\23-24%20W-R%20UA%20District%20Data.xlsx!GF%20Summary!R1C1:R11C4" TargetMode="External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9.emf"/><Relationship Id="rId5" Type="http://schemas.openxmlformats.org/officeDocument/2006/relationships/oleObject" Target="file:///\\skye\Business\Marianna\District%20Business%20Advisor\Districts\Winship-Robbins\2023-24\4)%20Unaudited%20Actuals\23-24%20W-R%20UA%20District%20Data.xlsx!GF%20Summary%20without%20C.%20Oversight!R1C1:R11C4" TargetMode="Externa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743200"/>
            <a:ext cx="7543800" cy="2286000"/>
          </a:xfrm>
        </p:spPr>
        <p:txBody>
          <a:bodyPr/>
          <a:lstStyle/>
          <a:p>
            <a:r>
              <a:rPr lang="en-US" dirty="0" err="1" smtClean="0"/>
              <a:t>Winship</a:t>
            </a:r>
            <a:r>
              <a:rPr lang="en-US" dirty="0" smtClean="0"/>
              <a:t>-Robbins Elementary 	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5029200"/>
            <a:ext cx="6461760" cy="914400"/>
          </a:xfrm>
        </p:spPr>
        <p:txBody>
          <a:bodyPr/>
          <a:lstStyle/>
          <a:p>
            <a:r>
              <a:rPr lang="en-US" b="1" dirty="0" smtClean="0"/>
              <a:t>2023-24 Unaudited Actuals</a:t>
            </a:r>
            <a:endParaRPr lang="en-US" b="1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609600"/>
            <a:ext cx="1676400" cy="16132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93386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Revenues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2023-24 Unaudited </a:t>
            </a:r>
            <a:r>
              <a:rPr lang="en-US" dirty="0"/>
              <a:t>Actuals</a:t>
            </a:r>
          </a:p>
        </p:txBody>
      </p:sp>
      <p:pic>
        <p:nvPicPr>
          <p:cNvPr id="1045" name="Picture 2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4824" y="5732640"/>
            <a:ext cx="2895600" cy="606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86326428"/>
              </p:ext>
            </p:extLst>
          </p:nvPr>
        </p:nvGraphicFramePr>
        <p:xfrm>
          <a:off x="685800" y="2057400"/>
          <a:ext cx="6249639" cy="1981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82" name="Worksheet" r:id="rId4" imgW="3695636" imgH="1171490" progId="Excel.Sheet.12">
                  <p:link updateAutomatic="1"/>
                </p:oleObj>
              </mc:Choice>
              <mc:Fallback>
                <p:oleObj name="Worksheet" r:id="rId4" imgW="3695636" imgH="1171490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685800" y="2057400"/>
                        <a:ext cx="6249639" cy="19812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755831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Revenues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2023-24 Unaudited </a:t>
            </a:r>
            <a:r>
              <a:rPr lang="en-US" dirty="0"/>
              <a:t>Actuals</a:t>
            </a:r>
          </a:p>
        </p:txBody>
      </p:sp>
      <p:pic>
        <p:nvPicPr>
          <p:cNvPr id="5" name="Picture 2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6022975"/>
            <a:ext cx="2895600" cy="606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61076467"/>
              </p:ext>
            </p:extLst>
          </p:nvPr>
        </p:nvGraphicFramePr>
        <p:xfrm>
          <a:off x="649288" y="1679575"/>
          <a:ext cx="6677025" cy="3543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08" name="Worksheet" r:id="rId4" imgW="6677041" imgH="3543257" progId="Excel.Sheet.12">
                  <p:link updateAutomatic="1"/>
                </p:oleObj>
              </mc:Choice>
              <mc:Fallback>
                <p:oleObj name="Worksheet" r:id="rId4" imgW="6677041" imgH="3543257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649288" y="1679575"/>
                        <a:ext cx="6677025" cy="35433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772845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Expenditures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2023-24 Unaudited </a:t>
            </a:r>
            <a:r>
              <a:rPr lang="en-US" dirty="0"/>
              <a:t>Actuals</a:t>
            </a:r>
          </a:p>
        </p:txBody>
      </p:sp>
      <p:pic>
        <p:nvPicPr>
          <p:cNvPr id="5" name="Picture 2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4824" y="5732640"/>
            <a:ext cx="2895600" cy="606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31264104"/>
              </p:ext>
            </p:extLst>
          </p:nvPr>
        </p:nvGraphicFramePr>
        <p:xfrm>
          <a:off x="1143000" y="1905000"/>
          <a:ext cx="5255289" cy="27399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30" name="Worksheet" r:id="rId4" imgW="3343323" imgH="1743032" progId="Excel.Sheet.12">
                  <p:link updateAutomatic="1"/>
                </p:oleObj>
              </mc:Choice>
              <mc:Fallback>
                <p:oleObj name="Worksheet" r:id="rId4" imgW="3343323" imgH="1743032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143000" y="1905000"/>
                        <a:ext cx="5255289" cy="273993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071529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Expenditures</a:t>
            </a:r>
            <a:br>
              <a:rPr lang="en-US" dirty="0" smtClean="0"/>
            </a:br>
            <a:r>
              <a:rPr lang="en-US" dirty="0" smtClean="0"/>
              <a:t>2023-24 </a:t>
            </a:r>
            <a:r>
              <a:rPr lang="en-US" dirty="0"/>
              <a:t>Unaudited Actuals</a:t>
            </a:r>
          </a:p>
        </p:txBody>
      </p:sp>
      <p:pic>
        <p:nvPicPr>
          <p:cNvPr id="5" name="Picture 2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800" y="6035852"/>
            <a:ext cx="2895600" cy="606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04250328"/>
              </p:ext>
            </p:extLst>
          </p:nvPr>
        </p:nvGraphicFramePr>
        <p:xfrm>
          <a:off x="609600" y="1524000"/>
          <a:ext cx="7315200" cy="4105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55" name="Worksheet" r:id="rId4" imgW="7315412" imgH="4105918" progId="Excel.Sheet.12">
                  <p:link updateAutomatic="1"/>
                </p:oleObj>
              </mc:Choice>
              <mc:Fallback>
                <p:oleObj name="Worksheet" r:id="rId4" imgW="7315412" imgH="4105918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609600" y="1524000"/>
                        <a:ext cx="7315200" cy="41052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6286754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General Fund </a:t>
            </a:r>
            <a:r>
              <a:rPr lang="en-US" dirty="0" smtClean="0"/>
              <a:t>Summary Comparison</a:t>
            </a:r>
            <a:endParaRPr lang="en-US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2800" y="381000"/>
            <a:ext cx="952500" cy="9166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92865524"/>
              </p:ext>
            </p:extLst>
          </p:nvPr>
        </p:nvGraphicFramePr>
        <p:xfrm>
          <a:off x="1066800" y="1828800"/>
          <a:ext cx="5908431" cy="333706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91" name="Worksheet" r:id="rId5" imgW="4924313" imgH="2781328" progId="Excel.Sheet.12">
                  <p:link updateAutomatic="1"/>
                </p:oleObj>
              </mc:Choice>
              <mc:Fallback>
                <p:oleObj name="Worksheet" r:id="rId5" imgW="4924313" imgH="2781328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066800" y="1828800"/>
                        <a:ext cx="5908431" cy="333706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Rectangle 11"/>
          <p:cNvSpPr/>
          <p:nvPr/>
        </p:nvSpPr>
        <p:spPr>
          <a:xfrm>
            <a:off x="649165" y="5284638"/>
            <a:ext cx="723607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1) Revenue decrease of $</a:t>
            </a:r>
            <a:r>
              <a:rPr lang="en-US" sz="1400" dirty="0" smtClean="0"/>
              <a:t>42,849.30 is </a:t>
            </a:r>
            <a:r>
              <a:rPr lang="en-US" sz="1400" dirty="0"/>
              <a:t>a net result of REAP and </a:t>
            </a:r>
            <a:r>
              <a:rPr lang="en-US" sz="1400" dirty="0" smtClean="0"/>
              <a:t>Special Education </a:t>
            </a:r>
            <a:r>
              <a:rPr lang="en-US" sz="1400" dirty="0"/>
              <a:t>revenue decreasing while Interest increased. </a:t>
            </a:r>
          </a:p>
        </p:txBody>
      </p:sp>
      <p:sp>
        <p:nvSpPr>
          <p:cNvPr id="13" name="Rectangle 12"/>
          <p:cNvSpPr/>
          <p:nvPr/>
        </p:nvSpPr>
        <p:spPr>
          <a:xfrm>
            <a:off x="649164" y="5822173"/>
            <a:ext cx="704703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2) Expenditure decrease of $140,637.05 was a direct result of a reduction in </a:t>
            </a:r>
            <a:r>
              <a:rPr lang="en-US" sz="1400" dirty="0" smtClean="0"/>
              <a:t>classified </a:t>
            </a:r>
            <a:r>
              <a:rPr lang="en-US" sz="1400" dirty="0"/>
              <a:t>and certificated salaries and benefits for substitutes and extra time, REAP related supplies, insurance and operating services,  nutrition food services, and site improvement expenditures for tennis court improvements.</a:t>
            </a:r>
          </a:p>
        </p:txBody>
      </p:sp>
    </p:spTree>
    <p:extLst>
      <p:ext uri="{BB962C8B-B14F-4D97-AF65-F5344CB8AC3E}">
        <p14:creationId xmlns:p14="http://schemas.microsoft.com/office/powerpoint/2010/main" val="15428181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/>
              <a:t>General Fund </a:t>
            </a:r>
            <a:r>
              <a:rPr lang="en-US" sz="4000" dirty="0" smtClean="0"/>
              <a:t>Summary Comparison without Charter Oversight </a:t>
            </a:r>
            <a:endParaRPr lang="en-US" sz="4000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2800" y="381000"/>
            <a:ext cx="952500" cy="9166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1639569"/>
              </p:ext>
            </p:extLst>
          </p:nvPr>
        </p:nvGraphicFramePr>
        <p:xfrm>
          <a:off x="838200" y="2057400"/>
          <a:ext cx="5980236" cy="337761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52" name="Worksheet" r:id="rId5" imgW="4924313" imgH="2781328" progId="Excel.Sheet.12">
                  <p:link updateAutomatic="1"/>
                </p:oleObj>
              </mc:Choice>
              <mc:Fallback>
                <p:oleObj name="Worksheet" r:id="rId5" imgW="4924313" imgH="2781328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838200" y="2057400"/>
                        <a:ext cx="5980236" cy="337761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6549162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djacency">
  <a:themeElements>
    <a:clrScheme name="Custom 3">
      <a:dk1>
        <a:srgbClr val="2F2B20"/>
      </a:dk1>
      <a:lt1>
        <a:srgbClr val="FFFFFF"/>
      </a:lt1>
      <a:dk2>
        <a:srgbClr val="002060"/>
      </a:dk2>
      <a:lt2>
        <a:srgbClr val="DFDCB7"/>
      </a:lt2>
      <a:accent1>
        <a:srgbClr val="000E2A"/>
      </a:accent1>
      <a:accent2>
        <a:srgbClr val="9CBEBD"/>
      </a:accent2>
      <a:accent3>
        <a:srgbClr val="D2CB6C"/>
      </a:accent3>
      <a:accent4>
        <a:srgbClr val="95A39D"/>
      </a:accent4>
      <a:accent5>
        <a:srgbClr val="C89F5D"/>
      </a:accent5>
      <a:accent6>
        <a:srgbClr val="B1A089"/>
      </a:accent6>
      <a:hlink>
        <a:srgbClr val="D25814"/>
      </a:hlink>
      <a:folHlink>
        <a:srgbClr val="849A0A"/>
      </a:folHlink>
    </a:clrScheme>
    <a:fontScheme name="Office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djacency">
      <a:fillStyleLst>
        <a:solidFill>
          <a:schemeClr val="phClr"/>
        </a:solidFill>
        <a:solidFill>
          <a:schemeClr val="phClr">
            <a:tint val="55000"/>
          </a:schemeClr>
        </a:solidFill>
        <a:solidFill>
          <a:schemeClr val="phClr"/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algn="bl" rotWithShape="0">
              <a:srgbClr val="000000">
                <a:alpha val="60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brightRoom" dir="tl">
              <a:rot lat="0" lon="0" rev="1800000"/>
            </a:lightRig>
          </a:scene3d>
          <a:sp3d contourW="10160" prstMaterial="dkEdge">
            <a:bevelT w="38100" h="50800" prst="angle"/>
            <a:contourClr>
              <a:schemeClr val="phClr">
                <a:shade val="4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75000">
              <a:schemeClr val="phClr">
                <a:shade val="100000"/>
                <a:satMod val="115000"/>
              </a:schemeClr>
            </a:gs>
            <a:gs pos="100000">
              <a:schemeClr val="phClr">
                <a:shade val="70000"/>
                <a:satMod val="130000"/>
              </a:schemeClr>
            </a:gs>
          </a:gsLst>
          <a:path path="circle">
            <a:fillToRect l="20000" t="50000" r="10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7000"/>
              </a:schemeClr>
              <a:schemeClr val="phClr">
                <a:shade val="96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Adjacency</Template>
  <TotalTime>1474</TotalTime>
  <Words>110</Words>
  <Application>Microsoft Office PowerPoint</Application>
  <PresentationFormat>On-screen Show (4:3)</PresentationFormat>
  <Paragraphs>12</Paragraphs>
  <Slides>7</Slides>
  <Notes>2</Notes>
  <HiddenSlides>0</HiddenSlides>
  <MMClips>0</MMClips>
  <ScaleCrop>false</ScaleCrop>
  <HeadingPairs>
    <vt:vector size="8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Links</vt:lpstr>
      </vt:variant>
      <vt:variant>
        <vt:i4>6</vt:i4>
      </vt:variant>
      <vt:variant>
        <vt:lpstr>Slide Titles</vt:lpstr>
      </vt:variant>
      <vt:variant>
        <vt:i4>7</vt:i4>
      </vt:variant>
    </vt:vector>
  </HeadingPairs>
  <TitlesOfParts>
    <vt:vector size="17" baseType="lpstr">
      <vt:lpstr>Arial</vt:lpstr>
      <vt:lpstr>Calibri</vt:lpstr>
      <vt:lpstr>Cambria</vt:lpstr>
      <vt:lpstr>Adjacency</vt:lpstr>
      <vt:lpstr>file:///\\skye\Business\Marianna\District%20Business%20Advisor\Districts\Winship-Robbins\2023-24\4)%20Unaudited%20Actuals\23-24%20W-R%20UA%20District%20Data.xlsx!Revenue!R2C1:R7C2</vt:lpstr>
      <vt:lpstr>file:///\\skye\Business\Marianna\District%20Business%20Advisor\Districts\Winship-Robbins\2023-24\4)%20Unaudited%20Actuals\23-24%20W-R%20UA%20District%20Data.xlsx!Revenue!%5b23-24%20W-R%20UA%20District%20Data.xlsx%5dRevenue%20Chart%202</vt:lpstr>
      <vt:lpstr>file:///\\skye\Business\Marianna\District%20Business%20Advisor\Districts\Winship-Robbins\2023-24\4)%20Unaudited%20Actuals\23-24%20W-R%20UA%20District%20Data.xlsx!Expenditure!R2C1:R10C2</vt:lpstr>
      <vt:lpstr>file:///\\skye\Business\Marianna\District%20Business%20Advisor\Districts\Winship-Robbins\2023-24\4)%20Unaudited%20Actuals\23-24%20W-R%20UA%20District%20Data.xlsx!Expenditure!%5b23-24%20W-R%20UA%20District%20Data.xlsx%5dExpenditure%20Chart%201</vt:lpstr>
      <vt:lpstr>file:///\\skye\Business\Marianna\District%20Business%20Advisor\Districts\Winship-Robbins\2023-24\4)%20Unaudited%20Actuals\23-24%20W-R%20UA%20District%20Data.xlsx!GF%20Summary!R1C1:R11C4</vt:lpstr>
      <vt:lpstr>file:///\\skye\Business\Marianna\District%20Business%20Advisor\Districts\Winship-Robbins\2023-24\4)%20Unaudited%20Actuals\23-24%20W-R%20UA%20District%20Data.xlsx!GF%20Summary%20without%20C.%20Oversight!R1C1:R11C4</vt:lpstr>
      <vt:lpstr>Winship-Robbins Elementary  </vt:lpstr>
      <vt:lpstr>Revenues  2023-24 Unaudited Actuals</vt:lpstr>
      <vt:lpstr>Revenues  2023-24 Unaudited Actuals</vt:lpstr>
      <vt:lpstr>Expenditures  2023-24 Unaudited Actuals</vt:lpstr>
      <vt:lpstr>Expenditures 2023-24 Unaudited Actuals</vt:lpstr>
      <vt:lpstr>General Fund Summary Comparison</vt:lpstr>
      <vt:lpstr>General Fund Summary Comparison without Charter Oversight 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Browns Elementary</dc:title>
  <dc:creator>Jennifer Stahlheber</dc:creator>
  <cp:lastModifiedBy>Cynthia Ramirez</cp:lastModifiedBy>
  <cp:revision>106</cp:revision>
  <cp:lastPrinted>2024-09-06T15:29:00Z</cp:lastPrinted>
  <dcterms:created xsi:type="dcterms:W3CDTF">2014-08-20T21:33:49Z</dcterms:created>
  <dcterms:modified xsi:type="dcterms:W3CDTF">2024-09-11T22:51:12Z</dcterms:modified>
</cp:coreProperties>
</file>