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3" r:id="rId1"/>
    <p:sldMasterId id="2147483667" r:id="rId2"/>
    <p:sldMasterId id="2147484066" r:id="rId3"/>
  </p:sldMasterIdLst>
  <p:notesMasterIdLst>
    <p:notesMasterId r:id="rId20"/>
  </p:notesMasterIdLst>
  <p:handoutMasterIdLst>
    <p:handoutMasterId r:id="rId21"/>
  </p:handoutMasterIdLst>
  <p:sldIdLst>
    <p:sldId id="256" r:id="rId4"/>
    <p:sldId id="261" r:id="rId5"/>
    <p:sldId id="281" r:id="rId6"/>
    <p:sldId id="286" r:id="rId7"/>
    <p:sldId id="279" r:id="rId8"/>
    <p:sldId id="258" r:id="rId9"/>
    <p:sldId id="285" r:id="rId10"/>
    <p:sldId id="262" r:id="rId11"/>
    <p:sldId id="263" r:id="rId12"/>
    <p:sldId id="264" r:id="rId13"/>
    <p:sldId id="265" r:id="rId14"/>
    <p:sldId id="266" r:id="rId15"/>
    <p:sldId id="267" r:id="rId16"/>
    <p:sldId id="260" r:id="rId17"/>
    <p:sldId id="269" r:id="rId18"/>
    <p:sldId id="284" r:id="rId19"/>
  </p:sldIdLst>
  <p:sldSz cx="9144000" cy="5943600"/>
  <p:notesSz cx="6950075" cy="9236075"/>
  <p:defaultTextStyle>
    <a:defPPr>
      <a:defRPr lang="en-US"/>
    </a:defPPr>
    <a:lvl1pPr algn="l" rtl="0" fontAlgn="base">
      <a:spcBef>
        <a:spcPct val="0"/>
      </a:spcBef>
      <a:spcAft>
        <a:spcPct val="0"/>
      </a:spcAft>
      <a:defRPr sz="1700" kern="1200">
        <a:solidFill>
          <a:schemeClr val="tx1"/>
        </a:solidFill>
        <a:latin typeface="Arial" charset="0"/>
        <a:ea typeface="+mn-ea"/>
        <a:cs typeface="+mn-cs"/>
      </a:defRPr>
    </a:lvl1pPr>
    <a:lvl2pPr marL="457200" algn="l" rtl="0" fontAlgn="base">
      <a:spcBef>
        <a:spcPct val="0"/>
      </a:spcBef>
      <a:spcAft>
        <a:spcPct val="0"/>
      </a:spcAft>
      <a:defRPr sz="1700" kern="1200">
        <a:solidFill>
          <a:schemeClr val="tx1"/>
        </a:solidFill>
        <a:latin typeface="Arial" charset="0"/>
        <a:ea typeface="+mn-ea"/>
        <a:cs typeface="+mn-cs"/>
      </a:defRPr>
    </a:lvl2pPr>
    <a:lvl3pPr marL="914400" algn="l" rtl="0" fontAlgn="base">
      <a:spcBef>
        <a:spcPct val="0"/>
      </a:spcBef>
      <a:spcAft>
        <a:spcPct val="0"/>
      </a:spcAft>
      <a:defRPr sz="1700" kern="1200">
        <a:solidFill>
          <a:schemeClr val="tx1"/>
        </a:solidFill>
        <a:latin typeface="Arial" charset="0"/>
        <a:ea typeface="+mn-ea"/>
        <a:cs typeface="+mn-cs"/>
      </a:defRPr>
    </a:lvl3pPr>
    <a:lvl4pPr marL="1371600" algn="l" rtl="0" fontAlgn="base">
      <a:spcBef>
        <a:spcPct val="0"/>
      </a:spcBef>
      <a:spcAft>
        <a:spcPct val="0"/>
      </a:spcAft>
      <a:defRPr sz="1700" kern="1200">
        <a:solidFill>
          <a:schemeClr val="tx1"/>
        </a:solidFill>
        <a:latin typeface="Arial" charset="0"/>
        <a:ea typeface="+mn-ea"/>
        <a:cs typeface="+mn-cs"/>
      </a:defRPr>
    </a:lvl4pPr>
    <a:lvl5pPr marL="1828800" algn="l" rtl="0" fontAlgn="base">
      <a:spcBef>
        <a:spcPct val="0"/>
      </a:spcBef>
      <a:spcAft>
        <a:spcPct val="0"/>
      </a:spcAft>
      <a:defRPr sz="1700" kern="1200">
        <a:solidFill>
          <a:schemeClr val="tx1"/>
        </a:solidFill>
        <a:latin typeface="Arial" charset="0"/>
        <a:ea typeface="+mn-ea"/>
        <a:cs typeface="+mn-cs"/>
      </a:defRPr>
    </a:lvl5pPr>
    <a:lvl6pPr marL="2286000" algn="l" defTabSz="914400" rtl="0" eaLnBrk="1" latinLnBrk="0" hangingPunct="1">
      <a:defRPr sz="1700" kern="1200">
        <a:solidFill>
          <a:schemeClr val="tx1"/>
        </a:solidFill>
        <a:latin typeface="Arial" charset="0"/>
        <a:ea typeface="+mn-ea"/>
        <a:cs typeface="+mn-cs"/>
      </a:defRPr>
    </a:lvl6pPr>
    <a:lvl7pPr marL="2743200" algn="l" defTabSz="914400" rtl="0" eaLnBrk="1" latinLnBrk="0" hangingPunct="1">
      <a:defRPr sz="1700" kern="1200">
        <a:solidFill>
          <a:schemeClr val="tx1"/>
        </a:solidFill>
        <a:latin typeface="Arial" charset="0"/>
        <a:ea typeface="+mn-ea"/>
        <a:cs typeface="+mn-cs"/>
      </a:defRPr>
    </a:lvl7pPr>
    <a:lvl8pPr marL="3200400" algn="l" defTabSz="914400" rtl="0" eaLnBrk="1" latinLnBrk="0" hangingPunct="1">
      <a:defRPr sz="1700" kern="1200">
        <a:solidFill>
          <a:schemeClr val="tx1"/>
        </a:solidFill>
        <a:latin typeface="Arial" charset="0"/>
        <a:ea typeface="+mn-ea"/>
        <a:cs typeface="+mn-cs"/>
      </a:defRPr>
    </a:lvl8pPr>
    <a:lvl9pPr marL="3657600" algn="l" defTabSz="914400" rtl="0" eaLnBrk="1" latinLnBrk="0" hangingPunct="1">
      <a:defRPr sz="17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1872">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50102"/>
    <a:srgbClr val="013865"/>
    <a:srgbClr val="5E0165"/>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52" autoAdjust="0"/>
    <p:restoredTop sz="92781" autoAdjust="0"/>
  </p:normalViewPr>
  <p:slideViewPr>
    <p:cSldViewPr snapToGrid="0">
      <p:cViewPr varScale="1">
        <p:scale>
          <a:sx n="121" d="100"/>
          <a:sy n="121" d="100"/>
        </p:scale>
        <p:origin x="1332" y="108"/>
      </p:cViewPr>
      <p:guideLst>
        <p:guide orient="horz" pos="1872"/>
        <p:guide pos="2880"/>
      </p:guideLst>
    </p:cSldViewPr>
  </p:slideViewPr>
  <p:outlineViewPr>
    <p:cViewPr>
      <p:scale>
        <a:sx n="33" d="100"/>
        <a:sy n="33" d="100"/>
      </p:scale>
      <p:origin x="0" y="7194"/>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handoutMaster" Target="handoutMasters/handout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image" Target="../media/image7.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image" Target="../media/image9.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image" Target="../media/image1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image" Target="../media/image1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1"/>
            <a:ext cx="3011488" cy="461963"/>
          </a:xfrm>
          <a:prstGeom prst="rect">
            <a:avLst/>
          </a:prstGeom>
          <a:noFill/>
          <a:ln w="9525">
            <a:noFill/>
            <a:miter lim="800000"/>
            <a:headEnd/>
            <a:tailEnd/>
          </a:ln>
          <a:effectLst/>
        </p:spPr>
        <p:txBody>
          <a:bodyPr vert="horz" wrap="square" lIns="89683" tIns="44843" rIns="89683" bIns="44843" numCol="1" anchor="t" anchorCtr="0" compatLnSpc="1">
            <a:prstTxWarp prst="textNoShape">
              <a:avLst/>
            </a:prstTxWarp>
          </a:bodyPr>
          <a:lstStyle>
            <a:lvl1pPr defTabSz="896813">
              <a:defRPr sz="1200"/>
            </a:lvl1pPr>
          </a:lstStyle>
          <a:p>
            <a:endParaRPr lang="en-US" dirty="0"/>
          </a:p>
        </p:txBody>
      </p:sp>
      <p:sp>
        <p:nvSpPr>
          <p:cNvPr id="37891" name="Rectangle 3"/>
          <p:cNvSpPr>
            <a:spLocks noGrp="1" noChangeArrowheads="1"/>
          </p:cNvSpPr>
          <p:nvPr>
            <p:ph type="dt" sz="quarter" idx="1"/>
          </p:nvPr>
        </p:nvSpPr>
        <p:spPr bwMode="auto">
          <a:xfrm>
            <a:off x="3937000" y="1"/>
            <a:ext cx="3011488" cy="461963"/>
          </a:xfrm>
          <a:prstGeom prst="rect">
            <a:avLst/>
          </a:prstGeom>
          <a:noFill/>
          <a:ln w="9525">
            <a:noFill/>
            <a:miter lim="800000"/>
            <a:headEnd/>
            <a:tailEnd/>
          </a:ln>
          <a:effectLst/>
        </p:spPr>
        <p:txBody>
          <a:bodyPr vert="horz" wrap="square" lIns="89683" tIns="44843" rIns="89683" bIns="44843" numCol="1" anchor="t" anchorCtr="0" compatLnSpc="1">
            <a:prstTxWarp prst="textNoShape">
              <a:avLst/>
            </a:prstTxWarp>
          </a:bodyPr>
          <a:lstStyle>
            <a:lvl1pPr algn="r" defTabSz="896813">
              <a:defRPr sz="1200"/>
            </a:lvl1pPr>
          </a:lstStyle>
          <a:p>
            <a:fld id="{01B4FAC0-7DD3-4E1A-973A-34BE6ECF809A}" type="datetime1">
              <a:rPr lang="en-US"/>
              <a:pPr/>
              <a:t>6/20/2025</a:t>
            </a:fld>
            <a:endParaRPr lang="en-US" dirty="0"/>
          </a:p>
        </p:txBody>
      </p:sp>
      <p:sp>
        <p:nvSpPr>
          <p:cNvPr id="37892" name="Rectangle 4"/>
          <p:cNvSpPr>
            <a:spLocks noGrp="1" noChangeArrowheads="1"/>
          </p:cNvSpPr>
          <p:nvPr>
            <p:ph type="ftr" sz="quarter" idx="2"/>
          </p:nvPr>
        </p:nvSpPr>
        <p:spPr bwMode="auto">
          <a:xfrm>
            <a:off x="0" y="8772526"/>
            <a:ext cx="3011488" cy="461963"/>
          </a:xfrm>
          <a:prstGeom prst="rect">
            <a:avLst/>
          </a:prstGeom>
          <a:noFill/>
          <a:ln w="9525">
            <a:noFill/>
            <a:miter lim="800000"/>
            <a:headEnd/>
            <a:tailEnd/>
          </a:ln>
          <a:effectLst/>
        </p:spPr>
        <p:txBody>
          <a:bodyPr vert="horz" wrap="square" lIns="89683" tIns="44843" rIns="89683" bIns="44843" numCol="1" anchor="b" anchorCtr="0" compatLnSpc="1">
            <a:prstTxWarp prst="textNoShape">
              <a:avLst/>
            </a:prstTxWarp>
          </a:bodyPr>
          <a:lstStyle>
            <a:lvl1pPr defTabSz="896813">
              <a:defRPr sz="1200"/>
            </a:lvl1pPr>
          </a:lstStyle>
          <a:p>
            <a:endParaRPr lang="en-US" dirty="0"/>
          </a:p>
        </p:txBody>
      </p:sp>
      <p:sp>
        <p:nvSpPr>
          <p:cNvPr id="37893" name="Rectangle 5"/>
          <p:cNvSpPr>
            <a:spLocks noGrp="1" noChangeArrowheads="1"/>
          </p:cNvSpPr>
          <p:nvPr>
            <p:ph type="sldNum" sz="quarter" idx="3"/>
          </p:nvPr>
        </p:nvSpPr>
        <p:spPr bwMode="auto">
          <a:xfrm>
            <a:off x="3937000" y="8772526"/>
            <a:ext cx="3011488" cy="461963"/>
          </a:xfrm>
          <a:prstGeom prst="rect">
            <a:avLst/>
          </a:prstGeom>
          <a:noFill/>
          <a:ln w="9525">
            <a:noFill/>
            <a:miter lim="800000"/>
            <a:headEnd/>
            <a:tailEnd/>
          </a:ln>
          <a:effectLst/>
        </p:spPr>
        <p:txBody>
          <a:bodyPr vert="horz" wrap="square" lIns="89683" tIns="44843" rIns="89683" bIns="44843" numCol="1" anchor="b" anchorCtr="0" compatLnSpc="1">
            <a:prstTxWarp prst="textNoShape">
              <a:avLst/>
            </a:prstTxWarp>
          </a:bodyPr>
          <a:lstStyle>
            <a:lvl1pPr algn="r" defTabSz="896813">
              <a:defRPr sz="1200"/>
            </a:lvl1pPr>
          </a:lstStyle>
          <a:p>
            <a:fld id="{978B7951-2E45-4A87-ADEF-3C037BC6BE9E}" type="slidenum">
              <a:rPr lang="en-US"/>
              <a:pPr/>
              <a:t>‹#›</a:t>
            </a:fld>
            <a:endParaRPr lang="en-US" dirty="0"/>
          </a:p>
        </p:txBody>
      </p:sp>
    </p:spTree>
    <p:extLst>
      <p:ext uri="{BB962C8B-B14F-4D97-AF65-F5344CB8AC3E}">
        <p14:creationId xmlns:p14="http://schemas.microsoft.com/office/powerpoint/2010/main" val="13854600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1"/>
            <a:ext cx="3011488" cy="461963"/>
          </a:xfrm>
          <a:prstGeom prst="rect">
            <a:avLst/>
          </a:prstGeom>
          <a:noFill/>
          <a:ln w="9525">
            <a:noFill/>
            <a:miter lim="800000"/>
            <a:headEnd/>
            <a:tailEnd/>
          </a:ln>
          <a:effectLst/>
        </p:spPr>
        <p:txBody>
          <a:bodyPr vert="horz" wrap="square" lIns="92456" tIns="46227" rIns="92456" bIns="46227" numCol="1" anchor="t" anchorCtr="0" compatLnSpc="1">
            <a:prstTxWarp prst="textNoShape">
              <a:avLst/>
            </a:prstTxWarp>
          </a:bodyPr>
          <a:lstStyle>
            <a:lvl1pPr defTabSz="925384">
              <a:defRPr sz="1200"/>
            </a:lvl1pPr>
          </a:lstStyle>
          <a:p>
            <a:endParaRPr lang="en-US" dirty="0"/>
          </a:p>
        </p:txBody>
      </p:sp>
      <p:sp>
        <p:nvSpPr>
          <p:cNvPr id="9219" name="Rectangle 3"/>
          <p:cNvSpPr>
            <a:spLocks noGrp="1" noChangeArrowheads="1"/>
          </p:cNvSpPr>
          <p:nvPr>
            <p:ph type="dt" idx="1"/>
          </p:nvPr>
        </p:nvSpPr>
        <p:spPr bwMode="auto">
          <a:xfrm>
            <a:off x="3937000" y="1"/>
            <a:ext cx="3011488" cy="461963"/>
          </a:xfrm>
          <a:prstGeom prst="rect">
            <a:avLst/>
          </a:prstGeom>
          <a:noFill/>
          <a:ln w="9525">
            <a:noFill/>
            <a:miter lim="800000"/>
            <a:headEnd/>
            <a:tailEnd/>
          </a:ln>
          <a:effectLst/>
        </p:spPr>
        <p:txBody>
          <a:bodyPr vert="horz" wrap="square" lIns="92456" tIns="46227" rIns="92456" bIns="46227" numCol="1" anchor="t" anchorCtr="0" compatLnSpc="1">
            <a:prstTxWarp prst="textNoShape">
              <a:avLst/>
            </a:prstTxWarp>
          </a:bodyPr>
          <a:lstStyle>
            <a:lvl1pPr algn="r" defTabSz="925384">
              <a:defRPr sz="1200"/>
            </a:lvl1pPr>
          </a:lstStyle>
          <a:p>
            <a:fld id="{97EDA5A0-DB3F-48FF-94A9-39590672A13B}" type="datetime1">
              <a:rPr lang="en-US"/>
              <a:pPr/>
              <a:t>6/20/2025</a:t>
            </a:fld>
            <a:endParaRPr lang="en-US" dirty="0"/>
          </a:p>
        </p:txBody>
      </p:sp>
      <p:sp>
        <p:nvSpPr>
          <p:cNvPr id="9220" name="Rectangle 4"/>
          <p:cNvSpPr>
            <a:spLocks noGrp="1" noRot="1" noChangeAspect="1" noChangeArrowheads="1" noTextEdit="1"/>
          </p:cNvSpPr>
          <p:nvPr>
            <p:ph type="sldImg" idx="2"/>
          </p:nvPr>
        </p:nvSpPr>
        <p:spPr bwMode="auto">
          <a:xfrm>
            <a:off x="814388" y="692150"/>
            <a:ext cx="5329237" cy="3463925"/>
          </a:xfrm>
          <a:prstGeom prst="rect">
            <a:avLst/>
          </a:prstGeom>
          <a:noFill/>
          <a:ln w="9525">
            <a:solidFill>
              <a:srgbClr val="000000"/>
            </a:solidFill>
            <a:miter lim="800000"/>
            <a:headEnd/>
            <a:tailEnd/>
          </a:ln>
          <a:effectLst/>
        </p:spPr>
      </p:sp>
      <p:sp>
        <p:nvSpPr>
          <p:cNvPr id="9221" name="Rectangle 5"/>
          <p:cNvSpPr>
            <a:spLocks noGrp="1" noChangeArrowheads="1"/>
          </p:cNvSpPr>
          <p:nvPr>
            <p:ph type="body" sz="quarter" idx="3"/>
          </p:nvPr>
        </p:nvSpPr>
        <p:spPr bwMode="auto">
          <a:xfrm>
            <a:off x="695332" y="4387857"/>
            <a:ext cx="5559425" cy="4156075"/>
          </a:xfrm>
          <a:prstGeom prst="rect">
            <a:avLst/>
          </a:prstGeom>
          <a:noFill/>
          <a:ln w="9525">
            <a:noFill/>
            <a:miter lim="800000"/>
            <a:headEnd/>
            <a:tailEnd/>
          </a:ln>
          <a:effectLst/>
        </p:spPr>
        <p:txBody>
          <a:bodyPr vert="horz" wrap="square" lIns="92456" tIns="46227" rIns="92456" bIns="4622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222" name="Rectangle 6"/>
          <p:cNvSpPr>
            <a:spLocks noGrp="1" noChangeArrowheads="1"/>
          </p:cNvSpPr>
          <p:nvPr>
            <p:ph type="ftr" sz="quarter" idx="4"/>
          </p:nvPr>
        </p:nvSpPr>
        <p:spPr bwMode="auto">
          <a:xfrm>
            <a:off x="0" y="8772526"/>
            <a:ext cx="3011488" cy="461963"/>
          </a:xfrm>
          <a:prstGeom prst="rect">
            <a:avLst/>
          </a:prstGeom>
          <a:noFill/>
          <a:ln w="9525">
            <a:noFill/>
            <a:miter lim="800000"/>
            <a:headEnd/>
            <a:tailEnd/>
          </a:ln>
          <a:effectLst/>
        </p:spPr>
        <p:txBody>
          <a:bodyPr vert="horz" wrap="square" lIns="92456" tIns="46227" rIns="92456" bIns="46227" numCol="1" anchor="b" anchorCtr="0" compatLnSpc="1">
            <a:prstTxWarp prst="textNoShape">
              <a:avLst/>
            </a:prstTxWarp>
          </a:bodyPr>
          <a:lstStyle>
            <a:lvl1pPr defTabSz="925384">
              <a:defRPr sz="1200"/>
            </a:lvl1pPr>
          </a:lstStyle>
          <a:p>
            <a:endParaRPr lang="en-US" dirty="0"/>
          </a:p>
        </p:txBody>
      </p:sp>
      <p:sp>
        <p:nvSpPr>
          <p:cNvPr id="9223" name="Rectangle 7"/>
          <p:cNvSpPr>
            <a:spLocks noGrp="1" noChangeArrowheads="1"/>
          </p:cNvSpPr>
          <p:nvPr>
            <p:ph type="sldNum" sz="quarter" idx="5"/>
          </p:nvPr>
        </p:nvSpPr>
        <p:spPr bwMode="auto">
          <a:xfrm>
            <a:off x="3937000" y="8772526"/>
            <a:ext cx="3011488" cy="461963"/>
          </a:xfrm>
          <a:prstGeom prst="rect">
            <a:avLst/>
          </a:prstGeom>
          <a:noFill/>
          <a:ln w="9525">
            <a:noFill/>
            <a:miter lim="800000"/>
            <a:headEnd/>
            <a:tailEnd/>
          </a:ln>
          <a:effectLst/>
        </p:spPr>
        <p:txBody>
          <a:bodyPr vert="horz" wrap="square" lIns="92456" tIns="46227" rIns="92456" bIns="46227" numCol="1" anchor="b" anchorCtr="0" compatLnSpc="1">
            <a:prstTxWarp prst="textNoShape">
              <a:avLst/>
            </a:prstTxWarp>
          </a:bodyPr>
          <a:lstStyle>
            <a:lvl1pPr algn="r" defTabSz="925384">
              <a:defRPr sz="1200"/>
            </a:lvl1pPr>
          </a:lstStyle>
          <a:p>
            <a:fld id="{16BAD3BA-5583-42AC-B3BF-E9D1F832D753}" type="slidenum">
              <a:rPr lang="en-US"/>
              <a:pPr/>
              <a:t>‹#›</a:t>
            </a:fld>
            <a:endParaRPr lang="en-US" dirty="0"/>
          </a:p>
        </p:txBody>
      </p:sp>
    </p:spTree>
    <p:extLst>
      <p:ext uri="{BB962C8B-B14F-4D97-AF65-F5344CB8AC3E}">
        <p14:creationId xmlns:p14="http://schemas.microsoft.com/office/powerpoint/2010/main" val="2932668693"/>
      </p:ext>
    </p:extLst>
  </p:cSld>
  <p:clrMap bg1="lt1" tx1="dk1" bg2="lt2" tx2="dk2" accent1="accent1" accent2="accent2" accent3="accent3" accent4="accent4" accent5="accent5" accent6="accent6" hlink="hlink" folHlink="folHlink"/>
  <p:hf hdr="0" ftr="0"/>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BF64E9EA-C4C7-4F2F-9A65-9C8D7B0C0950}" type="datetime1">
              <a:rPr lang="en-US"/>
              <a:pPr/>
              <a:t>6/20/2025</a:t>
            </a:fld>
            <a:endParaRPr lang="en-US" dirty="0"/>
          </a:p>
        </p:txBody>
      </p:sp>
      <p:sp>
        <p:nvSpPr>
          <p:cNvPr id="5" name="Rectangle 7"/>
          <p:cNvSpPr>
            <a:spLocks noGrp="1" noChangeArrowheads="1"/>
          </p:cNvSpPr>
          <p:nvPr>
            <p:ph type="sldNum" sz="quarter" idx="5"/>
          </p:nvPr>
        </p:nvSpPr>
        <p:spPr>
          <a:ln/>
        </p:spPr>
        <p:txBody>
          <a:bodyPr/>
          <a:lstStyle/>
          <a:p>
            <a:fld id="{7F668443-0F7F-48C0-AC84-76CF26DAC8EF}" type="slidenum">
              <a:rPr lang="en-US"/>
              <a:pPr/>
              <a:t>1</a:t>
            </a:fld>
            <a:endParaRPr lang="en-US" dirty="0"/>
          </a:p>
        </p:txBody>
      </p:sp>
      <p:sp>
        <p:nvSpPr>
          <p:cNvPr id="38914" name="Rectangle 2"/>
          <p:cNvSpPr>
            <a:spLocks noGrp="1" noRot="1" noChangeAspect="1" noChangeArrowheads="1" noTextEdit="1"/>
          </p:cNvSpPr>
          <p:nvPr>
            <p:ph type="sldImg"/>
          </p:nvPr>
        </p:nvSpPr>
        <p:spPr>
          <a:xfrm>
            <a:off x="814388" y="692150"/>
            <a:ext cx="5329237" cy="3463925"/>
          </a:xfrm>
          <a:ln/>
        </p:spPr>
      </p:sp>
      <p:sp>
        <p:nvSpPr>
          <p:cNvPr id="3891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5F1E91DE-EB90-46DA-B7FA-F5ACF254AD70}" type="datetime1">
              <a:rPr lang="en-US"/>
              <a:pPr/>
              <a:t>6/20/2025</a:t>
            </a:fld>
            <a:endParaRPr lang="en-US" dirty="0"/>
          </a:p>
        </p:txBody>
      </p:sp>
      <p:sp>
        <p:nvSpPr>
          <p:cNvPr id="5" name="Rectangle 7"/>
          <p:cNvSpPr>
            <a:spLocks noGrp="1" noChangeArrowheads="1"/>
          </p:cNvSpPr>
          <p:nvPr>
            <p:ph type="sldNum" sz="quarter" idx="5"/>
          </p:nvPr>
        </p:nvSpPr>
        <p:spPr>
          <a:ln/>
        </p:spPr>
        <p:txBody>
          <a:bodyPr/>
          <a:lstStyle/>
          <a:p>
            <a:fld id="{8C4C71C3-FD14-4E04-8FBE-29CAAFD6ADAC}" type="slidenum">
              <a:rPr lang="en-US"/>
              <a:pPr/>
              <a:t>13</a:t>
            </a:fld>
            <a:endParaRPr lang="en-US" dirty="0"/>
          </a:p>
        </p:txBody>
      </p:sp>
      <p:sp>
        <p:nvSpPr>
          <p:cNvPr id="49154" name="Rectangle 2"/>
          <p:cNvSpPr>
            <a:spLocks noGrp="1" noRot="1" noChangeAspect="1" noChangeArrowheads="1" noTextEdit="1"/>
          </p:cNvSpPr>
          <p:nvPr>
            <p:ph type="sldImg"/>
          </p:nvPr>
        </p:nvSpPr>
        <p:spPr>
          <a:xfrm>
            <a:off x="814388" y="692150"/>
            <a:ext cx="5329237" cy="3463925"/>
          </a:xfrm>
          <a:ln/>
        </p:spPr>
      </p:sp>
      <p:sp>
        <p:nvSpPr>
          <p:cNvPr id="4915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0059EDE0-9481-414E-A28D-0F7209527D66}" type="datetime1">
              <a:rPr lang="en-US"/>
              <a:pPr/>
              <a:t>6/20/2025</a:t>
            </a:fld>
            <a:endParaRPr lang="en-US" dirty="0"/>
          </a:p>
        </p:txBody>
      </p:sp>
      <p:sp>
        <p:nvSpPr>
          <p:cNvPr id="5" name="Rectangle 7"/>
          <p:cNvSpPr>
            <a:spLocks noGrp="1" noChangeArrowheads="1"/>
          </p:cNvSpPr>
          <p:nvPr>
            <p:ph type="sldNum" sz="quarter" idx="5"/>
          </p:nvPr>
        </p:nvSpPr>
        <p:spPr>
          <a:ln/>
        </p:spPr>
        <p:txBody>
          <a:bodyPr/>
          <a:lstStyle/>
          <a:p>
            <a:fld id="{0280A0E6-899C-48AC-B3F7-1386474AE699}" type="slidenum">
              <a:rPr lang="en-US"/>
              <a:pPr/>
              <a:t>14</a:t>
            </a:fld>
            <a:endParaRPr lang="en-US" dirty="0"/>
          </a:p>
        </p:txBody>
      </p:sp>
      <p:sp>
        <p:nvSpPr>
          <p:cNvPr id="41986" name="Rectangle 2"/>
          <p:cNvSpPr>
            <a:spLocks noGrp="1" noRot="1" noChangeAspect="1" noChangeArrowheads="1" noTextEdit="1"/>
          </p:cNvSpPr>
          <p:nvPr>
            <p:ph type="sldImg"/>
          </p:nvPr>
        </p:nvSpPr>
        <p:spPr>
          <a:xfrm>
            <a:off x="814388" y="692150"/>
            <a:ext cx="5329237" cy="3463925"/>
          </a:xfrm>
          <a:ln/>
        </p:spPr>
      </p:sp>
      <p:sp>
        <p:nvSpPr>
          <p:cNvPr id="4198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6A5F80EA-9E22-42CC-9F80-C965AD31DE6B}" type="datetime1">
              <a:rPr lang="en-US"/>
              <a:pPr/>
              <a:t>6/20/2025</a:t>
            </a:fld>
            <a:endParaRPr lang="en-US" dirty="0"/>
          </a:p>
        </p:txBody>
      </p:sp>
      <p:sp>
        <p:nvSpPr>
          <p:cNvPr id="5" name="Rectangle 7"/>
          <p:cNvSpPr>
            <a:spLocks noGrp="1" noChangeArrowheads="1"/>
          </p:cNvSpPr>
          <p:nvPr>
            <p:ph type="sldNum" sz="quarter" idx="5"/>
          </p:nvPr>
        </p:nvSpPr>
        <p:spPr>
          <a:ln/>
        </p:spPr>
        <p:txBody>
          <a:bodyPr/>
          <a:lstStyle/>
          <a:p>
            <a:fld id="{54F7DEF0-4CFC-4396-A2DE-660F5AD408EF}" type="slidenum">
              <a:rPr lang="en-US"/>
              <a:pPr/>
              <a:t>15</a:t>
            </a:fld>
            <a:endParaRPr lang="en-US" dirty="0"/>
          </a:p>
        </p:txBody>
      </p:sp>
      <p:sp>
        <p:nvSpPr>
          <p:cNvPr id="51202" name="Rectangle 2"/>
          <p:cNvSpPr>
            <a:spLocks noGrp="1" noRot="1" noChangeAspect="1" noChangeArrowheads="1" noTextEdit="1"/>
          </p:cNvSpPr>
          <p:nvPr>
            <p:ph type="sldImg"/>
          </p:nvPr>
        </p:nvSpPr>
        <p:spPr>
          <a:xfrm>
            <a:off x="814388" y="692150"/>
            <a:ext cx="5329237" cy="3463925"/>
          </a:xfrm>
          <a:ln/>
        </p:spPr>
      </p:sp>
      <p:sp>
        <p:nvSpPr>
          <p:cNvPr id="5120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9D24B7D2-3B6B-4D8A-9925-DB7D6E37A8B1}" type="datetime1">
              <a:rPr lang="en-US"/>
              <a:pPr/>
              <a:t>6/20/2025</a:t>
            </a:fld>
            <a:endParaRPr lang="en-US" dirty="0"/>
          </a:p>
        </p:txBody>
      </p:sp>
      <p:sp>
        <p:nvSpPr>
          <p:cNvPr id="5" name="Rectangle 7"/>
          <p:cNvSpPr>
            <a:spLocks noGrp="1" noChangeArrowheads="1"/>
          </p:cNvSpPr>
          <p:nvPr>
            <p:ph type="sldNum" sz="quarter" idx="5"/>
          </p:nvPr>
        </p:nvSpPr>
        <p:spPr>
          <a:ln/>
        </p:spPr>
        <p:txBody>
          <a:bodyPr/>
          <a:lstStyle/>
          <a:p>
            <a:fld id="{484E25BA-234D-432C-AD91-B7F97B1873B3}" type="slidenum">
              <a:rPr lang="en-US"/>
              <a:pPr/>
              <a:t>2</a:t>
            </a:fld>
            <a:endParaRPr lang="en-US" dirty="0"/>
          </a:p>
        </p:txBody>
      </p:sp>
      <p:sp>
        <p:nvSpPr>
          <p:cNvPr id="43010" name="Rectangle 2"/>
          <p:cNvSpPr>
            <a:spLocks noGrp="1" noRot="1" noChangeAspect="1" noChangeArrowheads="1" noTextEdit="1"/>
          </p:cNvSpPr>
          <p:nvPr>
            <p:ph type="sldImg"/>
          </p:nvPr>
        </p:nvSpPr>
        <p:spPr>
          <a:xfrm>
            <a:off x="814388" y="692150"/>
            <a:ext cx="5329237" cy="3463925"/>
          </a:xfrm>
          <a:ln/>
        </p:spPr>
      </p:sp>
      <p:sp>
        <p:nvSpPr>
          <p:cNvPr id="4301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DD7793AA-CF57-497C-8D11-2F430BD1E2E6}" type="datetime1">
              <a:rPr lang="en-US"/>
              <a:pPr/>
              <a:t>6/20/2025</a:t>
            </a:fld>
            <a:endParaRPr lang="en-US" dirty="0"/>
          </a:p>
        </p:txBody>
      </p:sp>
      <p:sp>
        <p:nvSpPr>
          <p:cNvPr id="5" name="Rectangle 7"/>
          <p:cNvSpPr>
            <a:spLocks noGrp="1" noChangeArrowheads="1"/>
          </p:cNvSpPr>
          <p:nvPr>
            <p:ph type="sldNum" sz="quarter" idx="5"/>
          </p:nvPr>
        </p:nvSpPr>
        <p:spPr>
          <a:ln/>
        </p:spPr>
        <p:txBody>
          <a:bodyPr/>
          <a:lstStyle/>
          <a:p>
            <a:fld id="{C47A1EAA-D807-4F3A-B8D1-77A170320655}" type="slidenum">
              <a:rPr lang="en-US"/>
              <a:pPr/>
              <a:t>3</a:t>
            </a:fld>
            <a:endParaRPr lang="en-US" dirty="0"/>
          </a:p>
        </p:txBody>
      </p:sp>
      <p:sp>
        <p:nvSpPr>
          <p:cNvPr id="39938" name="Rectangle 2"/>
          <p:cNvSpPr>
            <a:spLocks noGrp="1" noRot="1" noChangeAspect="1" noChangeArrowheads="1" noTextEdit="1"/>
          </p:cNvSpPr>
          <p:nvPr>
            <p:ph type="sldImg"/>
          </p:nvPr>
        </p:nvSpPr>
        <p:spPr>
          <a:xfrm>
            <a:off x="814388" y="692150"/>
            <a:ext cx="5329237" cy="3463925"/>
          </a:xfrm>
          <a:ln/>
        </p:spPr>
      </p:sp>
      <p:sp>
        <p:nvSpPr>
          <p:cNvPr id="3993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FDC9C322-64F3-40DD-9468-1CCDE4EE0A91}" type="datetime1">
              <a:rPr lang="en-US"/>
              <a:pPr/>
              <a:t>6/20/2025</a:t>
            </a:fld>
            <a:endParaRPr lang="en-US" dirty="0"/>
          </a:p>
        </p:txBody>
      </p:sp>
      <p:sp>
        <p:nvSpPr>
          <p:cNvPr id="5" name="Rectangle 7"/>
          <p:cNvSpPr>
            <a:spLocks noGrp="1" noChangeArrowheads="1"/>
          </p:cNvSpPr>
          <p:nvPr>
            <p:ph type="sldNum" sz="quarter" idx="5"/>
          </p:nvPr>
        </p:nvSpPr>
        <p:spPr>
          <a:ln/>
        </p:spPr>
        <p:txBody>
          <a:bodyPr/>
          <a:lstStyle/>
          <a:p>
            <a:fld id="{0A13F3CB-546A-434A-90D7-D33390103D6F}" type="slidenum">
              <a:rPr lang="en-US"/>
              <a:pPr/>
              <a:t>6</a:t>
            </a:fld>
            <a:endParaRPr lang="en-US" dirty="0"/>
          </a:p>
        </p:txBody>
      </p:sp>
      <p:sp>
        <p:nvSpPr>
          <p:cNvPr id="10242" name="Rectangle 2"/>
          <p:cNvSpPr>
            <a:spLocks noGrp="1" noRot="1" noChangeAspect="1" noChangeArrowheads="1" noTextEdit="1"/>
          </p:cNvSpPr>
          <p:nvPr>
            <p:ph type="sldImg"/>
          </p:nvPr>
        </p:nvSpPr>
        <p:spPr>
          <a:xfrm>
            <a:off x="814388" y="692150"/>
            <a:ext cx="5329237" cy="3463925"/>
          </a:xfrm>
          <a:ln/>
        </p:spPr>
      </p:sp>
      <p:sp>
        <p:nvSpPr>
          <p:cNvPr id="1024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2A832FBA-DA53-43E3-A1AD-B5B058580515}" type="datetime1">
              <a:rPr lang="en-US"/>
              <a:pPr/>
              <a:t>6/20/2025</a:t>
            </a:fld>
            <a:endParaRPr lang="en-US" dirty="0"/>
          </a:p>
        </p:txBody>
      </p:sp>
      <p:sp>
        <p:nvSpPr>
          <p:cNvPr id="5" name="Rectangle 7"/>
          <p:cNvSpPr>
            <a:spLocks noGrp="1" noChangeArrowheads="1"/>
          </p:cNvSpPr>
          <p:nvPr>
            <p:ph type="sldNum" sz="quarter" idx="5"/>
          </p:nvPr>
        </p:nvSpPr>
        <p:spPr>
          <a:ln/>
        </p:spPr>
        <p:txBody>
          <a:bodyPr/>
          <a:lstStyle/>
          <a:p>
            <a:fld id="{219C528E-6CB9-4C72-918B-3091C30837A7}" type="slidenum">
              <a:rPr lang="en-US"/>
              <a:pPr/>
              <a:t>8</a:t>
            </a:fld>
            <a:endParaRPr lang="en-US" dirty="0"/>
          </a:p>
        </p:txBody>
      </p:sp>
      <p:sp>
        <p:nvSpPr>
          <p:cNvPr id="44034" name="Rectangle 2"/>
          <p:cNvSpPr>
            <a:spLocks noGrp="1" noRot="1" noChangeAspect="1" noChangeArrowheads="1" noTextEdit="1"/>
          </p:cNvSpPr>
          <p:nvPr>
            <p:ph type="sldImg"/>
          </p:nvPr>
        </p:nvSpPr>
        <p:spPr>
          <a:xfrm>
            <a:off x="814388" y="692150"/>
            <a:ext cx="5329237" cy="3463925"/>
          </a:xfrm>
          <a:ln/>
        </p:spPr>
      </p:sp>
      <p:sp>
        <p:nvSpPr>
          <p:cNvPr id="4403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F1F170F8-282F-4982-80BB-84B59297FBD6}" type="datetime1">
              <a:rPr lang="en-US"/>
              <a:pPr/>
              <a:t>6/20/2025</a:t>
            </a:fld>
            <a:endParaRPr lang="en-US" dirty="0"/>
          </a:p>
        </p:txBody>
      </p:sp>
      <p:sp>
        <p:nvSpPr>
          <p:cNvPr id="5" name="Rectangle 7"/>
          <p:cNvSpPr>
            <a:spLocks noGrp="1" noChangeArrowheads="1"/>
          </p:cNvSpPr>
          <p:nvPr>
            <p:ph type="sldNum" sz="quarter" idx="5"/>
          </p:nvPr>
        </p:nvSpPr>
        <p:spPr>
          <a:ln/>
        </p:spPr>
        <p:txBody>
          <a:bodyPr/>
          <a:lstStyle/>
          <a:p>
            <a:fld id="{8C43B1FF-747E-4E0D-9A50-A275684B9347}" type="slidenum">
              <a:rPr lang="en-US"/>
              <a:pPr/>
              <a:t>9</a:t>
            </a:fld>
            <a:endParaRPr lang="en-US" dirty="0"/>
          </a:p>
        </p:txBody>
      </p:sp>
      <p:sp>
        <p:nvSpPr>
          <p:cNvPr id="45058" name="Rectangle 2"/>
          <p:cNvSpPr>
            <a:spLocks noGrp="1" noRot="1" noChangeAspect="1" noChangeArrowheads="1" noTextEdit="1"/>
          </p:cNvSpPr>
          <p:nvPr>
            <p:ph type="sldImg"/>
          </p:nvPr>
        </p:nvSpPr>
        <p:spPr>
          <a:xfrm>
            <a:off x="814388" y="692150"/>
            <a:ext cx="5329237" cy="3463925"/>
          </a:xfrm>
          <a:ln/>
        </p:spPr>
      </p:sp>
      <p:sp>
        <p:nvSpPr>
          <p:cNvPr id="4505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29DD4EC7-986A-4761-BE8B-A01E8FBAFAE1}" type="datetime1">
              <a:rPr lang="en-US"/>
              <a:pPr/>
              <a:t>6/20/2025</a:t>
            </a:fld>
            <a:endParaRPr lang="en-US" dirty="0"/>
          </a:p>
        </p:txBody>
      </p:sp>
      <p:sp>
        <p:nvSpPr>
          <p:cNvPr id="5" name="Rectangle 7"/>
          <p:cNvSpPr>
            <a:spLocks noGrp="1" noChangeArrowheads="1"/>
          </p:cNvSpPr>
          <p:nvPr>
            <p:ph type="sldNum" sz="quarter" idx="5"/>
          </p:nvPr>
        </p:nvSpPr>
        <p:spPr>
          <a:ln/>
        </p:spPr>
        <p:txBody>
          <a:bodyPr/>
          <a:lstStyle/>
          <a:p>
            <a:fld id="{8F3435F0-643C-45AD-AB7F-827664DDD307}" type="slidenum">
              <a:rPr lang="en-US"/>
              <a:pPr/>
              <a:t>10</a:t>
            </a:fld>
            <a:endParaRPr lang="en-US" dirty="0"/>
          </a:p>
        </p:txBody>
      </p:sp>
      <p:sp>
        <p:nvSpPr>
          <p:cNvPr id="46082" name="Rectangle 2"/>
          <p:cNvSpPr>
            <a:spLocks noGrp="1" noRot="1" noChangeAspect="1" noChangeArrowheads="1" noTextEdit="1"/>
          </p:cNvSpPr>
          <p:nvPr>
            <p:ph type="sldImg"/>
          </p:nvPr>
        </p:nvSpPr>
        <p:spPr>
          <a:xfrm>
            <a:off x="814388" y="692150"/>
            <a:ext cx="5329237" cy="3463925"/>
          </a:xfrm>
          <a:ln/>
        </p:spPr>
      </p:sp>
      <p:sp>
        <p:nvSpPr>
          <p:cNvPr id="4608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5043BF45-3129-4551-8E56-22F15F60617D}" type="datetime1">
              <a:rPr lang="en-US"/>
              <a:pPr/>
              <a:t>6/20/2025</a:t>
            </a:fld>
            <a:endParaRPr lang="en-US" dirty="0"/>
          </a:p>
        </p:txBody>
      </p:sp>
      <p:sp>
        <p:nvSpPr>
          <p:cNvPr id="5" name="Rectangle 7"/>
          <p:cNvSpPr>
            <a:spLocks noGrp="1" noChangeArrowheads="1"/>
          </p:cNvSpPr>
          <p:nvPr>
            <p:ph type="sldNum" sz="quarter" idx="5"/>
          </p:nvPr>
        </p:nvSpPr>
        <p:spPr>
          <a:ln/>
        </p:spPr>
        <p:txBody>
          <a:bodyPr/>
          <a:lstStyle/>
          <a:p>
            <a:fld id="{A4779CF4-F19F-4E95-B45D-BD558DD39EED}" type="slidenum">
              <a:rPr lang="en-US"/>
              <a:pPr/>
              <a:t>11</a:t>
            </a:fld>
            <a:endParaRPr lang="en-US" dirty="0"/>
          </a:p>
        </p:txBody>
      </p:sp>
      <p:sp>
        <p:nvSpPr>
          <p:cNvPr id="47106" name="Rectangle 2"/>
          <p:cNvSpPr>
            <a:spLocks noGrp="1" noRot="1" noChangeAspect="1" noChangeArrowheads="1" noTextEdit="1"/>
          </p:cNvSpPr>
          <p:nvPr>
            <p:ph type="sldImg"/>
          </p:nvPr>
        </p:nvSpPr>
        <p:spPr>
          <a:xfrm>
            <a:off x="814388" y="692150"/>
            <a:ext cx="5329237" cy="3463925"/>
          </a:xfrm>
          <a:ln/>
        </p:spPr>
      </p:sp>
      <p:sp>
        <p:nvSpPr>
          <p:cNvPr id="4710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7C73815E-85C9-494C-9962-E5586990F231}" type="datetime1">
              <a:rPr lang="en-US"/>
              <a:pPr/>
              <a:t>6/20/2025</a:t>
            </a:fld>
            <a:endParaRPr lang="en-US" dirty="0"/>
          </a:p>
        </p:txBody>
      </p:sp>
      <p:sp>
        <p:nvSpPr>
          <p:cNvPr id="5" name="Rectangle 7"/>
          <p:cNvSpPr>
            <a:spLocks noGrp="1" noChangeArrowheads="1"/>
          </p:cNvSpPr>
          <p:nvPr>
            <p:ph type="sldNum" sz="quarter" idx="5"/>
          </p:nvPr>
        </p:nvSpPr>
        <p:spPr>
          <a:ln/>
        </p:spPr>
        <p:txBody>
          <a:bodyPr/>
          <a:lstStyle/>
          <a:p>
            <a:fld id="{BB680DCD-2A62-4382-8E84-C49B108DDF89}" type="slidenum">
              <a:rPr lang="en-US"/>
              <a:pPr/>
              <a:t>12</a:t>
            </a:fld>
            <a:endParaRPr lang="en-US" dirty="0"/>
          </a:p>
        </p:txBody>
      </p:sp>
      <p:sp>
        <p:nvSpPr>
          <p:cNvPr id="48130" name="Rectangle 2"/>
          <p:cNvSpPr>
            <a:spLocks noGrp="1" noRot="1" noChangeAspect="1" noChangeArrowheads="1" noTextEdit="1"/>
          </p:cNvSpPr>
          <p:nvPr>
            <p:ph type="sldImg"/>
          </p:nvPr>
        </p:nvSpPr>
        <p:spPr>
          <a:xfrm>
            <a:off x="814388" y="692150"/>
            <a:ext cx="5329237" cy="3463925"/>
          </a:xfrm>
          <a:ln/>
        </p:spPr>
      </p:sp>
      <p:sp>
        <p:nvSpPr>
          <p:cNvPr id="48131" name="Rectangle 3"/>
          <p:cNvSpPr>
            <a:spLocks noGrp="1" noChangeArrowheads="1"/>
          </p:cNvSpPr>
          <p:nvPr>
            <p:ph type="body" idx="1"/>
          </p:nvPr>
        </p:nvSpPr>
        <p:spPr/>
        <p:txBody>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6018" name="Rectangle 2"/>
          <p:cNvSpPr>
            <a:spLocks noGrp="1" noChangeArrowheads="1"/>
          </p:cNvSpPr>
          <p:nvPr>
            <p:ph type="ctrTitle"/>
          </p:nvPr>
        </p:nvSpPr>
        <p:spPr>
          <a:xfrm>
            <a:off x="1281113" y="1387476"/>
            <a:ext cx="7086600" cy="923925"/>
          </a:xfrm>
        </p:spPr>
        <p:txBody>
          <a:bodyPr/>
          <a:lstStyle>
            <a:lvl1pPr>
              <a:defRPr/>
            </a:lvl1pPr>
          </a:lstStyle>
          <a:p>
            <a:r>
              <a:rPr lang="en-US"/>
              <a:t>Click to edit Master title style</a:t>
            </a:r>
          </a:p>
        </p:txBody>
      </p:sp>
      <p:sp>
        <p:nvSpPr>
          <p:cNvPr id="86019" name="Rectangle 3"/>
          <p:cNvSpPr>
            <a:spLocks noGrp="1" noChangeArrowheads="1"/>
          </p:cNvSpPr>
          <p:nvPr>
            <p:ph type="subTitle" idx="1"/>
          </p:nvPr>
        </p:nvSpPr>
        <p:spPr>
          <a:xfrm>
            <a:off x="1281115" y="2443163"/>
            <a:ext cx="5254625" cy="990600"/>
          </a:xfrm>
        </p:spPr>
        <p:txBody>
          <a:bodyPr/>
          <a:lstStyle>
            <a:lvl1pPr marL="0" indent="0">
              <a:buFontTx/>
              <a:buNone/>
              <a:defRPr/>
            </a:lvl1pPr>
          </a:lstStyle>
          <a:p>
            <a:r>
              <a:rPr lang="en-US"/>
              <a:t>Click to edit Master subtitle style</a:t>
            </a:r>
          </a:p>
        </p:txBody>
      </p:sp>
      <p:sp>
        <p:nvSpPr>
          <p:cNvPr id="86020" name="Rectangle 4"/>
          <p:cNvSpPr>
            <a:spLocks noGrp="1" noChangeArrowheads="1"/>
          </p:cNvSpPr>
          <p:nvPr>
            <p:ph type="dt" sz="half" idx="2"/>
          </p:nvPr>
        </p:nvSpPr>
        <p:spPr/>
        <p:txBody>
          <a:bodyPr/>
          <a:lstStyle>
            <a:lvl1pPr>
              <a:defRPr/>
            </a:lvl1pPr>
          </a:lstStyle>
          <a:p>
            <a:fld id="{2F017BBF-F659-4D8A-A1EC-91933C1D0332}" type="datetime1">
              <a:rPr lang="en-US"/>
              <a:pPr/>
              <a:t>6/20/2025</a:t>
            </a:fld>
            <a:endParaRPr lang="en-US" dirty="0"/>
          </a:p>
        </p:txBody>
      </p:sp>
      <p:sp>
        <p:nvSpPr>
          <p:cNvPr id="86021" name="Rectangle 5"/>
          <p:cNvSpPr>
            <a:spLocks noGrp="1" noChangeArrowheads="1"/>
          </p:cNvSpPr>
          <p:nvPr>
            <p:ph type="ftr" sz="quarter" idx="3"/>
          </p:nvPr>
        </p:nvSpPr>
        <p:spPr/>
        <p:txBody>
          <a:bodyPr/>
          <a:lstStyle>
            <a:lvl1pPr>
              <a:defRPr/>
            </a:lvl1pPr>
          </a:lstStyle>
          <a:p>
            <a:endParaRPr lang="en-US" dirty="0"/>
          </a:p>
        </p:txBody>
      </p:sp>
      <p:sp>
        <p:nvSpPr>
          <p:cNvPr id="86022" name="Rectangle 6"/>
          <p:cNvSpPr>
            <a:spLocks noGrp="1" noChangeArrowheads="1"/>
          </p:cNvSpPr>
          <p:nvPr>
            <p:ph type="sldNum" sz="quarter" idx="4"/>
          </p:nvPr>
        </p:nvSpPr>
        <p:spPr/>
        <p:txBody>
          <a:bodyPr/>
          <a:lstStyle>
            <a:lvl1pPr>
              <a:defRPr/>
            </a:lvl1pPr>
          </a:lstStyle>
          <a:p>
            <a:fld id="{43F703FC-430A-4826-8018-26AF3C22FEE0}" type="slidenum">
              <a:rPr lang="en-US"/>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5D54E9BA-F35F-47DE-A91A-28FE57C87D48}" type="datetime1">
              <a:rPr lang="en-US"/>
              <a:pPr/>
              <a:t>6/20/2025</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24FED5B2-420B-450B-8CDE-CAE2F9C72A98}" type="slidenum">
              <a:rPr lang="en-US"/>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6063" y="593725"/>
            <a:ext cx="1771650" cy="47148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81113" y="593725"/>
            <a:ext cx="5162550" cy="4714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D592ABB3-2744-41EF-867D-19A90AE4C2F8}" type="datetime1">
              <a:rPr lang="en-US"/>
              <a:pPr/>
              <a:t>6/20/2025</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5AFB9ECB-CBF2-4C14-A8A2-9CE76321EB2B}" type="slidenum">
              <a:rPr lang="en-US"/>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AndObj">
  <p:cSld name="Title, 2 Conten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40" y="185739"/>
            <a:ext cx="7793037" cy="1266825"/>
          </a:xfrm>
        </p:spPr>
        <p:txBody>
          <a:bodyPr/>
          <a:lstStyle/>
          <a:p>
            <a:r>
              <a:rPr lang="en-US"/>
              <a:t>Click to edit Master title style</a:t>
            </a:r>
          </a:p>
        </p:txBody>
      </p:sp>
      <p:sp>
        <p:nvSpPr>
          <p:cNvPr id="3" name="Content Placeholder 2"/>
          <p:cNvSpPr>
            <a:spLocks noGrp="1"/>
          </p:cNvSpPr>
          <p:nvPr>
            <p:ph sz="quarter" idx="1"/>
          </p:nvPr>
        </p:nvSpPr>
        <p:spPr>
          <a:xfrm>
            <a:off x="1182688" y="1749426"/>
            <a:ext cx="3810000" cy="1706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1182688" y="3608388"/>
            <a:ext cx="3810000" cy="1706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half" idx="3"/>
          </p:nvPr>
        </p:nvSpPr>
        <p:spPr>
          <a:xfrm>
            <a:off x="5145088" y="1749426"/>
            <a:ext cx="3810000" cy="3565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a:xfrm>
            <a:off x="1162050" y="5411789"/>
            <a:ext cx="1905000" cy="395287"/>
          </a:xfrm>
        </p:spPr>
        <p:txBody>
          <a:bodyPr/>
          <a:lstStyle>
            <a:lvl1pPr>
              <a:defRPr/>
            </a:lvl1pPr>
          </a:lstStyle>
          <a:p>
            <a:fld id="{B683D146-AE93-4240-AE2F-8E920828941D}" type="datetime1">
              <a:rPr lang="en-US"/>
              <a:pPr/>
              <a:t>6/20/2025</a:t>
            </a:fld>
            <a:endParaRPr lang="en-US" dirty="0"/>
          </a:p>
        </p:txBody>
      </p:sp>
      <p:sp>
        <p:nvSpPr>
          <p:cNvPr id="7" name="Footer Placeholder 6"/>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8" name="Slide Number Placeholder 7"/>
          <p:cNvSpPr>
            <a:spLocks noGrp="1"/>
          </p:cNvSpPr>
          <p:nvPr>
            <p:ph type="sldNum" sz="quarter" idx="12"/>
          </p:nvPr>
        </p:nvSpPr>
        <p:spPr>
          <a:xfrm>
            <a:off x="7042150" y="5411789"/>
            <a:ext cx="1905000" cy="395287"/>
          </a:xfrm>
        </p:spPr>
        <p:txBody>
          <a:bodyPr/>
          <a:lstStyle>
            <a:lvl1pPr>
              <a:defRPr/>
            </a:lvl1pPr>
          </a:lstStyle>
          <a:p>
            <a:fld id="{946B7072-8982-480A-8E90-FC7CC623B4B3}" type="slidenum">
              <a:rPr lang="en-US"/>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40" y="185739"/>
            <a:ext cx="7793037" cy="1266825"/>
          </a:xfrm>
        </p:spPr>
        <p:txBody>
          <a:bodyPr/>
          <a:lstStyle/>
          <a:p>
            <a:r>
              <a:rPr lang="en-US"/>
              <a:t>Click to edit Master title style</a:t>
            </a:r>
          </a:p>
        </p:txBody>
      </p:sp>
      <p:sp>
        <p:nvSpPr>
          <p:cNvPr id="3" name="Text Placeholder 2"/>
          <p:cNvSpPr>
            <a:spLocks noGrp="1"/>
          </p:cNvSpPr>
          <p:nvPr>
            <p:ph type="body" sz="half" idx="1"/>
          </p:nvPr>
        </p:nvSpPr>
        <p:spPr>
          <a:xfrm>
            <a:off x="1182688" y="1749426"/>
            <a:ext cx="3810000" cy="3565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45088" y="1749426"/>
            <a:ext cx="3810000" cy="3565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1162050" y="5411789"/>
            <a:ext cx="1905000" cy="395287"/>
          </a:xfrm>
        </p:spPr>
        <p:txBody>
          <a:bodyPr/>
          <a:lstStyle>
            <a:lvl1pPr>
              <a:defRPr/>
            </a:lvl1pPr>
          </a:lstStyle>
          <a:p>
            <a:fld id="{005789A1-B625-4FDB-94BD-12D18AB067EC}" type="datetime1">
              <a:rPr lang="en-US"/>
              <a:pPr/>
              <a:t>6/20/2025</a:t>
            </a:fld>
            <a:endParaRPr lang="en-US" dirty="0"/>
          </a:p>
        </p:txBody>
      </p:sp>
      <p:sp>
        <p:nvSpPr>
          <p:cNvPr id="6" name="Footer Placeholder 5"/>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7" name="Slide Number Placeholder 6"/>
          <p:cNvSpPr>
            <a:spLocks noGrp="1"/>
          </p:cNvSpPr>
          <p:nvPr>
            <p:ph type="sldNum" sz="quarter" idx="12"/>
          </p:nvPr>
        </p:nvSpPr>
        <p:spPr>
          <a:xfrm>
            <a:off x="7042150" y="5411789"/>
            <a:ext cx="1905000" cy="395287"/>
          </a:xfrm>
        </p:spPr>
        <p:txBody>
          <a:bodyPr/>
          <a:lstStyle>
            <a:lvl1pPr>
              <a:defRPr/>
            </a:lvl1pPr>
          </a:lstStyle>
          <a:p>
            <a:fld id="{3D2A4278-4149-4DDA-8F3F-868DCDDA6808}" type="slidenum">
              <a:rPr lang="en-US"/>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150940" y="185739"/>
            <a:ext cx="7793037" cy="1266825"/>
          </a:xfrm>
        </p:spPr>
        <p:txBody>
          <a:bodyPr/>
          <a:lstStyle/>
          <a:p>
            <a:r>
              <a:rPr lang="en-US"/>
              <a:t>Click to edit Master title style</a:t>
            </a:r>
          </a:p>
        </p:txBody>
      </p:sp>
      <p:sp>
        <p:nvSpPr>
          <p:cNvPr id="3" name="Content Placeholder 2"/>
          <p:cNvSpPr>
            <a:spLocks noGrp="1"/>
          </p:cNvSpPr>
          <p:nvPr>
            <p:ph sz="quarter" idx="1"/>
          </p:nvPr>
        </p:nvSpPr>
        <p:spPr>
          <a:xfrm>
            <a:off x="1182688" y="1749426"/>
            <a:ext cx="3810000" cy="1706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145088" y="1749426"/>
            <a:ext cx="3810000" cy="1706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1182688" y="3608388"/>
            <a:ext cx="3810000" cy="1706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5145088" y="3608388"/>
            <a:ext cx="3810000" cy="1706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1162050" y="5411789"/>
            <a:ext cx="1905000" cy="395287"/>
          </a:xfrm>
        </p:spPr>
        <p:txBody>
          <a:bodyPr/>
          <a:lstStyle>
            <a:lvl1pPr>
              <a:defRPr/>
            </a:lvl1pPr>
          </a:lstStyle>
          <a:p>
            <a:fld id="{C74DA899-4774-4ADC-9944-8246D3129AA4}" type="datetime1">
              <a:rPr lang="en-US"/>
              <a:pPr/>
              <a:t>6/20/2025</a:t>
            </a:fld>
            <a:endParaRPr lang="en-US" dirty="0"/>
          </a:p>
        </p:txBody>
      </p:sp>
      <p:sp>
        <p:nvSpPr>
          <p:cNvPr id="8" name="Footer Placeholder 7"/>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9" name="Slide Number Placeholder 8"/>
          <p:cNvSpPr>
            <a:spLocks noGrp="1"/>
          </p:cNvSpPr>
          <p:nvPr>
            <p:ph type="sldNum" sz="quarter" idx="12"/>
          </p:nvPr>
        </p:nvSpPr>
        <p:spPr>
          <a:xfrm>
            <a:off x="7042150" y="5411789"/>
            <a:ext cx="1905000" cy="395287"/>
          </a:xfrm>
        </p:spPr>
        <p:txBody>
          <a:bodyPr/>
          <a:lstStyle>
            <a:lvl1pPr>
              <a:defRPr/>
            </a:lvl1pPr>
          </a:lstStyle>
          <a:p>
            <a:fld id="{D7EDA7D0-A63C-427D-8F77-86934CDF0945}" type="slidenum">
              <a:rPr lang="en-US"/>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40" y="185739"/>
            <a:ext cx="7793037" cy="1266825"/>
          </a:xfrm>
        </p:spPr>
        <p:txBody>
          <a:bodyPr/>
          <a:lstStyle/>
          <a:p>
            <a:r>
              <a:rPr lang="en-US"/>
              <a:t>Click to edit Master title style</a:t>
            </a:r>
          </a:p>
        </p:txBody>
      </p:sp>
      <p:sp>
        <p:nvSpPr>
          <p:cNvPr id="3" name="Content Placeholder 2"/>
          <p:cNvSpPr>
            <a:spLocks noGrp="1"/>
          </p:cNvSpPr>
          <p:nvPr>
            <p:ph sz="half" idx="1"/>
          </p:nvPr>
        </p:nvSpPr>
        <p:spPr>
          <a:xfrm>
            <a:off x="1182688" y="1749426"/>
            <a:ext cx="3810000" cy="3565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145088" y="1749426"/>
            <a:ext cx="3810000" cy="1706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5145088" y="3608388"/>
            <a:ext cx="3810000" cy="1706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a:xfrm>
            <a:off x="1162050" y="5411789"/>
            <a:ext cx="1905000" cy="395287"/>
          </a:xfrm>
        </p:spPr>
        <p:txBody>
          <a:bodyPr/>
          <a:lstStyle>
            <a:lvl1pPr>
              <a:defRPr/>
            </a:lvl1pPr>
          </a:lstStyle>
          <a:p>
            <a:fld id="{509E9862-A4D5-44D8-A3CC-A13DB719A3B5}" type="datetime1">
              <a:rPr lang="en-US"/>
              <a:pPr/>
              <a:t>6/20/2025</a:t>
            </a:fld>
            <a:endParaRPr lang="en-US" dirty="0"/>
          </a:p>
        </p:txBody>
      </p:sp>
      <p:sp>
        <p:nvSpPr>
          <p:cNvPr id="7" name="Footer Placeholder 6"/>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8" name="Slide Number Placeholder 7"/>
          <p:cNvSpPr>
            <a:spLocks noGrp="1"/>
          </p:cNvSpPr>
          <p:nvPr>
            <p:ph type="sldNum" sz="quarter" idx="12"/>
          </p:nvPr>
        </p:nvSpPr>
        <p:spPr>
          <a:xfrm>
            <a:off x="7042150" y="5411789"/>
            <a:ext cx="1905000" cy="395287"/>
          </a:xfrm>
        </p:spPr>
        <p:txBody>
          <a:bodyPr/>
          <a:lstStyle>
            <a:lvl1pPr>
              <a:defRPr/>
            </a:lvl1pPr>
          </a:lstStyle>
          <a:p>
            <a:fld id="{77CA3FB8-4DA2-4608-BB93-6D4A5ECE5780}" type="slidenum">
              <a:rPr lang="en-US"/>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6434" name="Rectangle 2"/>
          <p:cNvSpPr>
            <a:spLocks noGrp="1" noChangeArrowheads="1"/>
          </p:cNvSpPr>
          <p:nvPr>
            <p:ph type="ctrTitle"/>
          </p:nvPr>
        </p:nvSpPr>
        <p:spPr>
          <a:xfrm>
            <a:off x="1279527" y="1387476"/>
            <a:ext cx="7085013" cy="923925"/>
          </a:xfrm>
        </p:spPr>
        <p:txBody>
          <a:bodyPr/>
          <a:lstStyle>
            <a:lvl1pPr>
              <a:defRPr/>
            </a:lvl1pPr>
          </a:lstStyle>
          <a:p>
            <a:r>
              <a:rPr lang="en-US"/>
              <a:t>Click to edit Master title style</a:t>
            </a:r>
          </a:p>
        </p:txBody>
      </p:sp>
      <p:sp>
        <p:nvSpPr>
          <p:cNvPr id="146435" name="Rectangle 3"/>
          <p:cNvSpPr>
            <a:spLocks noGrp="1" noChangeArrowheads="1"/>
          </p:cNvSpPr>
          <p:nvPr>
            <p:ph type="subTitle" idx="1"/>
          </p:nvPr>
        </p:nvSpPr>
        <p:spPr>
          <a:xfrm>
            <a:off x="1279525" y="2443163"/>
            <a:ext cx="5256213" cy="990600"/>
          </a:xfrm>
        </p:spPr>
        <p:txBody>
          <a:bodyPr/>
          <a:lstStyle>
            <a:lvl1pPr marL="0" indent="0">
              <a:buFontTx/>
              <a:buNone/>
              <a:defRPr/>
            </a:lvl1pPr>
          </a:lstStyle>
          <a:p>
            <a:r>
              <a:rPr lang="en-US"/>
              <a:t>Click to edit Master subtitle style</a:t>
            </a:r>
          </a:p>
        </p:txBody>
      </p:sp>
      <p:sp>
        <p:nvSpPr>
          <p:cNvPr id="146436" name="Rectangle 4"/>
          <p:cNvSpPr>
            <a:spLocks noGrp="1" noChangeArrowheads="1"/>
          </p:cNvSpPr>
          <p:nvPr>
            <p:ph type="dt" sz="half" idx="2"/>
          </p:nvPr>
        </p:nvSpPr>
        <p:spPr/>
        <p:txBody>
          <a:bodyPr/>
          <a:lstStyle>
            <a:lvl1pPr>
              <a:defRPr/>
            </a:lvl1pPr>
          </a:lstStyle>
          <a:p>
            <a:fld id="{7EB3870B-A211-4CC2-9774-0E26DA726A92}" type="datetime1">
              <a:rPr lang="en-US"/>
              <a:pPr/>
              <a:t>6/20/2025</a:t>
            </a:fld>
            <a:endParaRPr lang="en-US" dirty="0"/>
          </a:p>
        </p:txBody>
      </p:sp>
      <p:sp>
        <p:nvSpPr>
          <p:cNvPr id="146437" name="Rectangle 5"/>
          <p:cNvSpPr>
            <a:spLocks noGrp="1" noChangeArrowheads="1"/>
          </p:cNvSpPr>
          <p:nvPr>
            <p:ph type="ftr" sz="quarter" idx="3"/>
          </p:nvPr>
        </p:nvSpPr>
        <p:spPr/>
        <p:txBody>
          <a:bodyPr/>
          <a:lstStyle>
            <a:lvl1pPr>
              <a:defRPr/>
            </a:lvl1pPr>
          </a:lstStyle>
          <a:p>
            <a:endParaRPr lang="en-US" dirty="0"/>
          </a:p>
        </p:txBody>
      </p:sp>
      <p:sp>
        <p:nvSpPr>
          <p:cNvPr id="146438" name="Rectangle 6"/>
          <p:cNvSpPr>
            <a:spLocks noGrp="1" noChangeArrowheads="1"/>
          </p:cNvSpPr>
          <p:nvPr>
            <p:ph type="sldNum" sz="quarter" idx="4"/>
          </p:nvPr>
        </p:nvSpPr>
        <p:spPr/>
        <p:txBody>
          <a:bodyPr/>
          <a:lstStyle>
            <a:lvl1pPr>
              <a:defRPr/>
            </a:lvl1pPr>
          </a:lstStyle>
          <a:p>
            <a:fld id="{1A861FE2-44DD-45C3-B92C-E7139BE88897}" type="slidenum">
              <a:rPr lang="en-US"/>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6C74530F-684F-4FEA-8242-C373DA23EC95}" type="datetime1">
              <a:rPr lang="en-US"/>
              <a:pPr/>
              <a:t>6/20/2025</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3CDCA19A-5C4E-47C9-944E-18AF7B04352A}" type="slidenum">
              <a:rPr lang="en-US"/>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819526"/>
            <a:ext cx="7772400" cy="1179513"/>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519363"/>
            <a:ext cx="7772400" cy="130016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2D336BDF-AE1F-432E-9F09-218C39638F7B}" type="datetime1">
              <a:rPr lang="en-US"/>
              <a:pPr/>
              <a:t>6/20/2025</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F3F2F282-A872-4F4A-BE32-3BD23F10431A}" type="slidenum">
              <a:rPr lang="en-US"/>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79525" y="1387476"/>
            <a:ext cx="2552700" cy="3921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84625" y="1387476"/>
            <a:ext cx="2552700" cy="3921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fld id="{51B24D3F-159F-4A52-96ED-A498EDC2A575}" type="datetime1">
              <a:rPr lang="en-US"/>
              <a:pPr/>
              <a:t>6/20/2025</a:t>
            </a:fld>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60D6D361-40B2-46CA-A113-A33EDA2A51D8}" type="slidenum">
              <a:rPr lang="en-US"/>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EEF4A120-2FCB-4E0E-8928-35A1C645FF89}" type="datetime1">
              <a:rPr lang="en-US"/>
              <a:pPr/>
              <a:t>6/20/2025</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2AA9318E-AF3F-4804-BBDF-0B0F11932AED}" type="slidenum">
              <a:rPr lang="en-US"/>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38125"/>
            <a:ext cx="8229600" cy="990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330325"/>
            <a:ext cx="4040188" cy="5540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84364"/>
            <a:ext cx="4040188" cy="34242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330325"/>
            <a:ext cx="4041775" cy="5540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1884364"/>
            <a:ext cx="4041775" cy="34242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fld id="{92C7432D-BA10-4820-953F-BF44FBB05828}" type="datetime1">
              <a:rPr lang="en-US"/>
              <a:pPr/>
              <a:t>6/20/2025</a:t>
            </a:fld>
            <a:endParaRPr lang="en-US" dirty="0"/>
          </a:p>
        </p:txBody>
      </p:sp>
      <p:sp>
        <p:nvSpPr>
          <p:cNvPr id="8" name="Footer Placeholder 7"/>
          <p:cNvSpPr>
            <a:spLocks noGrp="1"/>
          </p:cNvSpPr>
          <p:nvPr>
            <p:ph type="ftr" sz="quarter" idx="11"/>
          </p:nvPr>
        </p:nvSpPr>
        <p:spPr/>
        <p:txBody>
          <a:bodyPr/>
          <a:lstStyle>
            <a:lvl1pPr>
              <a:defRPr/>
            </a:lvl1pPr>
          </a:lstStyle>
          <a:p>
            <a:endParaRPr lang="en-US" dirty="0"/>
          </a:p>
        </p:txBody>
      </p:sp>
      <p:sp>
        <p:nvSpPr>
          <p:cNvPr id="9" name="Slide Number Placeholder 8"/>
          <p:cNvSpPr>
            <a:spLocks noGrp="1"/>
          </p:cNvSpPr>
          <p:nvPr>
            <p:ph type="sldNum" sz="quarter" idx="12"/>
          </p:nvPr>
        </p:nvSpPr>
        <p:spPr/>
        <p:txBody>
          <a:bodyPr/>
          <a:lstStyle>
            <a:lvl1pPr>
              <a:defRPr/>
            </a:lvl1pPr>
          </a:lstStyle>
          <a:p>
            <a:fld id="{9CB73E9B-B3BA-42CB-9FE4-A7593E34C99B}" type="slidenum">
              <a:rPr lang="en-US"/>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fld id="{7D189A90-0CAD-4BA4-86BB-5B1F05B645CE}" type="datetime1">
              <a:rPr lang="en-US"/>
              <a:pPr/>
              <a:t>6/20/2025</a:t>
            </a:fld>
            <a:endParaRPr lang="en-US" dirty="0"/>
          </a:p>
        </p:txBody>
      </p:sp>
      <p:sp>
        <p:nvSpPr>
          <p:cNvPr id="4" name="Footer Placeholder 3"/>
          <p:cNvSpPr>
            <a:spLocks noGrp="1"/>
          </p:cNvSpPr>
          <p:nvPr>
            <p:ph type="ftr" sz="quarter" idx="11"/>
          </p:nvPr>
        </p:nvSpPr>
        <p:spPr/>
        <p:txBody>
          <a:bodyPr/>
          <a:lstStyle>
            <a:lvl1pPr>
              <a:defRPr/>
            </a:lvl1pPr>
          </a:lstStyle>
          <a:p>
            <a:endParaRPr lang="en-US" dirty="0"/>
          </a:p>
        </p:txBody>
      </p:sp>
      <p:sp>
        <p:nvSpPr>
          <p:cNvPr id="5" name="Slide Number Placeholder 4"/>
          <p:cNvSpPr>
            <a:spLocks noGrp="1"/>
          </p:cNvSpPr>
          <p:nvPr>
            <p:ph type="sldNum" sz="quarter" idx="12"/>
          </p:nvPr>
        </p:nvSpPr>
        <p:spPr/>
        <p:txBody>
          <a:bodyPr/>
          <a:lstStyle>
            <a:lvl1pPr>
              <a:defRPr/>
            </a:lvl1pPr>
          </a:lstStyle>
          <a:p>
            <a:fld id="{A419B951-0C23-41E0-8F15-C516031C1EAE}" type="slidenum">
              <a:rPr lang="en-US"/>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4B70641F-EA28-4D0A-8182-771C132705BA}" type="datetime1">
              <a:rPr lang="en-US"/>
              <a:pPr/>
              <a:t>6/20/2025</a:t>
            </a:fld>
            <a:endParaRPr lang="en-US" dirty="0"/>
          </a:p>
        </p:txBody>
      </p:sp>
      <p:sp>
        <p:nvSpPr>
          <p:cNvPr id="3" name="Footer Placeholder 2"/>
          <p:cNvSpPr>
            <a:spLocks noGrp="1"/>
          </p:cNvSpPr>
          <p:nvPr>
            <p:ph type="ftr" sz="quarter" idx="11"/>
          </p:nvPr>
        </p:nvSpPr>
        <p:spPr/>
        <p:txBody>
          <a:bodyPr/>
          <a:lstStyle>
            <a:lvl1pPr>
              <a:defRPr/>
            </a:lvl1pPr>
          </a:lstStyle>
          <a:p>
            <a:endParaRPr lang="en-US" dirty="0"/>
          </a:p>
        </p:txBody>
      </p:sp>
      <p:sp>
        <p:nvSpPr>
          <p:cNvPr id="4" name="Slide Number Placeholder 3"/>
          <p:cNvSpPr>
            <a:spLocks noGrp="1"/>
          </p:cNvSpPr>
          <p:nvPr>
            <p:ph type="sldNum" sz="quarter" idx="12"/>
          </p:nvPr>
        </p:nvSpPr>
        <p:spPr/>
        <p:txBody>
          <a:bodyPr/>
          <a:lstStyle>
            <a:lvl1pPr>
              <a:defRPr/>
            </a:lvl1pPr>
          </a:lstStyle>
          <a:p>
            <a:fld id="{FFA85EB5-6329-46D2-8F33-15882472430D}" type="slidenum">
              <a:rPr lang="en-US"/>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36539"/>
            <a:ext cx="3008313" cy="100647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36539"/>
            <a:ext cx="5111750" cy="50720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243013"/>
            <a:ext cx="3008313" cy="4065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3DFD1B86-16B2-41DB-AB99-7C853600ECE3}" type="datetime1">
              <a:rPr lang="en-US"/>
              <a:pPr/>
              <a:t>6/20/2025</a:t>
            </a:fld>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B8A87812-6BED-402F-8B7D-20701C2A1790}" type="slidenum">
              <a:rPr lang="en-US"/>
              <a:pPr/>
              <a:t>‹#›</a:t>
            </a:fld>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160839"/>
            <a:ext cx="5486400" cy="490537"/>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531814"/>
            <a:ext cx="5486400" cy="3565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4651375"/>
            <a:ext cx="5486400" cy="6985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E664557-9B80-4C3B-BD58-62B47C8C8828}" type="datetime1">
              <a:rPr lang="en-US"/>
              <a:pPr/>
              <a:t>6/20/2025</a:t>
            </a:fld>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88AEC942-A68D-4B6D-A682-A0E3CDF34A22}" type="slidenum">
              <a:rPr lang="en-US"/>
              <a:pPr/>
              <a:t>‹#›</a:t>
            </a:fld>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04B0E779-CE62-405E-A51A-4908DBB40D23}" type="datetime1">
              <a:rPr lang="en-US"/>
              <a:pPr/>
              <a:t>6/20/2025</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BF483591-59AD-4193-88BC-F09095889E6B}" type="slidenum">
              <a:rPr lang="en-US"/>
              <a:pPr/>
              <a:t>‹#›</a:t>
            </a:fld>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4475" y="593725"/>
            <a:ext cx="1771650" cy="47148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79525" y="593725"/>
            <a:ext cx="5162550" cy="4714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965AC9EA-CE4A-43AF-8DC6-12607324A73E}" type="datetime1">
              <a:rPr lang="en-US"/>
              <a:pPr/>
              <a:t>6/20/2025</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08EF6463-DA01-444F-8484-22D85A06F8BD}" type="slidenum">
              <a:rPr lang="en-US"/>
              <a:pPr/>
              <a:t>‹#›</a:t>
            </a:fld>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AndObj">
  <p:cSld name="Title, 2 Conten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40" y="185739"/>
            <a:ext cx="7793037" cy="1266825"/>
          </a:xfrm>
        </p:spPr>
        <p:txBody>
          <a:bodyPr/>
          <a:lstStyle/>
          <a:p>
            <a:r>
              <a:rPr lang="en-US"/>
              <a:t>Click to edit Master title style</a:t>
            </a:r>
          </a:p>
        </p:txBody>
      </p:sp>
      <p:sp>
        <p:nvSpPr>
          <p:cNvPr id="3" name="Content Placeholder 2"/>
          <p:cNvSpPr>
            <a:spLocks noGrp="1"/>
          </p:cNvSpPr>
          <p:nvPr>
            <p:ph sz="quarter" idx="1"/>
          </p:nvPr>
        </p:nvSpPr>
        <p:spPr>
          <a:xfrm>
            <a:off x="1182688" y="1749426"/>
            <a:ext cx="3810000" cy="1706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1182688" y="3608388"/>
            <a:ext cx="3810000" cy="1706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half" idx="3"/>
          </p:nvPr>
        </p:nvSpPr>
        <p:spPr>
          <a:xfrm>
            <a:off x="5145088" y="1749426"/>
            <a:ext cx="3810000" cy="3565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a:xfrm>
            <a:off x="1162050" y="5411789"/>
            <a:ext cx="1905000" cy="395287"/>
          </a:xfrm>
        </p:spPr>
        <p:txBody>
          <a:bodyPr/>
          <a:lstStyle>
            <a:lvl1pPr>
              <a:defRPr/>
            </a:lvl1pPr>
          </a:lstStyle>
          <a:p>
            <a:fld id="{B683D146-AE93-4240-AE2F-8E920828941D}" type="datetime1">
              <a:rPr lang="en-US"/>
              <a:pPr/>
              <a:t>6/20/2025</a:t>
            </a:fld>
            <a:endParaRPr lang="en-US" dirty="0"/>
          </a:p>
        </p:txBody>
      </p:sp>
      <p:sp>
        <p:nvSpPr>
          <p:cNvPr id="7" name="Footer Placeholder 6"/>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8" name="Slide Number Placeholder 7"/>
          <p:cNvSpPr>
            <a:spLocks noGrp="1"/>
          </p:cNvSpPr>
          <p:nvPr>
            <p:ph type="sldNum" sz="quarter" idx="12"/>
          </p:nvPr>
        </p:nvSpPr>
        <p:spPr>
          <a:xfrm>
            <a:off x="7042150" y="5411789"/>
            <a:ext cx="1905000" cy="395287"/>
          </a:xfrm>
        </p:spPr>
        <p:txBody>
          <a:bodyPr/>
          <a:lstStyle>
            <a:lvl1pPr>
              <a:defRPr/>
            </a:lvl1pPr>
          </a:lstStyle>
          <a:p>
            <a:fld id="{946B7072-8982-480A-8E90-FC7CC623B4B3}" type="slidenum">
              <a:rPr lang="en-US"/>
              <a:pPr/>
              <a:t>‹#›</a:t>
            </a:fld>
            <a:endParaRPr 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40" y="185739"/>
            <a:ext cx="7793037" cy="1266825"/>
          </a:xfrm>
        </p:spPr>
        <p:txBody>
          <a:bodyPr/>
          <a:lstStyle/>
          <a:p>
            <a:r>
              <a:rPr lang="en-US"/>
              <a:t>Click to edit Master title style</a:t>
            </a:r>
          </a:p>
        </p:txBody>
      </p:sp>
      <p:sp>
        <p:nvSpPr>
          <p:cNvPr id="3" name="Text Placeholder 2"/>
          <p:cNvSpPr>
            <a:spLocks noGrp="1"/>
          </p:cNvSpPr>
          <p:nvPr>
            <p:ph type="body" sz="half" idx="1"/>
          </p:nvPr>
        </p:nvSpPr>
        <p:spPr>
          <a:xfrm>
            <a:off x="1182688" y="1749426"/>
            <a:ext cx="3810000" cy="3565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45088" y="1749426"/>
            <a:ext cx="3810000" cy="3565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1162050" y="5411789"/>
            <a:ext cx="1905000" cy="395287"/>
          </a:xfrm>
        </p:spPr>
        <p:txBody>
          <a:bodyPr/>
          <a:lstStyle>
            <a:lvl1pPr>
              <a:defRPr/>
            </a:lvl1pPr>
          </a:lstStyle>
          <a:p>
            <a:fld id="{005789A1-B625-4FDB-94BD-12D18AB067EC}" type="datetime1">
              <a:rPr lang="en-US"/>
              <a:pPr/>
              <a:t>6/20/2025</a:t>
            </a:fld>
            <a:endParaRPr lang="en-US" dirty="0"/>
          </a:p>
        </p:txBody>
      </p:sp>
      <p:sp>
        <p:nvSpPr>
          <p:cNvPr id="6" name="Footer Placeholder 5"/>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7" name="Slide Number Placeholder 6"/>
          <p:cNvSpPr>
            <a:spLocks noGrp="1"/>
          </p:cNvSpPr>
          <p:nvPr>
            <p:ph type="sldNum" sz="quarter" idx="12"/>
          </p:nvPr>
        </p:nvSpPr>
        <p:spPr>
          <a:xfrm>
            <a:off x="7042150" y="5411789"/>
            <a:ext cx="1905000" cy="395287"/>
          </a:xfrm>
        </p:spPr>
        <p:txBody>
          <a:bodyPr/>
          <a:lstStyle>
            <a:lvl1pPr>
              <a:defRPr/>
            </a:lvl1pPr>
          </a:lstStyle>
          <a:p>
            <a:fld id="{3D2A4278-4149-4DDA-8F3F-868DCDDA6808}" type="slidenum">
              <a:rPr lang="en-US"/>
              <a:pPr/>
              <a:t>‹#›</a:t>
            </a:fld>
            <a:endParaRPr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150940" y="185739"/>
            <a:ext cx="7793037" cy="1266825"/>
          </a:xfrm>
        </p:spPr>
        <p:txBody>
          <a:bodyPr/>
          <a:lstStyle/>
          <a:p>
            <a:r>
              <a:rPr lang="en-US"/>
              <a:t>Click to edit Master title style</a:t>
            </a:r>
          </a:p>
        </p:txBody>
      </p:sp>
      <p:sp>
        <p:nvSpPr>
          <p:cNvPr id="3" name="Content Placeholder 2"/>
          <p:cNvSpPr>
            <a:spLocks noGrp="1"/>
          </p:cNvSpPr>
          <p:nvPr>
            <p:ph sz="quarter" idx="1"/>
          </p:nvPr>
        </p:nvSpPr>
        <p:spPr>
          <a:xfrm>
            <a:off x="1182688" y="1749426"/>
            <a:ext cx="3810000" cy="1706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145088" y="1749426"/>
            <a:ext cx="3810000" cy="1706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1182688" y="3608388"/>
            <a:ext cx="3810000" cy="1706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5145088" y="3608388"/>
            <a:ext cx="3810000" cy="1706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1162050" y="5411789"/>
            <a:ext cx="1905000" cy="395287"/>
          </a:xfrm>
        </p:spPr>
        <p:txBody>
          <a:bodyPr/>
          <a:lstStyle>
            <a:lvl1pPr>
              <a:defRPr/>
            </a:lvl1pPr>
          </a:lstStyle>
          <a:p>
            <a:fld id="{C74DA899-4774-4ADC-9944-8246D3129AA4}" type="datetime1">
              <a:rPr lang="en-US"/>
              <a:pPr/>
              <a:t>6/20/2025</a:t>
            </a:fld>
            <a:endParaRPr lang="en-US" dirty="0"/>
          </a:p>
        </p:txBody>
      </p:sp>
      <p:sp>
        <p:nvSpPr>
          <p:cNvPr id="8" name="Footer Placeholder 7"/>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9" name="Slide Number Placeholder 8"/>
          <p:cNvSpPr>
            <a:spLocks noGrp="1"/>
          </p:cNvSpPr>
          <p:nvPr>
            <p:ph type="sldNum" sz="quarter" idx="12"/>
          </p:nvPr>
        </p:nvSpPr>
        <p:spPr>
          <a:xfrm>
            <a:off x="7042150" y="5411789"/>
            <a:ext cx="1905000" cy="395287"/>
          </a:xfrm>
        </p:spPr>
        <p:txBody>
          <a:bodyPr/>
          <a:lstStyle>
            <a:lvl1pPr>
              <a:defRPr/>
            </a:lvl1pPr>
          </a:lstStyle>
          <a:p>
            <a:fld id="{D7EDA7D0-A63C-427D-8F77-86934CDF0945}" type="slidenum">
              <a:rPr lang="en-US"/>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819526"/>
            <a:ext cx="7772400" cy="1179513"/>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519363"/>
            <a:ext cx="7772400" cy="130016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84598721-09DC-4B3A-96A6-239BAE2E10B8}" type="datetime1">
              <a:rPr lang="en-US"/>
              <a:pPr/>
              <a:t>6/20/2025</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67E00147-0094-4D38-A295-028875F60AD2}" type="slidenum">
              <a:rPr lang="en-US"/>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40" y="185739"/>
            <a:ext cx="7793037" cy="1266825"/>
          </a:xfrm>
        </p:spPr>
        <p:txBody>
          <a:bodyPr/>
          <a:lstStyle/>
          <a:p>
            <a:r>
              <a:rPr lang="en-US"/>
              <a:t>Click to edit Master title style</a:t>
            </a:r>
          </a:p>
        </p:txBody>
      </p:sp>
      <p:sp>
        <p:nvSpPr>
          <p:cNvPr id="3" name="Content Placeholder 2"/>
          <p:cNvSpPr>
            <a:spLocks noGrp="1"/>
          </p:cNvSpPr>
          <p:nvPr>
            <p:ph sz="half" idx="1"/>
          </p:nvPr>
        </p:nvSpPr>
        <p:spPr>
          <a:xfrm>
            <a:off x="1182688" y="1749426"/>
            <a:ext cx="3810000" cy="3565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145088" y="1749426"/>
            <a:ext cx="3810000" cy="1706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5145088" y="3608388"/>
            <a:ext cx="3810000" cy="1706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a:xfrm>
            <a:off x="1162050" y="5411789"/>
            <a:ext cx="1905000" cy="395287"/>
          </a:xfrm>
        </p:spPr>
        <p:txBody>
          <a:bodyPr/>
          <a:lstStyle>
            <a:lvl1pPr>
              <a:defRPr/>
            </a:lvl1pPr>
          </a:lstStyle>
          <a:p>
            <a:fld id="{509E9862-A4D5-44D8-A3CC-A13DB719A3B5}" type="datetime1">
              <a:rPr lang="en-US"/>
              <a:pPr/>
              <a:t>6/20/2025</a:t>
            </a:fld>
            <a:endParaRPr lang="en-US" dirty="0"/>
          </a:p>
        </p:txBody>
      </p:sp>
      <p:sp>
        <p:nvSpPr>
          <p:cNvPr id="7" name="Footer Placeholder 6"/>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8" name="Slide Number Placeholder 7"/>
          <p:cNvSpPr>
            <a:spLocks noGrp="1"/>
          </p:cNvSpPr>
          <p:nvPr>
            <p:ph type="sldNum" sz="quarter" idx="12"/>
          </p:nvPr>
        </p:nvSpPr>
        <p:spPr>
          <a:xfrm>
            <a:off x="7042150" y="5411789"/>
            <a:ext cx="1905000" cy="395287"/>
          </a:xfrm>
        </p:spPr>
        <p:txBody>
          <a:bodyPr/>
          <a:lstStyle>
            <a:lvl1pPr>
              <a:defRPr/>
            </a:lvl1pPr>
          </a:lstStyle>
          <a:p>
            <a:fld id="{77CA3FB8-4DA2-4608-BB93-6D4A5ECE5780}" type="slidenum">
              <a:rPr lang="en-US"/>
              <a:pPr/>
              <a:t>‹#›</a:t>
            </a:fld>
            <a:endParaRPr 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51000"/>
            <a:ext cx="7543800" cy="2248112"/>
          </a:xfrm>
        </p:spPr>
        <p:txBody>
          <a:bodyPr anchor="b"/>
          <a:lstStyle>
            <a:lvl1pPr>
              <a:defRPr sz="66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685800" y="3962400"/>
            <a:ext cx="6461760" cy="92456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F017BBF-F659-4D8A-A1EC-91933C1D0332}" type="datetime1">
              <a:rPr lang="en-US" smtClean="0"/>
              <a:pPr/>
              <a:t>6/20/2025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3F703FC-430A-4826-8018-26AF3C22FEE0}" type="slidenum">
              <a:rPr lang="en-US" smtClean="0"/>
              <a:pPr/>
              <a:t>‹#›</a:t>
            </a:fld>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EF4A120-2FCB-4E0E-8928-35A1C645FF89}" type="datetime1">
              <a:rPr lang="en-US" smtClean="0"/>
              <a:pPr/>
              <a:t>6/20/2025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AA9318E-AF3F-4804-BBDF-0B0F11932AED}" type="slidenum">
              <a:rPr lang="en-US" smtClean="0"/>
              <a:pPr/>
              <a:t>‹#›</a:t>
            </a:fld>
            <a:endParaRPr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4754880"/>
            <a:ext cx="7659687" cy="1012613"/>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4" y="3339148"/>
            <a:ext cx="6135687" cy="1415733"/>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598721-09DC-4B3A-96A6-239BAE2E10B8}" type="datetime1">
              <a:rPr lang="en-US" smtClean="0"/>
              <a:pPr/>
              <a:t>6/20/2025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E00147-0094-4D38-A295-028875F60AD2}" type="slidenum">
              <a:rPr lang="en-US" smtClean="0"/>
              <a:pPr/>
              <a:t>‹#›</a:t>
            </a:fld>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31366"/>
            <a:ext cx="3657600" cy="3978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331366"/>
            <a:ext cx="3657600" cy="3978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234CAD5-7888-4446-8560-F27453B94140}" type="datetime1">
              <a:rPr lang="en-US" smtClean="0"/>
              <a:pPr/>
              <a:t>6/20/2025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7EA6F37-F5FC-4DF4-A87C-7D759627F958}" type="slidenum">
              <a:rPr lang="en-US" smtClean="0"/>
              <a:pPr/>
              <a:t>‹#›</a:t>
            </a:fld>
            <a:endParaRPr 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330431"/>
            <a:ext cx="3657600" cy="554460"/>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84891"/>
            <a:ext cx="3657600" cy="34244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19600" y="1330431"/>
            <a:ext cx="3657600" cy="554460"/>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419600" y="1884891"/>
            <a:ext cx="3657600" cy="34244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4B98817-D059-4582-A500-94FD86AFA751}" type="datetime1">
              <a:rPr lang="en-US" smtClean="0"/>
              <a:pPr/>
              <a:t>6/20/2025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A70ACD7-1971-477B-BA75-E7E3AF602DAD}" type="slidenum">
              <a:rPr lang="en-US" smtClean="0"/>
              <a:pPr/>
              <a:t>‹#›</a:t>
            </a:fld>
            <a:endParaRPr 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AE5300-A0B9-4E03-AA37-BB71F146E67A}" type="datetime1">
              <a:rPr lang="en-US" smtClean="0"/>
              <a:pPr/>
              <a:t>6/20/2025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055AC5F-70A8-460D-AC63-CA8F560DE538}" type="slidenum">
              <a:rPr lang="en-US" smtClean="0"/>
              <a:pPr/>
              <a:t>‹#›</a:t>
            </a:fld>
            <a:endParaRPr lang="en-US"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BAF5D8-95F4-45BA-8CD5-481CE08F36B7}" type="datetime1">
              <a:rPr lang="en-US" smtClean="0"/>
              <a:pPr/>
              <a:t>6/20/2025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17DF7B6-3336-4701-9ABA-0AA2C9F4BD75}" type="slidenum">
              <a:rPr lang="en-US" smtClean="0"/>
              <a:pPr/>
              <a:t>‹#›</a:t>
            </a:fld>
            <a:endParaRPr lang="en-U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4762805"/>
            <a:ext cx="7772400" cy="515112"/>
          </a:xfrm>
        </p:spPr>
        <p:txBody>
          <a:bodyPr anchor="b"/>
          <a:lstStyle>
            <a:lvl1pPr algn="ctr">
              <a:defRPr sz="2200" b="1"/>
            </a:lvl1pPr>
          </a:lstStyle>
          <a:p>
            <a:r>
              <a:rPr lang="en-US"/>
              <a:t>Click to edit Master title style</a:t>
            </a:r>
            <a:endParaRPr lang="en-US" dirty="0"/>
          </a:p>
        </p:txBody>
      </p:sp>
      <p:sp>
        <p:nvSpPr>
          <p:cNvPr id="4" name="Text Placeholder 3"/>
          <p:cNvSpPr>
            <a:spLocks noGrp="1"/>
          </p:cNvSpPr>
          <p:nvPr>
            <p:ph type="body" sz="half" idx="2"/>
          </p:nvPr>
        </p:nvSpPr>
        <p:spPr>
          <a:xfrm>
            <a:off x="304800" y="5283200"/>
            <a:ext cx="7772401" cy="5283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9F4F5E3-2C2C-4AB2-B3CD-9FA3BBB3F182}" type="datetime1">
              <a:rPr lang="en-US" smtClean="0"/>
              <a:pPr/>
              <a:t>6/20/2025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65F01FF-A318-42D9-B5BE-C0B2A5E0680D}" type="slidenum">
              <a:rPr lang="en-US" smtClean="0"/>
              <a:pPr/>
              <a:t>‹#›</a:t>
            </a:fld>
            <a:endParaRPr lang="en-US" dirty="0"/>
          </a:p>
        </p:txBody>
      </p:sp>
      <p:sp>
        <p:nvSpPr>
          <p:cNvPr id="9" name="Content Placeholder 8"/>
          <p:cNvSpPr>
            <a:spLocks noGrp="1"/>
          </p:cNvSpPr>
          <p:nvPr>
            <p:ph sz="quarter" idx="13"/>
          </p:nvPr>
        </p:nvSpPr>
        <p:spPr>
          <a:xfrm>
            <a:off x="304800" y="330200"/>
            <a:ext cx="7772400" cy="42837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4762574"/>
            <a:ext cx="7772400" cy="515343"/>
          </a:xfrm>
        </p:spPr>
        <p:txBody>
          <a:bodyPr anchor="b"/>
          <a:lstStyle>
            <a:lvl1pPr algn="ctr">
              <a:defRPr sz="2200" b="1">
                <a:ln>
                  <a:noFill/>
                </a:ln>
                <a:solidFill>
                  <a:schemeClr val="tx2"/>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0"/>
            <a:ext cx="8458200" cy="475488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301752" y="5283200"/>
            <a:ext cx="7772400" cy="5309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E60D4B2F-65C7-48EA-859C-7E087A9473E8}" type="datetime1">
              <a:rPr lang="en-US" smtClean="0"/>
              <a:pPr/>
              <a:t>6/20/2025</a:t>
            </a:fld>
            <a:endParaRPr lang="en-US" dirty="0"/>
          </a:p>
        </p:txBody>
      </p:sp>
      <p:sp>
        <p:nvSpPr>
          <p:cNvPr id="9" name="Slide Number Placeholder 8"/>
          <p:cNvSpPr>
            <a:spLocks noGrp="1"/>
          </p:cNvSpPr>
          <p:nvPr>
            <p:ph type="sldNum" sz="quarter" idx="11"/>
          </p:nvPr>
        </p:nvSpPr>
        <p:spPr/>
        <p:txBody>
          <a:bodyPr/>
          <a:lstStyle/>
          <a:p>
            <a:fld id="{615A81E8-D425-4FDF-93AB-8B5BB97349B6}" type="slidenum">
              <a:rPr lang="en-US" smtClean="0"/>
              <a:pPr/>
              <a:t>‹#›</a:t>
            </a:fld>
            <a:endParaRPr lang="en-US" dirty="0"/>
          </a:p>
        </p:txBody>
      </p:sp>
      <p:sp>
        <p:nvSpPr>
          <p:cNvPr id="10" name="Footer Placeholder 9"/>
          <p:cNvSpPr>
            <a:spLocks noGrp="1"/>
          </p:cNvSpPr>
          <p:nvPr>
            <p:ph type="ftr" sz="quarter" idx="12"/>
          </p:nvPr>
        </p:nvSpPr>
        <p:spPr/>
        <p:txBody>
          <a:bodyPr/>
          <a:lstStyle/>
          <a:p>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81113" y="1387476"/>
            <a:ext cx="2551112" cy="3921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84627" y="1387476"/>
            <a:ext cx="2551113" cy="3921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fld id="{A234CAD5-7888-4446-8560-F27453B94140}" type="datetime1">
              <a:rPr lang="en-US"/>
              <a:pPr/>
              <a:t>6/20/2025</a:t>
            </a:fld>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F7EA6F37-F5FC-4DF4-A87C-7D759627F958}" type="slidenum">
              <a:rPr lang="en-US"/>
              <a:pP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54E9BA-F35F-47DE-A91A-28FE57C87D48}" type="datetime1">
              <a:rPr lang="en-US" smtClean="0"/>
              <a:pPr/>
              <a:t>6/20/2025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4FED5B2-420B-450B-8CDE-CAE2F9C72A98}" type="slidenum">
              <a:rPr lang="en-US" smtClean="0"/>
              <a:pPr/>
              <a:t>‹#›</a:t>
            </a:fld>
            <a:endParaRPr lang="en-US"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38020"/>
            <a:ext cx="1752600" cy="5071322"/>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57200" y="238020"/>
            <a:ext cx="6019800" cy="50713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92ABB3-2744-41EF-867D-19A90AE4C2F8}" type="datetime1">
              <a:rPr lang="en-US" smtClean="0"/>
              <a:pPr/>
              <a:t>6/20/2025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FB9ECB-CBF2-4C14-A8A2-9CE76321EB2B}" type="slidenum">
              <a:rPr lang="en-US" smtClean="0"/>
              <a:pPr/>
              <a:t>‹#›</a:t>
            </a:fld>
            <a:endParaRPr lang="en-US"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AndObj">
  <p:cSld name="Title, 2 Conten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40" y="185739"/>
            <a:ext cx="7793037" cy="1266825"/>
          </a:xfrm>
        </p:spPr>
        <p:txBody>
          <a:bodyPr/>
          <a:lstStyle/>
          <a:p>
            <a:r>
              <a:rPr lang="en-US"/>
              <a:t>Click to edit Master title style</a:t>
            </a:r>
          </a:p>
        </p:txBody>
      </p:sp>
      <p:sp>
        <p:nvSpPr>
          <p:cNvPr id="3" name="Content Placeholder 2"/>
          <p:cNvSpPr>
            <a:spLocks noGrp="1"/>
          </p:cNvSpPr>
          <p:nvPr>
            <p:ph sz="quarter" idx="1"/>
          </p:nvPr>
        </p:nvSpPr>
        <p:spPr>
          <a:xfrm>
            <a:off x="1182688" y="1749426"/>
            <a:ext cx="3810000" cy="1706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1182688" y="3608388"/>
            <a:ext cx="3810000" cy="1706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half" idx="3"/>
          </p:nvPr>
        </p:nvSpPr>
        <p:spPr>
          <a:xfrm>
            <a:off x="5145088" y="1749426"/>
            <a:ext cx="3810000" cy="3565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a:xfrm>
            <a:off x="1162050" y="5411789"/>
            <a:ext cx="1905000" cy="395287"/>
          </a:xfrm>
        </p:spPr>
        <p:txBody>
          <a:bodyPr/>
          <a:lstStyle>
            <a:lvl1pPr>
              <a:defRPr/>
            </a:lvl1pPr>
          </a:lstStyle>
          <a:p>
            <a:fld id="{B683D146-AE93-4240-AE2F-8E920828941D}" type="datetime1">
              <a:rPr lang="en-US"/>
              <a:pPr/>
              <a:t>6/20/2025</a:t>
            </a:fld>
            <a:endParaRPr lang="en-US" dirty="0"/>
          </a:p>
        </p:txBody>
      </p:sp>
      <p:sp>
        <p:nvSpPr>
          <p:cNvPr id="7" name="Footer Placeholder 6"/>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8" name="Slide Number Placeholder 7"/>
          <p:cNvSpPr>
            <a:spLocks noGrp="1"/>
          </p:cNvSpPr>
          <p:nvPr>
            <p:ph type="sldNum" sz="quarter" idx="12"/>
          </p:nvPr>
        </p:nvSpPr>
        <p:spPr>
          <a:xfrm>
            <a:off x="7042150" y="5411789"/>
            <a:ext cx="1905000" cy="395287"/>
          </a:xfrm>
        </p:spPr>
        <p:txBody>
          <a:bodyPr/>
          <a:lstStyle>
            <a:lvl1pPr>
              <a:defRPr/>
            </a:lvl1pPr>
          </a:lstStyle>
          <a:p>
            <a:fld id="{946B7072-8982-480A-8E90-FC7CC623B4B3}" type="slidenum">
              <a:rPr lang="en-US"/>
              <a:pPr/>
              <a:t>‹#›</a:t>
            </a:fld>
            <a:endParaRPr lang="en-US"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150940" y="185739"/>
            <a:ext cx="7793037" cy="1266825"/>
          </a:xfrm>
        </p:spPr>
        <p:txBody>
          <a:bodyPr/>
          <a:lstStyle/>
          <a:p>
            <a:r>
              <a:rPr lang="en-US"/>
              <a:t>Click to edit Master title style</a:t>
            </a:r>
          </a:p>
        </p:txBody>
      </p:sp>
      <p:sp>
        <p:nvSpPr>
          <p:cNvPr id="3" name="Content Placeholder 2"/>
          <p:cNvSpPr>
            <a:spLocks noGrp="1"/>
          </p:cNvSpPr>
          <p:nvPr>
            <p:ph sz="quarter" idx="1"/>
          </p:nvPr>
        </p:nvSpPr>
        <p:spPr>
          <a:xfrm>
            <a:off x="1182688" y="1749426"/>
            <a:ext cx="3810000" cy="1706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145088" y="1749426"/>
            <a:ext cx="3810000" cy="1706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1182688" y="3608388"/>
            <a:ext cx="3810000" cy="1706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5145088" y="3608388"/>
            <a:ext cx="3810000" cy="1706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1162050" y="5411789"/>
            <a:ext cx="1905000" cy="395287"/>
          </a:xfrm>
        </p:spPr>
        <p:txBody>
          <a:bodyPr/>
          <a:lstStyle>
            <a:lvl1pPr>
              <a:defRPr/>
            </a:lvl1pPr>
          </a:lstStyle>
          <a:p>
            <a:fld id="{C74DA899-4774-4ADC-9944-8246D3129AA4}" type="datetime1">
              <a:rPr lang="en-US"/>
              <a:pPr/>
              <a:t>6/20/2025</a:t>
            </a:fld>
            <a:endParaRPr lang="en-US" dirty="0"/>
          </a:p>
        </p:txBody>
      </p:sp>
      <p:sp>
        <p:nvSpPr>
          <p:cNvPr id="8" name="Footer Placeholder 7"/>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9" name="Slide Number Placeholder 8"/>
          <p:cNvSpPr>
            <a:spLocks noGrp="1"/>
          </p:cNvSpPr>
          <p:nvPr>
            <p:ph type="sldNum" sz="quarter" idx="12"/>
          </p:nvPr>
        </p:nvSpPr>
        <p:spPr>
          <a:xfrm>
            <a:off x="7042150" y="5411789"/>
            <a:ext cx="1905000" cy="395287"/>
          </a:xfrm>
        </p:spPr>
        <p:txBody>
          <a:bodyPr/>
          <a:lstStyle>
            <a:lvl1pPr>
              <a:defRPr/>
            </a:lvl1pPr>
          </a:lstStyle>
          <a:p>
            <a:fld id="{D7EDA7D0-A63C-427D-8F77-86934CDF0945}" type="slidenum">
              <a:rPr lang="en-US"/>
              <a:pPr/>
              <a:t>‹#›</a:t>
            </a:fld>
            <a:endParaRPr lang="en-US"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40" y="185739"/>
            <a:ext cx="7793037" cy="1266825"/>
          </a:xfrm>
        </p:spPr>
        <p:txBody>
          <a:bodyPr/>
          <a:lstStyle/>
          <a:p>
            <a:r>
              <a:rPr lang="en-US"/>
              <a:t>Click to edit Master title style</a:t>
            </a:r>
          </a:p>
        </p:txBody>
      </p:sp>
      <p:sp>
        <p:nvSpPr>
          <p:cNvPr id="3" name="Content Placeholder 2"/>
          <p:cNvSpPr>
            <a:spLocks noGrp="1"/>
          </p:cNvSpPr>
          <p:nvPr>
            <p:ph sz="half" idx="1"/>
          </p:nvPr>
        </p:nvSpPr>
        <p:spPr>
          <a:xfrm>
            <a:off x="1182688" y="1749426"/>
            <a:ext cx="3810000" cy="3565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145088" y="1749426"/>
            <a:ext cx="3810000" cy="1706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5145088" y="3608388"/>
            <a:ext cx="3810000" cy="1706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a:xfrm>
            <a:off x="1162050" y="5411789"/>
            <a:ext cx="1905000" cy="395287"/>
          </a:xfrm>
        </p:spPr>
        <p:txBody>
          <a:bodyPr/>
          <a:lstStyle>
            <a:lvl1pPr>
              <a:defRPr/>
            </a:lvl1pPr>
          </a:lstStyle>
          <a:p>
            <a:fld id="{509E9862-A4D5-44D8-A3CC-A13DB719A3B5}" type="datetime1">
              <a:rPr lang="en-US"/>
              <a:pPr/>
              <a:t>6/20/2025</a:t>
            </a:fld>
            <a:endParaRPr lang="en-US" dirty="0"/>
          </a:p>
        </p:txBody>
      </p:sp>
      <p:sp>
        <p:nvSpPr>
          <p:cNvPr id="7" name="Footer Placeholder 6"/>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8" name="Slide Number Placeholder 7"/>
          <p:cNvSpPr>
            <a:spLocks noGrp="1"/>
          </p:cNvSpPr>
          <p:nvPr>
            <p:ph type="sldNum" sz="quarter" idx="12"/>
          </p:nvPr>
        </p:nvSpPr>
        <p:spPr>
          <a:xfrm>
            <a:off x="7042150" y="5411789"/>
            <a:ext cx="1905000" cy="395287"/>
          </a:xfrm>
        </p:spPr>
        <p:txBody>
          <a:bodyPr/>
          <a:lstStyle>
            <a:lvl1pPr>
              <a:defRPr/>
            </a:lvl1pPr>
          </a:lstStyle>
          <a:p>
            <a:fld id="{77CA3FB8-4DA2-4608-BB93-6D4A5ECE5780}" type="slidenum">
              <a:rPr lang="en-US"/>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38125"/>
            <a:ext cx="8229600" cy="990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330325"/>
            <a:ext cx="4040188" cy="5540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84364"/>
            <a:ext cx="4040188" cy="34242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330325"/>
            <a:ext cx="4041775" cy="5540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1884364"/>
            <a:ext cx="4041775" cy="34242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fld id="{44B98817-D059-4582-A500-94FD86AFA751}" type="datetime1">
              <a:rPr lang="en-US"/>
              <a:pPr/>
              <a:t>6/20/2025</a:t>
            </a:fld>
            <a:endParaRPr lang="en-US" dirty="0"/>
          </a:p>
        </p:txBody>
      </p:sp>
      <p:sp>
        <p:nvSpPr>
          <p:cNvPr id="8" name="Footer Placeholder 7"/>
          <p:cNvSpPr>
            <a:spLocks noGrp="1"/>
          </p:cNvSpPr>
          <p:nvPr>
            <p:ph type="ftr" sz="quarter" idx="11"/>
          </p:nvPr>
        </p:nvSpPr>
        <p:spPr/>
        <p:txBody>
          <a:bodyPr/>
          <a:lstStyle>
            <a:lvl1pPr>
              <a:defRPr/>
            </a:lvl1pPr>
          </a:lstStyle>
          <a:p>
            <a:endParaRPr lang="en-US" dirty="0"/>
          </a:p>
        </p:txBody>
      </p:sp>
      <p:sp>
        <p:nvSpPr>
          <p:cNvPr id="9" name="Slide Number Placeholder 8"/>
          <p:cNvSpPr>
            <a:spLocks noGrp="1"/>
          </p:cNvSpPr>
          <p:nvPr>
            <p:ph type="sldNum" sz="quarter" idx="12"/>
          </p:nvPr>
        </p:nvSpPr>
        <p:spPr/>
        <p:txBody>
          <a:bodyPr/>
          <a:lstStyle>
            <a:lvl1pPr>
              <a:defRPr/>
            </a:lvl1pPr>
          </a:lstStyle>
          <a:p>
            <a:fld id="{CA70ACD7-1971-477B-BA75-E7E3AF602DAD}" type="slidenum">
              <a:rPr lang="en-US"/>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fld id="{1DAE5300-A0B9-4E03-AA37-BB71F146E67A}" type="datetime1">
              <a:rPr lang="en-US"/>
              <a:pPr/>
              <a:t>6/20/2025</a:t>
            </a:fld>
            <a:endParaRPr lang="en-US" dirty="0"/>
          </a:p>
        </p:txBody>
      </p:sp>
      <p:sp>
        <p:nvSpPr>
          <p:cNvPr id="4" name="Footer Placeholder 3"/>
          <p:cNvSpPr>
            <a:spLocks noGrp="1"/>
          </p:cNvSpPr>
          <p:nvPr>
            <p:ph type="ftr" sz="quarter" idx="11"/>
          </p:nvPr>
        </p:nvSpPr>
        <p:spPr/>
        <p:txBody>
          <a:bodyPr/>
          <a:lstStyle>
            <a:lvl1pPr>
              <a:defRPr/>
            </a:lvl1pPr>
          </a:lstStyle>
          <a:p>
            <a:endParaRPr lang="en-US" dirty="0"/>
          </a:p>
        </p:txBody>
      </p:sp>
      <p:sp>
        <p:nvSpPr>
          <p:cNvPr id="5" name="Slide Number Placeholder 4"/>
          <p:cNvSpPr>
            <a:spLocks noGrp="1"/>
          </p:cNvSpPr>
          <p:nvPr>
            <p:ph type="sldNum" sz="quarter" idx="12"/>
          </p:nvPr>
        </p:nvSpPr>
        <p:spPr/>
        <p:txBody>
          <a:bodyPr/>
          <a:lstStyle>
            <a:lvl1pPr>
              <a:defRPr/>
            </a:lvl1pPr>
          </a:lstStyle>
          <a:p>
            <a:fld id="{7055AC5F-70A8-460D-AC63-CA8F560DE538}" type="slidenum">
              <a:rPr lang="en-US"/>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42BAF5D8-95F4-45BA-8CD5-481CE08F36B7}" type="datetime1">
              <a:rPr lang="en-US"/>
              <a:pPr/>
              <a:t>6/20/2025</a:t>
            </a:fld>
            <a:endParaRPr lang="en-US" dirty="0"/>
          </a:p>
        </p:txBody>
      </p:sp>
      <p:sp>
        <p:nvSpPr>
          <p:cNvPr id="3" name="Footer Placeholder 2"/>
          <p:cNvSpPr>
            <a:spLocks noGrp="1"/>
          </p:cNvSpPr>
          <p:nvPr>
            <p:ph type="ftr" sz="quarter" idx="11"/>
          </p:nvPr>
        </p:nvSpPr>
        <p:spPr/>
        <p:txBody>
          <a:bodyPr/>
          <a:lstStyle>
            <a:lvl1pPr>
              <a:defRPr/>
            </a:lvl1pPr>
          </a:lstStyle>
          <a:p>
            <a:endParaRPr lang="en-US" dirty="0"/>
          </a:p>
        </p:txBody>
      </p:sp>
      <p:sp>
        <p:nvSpPr>
          <p:cNvPr id="4" name="Slide Number Placeholder 3"/>
          <p:cNvSpPr>
            <a:spLocks noGrp="1"/>
          </p:cNvSpPr>
          <p:nvPr>
            <p:ph type="sldNum" sz="quarter" idx="12"/>
          </p:nvPr>
        </p:nvSpPr>
        <p:spPr/>
        <p:txBody>
          <a:bodyPr/>
          <a:lstStyle>
            <a:lvl1pPr>
              <a:defRPr/>
            </a:lvl1pPr>
          </a:lstStyle>
          <a:p>
            <a:fld id="{E17DF7B6-3336-4701-9ABA-0AA2C9F4BD75}" type="slidenum">
              <a:rPr lang="en-US"/>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36539"/>
            <a:ext cx="3008313" cy="100647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36539"/>
            <a:ext cx="5111750" cy="50720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243013"/>
            <a:ext cx="3008313" cy="4065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F9F4F5E3-2C2C-4AB2-B3CD-9FA3BBB3F182}" type="datetime1">
              <a:rPr lang="en-US"/>
              <a:pPr/>
              <a:t>6/20/2025</a:t>
            </a:fld>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E65F01FF-A318-42D9-B5BE-C0B2A5E0680D}" type="slidenum">
              <a:rPr lang="en-US"/>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160839"/>
            <a:ext cx="5486400" cy="490537"/>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531814"/>
            <a:ext cx="5486400" cy="3565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4651375"/>
            <a:ext cx="5486400" cy="6985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E60D4B2F-65C7-48EA-859C-7E087A9473E8}" type="datetime1">
              <a:rPr lang="en-US"/>
              <a:pPr/>
              <a:t>6/20/2025</a:t>
            </a:fld>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615A81E8-D425-4FDF-93AB-8B5BB97349B6}" type="slidenum">
              <a:rPr lang="en-US"/>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image" Target="../media/image1.png"/><Relationship Id="rId2" Type="http://schemas.openxmlformats.org/officeDocument/2006/relationships/slideLayout" Target="../slideLayouts/slideLayout17.xml"/><Relationship Id="rId16"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theme" Target="../theme/theme3.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7" cstate="print"/>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bwMode="auto">
          <a:xfrm>
            <a:off x="1281113" y="593726"/>
            <a:ext cx="7086600" cy="633413"/>
          </a:xfrm>
          <a:prstGeom prst="rect">
            <a:avLst/>
          </a:prstGeom>
          <a:noFill/>
          <a:ln w="9525">
            <a:noFill/>
            <a:miter lim="800000"/>
            <a:headEnd/>
            <a:tailEnd/>
          </a:ln>
          <a:effectLst/>
        </p:spPr>
        <p:txBody>
          <a:bodyPr vert="horz" wrap="square" lIns="89814" tIns="44909" rIns="89814" bIns="44909" numCol="1" anchor="ctr" anchorCtr="0" compatLnSpc="1">
            <a:prstTxWarp prst="textNoShape">
              <a:avLst/>
            </a:prstTxWarp>
          </a:bodyPr>
          <a:lstStyle/>
          <a:p>
            <a:pPr lvl="0"/>
            <a:r>
              <a:rPr lang="en-US"/>
              <a:t>Click to edit Master title style</a:t>
            </a:r>
          </a:p>
        </p:txBody>
      </p:sp>
      <p:sp>
        <p:nvSpPr>
          <p:cNvPr id="84995" name="Rectangle 3"/>
          <p:cNvSpPr>
            <a:spLocks noGrp="1" noChangeArrowheads="1"/>
          </p:cNvSpPr>
          <p:nvPr>
            <p:ph type="body" idx="1"/>
          </p:nvPr>
        </p:nvSpPr>
        <p:spPr bwMode="auto">
          <a:xfrm>
            <a:off x="1281115" y="1387476"/>
            <a:ext cx="5254625" cy="3921125"/>
          </a:xfrm>
          <a:prstGeom prst="rect">
            <a:avLst/>
          </a:prstGeom>
          <a:noFill/>
          <a:ln w="9525">
            <a:noFill/>
            <a:miter lim="800000"/>
            <a:headEnd/>
            <a:tailEnd/>
          </a:ln>
          <a:effectLst/>
        </p:spPr>
        <p:txBody>
          <a:bodyPr vert="horz" wrap="square" lIns="89814" tIns="44909" rIns="89814" bIns="44909"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4996" name="Rectangle 4"/>
          <p:cNvSpPr>
            <a:spLocks noGrp="1" noChangeArrowheads="1"/>
          </p:cNvSpPr>
          <p:nvPr>
            <p:ph type="dt" sz="half" idx="2"/>
          </p:nvPr>
        </p:nvSpPr>
        <p:spPr bwMode="auto">
          <a:xfrm>
            <a:off x="458788" y="5572126"/>
            <a:ext cx="2132012" cy="282575"/>
          </a:xfrm>
          <a:prstGeom prst="rect">
            <a:avLst/>
          </a:prstGeom>
          <a:noFill/>
          <a:ln w="9525">
            <a:noFill/>
            <a:miter lim="800000"/>
            <a:headEnd/>
            <a:tailEnd/>
          </a:ln>
          <a:effectLst/>
        </p:spPr>
        <p:txBody>
          <a:bodyPr vert="horz" wrap="square" lIns="89814" tIns="44909" rIns="89814" bIns="44909" numCol="1" anchor="t" anchorCtr="0" compatLnSpc="1">
            <a:prstTxWarp prst="textNoShape">
              <a:avLst/>
            </a:prstTxWarp>
          </a:bodyPr>
          <a:lstStyle>
            <a:lvl1pPr defTabSz="898525">
              <a:defRPr sz="1200">
                <a:latin typeface="+mn-lt"/>
              </a:defRPr>
            </a:lvl1pPr>
          </a:lstStyle>
          <a:p>
            <a:fld id="{AC90D091-F6CD-4752-8608-CA17A85967BC}" type="datetime1">
              <a:rPr lang="en-US"/>
              <a:pPr/>
              <a:t>6/20/2025</a:t>
            </a:fld>
            <a:endParaRPr lang="en-US" dirty="0"/>
          </a:p>
        </p:txBody>
      </p:sp>
      <p:sp>
        <p:nvSpPr>
          <p:cNvPr id="84997" name="Rectangle 5"/>
          <p:cNvSpPr>
            <a:spLocks noGrp="1" noChangeArrowheads="1"/>
          </p:cNvSpPr>
          <p:nvPr>
            <p:ph type="ftr" sz="quarter" idx="3"/>
          </p:nvPr>
        </p:nvSpPr>
        <p:spPr bwMode="auto">
          <a:xfrm>
            <a:off x="3125790" y="5572126"/>
            <a:ext cx="2892425" cy="282575"/>
          </a:xfrm>
          <a:prstGeom prst="rect">
            <a:avLst/>
          </a:prstGeom>
          <a:noFill/>
          <a:ln w="9525">
            <a:noFill/>
            <a:miter lim="800000"/>
            <a:headEnd/>
            <a:tailEnd/>
          </a:ln>
          <a:effectLst/>
        </p:spPr>
        <p:txBody>
          <a:bodyPr vert="horz" wrap="square" lIns="89814" tIns="44909" rIns="89814" bIns="44909" numCol="1" anchor="t" anchorCtr="0" compatLnSpc="1">
            <a:prstTxWarp prst="textNoShape">
              <a:avLst/>
            </a:prstTxWarp>
          </a:bodyPr>
          <a:lstStyle>
            <a:lvl1pPr algn="ctr" defTabSz="898525">
              <a:defRPr sz="1200">
                <a:latin typeface="+mn-lt"/>
              </a:defRPr>
            </a:lvl1pPr>
          </a:lstStyle>
          <a:p>
            <a:endParaRPr lang="en-US" dirty="0"/>
          </a:p>
        </p:txBody>
      </p:sp>
      <p:sp>
        <p:nvSpPr>
          <p:cNvPr id="84998" name="Rectangle 6"/>
          <p:cNvSpPr>
            <a:spLocks noGrp="1" noChangeArrowheads="1"/>
          </p:cNvSpPr>
          <p:nvPr>
            <p:ph type="sldNum" sz="quarter" idx="4"/>
          </p:nvPr>
        </p:nvSpPr>
        <p:spPr bwMode="auto">
          <a:xfrm>
            <a:off x="6553202" y="5572126"/>
            <a:ext cx="2132013" cy="282575"/>
          </a:xfrm>
          <a:prstGeom prst="rect">
            <a:avLst/>
          </a:prstGeom>
          <a:noFill/>
          <a:ln w="9525">
            <a:noFill/>
            <a:miter lim="800000"/>
            <a:headEnd/>
            <a:tailEnd/>
          </a:ln>
          <a:effectLst/>
        </p:spPr>
        <p:txBody>
          <a:bodyPr vert="horz" wrap="square" lIns="89814" tIns="44909" rIns="89814" bIns="44909" numCol="1" anchor="t" anchorCtr="0" compatLnSpc="1">
            <a:prstTxWarp prst="textNoShape">
              <a:avLst/>
            </a:prstTxWarp>
          </a:bodyPr>
          <a:lstStyle>
            <a:lvl1pPr algn="r" defTabSz="898525">
              <a:defRPr sz="1200">
                <a:latin typeface="+mn-lt"/>
              </a:defRPr>
            </a:lvl1pPr>
          </a:lstStyle>
          <a:p>
            <a:fld id="{69F6FE19-A51D-47B7-8DE1-91695C47EEB0}"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65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855" r:id="rId12"/>
    <p:sldLayoutId id="2147483856" r:id="rId13"/>
    <p:sldLayoutId id="2147483857" r:id="rId14"/>
    <p:sldLayoutId id="2147483858" r:id="rId15"/>
  </p:sldLayoutIdLst>
  <p:hf hdr="0" ftr="0" dt="0"/>
  <p:txStyles>
    <p:titleStyle>
      <a:lvl1pPr algn="l" defTabSz="898525" rtl="0" fontAlgn="base">
        <a:spcBef>
          <a:spcPct val="0"/>
        </a:spcBef>
        <a:spcAft>
          <a:spcPct val="0"/>
        </a:spcAft>
        <a:defRPr sz="3500">
          <a:solidFill>
            <a:schemeClr val="tx2"/>
          </a:solidFill>
          <a:latin typeface="+mj-lt"/>
          <a:ea typeface="+mj-ea"/>
          <a:cs typeface="+mj-cs"/>
        </a:defRPr>
      </a:lvl1pPr>
      <a:lvl2pPr algn="l" defTabSz="898525" rtl="0" fontAlgn="base">
        <a:spcBef>
          <a:spcPct val="0"/>
        </a:spcBef>
        <a:spcAft>
          <a:spcPct val="0"/>
        </a:spcAft>
        <a:defRPr sz="3500">
          <a:solidFill>
            <a:schemeClr val="tx2"/>
          </a:solidFill>
          <a:latin typeface="Century Gothic" pitchFamily="34" charset="0"/>
        </a:defRPr>
      </a:lvl2pPr>
      <a:lvl3pPr algn="l" defTabSz="898525" rtl="0" fontAlgn="base">
        <a:spcBef>
          <a:spcPct val="0"/>
        </a:spcBef>
        <a:spcAft>
          <a:spcPct val="0"/>
        </a:spcAft>
        <a:defRPr sz="3500">
          <a:solidFill>
            <a:schemeClr val="tx2"/>
          </a:solidFill>
          <a:latin typeface="Century Gothic" pitchFamily="34" charset="0"/>
        </a:defRPr>
      </a:lvl3pPr>
      <a:lvl4pPr algn="l" defTabSz="898525" rtl="0" fontAlgn="base">
        <a:spcBef>
          <a:spcPct val="0"/>
        </a:spcBef>
        <a:spcAft>
          <a:spcPct val="0"/>
        </a:spcAft>
        <a:defRPr sz="3500">
          <a:solidFill>
            <a:schemeClr val="tx2"/>
          </a:solidFill>
          <a:latin typeface="Century Gothic" pitchFamily="34" charset="0"/>
        </a:defRPr>
      </a:lvl4pPr>
      <a:lvl5pPr algn="l" defTabSz="898525" rtl="0" fontAlgn="base">
        <a:spcBef>
          <a:spcPct val="0"/>
        </a:spcBef>
        <a:spcAft>
          <a:spcPct val="0"/>
        </a:spcAft>
        <a:defRPr sz="3500">
          <a:solidFill>
            <a:schemeClr val="tx2"/>
          </a:solidFill>
          <a:latin typeface="Century Gothic" pitchFamily="34" charset="0"/>
        </a:defRPr>
      </a:lvl5pPr>
      <a:lvl6pPr marL="457200" algn="l" defTabSz="898525" rtl="0" fontAlgn="base">
        <a:spcBef>
          <a:spcPct val="0"/>
        </a:spcBef>
        <a:spcAft>
          <a:spcPct val="0"/>
        </a:spcAft>
        <a:defRPr sz="3500">
          <a:solidFill>
            <a:schemeClr val="tx2"/>
          </a:solidFill>
          <a:latin typeface="Century Gothic" pitchFamily="34" charset="0"/>
        </a:defRPr>
      </a:lvl6pPr>
      <a:lvl7pPr marL="914400" algn="l" defTabSz="898525" rtl="0" fontAlgn="base">
        <a:spcBef>
          <a:spcPct val="0"/>
        </a:spcBef>
        <a:spcAft>
          <a:spcPct val="0"/>
        </a:spcAft>
        <a:defRPr sz="3500">
          <a:solidFill>
            <a:schemeClr val="tx2"/>
          </a:solidFill>
          <a:latin typeface="Century Gothic" pitchFamily="34" charset="0"/>
        </a:defRPr>
      </a:lvl7pPr>
      <a:lvl8pPr marL="1371600" algn="l" defTabSz="898525" rtl="0" fontAlgn="base">
        <a:spcBef>
          <a:spcPct val="0"/>
        </a:spcBef>
        <a:spcAft>
          <a:spcPct val="0"/>
        </a:spcAft>
        <a:defRPr sz="3500">
          <a:solidFill>
            <a:schemeClr val="tx2"/>
          </a:solidFill>
          <a:latin typeface="Century Gothic" pitchFamily="34" charset="0"/>
        </a:defRPr>
      </a:lvl8pPr>
      <a:lvl9pPr marL="1828800" algn="l" defTabSz="898525" rtl="0" fontAlgn="base">
        <a:spcBef>
          <a:spcPct val="0"/>
        </a:spcBef>
        <a:spcAft>
          <a:spcPct val="0"/>
        </a:spcAft>
        <a:defRPr sz="3500">
          <a:solidFill>
            <a:schemeClr val="tx2"/>
          </a:solidFill>
          <a:latin typeface="Century Gothic" pitchFamily="34" charset="0"/>
        </a:defRPr>
      </a:lvl9pPr>
    </p:titleStyle>
    <p:bodyStyle>
      <a:lvl1pPr marL="336550" indent="-336550" algn="l" defTabSz="898525" rtl="0" fontAlgn="base">
        <a:spcBef>
          <a:spcPct val="20000"/>
        </a:spcBef>
        <a:spcAft>
          <a:spcPct val="0"/>
        </a:spcAft>
        <a:buChar char="•"/>
        <a:defRPr sz="2800">
          <a:solidFill>
            <a:schemeClr val="tx1"/>
          </a:solidFill>
          <a:latin typeface="+mn-lt"/>
          <a:ea typeface="+mn-ea"/>
          <a:cs typeface="+mn-cs"/>
        </a:defRPr>
      </a:lvl1pPr>
      <a:lvl2pPr marL="730250" indent="-279400" algn="l" defTabSz="898525" rtl="0" fontAlgn="base">
        <a:spcBef>
          <a:spcPct val="20000"/>
        </a:spcBef>
        <a:spcAft>
          <a:spcPct val="0"/>
        </a:spcAft>
        <a:buChar char="–"/>
        <a:defRPr sz="2500">
          <a:solidFill>
            <a:schemeClr val="tx1"/>
          </a:solidFill>
          <a:latin typeface="+mn-lt"/>
        </a:defRPr>
      </a:lvl2pPr>
      <a:lvl3pPr marL="1122363" indent="-223838" algn="l" defTabSz="898525" rtl="0" fontAlgn="base">
        <a:spcBef>
          <a:spcPct val="20000"/>
        </a:spcBef>
        <a:spcAft>
          <a:spcPct val="0"/>
        </a:spcAft>
        <a:buChar char="•"/>
        <a:defRPr sz="2000">
          <a:solidFill>
            <a:schemeClr val="tx1"/>
          </a:solidFill>
          <a:latin typeface="+mn-lt"/>
        </a:defRPr>
      </a:lvl3pPr>
      <a:lvl4pPr marL="1571625" indent="-222250" algn="l" defTabSz="898525" rtl="0" fontAlgn="base">
        <a:spcBef>
          <a:spcPct val="20000"/>
        </a:spcBef>
        <a:spcAft>
          <a:spcPct val="0"/>
        </a:spcAft>
        <a:buChar char="–"/>
        <a:defRPr sz="1700">
          <a:solidFill>
            <a:schemeClr val="tx1"/>
          </a:solidFill>
          <a:latin typeface="+mn-lt"/>
        </a:defRPr>
      </a:lvl4pPr>
      <a:lvl5pPr marL="2020888" indent="-223838" algn="l" defTabSz="898525" rtl="0" fontAlgn="base">
        <a:spcBef>
          <a:spcPct val="20000"/>
        </a:spcBef>
        <a:spcAft>
          <a:spcPct val="0"/>
        </a:spcAft>
        <a:buChar char="»"/>
        <a:defRPr sz="1600">
          <a:solidFill>
            <a:schemeClr val="tx1"/>
          </a:solidFill>
          <a:latin typeface="+mn-lt"/>
        </a:defRPr>
      </a:lvl5pPr>
      <a:lvl6pPr marL="2478088" indent="-223838" algn="l" defTabSz="898525" rtl="0" fontAlgn="base">
        <a:spcBef>
          <a:spcPct val="20000"/>
        </a:spcBef>
        <a:spcAft>
          <a:spcPct val="0"/>
        </a:spcAft>
        <a:buChar char="»"/>
        <a:defRPr sz="1600">
          <a:solidFill>
            <a:schemeClr val="tx1"/>
          </a:solidFill>
          <a:latin typeface="+mn-lt"/>
        </a:defRPr>
      </a:lvl6pPr>
      <a:lvl7pPr marL="2935288" indent="-223838" algn="l" defTabSz="898525" rtl="0" fontAlgn="base">
        <a:spcBef>
          <a:spcPct val="20000"/>
        </a:spcBef>
        <a:spcAft>
          <a:spcPct val="0"/>
        </a:spcAft>
        <a:buChar char="»"/>
        <a:defRPr sz="1600">
          <a:solidFill>
            <a:schemeClr val="tx1"/>
          </a:solidFill>
          <a:latin typeface="+mn-lt"/>
        </a:defRPr>
      </a:lvl7pPr>
      <a:lvl8pPr marL="3392488" indent="-223838" algn="l" defTabSz="898525" rtl="0" fontAlgn="base">
        <a:spcBef>
          <a:spcPct val="20000"/>
        </a:spcBef>
        <a:spcAft>
          <a:spcPct val="0"/>
        </a:spcAft>
        <a:buChar char="»"/>
        <a:defRPr sz="1600">
          <a:solidFill>
            <a:schemeClr val="tx1"/>
          </a:solidFill>
          <a:latin typeface="+mn-lt"/>
        </a:defRPr>
      </a:lvl8pPr>
      <a:lvl9pPr marL="3849688" indent="-223838" algn="l" defTabSz="898525" rtl="0" fontAlgn="base">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7" cstate="print"/>
          <a:srcRect/>
          <a:stretch>
            <a:fillRect/>
          </a:stretch>
        </a:blipFill>
        <a:effectLst/>
      </p:bgPr>
    </p:bg>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bwMode="auto">
          <a:xfrm>
            <a:off x="1279525" y="593725"/>
            <a:ext cx="7086600" cy="635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45411" name="Rectangle 3"/>
          <p:cNvSpPr>
            <a:spLocks noGrp="1" noChangeArrowheads="1"/>
          </p:cNvSpPr>
          <p:nvPr>
            <p:ph type="body" idx="1"/>
          </p:nvPr>
        </p:nvSpPr>
        <p:spPr bwMode="auto">
          <a:xfrm>
            <a:off x="1279525" y="1387476"/>
            <a:ext cx="5257800" cy="3921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5412" name="Rectangle 4"/>
          <p:cNvSpPr>
            <a:spLocks noGrp="1" noChangeArrowheads="1"/>
          </p:cNvSpPr>
          <p:nvPr>
            <p:ph type="dt" sz="half" idx="2"/>
          </p:nvPr>
        </p:nvSpPr>
        <p:spPr bwMode="auto">
          <a:xfrm>
            <a:off x="457200" y="5572125"/>
            <a:ext cx="2133600" cy="2809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mn-lt"/>
              </a:defRPr>
            </a:lvl1pPr>
          </a:lstStyle>
          <a:p>
            <a:fld id="{28B0E59A-D8B4-4B9D-99AC-5E2E563BDC53}" type="datetime1">
              <a:rPr lang="en-US"/>
              <a:pPr/>
              <a:t>6/20/2025</a:t>
            </a:fld>
            <a:endParaRPr lang="en-US" dirty="0"/>
          </a:p>
        </p:txBody>
      </p:sp>
      <p:sp>
        <p:nvSpPr>
          <p:cNvPr id="145413" name="Rectangle 5"/>
          <p:cNvSpPr>
            <a:spLocks noGrp="1" noChangeArrowheads="1"/>
          </p:cNvSpPr>
          <p:nvPr>
            <p:ph type="ftr" sz="quarter" idx="3"/>
          </p:nvPr>
        </p:nvSpPr>
        <p:spPr bwMode="auto">
          <a:xfrm>
            <a:off x="3124200" y="5572125"/>
            <a:ext cx="2895600" cy="2809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latin typeface="+mn-lt"/>
              </a:defRPr>
            </a:lvl1pPr>
          </a:lstStyle>
          <a:p>
            <a:endParaRPr lang="en-US" dirty="0"/>
          </a:p>
        </p:txBody>
      </p:sp>
      <p:sp>
        <p:nvSpPr>
          <p:cNvPr id="145414" name="Rectangle 6"/>
          <p:cNvSpPr>
            <a:spLocks noGrp="1" noChangeArrowheads="1"/>
          </p:cNvSpPr>
          <p:nvPr>
            <p:ph type="sldNum" sz="quarter" idx="4"/>
          </p:nvPr>
        </p:nvSpPr>
        <p:spPr bwMode="auto">
          <a:xfrm>
            <a:off x="6553200" y="5572125"/>
            <a:ext cx="2133600" cy="2809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mn-lt"/>
              </a:defRPr>
            </a:lvl1pPr>
          </a:lstStyle>
          <a:p>
            <a:fld id="{AA3A6F7D-A6E0-4ED1-B12C-B1D0AF5EB882}"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668"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851" r:id="rId12"/>
    <p:sldLayoutId id="2147483852" r:id="rId13"/>
    <p:sldLayoutId id="2147483853" r:id="rId14"/>
    <p:sldLayoutId id="2147483854" r:id="rId15"/>
  </p:sldLayoutIdLst>
  <p:hf hdr="0" ftr="0" dt="0"/>
  <p:txStyles>
    <p:titleStyle>
      <a:lvl1pPr algn="l" rtl="0" fontAlgn="base">
        <a:spcBef>
          <a:spcPct val="0"/>
        </a:spcBef>
        <a:spcAft>
          <a:spcPct val="0"/>
        </a:spcAft>
        <a:defRPr sz="3600">
          <a:solidFill>
            <a:schemeClr val="tx2"/>
          </a:solidFill>
          <a:latin typeface="+mj-lt"/>
          <a:ea typeface="+mj-ea"/>
          <a:cs typeface="+mj-cs"/>
        </a:defRPr>
      </a:lvl1pPr>
      <a:lvl2pPr algn="l" rtl="0" fontAlgn="base">
        <a:spcBef>
          <a:spcPct val="0"/>
        </a:spcBef>
        <a:spcAft>
          <a:spcPct val="0"/>
        </a:spcAft>
        <a:defRPr sz="3600">
          <a:solidFill>
            <a:schemeClr val="tx2"/>
          </a:solidFill>
          <a:latin typeface="Century Gothic" pitchFamily="34" charset="0"/>
        </a:defRPr>
      </a:lvl2pPr>
      <a:lvl3pPr algn="l" rtl="0" fontAlgn="base">
        <a:spcBef>
          <a:spcPct val="0"/>
        </a:spcBef>
        <a:spcAft>
          <a:spcPct val="0"/>
        </a:spcAft>
        <a:defRPr sz="3600">
          <a:solidFill>
            <a:schemeClr val="tx2"/>
          </a:solidFill>
          <a:latin typeface="Century Gothic" pitchFamily="34" charset="0"/>
        </a:defRPr>
      </a:lvl3pPr>
      <a:lvl4pPr algn="l" rtl="0" fontAlgn="base">
        <a:spcBef>
          <a:spcPct val="0"/>
        </a:spcBef>
        <a:spcAft>
          <a:spcPct val="0"/>
        </a:spcAft>
        <a:defRPr sz="3600">
          <a:solidFill>
            <a:schemeClr val="tx2"/>
          </a:solidFill>
          <a:latin typeface="Century Gothic" pitchFamily="34" charset="0"/>
        </a:defRPr>
      </a:lvl4pPr>
      <a:lvl5pPr algn="l" rtl="0" fontAlgn="base">
        <a:spcBef>
          <a:spcPct val="0"/>
        </a:spcBef>
        <a:spcAft>
          <a:spcPct val="0"/>
        </a:spcAft>
        <a:defRPr sz="3600">
          <a:solidFill>
            <a:schemeClr val="tx2"/>
          </a:solidFill>
          <a:latin typeface="Century Gothic" pitchFamily="34" charset="0"/>
        </a:defRPr>
      </a:lvl5pPr>
      <a:lvl6pPr marL="457200" algn="l" rtl="0" fontAlgn="base">
        <a:spcBef>
          <a:spcPct val="0"/>
        </a:spcBef>
        <a:spcAft>
          <a:spcPct val="0"/>
        </a:spcAft>
        <a:defRPr sz="3600">
          <a:solidFill>
            <a:schemeClr val="tx2"/>
          </a:solidFill>
          <a:latin typeface="Century Gothic" pitchFamily="34" charset="0"/>
        </a:defRPr>
      </a:lvl6pPr>
      <a:lvl7pPr marL="914400" algn="l" rtl="0" fontAlgn="base">
        <a:spcBef>
          <a:spcPct val="0"/>
        </a:spcBef>
        <a:spcAft>
          <a:spcPct val="0"/>
        </a:spcAft>
        <a:defRPr sz="3600">
          <a:solidFill>
            <a:schemeClr val="tx2"/>
          </a:solidFill>
          <a:latin typeface="Century Gothic" pitchFamily="34" charset="0"/>
        </a:defRPr>
      </a:lvl7pPr>
      <a:lvl8pPr marL="1371600" algn="l" rtl="0" fontAlgn="base">
        <a:spcBef>
          <a:spcPct val="0"/>
        </a:spcBef>
        <a:spcAft>
          <a:spcPct val="0"/>
        </a:spcAft>
        <a:defRPr sz="3600">
          <a:solidFill>
            <a:schemeClr val="tx2"/>
          </a:solidFill>
          <a:latin typeface="Century Gothic" pitchFamily="34" charset="0"/>
        </a:defRPr>
      </a:lvl8pPr>
      <a:lvl9pPr marL="1828800" algn="l" rtl="0" fontAlgn="base">
        <a:spcBef>
          <a:spcPct val="0"/>
        </a:spcBef>
        <a:spcAft>
          <a:spcPct val="0"/>
        </a:spcAft>
        <a:defRPr sz="3600">
          <a:solidFill>
            <a:schemeClr val="tx2"/>
          </a:solidFill>
          <a:latin typeface="Century Gothic" pitchFamily="34"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sz="1600">
          <a:solidFill>
            <a:schemeClr val="tx1"/>
          </a:solidFill>
          <a:latin typeface="+mn-lt"/>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38020"/>
            <a:ext cx="7620000" cy="9906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386840"/>
            <a:ext cx="7620000" cy="41605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8458200" y="0"/>
            <a:ext cx="685800" cy="5943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8458200" y="4754880"/>
            <a:ext cx="685800" cy="5943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4"/>
          </p:nvPr>
        </p:nvSpPr>
        <p:spPr>
          <a:xfrm>
            <a:off x="8531788" y="4895765"/>
            <a:ext cx="548640" cy="343408"/>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69F6FE19-A51D-47B7-8DE1-91695C47EEB0}" type="slidenum">
              <a:rPr lang="en-US" smtClean="0"/>
              <a:pPr/>
              <a:t>‹#›</a:t>
            </a:fld>
            <a:endParaRPr lang="en-US" dirty="0"/>
          </a:p>
        </p:txBody>
      </p:sp>
      <p:sp>
        <p:nvSpPr>
          <p:cNvPr id="5" name="Footer Placeholder 4"/>
          <p:cNvSpPr>
            <a:spLocks noGrp="1"/>
          </p:cNvSpPr>
          <p:nvPr>
            <p:ph type="ftr" sz="quarter" idx="3"/>
          </p:nvPr>
        </p:nvSpPr>
        <p:spPr>
          <a:xfrm rot="16200000">
            <a:off x="7744729" y="3484541"/>
            <a:ext cx="2051644" cy="365760"/>
          </a:xfrm>
          <a:prstGeom prst="rect">
            <a:avLst/>
          </a:prstGeom>
        </p:spPr>
        <p:txBody>
          <a:bodyPr vert="horz" lIns="91440" tIns="45720" rIns="91440" bIns="45720" rtlCol="0" anchor="ctr"/>
          <a:lstStyle>
            <a:lvl1pPr algn="r">
              <a:defRPr sz="1200">
                <a:solidFill>
                  <a:schemeClr val="bg2"/>
                </a:solidFill>
              </a:defRPr>
            </a:lvl1pPr>
          </a:lstStyle>
          <a:p>
            <a:endParaRPr lang="en-US" dirty="0"/>
          </a:p>
        </p:txBody>
      </p:sp>
      <p:sp>
        <p:nvSpPr>
          <p:cNvPr id="4" name="Date Placeholder 3"/>
          <p:cNvSpPr>
            <a:spLocks noGrp="1"/>
          </p:cNvSpPr>
          <p:nvPr>
            <p:ph type="dt" sz="half" idx="2"/>
          </p:nvPr>
        </p:nvSpPr>
        <p:spPr>
          <a:xfrm rot="16200000">
            <a:off x="7713912" y="1402080"/>
            <a:ext cx="2113279" cy="365760"/>
          </a:xfrm>
          <a:prstGeom prst="rect">
            <a:avLst/>
          </a:prstGeom>
        </p:spPr>
        <p:txBody>
          <a:bodyPr vert="horz" lIns="91440" tIns="45720" rIns="91440" bIns="45720" rtlCol="0" anchor="ctr"/>
          <a:lstStyle>
            <a:lvl1pPr algn="l">
              <a:defRPr sz="1200">
                <a:solidFill>
                  <a:schemeClr val="bg2"/>
                </a:solidFill>
              </a:defRPr>
            </a:lvl1pPr>
          </a:lstStyle>
          <a:p>
            <a:fld id="{AC90D091-F6CD-4752-8608-CA17A85967BC}" type="datetime1">
              <a:rPr lang="en-US" smtClean="0"/>
              <a:pPr/>
              <a:t>6/20/2025</a:t>
            </a:fld>
            <a:endParaRPr lang="en-US" dirty="0"/>
          </a:p>
        </p:txBody>
      </p:sp>
    </p:spTree>
  </p:cSld>
  <p:clrMap bg1="lt1" tx1="dk1" bg2="lt2" tx2="dk2" accent1="accent1" accent2="accent2" accent3="accent3" accent4="accent4" accent5="accent5" accent6="accent6" hlink="hlink" folHlink="folHlink"/>
  <p:sldLayoutIdLst>
    <p:sldLayoutId id="2147484067" r:id="rId1"/>
    <p:sldLayoutId id="2147484068" r:id="rId2"/>
    <p:sldLayoutId id="2147484069" r:id="rId3"/>
    <p:sldLayoutId id="2147484070" r:id="rId4"/>
    <p:sldLayoutId id="2147484071" r:id="rId5"/>
    <p:sldLayoutId id="2147484072" r:id="rId6"/>
    <p:sldLayoutId id="2147484073" r:id="rId7"/>
    <p:sldLayoutId id="2147484074" r:id="rId8"/>
    <p:sldLayoutId id="2147484075" r:id="rId9"/>
    <p:sldLayoutId id="2147484076" r:id="rId10"/>
    <p:sldLayoutId id="2147484077" r:id="rId11"/>
    <p:sldLayoutId id="2147484078" r:id="rId12"/>
    <p:sldLayoutId id="2147484079" r:id="rId13"/>
    <p:sldLayoutId id="2147484080" r:id="rId14"/>
  </p:sldLayoutIdLst>
  <p:hf hdr="0" ftr="0" dt="0"/>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google.com/imgres?imgurl=http://www.rivalart.com/clipart-kits/mascot-clipart/panther-mascots/PANTHER-CLIPART-IMAGE.jpg&amp;imgrefurl=http://www.rivalart.com/clipart-kits/mascot-clipart/panther-mascots/&amp;h=329&amp;w=306&amp;sz=54&amp;tbnid=GNjiJ-XOEGQOVM:&amp;tbnh=119&amp;tbnw=111&amp;prev=/images?q=panther+clip+art&amp;hl=en&amp;usg=__kqsHIPILPqQS0pbFE3Qoq_yFqwo=&amp;sa=X&amp;ei=35AOTPimC4y-rAfQp7DHCQ&amp;ved=0CCEQ9QEwAw" TargetMode="External"/><Relationship Id="rId2" Type="http://schemas.openxmlformats.org/officeDocument/2006/relationships/notesSlide" Target="../notesSlides/notesSlide1.xml"/><Relationship Id="rId1" Type="http://schemas.openxmlformats.org/officeDocument/2006/relationships/slideLayout" Target="../slideLayouts/slideLayout3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10.emf"/><Relationship Id="rId2" Type="http://schemas.openxmlformats.org/officeDocument/2006/relationships/slideLayout" Target="../slideLayouts/slideLayout44.xml"/><Relationship Id="rId1" Type="http://schemas.openxmlformats.org/officeDocument/2006/relationships/vmlDrawing" Target="../drawings/vmlDrawing3.vml"/><Relationship Id="rId6" Type="http://schemas.openxmlformats.org/officeDocument/2006/relationships/oleObject" Target="file:///\\skye\Business\Marianna\District%20Business%20Advisor\Districts\Winship-Robbins\2025-26\Budget%20Development-EA\25-26%20Budget%20Development%20Salaries%20with%20MYP.xlsx!Charts!%5b25-26%20Budget%20Development%20Salaries%20with%20MYP.xlsx%5dCharts%20Chart%201" TargetMode="External"/><Relationship Id="rId5" Type="http://schemas.openxmlformats.org/officeDocument/2006/relationships/image" Target="../media/image9.emf"/><Relationship Id="rId4" Type="http://schemas.openxmlformats.org/officeDocument/2006/relationships/oleObject" Target="file:///\\skye\Business\Marianna\District%20Business%20Advisor\Districts\Winship-Robbins\2025-26\Budget%20Development-EA\25-26%20Budget%20Development%20Salaries%20with%20MYP.xlsx!Charts!R46C2:R51C5" TargetMode="Externa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12.emf"/><Relationship Id="rId2" Type="http://schemas.openxmlformats.org/officeDocument/2006/relationships/slideLayout" Target="../slideLayouts/slideLayout32.xml"/><Relationship Id="rId1" Type="http://schemas.openxmlformats.org/officeDocument/2006/relationships/vmlDrawing" Target="../drawings/vmlDrawing4.vml"/><Relationship Id="rId6" Type="http://schemas.openxmlformats.org/officeDocument/2006/relationships/oleObject" Target="file:///\\skye\Business\Marianna\District%20Business%20Advisor\Districts\Winship-Robbins\2025-26\Budget%20Development-EA\25-26%20Budget%20Development%20Salaries%20with%20MYP.xlsx!Charts!%5b25-26%20Budget%20Development%20Salaries%20with%20MYP.xlsx%5dCharts%20Chart%205" TargetMode="External"/><Relationship Id="rId5" Type="http://schemas.openxmlformats.org/officeDocument/2006/relationships/image" Target="../media/image11.emf"/><Relationship Id="rId4" Type="http://schemas.openxmlformats.org/officeDocument/2006/relationships/oleObject" Target="file:///\\skye\Business\Marianna\District%20Business%20Advisor\Districts\Winship-Robbins\2025-26\Budget%20Development-EA\25-26%20Budget%20Development%20Salaries%20with%20MYP.xlsx!Charts!R69C2:R74C4"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2.xml"/><Relationship Id="rId1" Type="http://schemas.openxmlformats.org/officeDocument/2006/relationships/vmlDrawing" Target="../drawings/vmlDrawing5.vml"/><Relationship Id="rId5" Type="http://schemas.openxmlformats.org/officeDocument/2006/relationships/image" Target="../media/image13.emf"/><Relationship Id="rId4" Type="http://schemas.openxmlformats.org/officeDocument/2006/relationships/oleObject" Target="file:///\\skye\Business\Marianna\District%20Business%20Advisor\Districts\Winship-Robbins\2025-26\Budget%20Development-EA\25-26%20Budget%20Development%20Salaries%20with%20MYP.xlsx!MYP!Print_Area" TargetMode="External"/></Relationships>
</file>

<file path=ppt/slides/_rels/slide16.xml.rels><?xml version="1.0" encoding="UTF-8" standalone="yes"?>
<Relationships xmlns="http://schemas.openxmlformats.org/package/2006/relationships"><Relationship Id="rId3" Type="http://schemas.openxmlformats.org/officeDocument/2006/relationships/oleObject" Target="file:///\\skye\Business\Marianna\District%20Business%20Advisor\Districts\Winship-Robbins\2025-26\Budget%20Development-EA\25-26%20Budget%20Development%20Salaries%20with%20MYP.xlsx!Charts!R86C2:R92C5" TargetMode="External"/><Relationship Id="rId2" Type="http://schemas.openxmlformats.org/officeDocument/2006/relationships/slideLayout" Target="../slideLayouts/slideLayout32.xml"/><Relationship Id="rId1" Type="http://schemas.openxmlformats.org/officeDocument/2006/relationships/vmlDrawing" Target="../drawings/vmlDrawing6.vml"/><Relationship Id="rId6" Type="http://schemas.openxmlformats.org/officeDocument/2006/relationships/image" Target="../media/image15.emf"/><Relationship Id="rId5" Type="http://schemas.openxmlformats.org/officeDocument/2006/relationships/oleObject" Target="file:///\\skye\Business\Marianna\District%20Business%20Advisor\Districts\Winship-Robbins\2025-26\Budget%20Development-EA\25-26%20Budget%20Development%20Salaries%20with%20MYP.xlsx!Charts!%5b25-26%20Budget%20Development%20Salaries%20with%20MYP.xlsx%5dCharts%20Chart%2017" TargetMode="External"/><Relationship Id="rId4" Type="http://schemas.openxmlformats.org/officeDocument/2006/relationships/image" Target="../media/image14.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6.emf"/><Relationship Id="rId2" Type="http://schemas.openxmlformats.org/officeDocument/2006/relationships/slideLayout" Target="../slideLayouts/slideLayout42.xml"/><Relationship Id="rId1" Type="http://schemas.openxmlformats.org/officeDocument/2006/relationships/vmlDrawing" Target="../drawings/vmlDrawing1.vml"/><Relationship Id="rId6" Type="http://schemas.openxmlformats.org/officeDocument/2006/relationships/oleObject" Target="file:///\\skye\Business\Marianna\District%20Business%20Advisor\Districts\Winship-Robbins\2025-26\Budget%20Development-EA\25-26%20Budget%20Development%20Salaries%20with%20MYP.xlsx!Charts!%5b25-26%20Budget%20Development%20Salaries%20with%20MYP.xlsx%5dCharts%20Chart%206" TargetMode="External"/><Relationship Id="rId5" Type="http://schemas.openxmlformats.org/officeDocument/2006/relationships/image" Target="../media/image5.emf"/><Relationship Id="rId4" Type="http://schemas.openxmlformats.org/officeDocument/2006/relationships/oleObject" Target="file:///\\skye\Business\Marianna\District%20Business%20Advisor\Districts\Winship-Robbins\2025-26\Budget%20Development-EA\25-26%20Budget%20Development%20Salaries%20with%20MYP.xlsx!Charts!R3C2:R7C3"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8.emf"/><Relationship Id="rId2" Type="http://schemas.openxmlformats.org/officeDocument/2006/relationships/slideLayout" Target="../slideLayouts/slideLayout43.xml"/><Relationship Id="rId1" Type="http://schemas.openxmlformats.org/officeDocument/2006/relationships/vmlDrawing" Target="../drawings/vmlDrawing2.vml"/><Relationship Id="rId6" Type="http://schemas.openxmlformats.org/officeDocument/2006/relationships/oleObject" Target="file:///\\skye\Business\Marianna\District%20Business%20Advisor\Districts\Winship-Robbins\2025-26\Budget%20Development-EA\25-26%20Budget%20Development%20Salaries%20with%20MYP.xlsx!Charts!%5b25-26%20Budget%20Development%20Salaries%20with%20MYP.xlsx%5dCharts%20Chart%207" TargetMode="External"/><Relationship Id="rId5" Type="http://schemas.openxmlformats.org/officeDocument/2006/relationships/image" Target="../media/image7.emf"/><Relationship Id="rId4" Type="http://schemas.openxmlformats.org/officeDocument/2006/relationships/oleObject" Target="file:///\\skye\Business\Marianna\District%20Business%20Advisor\Districts\Winship-Robbins\2025-26\Budget%20Development-EA\25-26%20Budget%20Development%20Salaries%20with%20MYP.xlsx!Charts!R28C2:R35C3"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581025" y="2105025"/>
            <a:ext cx="8320088" cy="619126"/>
          </a:xfrm>
        </p:spPr>
        <p:txBody>
          <a:bodyPr>
            <a:normAutofit/>
          </a:bodyPr>
          <a:lstStyle/>
          <a:p>
            <a:pPr algn="ctr"/>
            <a:r>
              <a:rPr lang="en-US" sz="3200" b="1" dirty="0"/>
              <a:t>Winship-Robbins School District</a:t>
            </a:r>
          </a:p>
        </p:txBody>
      </p:sp>
      <p:sp>
        <p:nvSpPr>
          <p:cNvPr id="2051" name="Rectangle 3"/>
          <p:cNvSpPr>
            <a:spLocks noGrp="1" noChangeArrowheads="1"/>
          </p:cNvSpPr>
          <p:nvPr>
            <p:ph type="subTitle" idx="1"/>
          </p:nvPr>
        </p:nvSpPr>
        <p:spPr>
          <a:xfrm>
            <a:off x="1247047" y="2755107"/>
            <a:ext cx="7315199" cy="1531143"/>
          </a:xfrm>
        </p:spPr>
        <p:txBody>
          <a:bodyPr>
            <a:normAutofit/>
          </a:bodyPr>
          <a:lstStyle/>
          <a:p>
            <a:pPr algn="ctr"/>
            <a:r>
              <a:rPr lang="en-US" sz="2800" b="1" dirty="0">
                <a:solidFill>
                  <a:schemeClr val="accent2"/>
                </a:solidFill>
              </a:rPr>
              <a:t>2025-2026 Adopted BUDGET REPORT</a:t>
            </a:r>
          </a:p>
          <a:p>
            <a:pPr algn="ctr"/>
            <a:endParaRPr lang="en-US" sz="1600" b="1" dirty="0"/>
          </a:p>
          <a:p>
            <a:r>
              <a:rPr lang="en-US" sz="1800" b="1" dirty="0"/>
              <a:t>Dawn Carl</a:t>
            </a:r>
          </a:p>
          <a:p>
            <a:r>
              <a:rPr lang="en-US" sz="1800" b="1" dirty="0"/>
              <a:t>Superintendent/Principal</a:t>
            </a:r>
          </a:p>
        </p:txBody>
      </p:sp>
      <p:sp>
        <p:nvSpPr>
          <p:cNvPr id="2113" name="AutoShape 65" descr="9k=">
            <a:hlinkClick r:id="rId3"/>
          </p:cNvPr>
          <p:cNvSpPr>
            <a:spLocks noChangeAspect="1" noChangeArrowheads="1"/>
          </p:cNvSpPr>
          <p:nvPr/>
        </p:nvSpPr>
        <p:spPr bwMode="auto">
          <a:xfrm>
            <a:off x="4157665" y="2584451"/>
            <a:ext cx="828675" cy="774700"/>
          </a:xfrm>
          <a:prstGeom prst="rect">
            <a:avLst/>
          </a:prstGeom>
          <a:noFill/>
        </p:spPr>
        <p:txBody>
          <a:bodyPr/>
          <a:lstStyle/>
          <a:p>
            <a:endParaRPr lang="en-US" dirty="0"/>
          </a:p>
        </p:txBody>
      </p:sp>
      <p:sp>
        <p:nvSpPr>
          <p:cNvPr id="2115" name="AutoShape 67" descr="9k=">
            <a:hlinkClick r:id="rId3"/>
          </p:cNvPr>
          <p:cNvSpPr>
            <a:spLocks noChangeAspect="1" noChangeArrowheads="1"/>
          </p:cNvSpPr>
          <p:nvPr/>
        </p:nvSpPr>
        <p:spPr bwMode="auto">
          <a:xfrm>
            <a:off x="4157665" y="2584451"/>
            <a:ext cx="828675" cy="774700"/>
          </a:xfrm>
          <a:prstGeom prst="rect">
            <a:avLst/>
          </a:prstGeom>
          <a:noFill/>
        </p:spPr>
        <p:txBody>
          <a:bodyPr/>
          <a:lstStyle/>
          <a:p>
            <a:endParaRPr lang="en-US" dirty="0"/>
          </a:p>
        </p:txBody>
      </p:sp>
      <p:pic>
        <p:nvPicPr>
          <p:cNvPr id="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7250" y="347731"/>
            <a:ext cx="1676400" cy="1613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556591" y="176214"/>
            <a:ext cx="7634911" cy="1195387"/>
          </a:xfrm>
        </p:spPr>
        <p:txBody>
          <a:bodyPr>
            <a:normAutofit/>
          </a:bodyPr>
          <a:lstStyle/>
          <a:p>
            <a:pPr algn="ctr"/>
            <a:r>
              <a:rPr lang="en-US" sz="1600" b="1" dirty="0">
                <a:solidFill>
                  <a:schemeClr val="accent2"/>
                </a:solidFill>
              </a:rPr>
              <a:t>Winship-Robbins Elementary School District</a:t>
            </a:r>
            <a:br>
              <a:rPr lang="en-US" sz="1600" b="1" dirty="0">
                <a:solidFill>
                  <a:schemeClr val="accent2"/>
                </a:solidFill>
              </a:rPr>
            </a:br>
            <a:r>
              <a:rPr lang="en-US" sz="1600" b="1" dirty="0">
                <a:solidFill>
                  <a:schemeClr val="accent2"/>
                </a:solidFill>
              </a:rPr>
              <a:t>GENERAL FUND EXPENDITURES</a:t>
            </a:r>
            <a:br>
              <a:rPr lang="en-US" sz="1600" b="1" dirty="0">
                <a:solidFill>
                  <a:schemeClr val="accent2"/>
                </a:solidFill>
              </a:rPr>
            </a:br>
            <a:r>
              <a:rPr lang="en-US" sz="1600" b="1" dirty="0">
                <a:solidFill>
                  <a:schemeClr val="accent2"/>
                </a:solidFill>
              </a:rPr>
              <a:t>2025-2026 Adopted  Budget  Report</a:t>
            </a:r>
          </a:p>
        </p:txBody>
      </p:sp>
      <p:sp>
        <p:nvSpPr>
          <p:cNvPr id="24579" name="Rectangle 3"/>
          <p:cNvSpPr>
            <a:spLocks noGrp="1" noChangeArrowheads="1"/>
          </p:cNvSpPr>
          <p:nvPr>
            <p:ph idx="1"/>
          </p:nvPr>
        </p:nvSpPr>
        <p:spPr>
          <a:xfrm>
            <a:off x="193969" y="1286776"/>
            <a:ext cx="7863839" cy="3952397"/>
          </a:xfrm>
        </p:spPr>
        <p:txBody>
          <a:bodyPr>
            <a:normAutofit fontScale="32500" lnSpcReduction="20000"/>
          </a:bodyPr>
          <a:lstStyle/>
          <a:p>
            <a:pPr marL="0" lvl="2" indent="0" algn="just">
              <a:lnSpc>
                <a:spcPct val="140000"/>
              </a:lnSpc>
              <a:spcBef>
                <a:spcPts val="0"/>
              </a:spcBef>
              <a:buNone/>
            </a:pPr>
            <a:endParaRPr lang="en-US" sz="3600" b="1" u="sng" dirty="0">
              <a:latin typeface="Arial" panose="020B0604020202020204" pitchFamily="34" charset="0"/>
              <a:cs typeface="Arial" panose="020B0604020202020204" pitchFamily="34" charset="0"/>
            </a:endParaRPr>
          </a:p>
          <a:p>
            <a:pPr marL="0" lvl="2" indent="0" algn="just">
              <a:lnSpc>
                <a:spcPct val="140000"/>
              </a:lnSpc>
              <a:spcBef>
                <a:spcPts val="0"/>
              </a:spcBef>
              <a:buNone/>
            </a:pPr>
            <a:r>
              <a:rPr lang="en-US" sz="4400" b="1" u="sng" dirty="0">
                <a:latin typeface="Arial" panose="020B0604020202020204" pitchFamily="34" charset="0"/>
                <a:cs typeface="Arial" panose="020B0604020202020204" pitchFamily="34" charset="0"/>
              </a:rPr>
              <a:t>CAPITAL OUTLAY $100,000</a:t>
            </a:r>
          </a:p>
          <a:p>
            <a:pPr marL="0" lvl="2" indent="0" algn="just">
              <a:lnSpc>
                <a:spcPct val="140000"/>
              </a:lnSpc>
              <a:spcBef>
                <a:spcPts val="0"/>
              </a:spcBef>
              <a:buNone/>
            </a:pPr>
            <a:r>
              <a:rPr lang="en-US" sz="3700" dirty="0">
                <a:latin typeface="Times New Roman" panose="02020603050405020304" pitchFamily="18" charset="0"/>
                <a:cs typeface="Times New Roman" panose="02020603050405020304" pitchFamily="18" charset="0"/>
              </a:rPr>
              <a:t>The $157,911 decrease is due to the completion of projects including the Winship House renovation, science room flooring installation, window replacements, tennis court resurfacing, and HVAC system replacement.</a:t>
            </a:r>
          </a:p>
          <a:p>
            <a:pPr marL="0" lvl="2" indent="0" algn="just">
              <a:lnSpc>
                <a:spcPct val="140000"/>
              </a:lnSpc>
              <a:spcBef>
                <a:spcPts val="0"/>
              </a:spcBef>
              <a:buNone/>
            </a:pPr>
            <a:endParaRPr lang="en-US" sz="3600" b="1" u="sng" dirty="0">
              <a:latin typeface="Arial" panose="020B0604020202020204" pitchFamily="34" charset="0"/>
              <a:cs typeface="Arial" panose="020B0604020202020204" pitchFamily="34" charset="0"/>
            </a:endParaRPr>
          </a:p>
          <a:p>
            <a:pPr marL="0" lvl="2" indent="0" algn="just">
              <a:lnSpc>
                <a:spcPct val="140000"/>
              </a:lnSpc>
              <a:spcBef>
                <a:spcPts val="0"/>
              </a:spcBef>
              <a:buNone/>
            </a:pPr>
            <a:r>
              <a:rPr lang="en-US" sz="4400" b="1" u="sng" dirty="0">
                <a:latin typeface="Arial" panose="020B0604020202020204" pitchFamily="34" charset="0"/>
                <a:cs typeface="Arial" panose="020B0604020202020204" pitchFamily="34" charset="0"/>
              </a:rPr>
              <a:t>OTHER OUTGO $88,308</a:t>
            </a:r>
          </a:p>
          <a:p>
            <a:pPr marL="0" lvl="2" indent="0" algn="just">
              <a:lnSpc>
                <a:spcPct val="140000"/>
              </a:lnSpc>
              <a:spcBef>
                <a:spcPts val="0"/>
              </a:spcBef>
              <a:buNone/>
            </a:pPr>
            <a:r>
              <a:rPr lang="en-US" sz="3700">
                <a:latin typeface="Times New Roman" panose="02020603050405020304" pitchFamily="18" charset="0"/>
                <a:cs typeface="Times New Roman" panose="02020603050405020304" pitchFamily="18" charset="0"/>
              </a:rPr>
              <a:t>The decrease </a:t>
            </a:r>
            <a:r>
              <a:rPr lang="en-US" sz="3700" dirty="0">
                <a:latin typeface="Times New Roman" panose="02020603050405020304" pitchFamily="18" charset="0"/>
                <a:cs typeface="Times New Roman" panose="02020603050405020304" pitchFamily="18" charset="0"/>
              </a:rPr>
              <a:t>of $3,983 is directly related to the increase in Special Education Excess Costs.</a:t>
            </a:r>
          </a:p>
          <a:p>
            <a:pPr marL="0" lvl="2" indent="0" algn="just">
              <a:lnSpc>
                <a:spcPct val="140000"/>
              </a:lnSpc>
              <a:spcBef>
                <a:spcPts val="0"/>
              </a:spcBef>
              <a:buNone/>
            </a:pPr>
            <a:endParaRPr lang="en-US" sz="3600" b="1" u="sng" dirty="0">
              <a:latin typeface="Arial" panose="020B0604020202020204" pitchFamily="34" charset="0"/>
              <a:cs typeface="Arial" panose="020B0604020202020204" pitchFamily="34" charset="0"/>
            </a:endParaRPr>
          </a:p>
          <a:p>
            <a:pPr marL="0" lvl="2" indent="0" algn="just">
              <a:lnSpc>
                <a:spcPct val="140000"/>
              </a:lnSpc>
              <a:spcBef>
                <a:spcPts val="0"/>
              </a:spcBef>
              <a:buNone/>
            </a:pPr>
            <a:r>
              <a:rPr lang="en-US" sz="4400" b="1" u="sng" dirty="0">
                <a:latin typeface="Arial" panose="020B0604020202020204" pitchFamily="34" charset="0"/>
                <a:cs typeface="Arial" panose="020B0604020202020204" pitchFamily="34" charset="0"/>
              </a:rPr>
              <a:t>INTERFUND TRANSFERS IN/OUT $0</a:t>
            </a:r>
          </a:p>
          <a:p>
            <a:pPr marL="0" lvl="2" indent="0" algn="just">
              <a:lnSpc>
                <a:spcPct val="140000"/>
              </a:lnSpc>
              <a:spcBef>
                <a:spcPts val="0"/>
              </a:spcBef>
              <a:buNone/>
            </a:pPr>
            <a:r>
              <a:rPr lang="en-US" sz="3700" dirty="0">
                <a:latin typeface="Times New Roman" panose="02020603050405020304" pitchFamily="18" charset="0"/>
                <a:cs typeface="Times New Roman" panose="02020603050405020304" pitchFamily="18" charset="0"/>
              </a:rPr>
              <a:t>No change.</a:t>
            </a:r>
          </a:p>
          <a:p>
            <a:pPr marL="347472" algn="just">
              <a:buFont typeface="Wingdings" pitchFamily="2" charset="2"/>
              <a:buNone/>
            </a:pPr>
            <a:endParaRPr lang="en-US" sz="3600" b="1" u="sng" dirty="0">
              <a:latin typeface="Arial" panose="020B0604020202020204" pitchFamily="34" charset="0"/>
              <a:cs typeface="Arial" panose="020B0604020202020204" pitchFamily="34" charset="0"/>
            </a:endParaRPr>
          </a:p>
          <a:p>
            <a:pPr marL="0" lvl="2" indent="0" algn="just">
              <a:lnSpc>
                <a:spcPct val="140000"/>
              </a:lnSpc>
              <a:spcBef>
                <a:spcPts val="0"/>
              </a:spcBef>
              <a:buNone/>
            </a:pPr>
            <a:r>
              <a:rPr lang="en-US" sz="4400" b="1" u="sng" dirty="0">
                <a:latin typeface="Arial" panose="020B0604020202020204" pitchFamily="34" charset="0"/>
                <a:cs typeface="Arial" panose="020B0604020202020204" pitchFamily="34" charset="0"/>
              </a:rPr>
              <a:t>CONTRIBUTIONS TO RESTRICTED PROGRAMS $413,150</a:t>
            </a:r>
          </a:p>
          <a:p>
            <a:pPr marL="0" lvl="2" indent="0" algn="just">
              <a:lnSpc>
                <a:spcPct val="140000"/>
              </a:lnSpc>
              <a:spcBef>
                <a:spcPts val="0"/>
              </a:spcBef>
              <a:buNone/>
            </a:pPr>
            <a:r>
              <a:rPr lang="en-US" sz="3700" dirty="0">
                <a:latin typeface="Times New Roman" panose="02020603050405020304" pitchFamily="18" charset="0"/>
                <a:cs typeface="Times New Roman" panose="02020603050405020304" pitchFamily="18" charset="0"/>
              </a:rPr>
              <a:t>Contributions to restricted programs include contributions to Child Nutrition, Special Education, Routine Restricted Maintenance, California Community School Partnership Program and Preschool. </a:t>
            </a:r>
            <a:r>
              <a:rPr lang="en-US" sz="3400" dirty="0">
                <a:latin typeface="Arial" panose="020B0604020202020204" pitchFamily="34" charset="0"/>
                <a:cs typeface="Arial" panose="020B0604020202020204" pitchFamily="34" charset="0"/>
              </a:rPr>
              <a:t>		</a:t>
            </a:r>
            <a:endParaRPr lang="en-US" sz="3400" i="1" dirty="0">
              <a:latin typeface="Arial" panose="020B0604020202020204" pitchFamily="34" charset="0"/>
              <a:cs typeface="Arial" panose="020B0604020202020204" pitchFamily="34" charset="0"/>
            </a:endParaRPr>
          </a:p>
          <a:p>
            <a:pPr>
              <a:lnSpc>
                <a:spcPct val="80000"/>
              </a:lnSpc>
              <a:buFont typeface="Wingdings" pitchFamily="2" charset="2"/>
              <a:buNone/>
            </a:pPr>
            <a:endParaRPr lang="en-US" sz="100" i="1" dirty="0">
              <a:latin typeface="Times New Roman" pitchFamily="18" charset="0"/>
            </a:endParaRPr>
          </a:p>
          <a:p>
            <a:pPr>
              <a:lnSpc>
                <a:spcPct val="80000"/>
              </a:lnSpc>
              <a:buFont typeface="Wingdings" pitchFamily="2" charset="2"/>
              <a:buNone/>
            </a:pPr>
            <a:endParaRPr lang="en-US" sz="100" i="1" dirty="0">
              <a:latin typeface="Times New Roman" pitchFamily="18" charset="0"/>
            </a:endParaRPr>
          </a:p>
          <a:p>
            <a:pPr>
              <a:lnSpc>
                <a:spcPct val="80000"/>
              </a:lnSpc>
              <a:buFont typeface="Wingdings" pitchFamily="2" charset="2"/>
              <a:buNone/>
            </a:pPr>
            <a:r>
              <a:rPr lang="en-US" sz="100" i="1" dirty="0">
                <a:latin typeface="Times New Roman" pitchFamily="18" charset="0"/>
              </a:rPr>
              <a:t>	</a:t>
            </a:r>
            <a:endParaRPr lang="en-US" sz="100" b="1" dirty="0">
              <a:solidFill>
                <a:schemeClr val="tx2"/>
              </a:solidFill>
              <a:latin typeface="Times New Roman" pitchFamily="18" charset="0"/>
            </a:endParaRPr>
          </a:p>
          <a:p>
            <a:pPr>
              <a:lnSpc>
                <a:spcPct val="80000"/>
              </a:lnSpc>
              <a:buFont typeface="Wingdings" pitchFamily="2" charset="2"/>
              <a:buNone/>
            </a:pPr>
            <a:endParaRPr lang="en-US" sz="100" i="1" dirty="0">
              <a:latin typeface="Times New Roman" pitchFamily="18" charset="0"/>
            </a:endParaRPr>
          </a:p>
          <a:p>
            <a:pPr>
              <a:lnSpc>
                <a:spcPct val="80000"/>
              </a:lnSpc>
              <a:buFont typeface="Wingdings" pitchFamily="2" charset="2"/>
              <a:buNone/>
            </a:pPr>
            <a:endParaRPr lang="en-US" sz="100" i="1" dirty="0">
              <a:latin typeface="Times New Roman" pitchFamily="18" charset="0"/>
            </a:endParaRPr>
          </a:p>
          <a:p>
            <a:pPr>
              <a:lnSpc>
                <a:spcPct val="80000"/>
              </a:lnSpc>
              <a:buFont typeface="Wingdings" pitchFamily="2" charset="2"/>
              <a:buNone/>
            </a:pPr>
            <a:r>
              <a:rPr lang="en-US" sz="100" i="1" dirty="0">
                <a:latin typeface="Times New Roman" pitchFamily="18" charset="0"/>
              </a:rPr>
              <a:t> </a:t>
            </a:r>
          </a:p>
        </p:txBody>
      </p:sp>
      <p:sp>
        <p:nvSpPr>
          <p:cNvPr id="4" name="Slide Number Placeholder 5"/>
          <p:cNvSpPr>
            <a:spLocks noGrp="1"/>
          </p:cNvSpPr>
          <p:nvPr>
            <p:ph type="sldNum" sz="quarter" idx="12"/>
          </p:nvPr>
        </p:nvSpPr>
        <p:spPr/>
        <p:txBody>
          <a:bodyPr/>
          <a:lstStyle/>
          <a:p>
            <a:fld id="{D68D5A80-802D-4906-BC8C-DCE73E2DA6BF}" type="slidenum">
              <a:rPr lang="en-US"/>
              <a:pPr/>
              <a:t>10</a:t>
            </a:fld>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7" name="Rectangle 7"/>
          <p:cNvSpPr>
            <a:spLocks noGrp="1" noChangeArrowheads="1"/>
          </p:cNvSpPr>
          <p:nvPr>
            <p:ph type="title"/>
          </p:nvPr>
        </p:nvSpPr>
        <p:spPr>
          <a:xfrm>
            <a:off x="685801" y="135437"/>
            <a:ext cx="7200900" cy="823912"/>
          </a:xfrm>
        </p:spPr>
        <p:txBody>
          <a:bodyPr>
            <a:noAutofit/>
          </a:bodyPr>
          <a:lstStyle/>
          <a:p>
            <a:pPr algn="ctr"/>
            <a:r>
              <a:rPr lang="en-US" sz="1600" b="1" dirty="0">
                <a:solidFill>
                  <a:schemeClr val="accent2"/>
                </a:solidFill>
              </a:rPr>
              <a:t>Winship-Robbins Elementary School District</a:t>
            </a:r>
            <a:br>
              <a:rPr lang="en-US" sz="1600" b="1" dirty="0">
                <a:solidFill>
                  <a:schemeClr val="accent2"/>
                </a:solidFill>
              </a:rPr>
            </a:br>
            <a:r>
              <a:rPr lang="en-US" sz="1600" b="1" dirty="0">
                <a:solidFill>
                  <a:schemeClr val="accent2"/>
                </a:solidFill>
              </a:rPr>
              <a:t>GENERAL FUND BALANCE </a:t>
            </a:r>
            <a:br>
              <a:rPr lang="en-US" sz="1600" b="1" dirty="0">
                <a:solidFill>
                  <a:schemeClr val="accent2"/>
                </a:solidFill>
              </a:rPr>
            </a:br>
            <a:r>
              <a:rPr lang="en-US" sz="1600" b="1" dirty="0">
                <a:solidFill>
                  <a:schemeClr val="accent2"/>
                </a:solidFill>
              </a:rPr>
              <a:t>2025-2026 Adopted  Budget  Report</a:t>
            </a:r>
            <a:endParaRPr lang="en-US" sz="1600" b="1" dirty="0"/>
          </a:p>
        </p:txBody>
      </p:sp>
      <p:sp>
        <p:nvSpPr>
          <p:cNvPr id="11" name="Slide Number Placeholder 7"/>
          <p:cNvSpPr>
            <a:spLocks noGrp="1"/>
          </p:cNvSpPr>
          <p:nvPr>
            <p:ph type="sldNum" sz="quarter" idx="12"/>
          </p:nvPr>
        </p:nvSpPr>
        <p:spPr>
          <a:xfrm>
            <a:off x="8515350" y="4868864"/>
            <a:ext cx="485776" cy="341312"/>
          </a:xfrm>
        </p:spPr>
        <p:txBody>
          <a:bodyPr>
            <a:normAutofit/>
          </a:bodyPr>
          <a:lstStyle/>
          <a:p>
            <a:fld id="{99860FAA-454B-45A2-9E97-8DF9CDFEE6AE}" type="slidenum">
              <a:rPr lang="en-US"/>
              <a:pPr/>
              <a:t>11</a:t>
            </a:fld>
            <a:endParaRPr lang="en-US" dirty="0"/>
          </a:p>
        </p:txBody>
      </p:sp>
      <p:sp>
        <p:nvSpPr>
          <p:cNvPr id="25613" name="Rectangle 13"/>
          <p:cNvSpPr>
            <a:spLocks noChangeArrowheads="1"/>
          </p:cNvSpPr>
          <p:nvPr/>
        </p:nvSpPr>
        <p:spPr bwMode="auto">
          <a:xfrm>
            <a:off x="3321054" y="2840037"/>
            <a:ext cx="2562225" cy="352305"/>
          </a:xfrm>
          <a:prstGeom prst="rect">
            <a:avLst/>
          </a:prstGeom>
          <a:noFill/>
          <a:ln w="9525">
            <a:noFill/>
            <a:miter lim="800000"/>
            <a:headEnd/>
            <a:tailEnd/>
          </a:ln>
          <a:effectLst/>
        </p:spPr>
        <p:txBody>
          <a:bodyPr lIns="89814" tIns="44909" rIns="89814" bIns="44909">
            <a:spAutoFit/>
          </a:bodyPr>
          <a:lstStyle/>
          <a:p>
            <a:pPr defTabSz="898525"/>
            <a:endParaRPr lang="en-US" dirty="0"/>
          </a:p>
        </p:txBody>
      </p:sp>
      <p:sp>
        <p:nvSpPr>
          <p:cNvPr id="25735" name="Rectangle 135"/>
          <p:cNvSpPr>
            <a:spLocks noChangeArrowheads="1"/>
          </p:cNvSpPr>
          <p:nvPr/>
        </p:nvSpPr>
        <p:spPr bwMode="auto">
          <a:xfrm rot="10696190" flipV="1">
            <a:off x="-6350" y="1760111"/>
            <a:ext cx="10480675" cy="321528"/>
          </a:xfrm>
          <a:prstGeom prst="rect">
            <a:avLst/>
          </a:prstGeom>
          <a:noFill/>
          <a:ln w="9525">
            <a:noFill/>
            <a:miter lim="800000"/>
            <a:headEnd/>
            <a:tailEnd/>
          </a:ln>
          <a:effectLst/>
        </p:spPr>
        <p:txBody>
          <a:bodyPr lIns="89814" tIns="44909" rIns="89814" bIns="44909" anchor="ctr">
            <a:spAutoFit/>
          </a:bodyPr>
          <a:lstStyle/>
          <a:p>
            <a:pPr defTabSz="898525"/>
            <a:endParaRPr lang="en-US" sz="1500" dirty="0">
              <a:latin typeface="Times New Roman" pitchFamily="18" charset="0"/>
            </a:endParaRPr>
          </a:p>
        </p:txBody>
      </p:sp>
      <p:sp>
        <p:nvSpPr>
          <p:cNvPr id="25807" name="Rectangle 207"/>
          <p:cNvSpPr>
            <a:spLocks noChangeArrowheads="1"/>
          </p:cNvSpPr>
          <p:nvPr/>
        </p:nvSpPr>
        <p:spPr bwMode="auto">
          <a:xfrm>
            <a:off x="-1350963" y="-3066980"/>
            <a:ext cx="184731" cy="353943"/>
          </a:xfrm>
          <a:prstGeom prst="rect">
            <a:avLst/>
          </a:prstGeom>
          <a:noFill/>
          <a:ln w="9525">
            <a:noFill/>
            <a:miter lim="800000"/>
            <a:headEnd/>
            <a:tailEnd/>
          </a:ln>
          <a:effectLst/>
        </p:spPr>
        <p:txBody>
          <a:bodyPr wrap="none" anchor="b">
            <a:spAutoFit/>
          </a:bodyPr>
          <a:lstStyle/>
          <a:p>
            <a:endParaRPr lang="en-US" dirty="0"/>
          </a:p>
        </p:txBody>
      </p:sp>
      <p:sp>
        <p:nvSpPr>
          <p:cNvPr id="26140" name="Rectangle 540"/>
          <p:cNvSpPr>
            <a:spLocks noChangeArrowheads="1"/>
          </p:cNvSpPr>
          <p:nvPr/>
        </p:nvSpPr>
        <p:spPr bwMode="auto">
          <a:xfrm>
            <a:off x="498475" y="1456278"/>
            <a:ext cx="8383588" cy="1014025"/>
          </a:xfrm>
          <a:prstGeom prst="rect">
            <a:avLst/>
          </a:prstGeom>
          <a:noFill/>
          <a:ln w="9525">
            <a:noFill/>
            <a:miter lim="800000"/>
            <a:headEnd/>
            <a:tailEnd/>
          </a:ln>
          <a:effectLst/>
        </p:spPr>
        <p:txBody>
          <a:bodyPr lIns="89814" tIns="44909" rIns="89814" bIns="44909" anchor="ctr">
            <a:spAutoFit/>
          </a:bodyPr>
          <a:lstStyle/>
          <a:p>
            <a:pPr defTabSz="898525"/>
            <a:endParaRPr lang="en-US" sz="1000" dirty="0">
              <a:latin typeface="Times New Roman" pitchFamily="18" charset="0"/>
            </a:endParaRPr>
          </a:p>
          <a:p>
            <a:pPr defTabSz="898525"/>
            <a:endParaRPr lang="en-US" sz="1000" dirty="0">
              <a:latin typeface="Times New Roman" pitchFamily="18" charset="0"/>
            </a:endParaRPr>
          </a:p>
          <a:p>
            <a:pPr defTabSz="898525"/>
            <a:endParaRPr lang="en-US" sz="1000" dirty="0">
              <a:latin typeface="Times New Roman" pitchFamily="18" charset="0"/>
            </a:endParaRPr>
          </a:p>
          <a:p>
            <a:pPr defTabSz="898525"/>
            <a:endParaRPr lang="en-US" sz="1000" dirty="0">
              <a:latin typeface="Times New Roman" pitchFamily="18" charset="0"/>
            </a:endParaRPr>
          </a:p>
          <a:p>
            <a:pPr defTabSz="898525"/>
            <a:endParaRPr lang="en-US" sz="1000" dirty="0">
              <a:latin typeface="Times New Roman" pitchFamily="18" charset="0"/>
            </a:endParaRPr>
          </a:p>
          <a:p>
            <a:pPr defTabSz="898525"/>
            <a:endParaRPr lang="en-US" sz="1000" dirty="0">
              <a:latin typeface="Times New Roman" pitchFamily="18" charset="0"/>
            </a:endParaRPr>
          </a:p>
        </p:txBody>
      </p:sp>
      <p:sp>
        <p:nvSpPr>
          <p:cNvPr id="26143" name="Rectangle 543"/>
          <p:cNvSpPr>
            <a:spLocks noChangeArrowheads="1"/>
          </p:cNvSpPr>
          <p:nvPr/>
        </p:nvSpPr>
        <p:spPr bwMode="auto">
          <a:xfrm>
            <a:off x="190501" y="911948"/>
            <a:ext cx="8191500" cy="615553"/>
          </a:xfrm>
          <a:prstGeom prst="rect">
            <a:avLst/>
          </a:prstGeom>
          <a:noFill/>
          <a:ln w="9525">
            <a:noFill/>
            <a:miter lim="800000"/>
            <a:headEnd/>
            <a:tailEnd/>
          </a:ln>
          <a:effectLst/>
        </p:spPr>
        <p:txBody>
          <a:bodyPr wrap="square">
            <a:spAutoFit/>
          </a:bodyPr>
          <a:lstStyle/>
          <a:p>
            <a:pPr defTabSz="898525"/>
            <a:endParaRPr lang="en-US" sz="1000" dirty="0">
              <a:latin typeface="Arial" panose="020B0604020202020204" pitchFamily="34" charset="0"/>
              <a:cs typeface="Arial" panose="020B0604020202020204" pitchFamily="34" charset="0"/>
            </a:endParaRPr>
          </a:p>
          <a:p>
            <a:pPr defTabSz="898525"/>
            <a:r>
              <a:rPr lang="en-US" sz="1200" dirty="0">
                <a:latin typeface="Times New Roman" panose="02020603050405020304" pitchFamily="18" charset="0"/>
                <a:cs typeface="Times New Roman" panose="02020603050405020304" pitchFamily="18" charset="0"/>
              </a:rPr>
              <a:t>The </a:t>
            </a:r>
            <a:r>
              <a:rPr lang="en-US" sz="1200" b="1" dirty="0">
                <a:latin typeface="Times New Roman" panose="02020603050405020304" pitchFamily="18" charset="0"/>
                <a:cs typeface="Times New Roman" panose="02020603050405020304" pitchFamily="18" charset="0"/>
              </a:rPr>
              <a:t>estimated ending balance for the 2025-2026 year is </a:t>
            </a:r>
            <a:r>
              <a:rPr lang="en-US" sz="1200" b="1" i="1" dirty="0">
                <a:latin typeface="Times New Roman" panose="02020603050405020304" pitchFamily="18" charset="0"/>
                <a:cs typeface="Times New Roman" panose="02020603050405020304" pitchFamily="18" charset="0"/>
              </a:rPr>
              <a:t>$3,523,612. </a:t>
            </a:r>
            <a:r>
              <a:rPr lang="en-US" sz="1200" dirty="0">
                <a:latin typeface="Times New Roman" panose="02020603050405020304" pitchFamily="18" charset="0"/>
                <a:cs typeface="Times New Roman" panose="02020603050405020304" pitchFamily="18" charset="0"/>
              </a:rPr>
              <a:t>Of this amount, $162,355 has been designated for economic uncertainties as required by the State of California. </a:t>
            </a:r>
            <a:endParaRPr lang="en-US" sz="1600" dirty="0">
              <a:latin typeface="Times New Roman" panose="02020603050405020304" pitchFamily="18" charset="0"/>
              <a:cs typeface="Times New Roman" panose="02020603050405020304" pitchFamily="18" charset="0"/>
            </a:endParaRPr>
          </a:p>
        </p:txBody>
      </p:sp>
      <p:graphicFrame>
        <p:nvGraphicFramePr>
          <p:cNvPr id="2" name="Object 1">
            <a:extLst>
              <a:ext uri="{FF2B5EF4-FFF2-40B4-BE49-F238E27FC236}">
                <a16:creationId xmlns:a16="http://schemas.microsoft.com/office/drawing/2014/main" id="{5EC11A24-85E4-8F7E-DD5A-F77B649B0E55}"/>
              </a:ext>
            </a:extLst>
          </p:cNvPr>
          <p:cNvGraphicFramePr>
            <a:graphicFrameLocks noChangeAspect="1"/>
          </p:cNvGraphicFramePr>
          <p:nvPr>
            <p:extLst>
              <p:ext uri="{D42A27DB-BD31-4B8C-83A1-F6EECF244321}">
                <p14:modId xmlns:p14="http://schemas.microsoft.com/office/powerpoint/2010/main" val="3703752221"/>
              </p:ext>
            </p:extLst>
          </p:nvPr>
        </p:nvGraphicFramePr>
        <p:xfrm>
          <a:off x="2165165" y="1515078"/>
          <a:ext cx="4052298" cy="1287103"/>
        </p:xfrm>
        <a:graphic>
          <a:graphicData uri="http://schemas.openxmlformats.org/presentationml/2006/ole">
            <mc:AlternateContent xmlns:mc="http://schemas.openxmlformats.org/markup-compatibility/2006">
              <mc:Choice xmlns:v="urn:schemas-microsoft-com:vml" Requires="v">
                <p:oleObj spid="_x0000_s3076" name="Worksheet" r:id="rId4" imgW="4648072" imgH="1476261" progId="Excel.Sheet.12">
                  <p:link updateAutomatic="1"/>
                </p:oleObj>
              </mc:Choice>
              <mc:Fallback>
                <p:oleObj name="Worksheet" r:id="rId4" imgW="4648072" imgH="1476261" progId="Excel.Sheet.12">
                  <p:link updateAutomatic="1"/>
                  <p:pic>
                    <p:nvPicPr>
                      <p:cNvPr id="0" name=""/>
                      <p:cNvPicPr/>
                      <p:nvPr/>
                    </p:nvPicPr>
                    <p:blipFill>
                      <a:blip r:embed="rId5"/>
                      <a:stretch>
                        <a:fillRect/>
                      </a:stretch>
                    </p:blipFill>
                    <p:spPr>
                      <a:xfrm>
                        <a:off x="2165165" y="1515078"/>
                        <a:ext cx="4052298" cy="1287103"/>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6111EE5D-EBB9-1EBD-2F70-72259F0BC1E0}"/>
              </a:ext>
            </a:extLst>
          </p:cNvPr>
          <p:cNvGraphicFramePr>
            <a:graphicFrameLocks noChangeAspect="1"/>
          </p:cNvGraphicFramePr>
          <p:nvPr>
            <p:extLst>
              <p:ext uri="{D42A27DB-BD31-4B8C-83A1-F6EECF244321}">
                <p14:modId xmlns:p14="http://schemas.microsoft.com/office/powerpoint/2010/main" val="517925418"/>
              </p:ext>
            </p:extLst>
          </p:nvPr>
        </p:nvGraphicFramePr>
        <p:xfrm>
          <a:off x="2006600" y="2873375"/>
          <a:ext cx="4368800" cy="3008313"/>
        </p:xfrm>
        <a:graphic>
          <a:graphicData uri="http://schemas.openxmlformats.org/presentationml/2006/ole">
            <mc:AlternateContent xmlns:mc="http://schemas.openxmlformats.org/markup-compatibility/2006">
              <mc:Choice xmlns:v="urn:schemas-microsoft-com:vml" Requires="v">
                <p:oleObj spid="_x0000_s3077" name="Worksheet" r:id="rId6" imgW="6172200" imgH="4248377" progId="Excel.Sheet.12">
                  <p:link updateAutomatic="1"/>
                </p:oleObj>
              </mc:Choice>
              <mc:Fallback>
                <p:oleObj name="Worksheet" r:id="rId6" imgW="6172200" imgH="4248377" progId="Excel.Sheet.12">
                  <p:link updateAutomatic="1"/>
                  <p:pic>
                    <p:nvPicPr>
                      <p:cNvPr id="0" name=""/>
                      <p:cNvPicPr/>
                      <p:nvPr/>
                    </p:nvPicPr>
                    <p:blipFill>
                      <a:blip r:embed="rId7"/>
                      <a:stretch>
                        <a:fillRect/>
                      </a:stretch>
                    </p:blipFill>
                    <p:spPr>
                      <a:xfrm>
                        <a:off x="2006600" y="2873375"/>
                        <a:ext cx="4368800" cy="3008313"/>
                      </a:xfrm>
                      <a:prstGeom prst="rect">
                        <a:avLst/>
                      </a:prstGeom>
                    </p:spPr>
                  </p:pic>
                </p:oleObj>
              </mc:Fallback>
            </mc:AlternateContent>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893763" y="233365"/>
            <a:ext cx="7173912" cy="919161"/>
          </a:xfrm>
        </p:spPr>
        <p:txBody>
          <a:bodyPr>
            <a:noAutofit/>
          </a:bodyPr>
          <a:lstStyle/>
          <a:p>
            <a:pPr algn="ctr"/>
            <a:r>
              <a:rPr lang="en-US" sz="1600" b="1" dirty="0">
                <a:solidFill>
                  <a:schemeClr val="accent2"/>
                </a:solidFill>
              </a:rPr>
              <a:t>Winship-Robbins Elementary School District</a:t>
            </a:r>
            <a:br>
              <a:rPr lang="en-US" sz="1600" b="1" dirty="0">
                <a:solidFill>
                  <a:schemeClr val="accent2"/>
                </a:solidFill>
              </a:rPr>
            </a:br>
            <a:r>
              <a:rPr lang="en-US" sz="1600" b="1" dirty="0">
                <a:solidFill>
                  <a:schemeClr val="accent2"/>
                </a:solidFill>
              </a:rPr>
              <a:t>REVENUES &amp; TRANSFERS IN vs. EXPENDITURES &amp; TRANSFERS OUT</a:t>
            </a:r>
            <a:br>
              <a:rPr lang="en-US" sz="1600" b="1" dirty="0">
                <a:solidFill>
                  <a:schemeClr val="accent2"/>
                </a:solidFill>
              </a:rPr>
            </a:br>
            <a:r>
              <a:rPr lang="en-US" sz="1600" b="1" dirty="0">
                <a:solidFill>
                  <a:schemeClr val="accent2"/>
                </a:solidFill>
              </a:rPr>
              <a:t>2025-2026 Adopted  Budget  Report</a:t>
            </a:r>
            <a:endParaRPr lang="en-US" sz="1600" b="1" dirty="0"/>
          </a:p>
        </p:txBody>
      </p:sp>
      <p:sp>
        <p:nvSpPr>
          <p:cNvPr id="4" name="Slide Number Placeholder 5"/>
          <p:cNvSpPr>
            <a:spLocks noGrp="1"/>
          </p:cNvSpPr>
          <p:nvPr>
            <p:ph type="sldNum" sz="quarter" idx="12"/>
          </p:nvPr>
        </p:nvSpPr>
        <p:spPr/>
        <p:txBody>
          <a:bodyPr/>
          <a:lstStyle/>
          <a:p>
            <a:fld id="{F21D8CA8-93AF-43A7-B1E3-4C4D03B19324}" type="slidenum">
              <a:rPr lang="en-US"/>
              <a:pPr/>
              <a:t>12</a:t>
            </a:fld>
            <a:endParaRPr lang="en-US" dirty="0"/>
          </a:p>
        </p:txBody>
      </p:sp>
      <p:graphicFrame>
        <p:nvGraphicFramePr>
          <p:cNvPr id="3" name="Object 2">
            <a:extLst>
              <a:ext uri="{FF2B5EF4-FFF2-40B4-BE49-F238E27FC236}">
                <a16:creationId xmlns:a16="http://schemas.microsoft.com/office/drawing/2014/main" id="{F8E80393-E860-6812-C26D-2991A01181F7}"/>
              </a:ext>
            </a:extLst>
          </p:cNvPr>
          <p:cNvGraphicFramePr>
            <a:graphicFrameLocks noChangeAspect="1"/>
          </p:cNvGraphicFramePr>
          <p:nvPr>
            <p:extLst>
              <p:ext uri="{D42A27DB-BD31-4B8C-83A1-F6EECF244321}">
                <p14:modId xmlns:p14="http://schemas.microsoft.com/office/powerpoint/2010/main" val="2596597121"/>
              </p:ext>
            </p:extLst>
          </p:nvPr>
        </p:nvGraphicFramePr>
        <p:xfrm>
          <a:off x="2642394" y="1152526"/>
          <a:ext cx="3676650" cy="1466850"/>
        </p:xfrm>
        <a:graphic>
          <a:graphicData uri="http://schemas.openxmlformats.org/presentationml/2006/ole">
            <mc:AlternateContent xmlns:mc="http://schemas.openxmlformats.org/markup-compatibility/2006">
              <mc:Choice xmlns:v="urn:schemas-microsoft-com:vml" Requires="v">
                <p:oleObj spid="_x0000_s4100" name="Worksheet" r:id="rId4" imgW="3676810" imgH="1466665" progId="Excel.Sheet.12">
                  <p:link updateAutomatic="1"/>
                </p:oleObj>
              </mc:Choice>
              <mc:Fallback>
                <p:oleObj name="Worksheet" r:id="rId4" imgW="3676810" imgH="1466665" progId="Excel.Sheet.12">
                  <p:link updateAutomatic="1"/>
                  <p:pic>
                    <p:nvPicPr>
                      <p:cNvPr id="0" name=""/>
                      <p:cNvPicPr/>
                      <p:nvPr/>
                    </p:nvPicPr>
                    <p:blipFill>
                      <a:blip r:embed="rId5"/>
                      <a:stretch>
                        <a:fillRect/>
                      </a:stretch>
                    </p:blipFill>
                    <p:spPr>
                      <a:xfrm>
                        <a:off x="2642394" y="1152526"/>
                        <a:ext cx="3676650" cy="1466850"/>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E4814049-06FF-DFBC-4C84-9B92B3F005C1}"/>
              </a:ext>
            </a:extLst>
          </p:cNvPr>
          <p:cNvGraphicFramePr>
            <a:graphicFrameLocks noChangeAspect="1"/>
          </p:cNvGraphicFramePr>
          <p:nvPr>
            <p:extLst>
              <p:ext uri="{D42A27DB-BD31-4B8C-83A1-F6EECF244321}">
                <p14:modId xmlns:p14="http://schemas.microsoft.com/office/powerpoint/2010/main" val="3621165033"/>
              </p:ext>
            </p:extLst>
          </p:nvPr>
        </p:nvGraphicFramePr>
        <p:xfrm>
          <a:off x="2095500" y="2786063"/>
          <a:ext cx="4953000" cy="2790825"/>
        </p:xfrm>
        <a:graphic>
          <a:graphicData uri="http://schemas.openxmlformats.org/presentationml/2006/ole">
            <mc:AlternateContent xmlns:mc="http://schemas.openxmlformats.org/markup-compatibility/2006">
              <mc:Choice xmlns:v="urn:schemas-microsoft-com:vml" Requires="v">
                <p:oleObj spid="_x0000_s4101" name="Worksheet" r:id="rId6" imgW="4953128" imgH="2790925" progId="Excel.Sheet.12">
                  <p:link updateAutomatic="1"/>
                </p:oleObj>
              </mc:Choice>
              <mc:Fallback>
                <p:oleObj name="Worksheet" r:id="rId6" imgW="4953128" imgH="2790925" progId="Excel.Sheet.12">
                  <p:link updateAutomatic="1"/>
                  <p:pic>
                    <p:nvPicPr>
                      <p:cNvPr id="0" name=""/>
                      <p:cNvPicPr/>
                      <p:nvPr/>
                    </p:nvPicPr>
                    <p:blipFill>
                      <a:blip r:embed="rId7"/>
                      <a:stretch>
                        <a:fillRect/>
                      </a:stretch>
                    </p:blipFill>
                    <p:spPr>
                      <a:xfrm>
                        <a:off x="2095500" y="2786063"/>
                        <a:ext cx="4953000" cy="2790825"/>
                      </a:xfrm>
                      <a:prstGeom prst="rect">
                        <a:avLst/>
                      </a:prstGeom>
                    </p:spPr>
                  </p:pic>
                </p:oleObj>
              </mc:Fallback>
            </mc:AlternateContent>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809627" y="133349"/>
            <a:ext cx="7477125" cy="1343026"/>
          </a:xfrm>
        </p:spPr>
        <p:txBody>
          <a:bodyPr>
            <a:normAutofit/>
          </a:bodyPr>
          <a:lstStyle/>
          <a:p>
            <a:pPr algn="ctr"/>
            <a:r>
              <a:rPr lang="en-US" sz="1600" b="1" dirty="0">
                <a:solidFill>
                  <a:schemeClr val="accent2"/>
                </a:solidFill>
              </a:rPr>
              <a:t>Winship-Robbins Elementary School District</a:t>
            </a:r>
            <a:br>
              <a:rPr lang="en-US" sz="1600" b="1" dirty="0">
                <a:solidFill>
                  <a:schemeClr val="accent2"/>
                </a:solidFill>
              </a:rPr>
            </a:br>
            <a:r>
              <a:rPr lang="en-US" sz="1600" b="1" dirty="0">
                <a:solidFill>
                  <a:schemeClr val="accent2"/>
                </a:solidFill>
              </a:rPr>
              <a:t>OTHER FUNDS</a:t>
            </a:r>
            <a:br>
              <a:rPr lang="en-US" sz="1600" b="1" dirty="0">
                <a:solidFill>
                  <a:schemeClr val="accent2"/>
                </a:solidFill>
              </a:rPr>
            </a:br>
            <a:r>
              <a:rPr lang="en-US" sz="1600" b="1" dirty="0">
                <a:solidFill>
                  <a:schemeClr val="accent2"/>
                </a:solidFill>
              </a:rPr>
              <a:t>2025-2026 Adopted  Budget  Report</a:t>
            </a:r>
            <a:endParaRPr lang="en-US" sz="1600" b="1" dirty="0"/>
          </a:p>
        </p:txBody>
      </p:sp>
      <p:sp>
        <p:nvSpPr>
          <p:cNvPr id="32774" name="Rectangle 6"/>
          <p:cNvSpPr>
            <a:spLocks noGrp="1" noChangeArrowheads="1"/>
          </p:cNvSpPr>
          <p:nvPr>
            <p:ph idx="1"/>
          </p:nvPr>
        </p:nvSpPr>
        <p:spPr>
          <a:xfrm>
            <a:off x="173038" y="1800225"/>
            <a:ext cx="8172450" cy="3724275"/>
          </a:xfrm>
        </p:spPr>
        <p:txBody>
          <a:bodyPr/>
          <a:lstStyle/>
          <a:p>
            <a:r>
              <a:rPr lang="en-US" sz="1400" b="1" dirty="0">
                <a:latin typeface="Arial" panose="020B0604020202020204" pitchFamily="34" charset="0"/>
                <a:cs typeface="Arial" panose="020B0604020202020204" pitchFamily="34" charset="0"/>
              </a:rPr>
              <a:t>Student Activities Fund – </a:t>
            </a:r>
            <a:r>
              <a:rPr lang="en-US" sz="1400" dirty="0">
                <a:latin typeface="Arial" panose="020B0604020202020204" pitchFamily="34" charset="0"/>
                <a:cs typeface="Arial" panose="020B0604020202020204" pitchFamily="34" charset="0"/>
              </a:rPr>
              <a:t>2025-2026 ending fund balance is projected to be </a:t>
            </a:r>
            <a:r>
              <a:rPr lang="en-US" sz="1400" b="1" dirty="0">
                <a:latin typeface="Arial" panose="020B0604020202020204" pitchFamily="34" charset="0"/>
                <a:cs typeface="Arial" panose="020B0604020202020204" pitchFamily="34" charset="0"/>
              </a:rPr>
              <a:t>$3,489.</a:t>
            </a:r>
          </a:p>
          <a:p>
            <a:pPr marL="114300" indent="0">
              <a:buNone/>
            </a:pPr>
            <a:endParaRPr lang="en-US" sz="1400" b="1" dirty="0">
              <a:latin typeface="Arial" panose="020B0604020202020204" pitchFamily="34" charset="0"/>
              <a:cs typeface="Arial" panose="020B0604020202020204" pitchFamily="34" charset="0"/>
            </a:endParaRPr>
          </a:p>
          <a:p>
            <a:r>
              <a:rPr lang="en-US" sz="1400" b="1" dirty="0">
                <a:latin typeface="Arial" panose="020B0604020202020204" pitchFamily="34" charset="0"/>
                <a:cs typeface="Arial" panose="020B0604020202020204" pitchFamily="34" charset="0"/>
              </a:rPr>
              <a:t>Child Development Fund</a:t>
            </a:r>
            <a:r>
              <a:rPr lang="en-US" sz="1400" dirty="0">
                <a:latin typeface="Arial" panose="020B0604020202020204" pitchFamily="34" charset="0"/>
                <a:cs typeface="Arial" panose="020B0604020202020204" pitchFamily="34" charset="0"/>
              </a:rPr>
              <a:t> – 2025-2026 ending fund balance is projected to be </a:t>
            </a:r>
            <a:r>
              <a:rPr lang="en-US" sz="1400" b="1" dirty="0">
                <a:latin typeface="Arial" panose="020B0604020202020204" pitchFamily="34" charset="0"/>
                <a:cs typeface="Arial" panose="020B0604020202020204" pitchFamily="34" charset="0"/>
              </a:rPr>
              <a:t>$3,968.</a:t>
            </a:r>
          </a:p>
          <a:p>
            <a:pPr marL="114300" indent="0">
              <a:buNone/>
            </a:pPr>
            <a:endParaRPr lang="en-US" sz="1400" b="1" dirty="0">
              <a:latin typeface="Arial" panose="020B0604020202020204" pitchFamily="34" charset="0"/>
              <a:cs typeface="Arial" panose="020B0604020202020204" pitchFamily="34" charset="0"/>
            </a:endParaRPr>
          </a:p>
          <a:p>
            <a:r>
              <a:rPr lang="en-US" sz="1400" b="1" dirty="0">
                <a:latin typeface="Arial" panose="020B0604020202020204" pitchFamily="34" charset="0"/>
                <a:cs typeface="Arial" panose="020B0604020202020204" pitchFamily="34" charset="0"/>
              </a:rPr>
              <a:t>Deferred Maintenance Fund</a:t>
            </a:r>
            <a:r>
              <a:rPr lang="en-US" sz="1400" dirty="0">
                <a:latin typeface="Arial" panose="020B0604020202020204" pitchFamily="34" charset="0"/>
                <a:cs typeface="Arial" panose="020B0604020202020204" pitchFamily="34" charset="0"/>
              </a:rPr>
              <a:t> – 2025-2026 ending fund balance is projected to be </a:t>
            </a:r>
            <a:r>
              <a:rPr lang="en-US" sz="1400" b="1" dirty="0">
                <a:latin typeface="Arial" panose="020B0604020202020204" pitchFamily="34" charset="0"/>
                <a:cs typeface="Arial" panose="020B0604020202020204" pitchFamily="34" charset="0"/>
              </a:rPr>
              <a:t>$20,718.</a:t>
            </a:r>
          </a:p>
          <a:p>
            <a:pPr>
              <a:buFont typeface="Wingdings" pitchFamily="2" charset="2"/>
              <a:buNone/>
            </a:pPr>
            <a:r>
              <a:rPr lang="en-US" sz="1400" dirty="0">
                <a:latin typeface="Arial" panose="020B0604020202020204" pitchFamily="34" charset="0"/>
                <a:cs typeface="Arial" panose="020B0604020202020204" pitchFamily="34" charset="0"/>
              </a:rPr>
              <a:t>	</a:t>
            </a:r>
          </a:p>
          <a:p>
            <a:r>
              <a:rPr lang="en-US" sz="1400" b="1" dirty="0">
                <a:latin typeface="Arial" panose="020B0604020202020204" pitchFamily="34" charset="0"/>
                <a:cs typeface="Arial" panose="020B0604020202020204" pitchFamily="34" charset="0"/>
              </a:rPr>
              <a:t>Special Reserve Fund </a:t>
            </a:r>
            <a:r>
              <a:rPr lang="en-US" sz="1400" dirty="0">
                <a:latin typeface="Arial" panose="020B0604020202020204" pitchFamily="34" charset="0"/>
                <a:cs typeface="Arial" panose="020B0604020202020204" pitchFamily="34" charset="0"/>
              </a:rPr>
              <a:t>- 2025-2026 ending fund balance is projected to be </a:t>
            </a:r>
            <a:r>
              <a:rPr lang="en-US" sz="1400" b="1" dirty="0">
                <a:latin typeface="Arial" panose="020B0604020202020204" pitchFamily="34" charset="0"/>
                <a:cs typeface="Arial" panose="020B0604020202020204" pitchFamily="34" charset="0"/>
              </a:rPr>
              <a:t>$437,498.</a:t>
            </a:r>
            <a:endParaRPr lang="en-US" sz="1400" dirty="0">
              <a:latin typeface="Arial" panose="020B0604020202020204" pitchFamily="34" charset="0"/>
              <a:cs typeface="Arial" panose="020B0604020202020204" pitchFamily="34" charset="0"/>
            </a:endParaRPr>
          </a:p>
          <a:p>
            <a:endParaRPr lang="en-US" sz="1400" dirty="0">
              <a:latin typeface="Arial" panose="020B0604020202020204" pitchFamily="34" charset="0"/>
              <a:cs typeface="Arial" panose="020B0604020202020204" pitchFamily="34" charset="0"/>
            </a:endParaRPr>
          </a:p>
          <a:p>
            <a:r>
              <a:rPr lang="en-US" sz="1400" b="1" dirty="0">
                <a:latin typeface="Arial" panose="020B0604020202020204" pitchFamily="34" charset="0"/>
                <a:cs typeface="Arial" panose="020B0604020202020204" pitchFamily="34" charset="0"/>
              </a:rPr>
              <a:t>Capital Facilities Fund</a:t>
            </a:r>
            <a:r>
              <a:rPr lang="en-US" sz="1400" dirty="0">
                <a:latin typeface="Arial" panose="020B0604020202020204" pitchFamily="34" charset="0"/>
                <a:cs typeface="Arial" panose="020B0604020202020204" pitchFamily="34" charset="0"/>
              </a:rPr>
              <a:t> (Developer Fees) - 2025-2026 ending fund balance is projected to be </a:t>
            </a:r>
            <a:r>
              <a:rPr lang="en-US" sz="1400" b="1" dirty="0">
                <a:latin typeface="Arial" panose="020B0604020202020204" pitchFamily="34" charset="0"/>
                <a:cs typeface="Arial" panose="020B0604020202020204" pitchFamily="34" charset="0"/>
              </a:rPr>
              <a:t>$14,013.</a:t>
            </a:r>
          </a:p>
          <a:p>
            <a:pPr marL="114300" indent="0">
              <a:buNone/>
            </a:pPr>
            <a:endParaRPr lang="en-US" sz="1400" dirty="0">
              <a:latin typeface="Arial" panose="020B0604020202020204" pitchFamily="34" charset="0"/>
              <a:cs typeface="Arial" panose="020B0604020202020204" pitchFamily="34" charset="0"/>
            </a:endParaRPr>
          </a:p>
          <a:p>
            <a:r>
              <a:rPr lang="en-US" sz="1400" b="1" dirty="0">
                <a:latin typeface="Arial" panose="020B0604020202020204" pitchFamily="34" charset="0"/>
                <a:cs typeface="Arial" panose="020B0604020202020204" pitchFamily="34" charset="0"/>
              </a:rPr>
              <a:t>County Schools Facilities Fund</a:t>
            </a:r>
            <a:r>
              <a:rPr lang="en-US" sz="1400" dirty="0">
                <a:latin typeface="Arial" panose="020B0604020202020204" pitchFamily="34" charset="0"/>
                <a:cs typeface="Arial" panose="020B0604020202020204" pitchFamily="34" charset="0"/>
              </a:rPr>
              <a:t> - 2025-2026 ending fund balance is projected to be </a:t>
            </a:r>
            <a:r>
              <a:rPr lang="en-US" sz="1400" b="1" dirty="0">
                <a:latin typeface="Arial" panose="020B0604020202020204" pitchFamily="34" charset="0"/>
                <a:cs typeface="Arial" panose="020B0604020202020204" pitchFamily="34" charset="0"/>
              </a:rPr>
              <a:t>$0</a:t>
            </a:r>
            <a:endParaRPr lang="en-US" sz="1400" dirty="0">
              <a:latin typeface="Arial" panose="020B0604020202020204" pitchFamily="34" charset="0"/>
              <a:cs typeface="Arial" panose="020B0604020202020204" pitchFamily="34" charset="0"/>
            </a:endParaRPr>
          </a:p>
          <a:p>
            <a:pPr>
              <a:lnSpc>
                <a:spcPct val="80000"/>
              </a:lnSpc>
              <a:buFont typeface="Wingdings" pitchFamily="2" charset="2"/>
              <a:buNone/>
            </a:pPr>
            <a:endParaRPr lang="en-US" sz="1400" dirty="0">
              <a:latin typeface="Arial" panose="020B0604020202020204" pitchFamily="34" charset="0"/>
              <a:cs typeface="Arial" panose="020B0604020202020204" pitchFamily="34" charset="0"/>
            </a:endParaRPr>
          </a:p>
          <a:p>
            <a:pPr>
              <a:lnSpc>
                <a:spcPct val="80000"/>
              </a:lnSpc>
              <a:buFont typeface="Wingdings" pitchFamily="2" charset="2"/>
              <a:buNone/>
            </a:pPr>
            <a:endParaRPr lang="en-US" sz="1400" dirty="0">
              <a:latin typeface="Arial" panose="020B0604020202020204" pitchFamily="34" charset="0"/>
              <a:cs typeface="Arial" panose="020B0604020202020204" pitchFamily="34" charset="0"/>
            </a:endParaRPr>
          </a:p>
          <a:p>
            <a:pPr>
              <a:lnSpc>
                <a:spcPct val="80000"/>
              </a:lnSpc>
              <a:buFont typeface="Wingdings" pitchFamily="2" charset="2"/>
              <a:buNone/>
            </a:pPr>
            <a:endParaRPr lang="en-US" sz="600" dirty="0"/>
          </a:p>
        </p:txBody>
      </p:sp>
      <p:sp>
        <p:nvSpPr>
          <p:cNvPr id="4" name="Slide Number Placeholder 5"/>
          <p:cNvSpPr>
            <a:spLocks noGrp="1"/>
          </p:cNvSpPr>
          <p:nvPr>
            <p:ph type="sldNum" sz="quarter" idx="12"/>
          </p:nvPr>
        </p:nvSpPr>
        <p:spPr/>
        <p:txBody>
          <a:bodyPr/>
          <a:lstStyle/>
          <a:p>
            <a:fld id="{27E6FC7C-95B1-4B66-980C-AD899B1EA465}" type="slidenum">
              <a:rPr lang="en-US"/>
              <a:pPr/>
              <a:t>13</a:t>
            </a:fld>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704850" y="76201"/>
            <a:ext cx="8077200" cy="1304925"/>
          </a:xfrm>
        </p:spPr>
        <p:txBody>
          <a:bodyPr>
            <a:noAutofit/>
          </a:bodyPr>
          <a:lstStyle/>
          <a:p>
            <a:pPr algn="ctr"/>
            <a:r>
              <a:rPr lang="en-US" sz="1600" b="1" dirty="0">
                <a:solidFill>
                  <a:schemeClr val="accent2"/>
                </a:solidFill>
              </a:rPr>
              <a:t>Winship-Robbins Elementary School District</a:t>
            </a:r>
            <a:br>
              <a:rPr lang="en-US" sz="1600" b="1" dirty="0">
                <a:solidFill>
                  <a:schemeClr val="accent2"/>
                </a:solidFill>
              </a:rPr>
            </a:br>
            <a:r>
              <a:rPr lang="en-US" sz="1600" b="1" dirty="0">
                <a:solidFill>
                  <a:schemeClr val="accent2"/>
                </a:solidFill>
              </a:rPr>
              <a:t>MULTI-YEAR PROJECTION (MYP) ASSUMPTIONS</a:t>
            </a:r>
            <a:br>
              <a:rPr lang="en-US" sz="1600" b="1" dirty="0">
                <a:solidFill>
                  <a:schemeClr val="accent2"/>
                </a:solidFill>
              </a:rPr>
            </a:br>
            <a:r>
              <a:rPr lang="en-US" sz="1600" b="1" dirty="0">
                <a:solidFill>
                  <a:schemeClr val="accent2"/>
                </a:solidFill>
              </a:rPr>
              <a:t>2025-2026 Adopted  Budget  Report</a:t>
            </a:r>
            <a:r>
              <a:rPr lang="en-US" sz="2000" b="1" dirty="0">
                <a:solidFill>
                  <a:schemeClr val="accent2"/>
                </a:solidFill>
              </a:rPr>
              <a:t/>
            </a:r>
            <a:br>
              <a:rPr lang="en-US" sz="2000" b="1" dirty="0">
                <a:solidFill>
                  <a:schemeClr val="accent2"/>
                </a:solidFill>
              </a:rPr>
            </a:br>
            <a:endParaRPr lang="en-US" sz="2000" b="1" dirty="0">
              <a:solidFill>
                <a:schemeClr val="accent2"/>
              </a:solidFill>
            </a:endParaRPr>
          </a:p>
        </p:txBody>
      </p:sp>
      <p:sp>
        <p:nvSpPr>
          <p:cNvPr id="4" name="Slide Number Placeholder 5"/>
          <p:cNvSpPr>
            <a:spLocks noGrp="1"/>
          </p:cNvSpPr>
          <p:nvPr>
            <p:ph type="sldNum" sz="quarter" idx="12"/>
          </p:nvPr>
        </p:nvSpPr>
        <p:spPr/>
        <p:txBody>
          <a:bodyPr/>
          <a:lstStyle/>
          <a:p>
            <a:fld id="{01C89F82-B362-400C-BFED-04F1AF0E9857}" type="slidenum">
              <a:rPr lang="en-US"/>
              <a:pPr/>
              <a:t>14</a:t>
            </a:fld>
            <a:endParaRPr lang="en-US" dirty="0"/>
          </a:p>
        </p:txBody>
      </p:sp>
      <p:sp>
        <p:nvSpPr>
          <p:cNvPr id="6" name="Rectangle 5"/>
          <p:cNvSpPr/>
          <p:nvPr/>
        </p:nvSpPr>
        <p:spPr>
          <a:xfrm>
            <a:off x="0" y="961441"/>
            <a:ext cx="8531788" cy="4967514"/>
          </a:xfrm>
          <a:prstGeom prst="rect">
            <a:avLst/>
          </a:prstGeom>
        </p:spPr>
        <p:txBody>
          <a:bodyPr wrap="square">
            <a:spAutoFit/>
          </a:bodyPr>
          <a:lstStyle/>
          <a:p>
            <a:pPr>
              <a:lnSpc>
                <a:spcPct val="80000"/>
              </a:lnSpc>
              <a:buFont typeface="Wingdings" pitchFamily="2" charset="2"/>
              <a:buChar char="Ø"/>
            </a:pPr>
            <a:r>
              <a:rPr lang="en-US" sz="1200" dirty="0">
                <a:latin typeface="Times New Roman" panose="02020603050405020304" pitchFamily="18" charset="0"/>
                <a:cs typeface="Times New Roman" panose="02020603050405020304" pitchFamily="18" charset="0"/>
              </a:rPr>
              <a:t>Winship-Robbins Local Control Funding for the future two years has been calculated using 3-Prior Year Average ADA of 99.17 in 26/27 and 97.82 in 27/28. No changes in Federal ,State, and Local revenues.</a:t>
            </a:r>
          </a:p>
          <a:p>
            <a:pPr>
              <a:lnSpc>
                <a:spcPct val="80000"/>
              </a:lnSpc>
            </a:pPr>
            <a:endParaRPr lang="en-US" sz="1200" dirty="0">
              <a:latin typeface="Times New Roman" panose="02020603050405020304" pitchFamily="18" charset="0"/>
              <a:cs typeface="Times New Roman" panose="02020603050405020304" pitchFamily="18" charset="0"/>
            </a:endParaRPr>
          </a:p>
          <a:p>
            <a:pPr>
              <a:lnSpc>
                <a:spcPct val="80000"/>
              </a:lnSpc>
            </a:pPr>
            <a:r>
              <a:rPr lang="en-US" sz="1200" dirty="0">
                <a:latin typeface="Times New Roman" panose="02020603050405020304" pitchFamily="18" charset="0"/>
                <a:cs typeface="Times New Roman" panose="02020603050405020304" pitchFamily="18" charset="0"/>
              </a:rPr>
              <a:t>Expenditure adjustments are as follows:</a:t>
            </a:r>
          </a:p>
          <a:p>
            <a:pPr>
              <a:lnSpc>
                <a:spcPct val="80000"/>
              </a:lnSpc>
            </a:pPr>
            <a:endParaRPr lang="en-US" sz="1200" dirty="0">
              <a:latin typeface="Times New Roman" panose="02020603050405020304" pitchFamily="18" charset="0"/>
              <a:cs typeface="Times New Roman" panose="02020603050405020304" pitchFamily="18" charset="0"/>
            </a:endParaRPr>
          </a:p>
          <a:p>
            <a:pPr marL="171450" indent="-171450">
              <a:lnSpc>
                <a:spcPct val="80000"/>
              </a:lnSpc>
              <a:buFont typeface="Arial" panose="020B0604020202020204" pitchFamily="34" charset="0"/>
              <a:buChar char="•"/>
            </a:pPr>
            <a:r>
              <a:rPr lang="en-US" sz="1200" dirty="0">
                <a:latin typeface="Times New Roman" panose="02020603050405020304" pitchFamily="18" charset="0"/>
                <a:cs typeface="Times New Roman" panose="02020603050405020304" pitchFamily="18" charset="0"/>
              </a:rPr>
              <a:t>Certificated 	Net Increase in 26-27 due to Step &amp; Column increases while removing extra time salaries from Educator 		Effectiveness.  Step and Column increase are projected for 27-28.</a:t>
            </a:r>
          </a:p>
          <a:p>
            <a:pPr>
              <a:lnSpc>
                <a:spcPct val="80000"/>
              </a:lnSpc>
            </a:pPr>
            <a:r>
              <a:rPr lang="en-US" sz="1200" dirty="0">
                <a:latin typeface="Times New Roman" panose="02020603050405020304" pitchFamily="18" charset="0"/>
                <a:cs typeface="Times New Roman" panose="02020603050405020304" pitchFamily="18" charset="0"/>
              </a:rPr>
              <a:t>			 			</a:t>
            </a:r>
          </a:p>
          <a:p>
            <a:pPr marL="171450" indent="-171450">
              <a:lnSpc>
                <a:spcPct val="80000"/>
              </a:lnSpc>
              <a:buFont typeface="Arial" panose="020B0604020202020204" pitchFamily="34" charset="0"/>
              <a:buChar char="•"/>
            </a:pPr>
            <a:r>
              <a:rPr lang="en-US" sz="1200" dirty="0">
                <a:latin typeface="Times New Roman" panose="02020603050405020304" pitchFamily="18" charset="0"/>
                <a:cs typeface="Times New Roman" panose="02020603050405020304" pitchFamily="18" charset="0"/>
              </a:rPr>
              <a:t>Classified		Step &amp; Column increases are projected for 26-27 &amp; 27-28.</a:t>
            </a:r>
          </a:p>
          <a:p>
            <a:pPr marL="171450" indent="-171450">
              <a:lnSpc>
                <a:spcPct val="80000"/>
              </a:lnSpc>
              <a:buFont typeface="Arial" panose="020B0604020202020204" pitchFamily="34" charset="0"/>
              <a:buChar char="•"/>
            </a:pPr>
            <a:endParaRPr lang="en-US" sz="1200" dirty="0">
              <a:latin typeface="Times New Roman" panose="02020603050405020304" pitchFamily="18" charset="0"/>
              <a:cs typeface="Times New Roman" panose="02020603050405020304" pitchFamily="18" charset="0"/>
            </a:endParaRPr>
          </a:p>
          <a:p>
            <a:pPr marL="171450" indent="-171450">
              <a:lnSpc>
                <a:spcPct val="80000"/>
              </a:lnSpc>
              <a:buFont typeface="Arial" panose="020B0604020202020204" pitchFamily="34" charset="0"/>
              <a:buChar char="•"/>
            </a:pPr>
            <a:r>
              <a:rPr lang="en-US" sz="1200" dirty="0">
                <a:latin typeface="Times New Roman" panose="02020603050405020304" pitchFamily="18" charset="0"/>
                <a:cs typeface="Times New Roman" panose="02020603050405020304" pitchFamily="18" charset="0"/>
              </a:rPr>
              <a:t>Benefits		Increased to cover the changes listed above along with increases in PERS in 26/27 &amp; 27/28. STRS rates 			are projected to be 19.10% in 26/27 &amp; 27/28. PERS rates are projected to be 26.90% and 27.80% in 26/27 		&amp; 27/28, respectively. 	</a:t>
            </a:r>
          </a:p>
          <a:p>
            <a:pPr>
              <a:lnSpc>
                <a:spcPct val="80000"/>
              </a:lnSpc>
            </a:pPr>
            <a:r>
              <a:rPr lang="en-US" sz="1200" dirty="0">
                <a:latin typeface="Times New Roman" panose="02020603050405020304" pitchFamily="18" charset="0"/>
                <a:cs typeface="Times New Roman" panose="02020603050405020304" pitchFamily="18" charset="0"/>
              </a:rPr>
              <a:t>				</a:t>
            </a:r>
          </a:p>
          <a:p>
            <a:pPr marL="171450" indent="-171450">
              <a:lnSpc>
                <a:spcPct val="80000"/>
              </a:lnSpc>
              <a:buFont typeface="Arial" panose="020B0604020202020204" pitchFamily="34" charset="0"/>
              <a:buChar char="•"/>
            </a:pPr>
            <a:r>
              <a:rPr lang="en-US" sz="1200" dirty="0">
                <a:latin typeface="Times New Roman" panose="02020603050405020304" pitchFamily="18" charset="0"/>
                <a:cs typeface="Times New Roman" panose="02020603050405020304" pitchFamily="18" charset="0"/>
              </a:rPr>
              <a:t>Supplies		Supplies decreased due to the removal of one-time Educator Effectiveness funds and Prop 28, while 			applying an applied rate of 2.98% to unrestricted supplies in 2026–27. For 2027–28, supplies increased by 		an applied rate of 2.77% for unrestricted supplies, with restricted supplies remaining flat.</a:t>
            </a:r>
          </a:p>
          <a:p>
            <a:pPr>
              <a:lnSpc>
                <a:spcPct val="80000"/>
              </a:lnSpc>
            </a:pPr>
            <a:r>
              <a:rPr lang="en-US" sz="1200" dirty="0">
                <a:latin typeface="Times New Roman" panose="02020603050405020304" pitchFamily="18" charset="0"/>
                <a:cs typeface="Times New Roman" panose="02020603050405020304" pitchFamily="18" charset="0"/>
              </a:rPr>
              <a:t>		</a:t>
            </a:r>
          </a:p>
          <a:p>
            <a:pPr marL="171450" indent="-171450">
              <a:lnSpc>
                <a:spcPct val="80000"/>
              </a:lnSpc>
              <a:buFont typeface="Arial" panose="020B0604020202020204" pitchFamily="34" charset="0"/>
              <a:buChar char="•"/>
            </a:pPr>
            <a:r>
              <a:rPr lang="en-US" sz="1200" dirty="0">
                <a:latin typeface="Times New Roman" panose="02020603050405020304" pitchFamily="18" charset="0"/>
                <a:cs typeface="Times New Roman" panose="02020603050405020304" pitchFamily="18" charset="0"/>
              </a:rPr>
              <a:t>Services		Services for 26–27 increased by an applied rate of 2.98%, along with the removal of Educator 			Effectiveness-related services. For 27–28, services increased by an applied rate of 2.77%, while 			California Community Schools Partnership Program (CCSPP) services remained flat.		 		 		 </a:t>
            </a:r>
          </a:p>
          <a:p>
            <a:pPr marL="171450" indent="-171450">
              <a:lnSpc>
                <a:spcPct val="80000"/>
              </a:lnSpc>
              <a:buFont typeface="Arial" panose="020B0604020202020204" pitchFamily="34" charset="0"/>
              <a:buChar char="•"/>
            </a:pPr>
            <a:r>
              <a:rPr lang="en-US" sz="1200" dirty="0">
                <a:latin typeface="Times New Roman" panose="02020603050405020304" pitchFamily="18" charset="0"/>
                <a:cs typeface="Times New Roman" panose="02020603050405020304" pitchFamily="18" charset="0"/>
              </a:rPr>
              <a:t>Capital Outlay	Decreased in 26-27 due to completion of Asphalt repairs and flooring project in 25-26. No adjustments in    		27-28.</a:t>
            </a:r>
          </a:p>
          <a:p>
            <a:pPr marL="171450" indent="-171450">
              <a:lnSpc>
                <a:spcPct val="80000"/>
              </a:lnSpc>
              <a:buFont typeface="Arial" panose="020B0604020202020204" pitchFamily="34" charset="0"/>
              <a:buChar char="•"/>
            </a:pPr>
            <a:endParaRPr lang="en-US" sz="1200" dirty="0">
              <a:latin typeface="Times New Roman" panose="02020603050405020304" pitchFamily="18" charset="0"/>
              <a:cs typeface="Times New Roman" panose="02020603050405020304" pitchFamily="18" charset="0"/>
            </a:endParaRPr>
          </a:p>
          <a:p>
            <a:pPr marL="171450" indent="-171450">
              <a:lnSpc>
                <a:spcPct val="80000"/>
              </a:lnSpc>
              <a:buFont typeface="Arial" panose="020B0604020202020204" pitchFamily="34" charset="0"/>
              <a:buChar char="•"/>
            </a:pPr>
            <a:r>
              <a:rPr lang="en-US" sz="1200" dirty="0">
                <a:latin typeface="Times New Roman" panose="02020603050405020304" pitchFamily="18" charset="0"/>
                <a:cs typeface="Times New Roman" panose="02020603050405020304" pitchFamily="18" charset="0"/>
              </a:rPr>
              <a:t>Other Outgo	No adjustments.</a:t>
            </a:r>
          </a:p>
          <a:p>
            <a:pPr>
              <a:lnSpc>
                <a:spcPct val="80000"/>
              </a:lnSpc>
            </a:pPr>
            <a:r>
              <a:rPr lang="en-US" sz="1200" dirty="0">
                <a:latin typeface="Times New Roman" panose="02020603050405020304" pitchFamily="18" charset="0"/>
                <a:cs typeface="Times New Roman" panose="02020603050405020304" pitchFamily="18" charset="0"/>
              </a:rPr>
              <a:t>	</a:t>
            </a:r>
          </a:p>
          <a:p>
            <a:pPr marL="171450" indent="-171450">
              <a:lnSpc>
                <a:spcPct val="80000"/>
              </a:lnSpc>
              <a:buFont typeface="Arial" panose="020B0604020202020204" pitchFamily="34" charset="0"/>
              <a:buChar char="•"/>
            </a:pPr>
            <a:r>
              <a:rPr lang="en-US" sz="1200" dirty="0">
                <a:latin typeface="Times New Roman" panose="02020603050405020304" pitchFamily="18" charset="0"/>
                <a:cs typeface="Times New Roman" panose="02020603050405020304" pitchFamily="18" charset="0"/>
              </a:rPr>
              <a:t>Transfers-Out	No adjustments.</a:t>
            </a:r>
          </a:p>
          <a:p>
            <a:pPr marL="171450" indent="-171450">
              <a:lnSpc>
                <a:spcPct val="80000"/>
              </a:lnSpc>
              <a:buFont typeface="Arial" panose="020B0604020202020204" pitchFamily="34" charset="0"/>
              <a:buChar char="•"/>
            </a:pPr>
            <a:endParaRPr lang="en-US" sz="1200" dirty="0">
              <a:latin typeface="Times New Roman" panose="02020603050405020304" pitchFamily="18" charset="0"/>
              <a:cs typeface="Times New Roman" panose="02020603050405020304" pitchFamily="18" charset="0"/>
            </a:endParaRPr>
          </a:p>
          <a:p>
            <a:pPr marL="171450" indent="-171450">
              <a:lnSpc>
                <a:spcPct val="80000"/>
              </a:lnSpc>
              <a:buFont typeface="Arial" panose="020B0604020202020204" pitchFamily="34" charset="0"/>
              <a:buChar char="•"/>
            </a:pPr>
            <a:r>
              <a:rPr lang="en-US" sz="1200" dirty="0">
                <a:latin typeface="Times New Roman" panose="02020603050405020304" pitchFamily="18" charset="0"/>
                <a:cs typeface="Times New Roman" panose="02020603050405020304" pitchFamily="18" charset="0"/>
              </a:rPr>
              <a:t>Contributions	Contributions include Routine Restricted Maintenance, balancing Special Education, Child Nutrition Services, 		Preschool, and the California Community Schools Partnership Program (1/3 match requirement).</a:t>
            </a:r>
          </a:p>
          <a:p>
            <a:pPr>
              <a:lnSpc>
                <a:spcPct val="80000"/>
              </a:lnSpc>
            </a:pPr>
            <a:r>
              <a:rPr lang="en-US" sz="1200" dirty="0">
                <a:latin typeface="Times New Roman" panose="02020603050405020304" pitchFamily="18" charset="0"/>
                <a:cs typeface="Times New Roman" panose="02020603050405020304" pitchFamily="18" charset="0"/>
              </a:rPr>
              <a:t>	 </a:t>
            </a:r>
          </a:p>
          <a:p>
            <a:pPr marL="171450" indent="-171450">
              <a:lnSpc>
                <a:spcPct val="80000"/>
              </a:lnSpc>
              <a:buFont typeface="Arial" panose="020B0604020202020204" pitchFamily="34" charset="0"/>
              <a:buChar char="•"/>
            </a:pPr>
            <a:r>
              <a:rPr lang="en-US" sz="1200" dirty="0">
                <a:latin typeface="Times New Roman" panose="02020603050405020304" pitchFamily="18" charset="0"/>
                <a:cs typeface="Times New Roman" panose="02020603050405020304" pitchFamily="18" charset="0"/>
              </a:rPr>
              <a:t>Other Sources/Uses	No adjustments.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E8414FA8-3EA4-4818-7AC6-8791EDDA8FA2}"/>
              </a:ext>
            </a:extLst>
          </p:cNvPr>
          <p:cNvGraphicFramePr>
            <a:graphicFrameLocks noChangeAspect="1"/>
          </p:cNvGraphicFramePr>
          <p:nvPr>
            <p:extLst>
              <p:ext uri="{D42A27DB-BD31-4B8C-83A1-F6EECF244321}">
                <p14:modId xmlns:p14="http://schemas.microsoft.com/office/powerpoint/2010/main" val="3199088480"/>
              </p:ext>
            </p:extLst>
          </p:nvPr>
        </p:nvGraphicFramePr>
        <p:xfrm>
          <a:off x="0" y="0"/>
          <a:ext cx="9140302" cy="5943600"/>
        </p:xfrm>
        <a:graphic>
          <a:graphicData uri="http://schemas.openxmlformats.org/presentationml/2006/ole">
            <mc:AlternateContent xmlns:mc="http://schemas.openxmlformats.org/markup-compatibility/2006">
              <mc:Choice xmlns:v="urn:schemas-microsoft-com:vml" Requires="v">
                <p:oleObj spid="_x0000_s5123" name="Worksheet" r:id="rId4" imgW="16287846" imgH="9934632" progId="Excel.Sheet.12">
                  <p:link updateAutomatic="1"/>
                </p:oleObj>
              </mc:Choice>
              <mc:Fallback>
                <p:oleObj name="Worksheet" r:id="rId4" imgW="16287846" imgH="9934632" progId="Excel.Sheet.12">
                  <p:link updateAutomatic="1"/>
                  <p:pic>
                    <p:nvPicPr>
                      <p:cNvPr id="0" name=""/>
                      <p:cNvPicPr/>
                      <p:nvPr/>
                    </p:nvPicPr>
                    <p:blipFill>
                      <a:blip r:embed="rId5"/>
                      <a:stretch>
                        <a:fillRect/>
                      </a:stretch>
                    </p:blipFill>
                    <p:spPr>
                      <a:xfrm>
                        <a:off x="0" y="0"/>
                        <a:ext cx="9140302" cy="5943600"/>
                      </a:xfrm>
                      <a:prstGeom prst="rect">
                        <a:avLst/>
                      </a:prstGeom>
                    </p:spPr>
                  </p:pic>
                </p:oleObj>
              </mc:Fallback>
            </mc:AlternateContent>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2AA9318E-AF3F-4804-BBDF-0B0F11932AED}" type="slidenum">
              <a:rPr lang="en-US" smtClean="0"/>
              <a:pPr/>
              <a:t>16</a:t>
            </a:fld>
            <a:endParaRPr lang="en-US" dirty="0"/>
          </a:p>
        </p:txBody>
      </p:sp>
      <p:sp>
        <p:nvSpPr>
          <p:cNvPr id="4" name="Rectangle 3"/>
          <p:cNvSpPr/>
          <p:nvPr/>
        </p:nvSpPr>
        <p:spPr>
          <a:xfrm>
            <a:off x="200025" y="115982"/>
            <a:ext cx="8001000" cy="830997"/>
          </a:xfrm>
          <a:prstGeom prst="rect">
            <a:avLst/>
          </a:prstGeom>
        </p:spPr>
        <p:txBody>
          <a:bodyPr wrap="square">
            <a:spAutoFit/>
          </a:bodyPr>
          <a:lstStyle/>
          <a:p>
            <a:pPr algn="ctr"/>
            <a:r>
              <a:rPr lang="en-US" sz="1600" b="1" dirty="0">
                <a:solidFill>
                  <a:schemeClr val="accent2"/>
                </a:solidFill>
                <a:latin typeface="+mj-lt"/>
              </a:rPr>
              <a:t>Winship-Robbins Elementary School District</a:t>
            </a:r>
            <a:br>
              <a:rPr lang="en-US" sz="1600" b="1" dirty="0">
                <a:solidFill>
                  <a:schemeClr val="accent2"/>
                </a:solidFill>
                <a:latin typeface="+mj-lt"/>
              </a:rPr>
            </a:br>
            <a:r>
              <a:rPr lang="en-US" sz="1600" b="1" dirty="0">
                <a:solidFill>
                  <a:schemeClr val="accent2"/>
                </a:solidFill>
                <a:latin typeface="+mj-lt"/>
              </a:rPr>
              <a:t>Enrollment – ADA TRENDS</a:t>
            </a:r>
          </a:p>
          <a:p>
            <a:pPr algn="ctr"/>
            <a:r>
              <a:rPr lang="en-US" sz="1600" b="1" dirty="0">
                <a:solidFill>
                  <a:schemeClr val="accent2"/>
                </a:solidFill>
                <a:latin typeface="+mj-lt"/>
              </a:rPr>
              <a:t>2025-2026 Adopted  Budget  Report</a:t>
            </a:r>
            <a:endParaRPr lang="en-US" sz="1600" b="1" dirty="0">
              <a:latin typeface="+mj-lt"/>
            </a:endParaRPr>
          </a:p>
        </p:txBody>
      </p:sp>
      <p:sp>
        <p:nvSpPr>
          <p:cNvPr id="2" name="TextBox 1"/>
          <p:cNvSpPr txBox="1"/>
          <p:nvPr/>
        </p:nvSpPr>
        <p:spPr>
          <a:xfrm>
            <a:off x="1038386" y="5439905"/>
            <a:ext cx="7043980" cy="276999"/>
          </a:xfrm>
          <a:prstGeom prst="rect">
            <a:avLst/>
          </a:prstGeom>
          <a:noFill/>
        </p:spPr>
        <p:txBody>
          <a:bodyPr wrap="square" rtlCol="0">
            <a:spAutoFit/>
          </a:bodyPr>
          <a:lstStyle/>
          <a:p>
            <a:r>
              <a:rPr lang="en-US" sz="1200" dirty="0"/>
              <a:t>*For first 4 years, CBEDS enrollment used. For the current year, projected enrollment used.</a:t>
            </a:r>
          </a:p>
        </p:txBody>
      </p:sp>
      <p:graphicFrame>
        <p:nvGraphicFramePr>
          <p:cNvPr id="6" name="Object 5">
            <a:extLst>
              <a:ext uri="{FF2B5EF4-FFF2-40B4-BE49-F238E27FC236}">
                <a16:creationId xmlns:a16="http://schemas.microsoft.com/office/drawing/2014/main" id="{D7316974-4473-8244-0695-B0A35D42ADA1}"/>
              </a:ext>
            </a:extLst>
          </p:cNvPr>
          <p:cNvGraphicFramePr>
            <a:graphicFrameLocks noChangeAspect="1"/>
          </p:cNvGraphicFramePr>
          <p:nvPr>
            <p:extLst>
              <p:ext uri="{D42A27DB-BD31-4B8C-83A1-F6EECF244321}">
                <p14:modId xmlns:p14="http://schemas.microsoft.com/office/powerpoint/2010/main" val="3161693210"/>
              </p:ext>
            </p:extLst>
          </p:nvPr>
        </p:nvGraphicFramePr>
        <p:xfrm>
          <a:off x="1876424" y="1084013"/>
          <a:ext cx="4648200" cy="1343025"/>
        </p:xfrm>
        <a:graphic>
          <a:graphicData uri="http://schemas.openxmlformats.org/presentationml/2006/ole">
            <mc:AlternateContent xmlns:mc="http://schemas.openxmlformats.org/markup-compatibility/2006">
              <mc:Choice xmlns:v="urn:schemas-microsoft-com:vml" Requires="v">
                <p:oleObj spid="_x0000_s6148" name="Worksheet" r:id="rId3" imgW="4648072" imgH="1343068" progId="Excel.Sheet.12">
                  <p:link updateAutomatic="1"/>
                </p:oleObj>
              </mc:Choice>
              <mc:Fallback>
                <p:oleObj name="Worksheet" r:id="rId3" imgW="4648072" imgH="1343068" progId="Excel.Sheet.12">
                  <p:link updateAutomatic="1"/>
                  <p:pic>
                    <p:nvPicPr>
                      <p:cNvPr id="0" name=""/>
                      <p:cNvPicPr/>
                      <p:nvPr/>
                    </p:nvPicPr>
                    <p:blipFill>
                      <a:blip r:embed="rId4"/>
                      <a:stretch>
                        <a:fillRect/>
                      </a:stretch>
                    </p:blipFill>
                    <p:spPr>
                      <a:xfrm>
                        <a:off x="1876424" y="1084013"/>
                        <a:ext cx="4648200" cy="1343025"/>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3E8421DC-EE0F-5358-2EB3-4CE393F33930}"/>
              </a:ext>
            </a:extLst>
          </p:cNvPr>
          <p:cNvGraphicFramePr>
            <a:graphicFrameLocks noChangeAspect="1"/>
          </p:cNvGraphicFramePr>
          <p:nvPr>
            <p:extLst>
              <p:ext uri="{D42A27DB-BD31-4B8C-83A1-F6EECF244321}">
                <p14:modId xmlns:p14="http://schemas.microsoft.com/office/powerpoint/2010/main" val="588913026"/>
              </p:ext>
            </p:extLst>
          </p:nvPr>
        </p:nvGraphicFramePr>
        <p:xfrm>
          <a:off x="1427163" y="2565400"/>
          <a:ext cx="5543550" cy="2828925"/>
        </p:xfrm>
        <a:graphic>
          <a:graphicData uri="http://schemas.openxmlformats.org/presentationml/2006/ole">
            <mc:AlternateContent xmlns:mc="http://schemas.openxmlformats.org/markup-compatibility/2006">
              <mc:Choice xmlns:v="urn:schemas-microsoft-com:vml" Requires="v">
                <p:oleObj spid="_x0000_s6149" name="Worksheet" r:id="rId5" imgW="5543646" imgH="2828925" progId="Excel.Sheet.12">
                  <p:link updateAutomatic="1"/>
                </p:oleObj>
              </mc:Choice>
              <mc:Fallback>
                <p:oleObj name="Worksheet" r:id="rId5" imgW="5543646" imgH="2828925" progId="Excel.Sheet.12">
                  <p:link updateAutomatic="1"/>
                  <p:pic>
                    <p:nvPicPr>
                      <p:cNvPr id="0" name=""/>
                      <p:cNvPicPr/>
                      <p:nvPr/>
                    </p:nvPicPr>
                    <p:blipFill>
                      <a:blip r:embed="rId6"/>
                      <a:stretch>
                        <a:fillRect/>
                      </a:stretch>
                    </p:blipFill>
                    <p:spPr>
                      <a:xfrm>
                        <a:off x="1427163" y="2565400"/>
                        <a:ext cx="5543550" cy="2828925"/>
                      </a:xfrm>
                      <a:prstGeom prst="rect">
                        <a:avLst/>
                      </a:prstGeom>
                    </p:spPr>
                  </p:pic>
                </p:oleObj>
              </mc:Fallback>
            </mc:AlternateContent>
          </a:graphicData>
        </a:graphic>
      </p:graphicFrame>
    </p:spTree>
    <p:extLst>
      <p:ext uri="{BB962C8B-B14F-4D97-AF65-F5344CB8AC3E}">
        <p14:creationId xmlns:p14="http://schemas.microsoft.com/office/powerpoint/2010/main" val="33890011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533400" y="228600"/>
            <a:ext cx="7887031" cy="895350"/>
          </a:xfrm>
        </p:spPr>
        <p:txBody>
          <a:bodyPr>
            <a:noAutofit/>
          </a:bodyPr>
          <a:lstStyle/>
          <a:p>
            <a:pPr algn="ctr"/>
            <a:r>
              <a:rPr lang="en-US" sz="1600" b="1" dirty="0">
                <a:solidFill>
                  <a:schemeClr val="accent2"/>
                </a:solidFill>
              </a:rPr>
              <a:t>Winship-Robbins Elementary School District</a:t>
            </a:r>
            <a:br>
              <a:rPr lang="en-US" sz="1600" b="1" dirty="0">
                <a:solidFill>
                  <a:schemeClr val="accent2"/>
                </a:solidFill>
              </a:rPr>
            </a:br>
            <a:r>
              <a:rPr lang="en-US" sz="1600" b="1" dirty="0">
                <a:solidFill>
                  <a:schemeClr val="accent2"/>
                </a:solidFill>
              </a:rPr>
              <a:t>TABLE OF CONTENTS</a:t>
            </a:r>
            <a:br>
              <a:rPr lang="en-US" sz="1600" b="1" dirty="0">
                <a:solidFill>
                  <a:schemeClr val="accent2"/>
                </a:solidFill>
              </a:rPr>
            </a:br>
            <a:r>
              <a:rPr lang="en-US" sz="1600" b="1" dirty="0">
                <a:solidFill>
                  <a:schemeClr val="accent2"/>
                </a:solidFill>
              </a:rPr>
              <a:t>2025-26 Adopted  Budget  Report</a:t>
            </a:r>
          </a:p>
        </p:txBody>
      </p:sp>
      <p:sp>
        <p:nvSpPr>
          <p:cNvPr id="4" name="Slide Number Placeholder 5"/>
          <p:cNvSpPr>
            <a:spLocks noGrp="1"/>
          </p:cNvSpPr>
          <p:nvPr>
            <p:ph type="sldNum" sz="quarter" idx="12"/>
          </p:nvPr>
        </p:nvSpPr>
        <p:spPr/>
        <p:txBody>
          <a:bodyPr/>
          <a:lstStyle/>
          <a:p>
            <a:fld id="{EA809E8B-EA53-43D4-B4C9-775C386DD1D1}" type="slidenum">
              <a:rPr lang="en-US"/>
              <a:pPr/>
              <a:t>2</a:t>
            </a:fld>
            <a:endParaRPr lang="en-US" dirty="0"/>
          </a:p>
        </p:txBody>
      </p:sp>
      <p:sp>
        <p:nvSpPr>
          <p:cNvPr id="39937" name="Rectangle 1"/>
          <p:cNvSpPr>
            <a:spLocks noChangeArrowheads="1"/>
          </p:cNvSpPr>
          <p:nvPr/>
        </p:nvSpPr>
        <p:spPr bwMode="auto">
          <a:xfrm>
            <a:off x="294468" y="1238250"/>
            <a:ext cx="8020857" cy="432434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Tx/>
              <a:buSzTx/>
              <a:buFontTx/>
              <a:buChar char="•"/>
              <a:tabLst/>
            </a:pPr>
            <a:endParaRPr kumimoji="0" lang="en-US" sz="500" b="1" i="0" u="none" strike="noStrike" cap="none" normalizeH="0" baseline="0" dirty="0">
              <a:ln>
                <a:noFill/>
              </a:ln>
              <a:solidFill>
                <a:schemeClr val="tx1"/>
              </a:solidFill>
              <a:effectLst/>
              <a:latin typeface="Times New Roman" pitchFamily="18" charset="0"/>
            </a:endParaRPr>
          </a:p>
          <a:p>
            <a:pPr>
              <a:lnSpc>
                <a:spcPct val="80000"/>
              </a:lnSpc>
            </a:pPr>
            <a:endParaRPr lang="en-US" sz="1200" b="1" dirty="0">
              <a:latin typeface="Times New Roman" pitchFamily="18" charset="0"/>
            </a:endParaRPr>
          </a:p>
          <a:p>
            <a:pPr>
              <a:lnSpc>
                <a:spcPct val="80000"/>
              </a:lnSpc>
            </a:pPr>
            <a:r>
              <a:rPr lang="en-US" sz="1600" dirty="0"/>
              <a:t>Budget Introduction						Page 3</a:t>
            </a:r>
          </a:p>
          <a:p>
            <a:pPr>
              <a:lnSpc>
                <a:spcPct val="80000"/>
              </a:lnSpc>
            </a:pPr>
            <a:endParaRPr lang="en-US" sz="1600" dirty="0"/>
          </a:p>
          <a:p>
            <a:pPr>
              <a:lnSpc>
                <a:spcPct val="80000"/>
              </a:lnSpc>
            </a:pPr>
            <a:r>
              <a:rPr lang="en-US" sz="1600" dirty="0"/>
              <a:t>General Fund Revenue Assumptions				Page 4</a:t>
            </a:r>
          </a:p>
          <a:p>
            <a:pPr>
              <a:lnSpc>
                <a:spcPct val="80000"/>
              </a:lnSpc>
            </a:pPr>
            <a:endParaRPr lang="en-US" sz="1600" dirty="0"/>
          </a:p>
          <a:p>
            <a:pPr>
              <a:lnSpc>
                <a:spcPct val="80000"/>
              </a:lnSpc>
            </a:pPr>
            <a:r>
              <a:rPr lang="en-US" sz="1600" dirty="0"/>
              <a:t>State Priorities						Page 5</a:t>
            </a:r>
          </a:p>
          <a:p>
            <a:pPr>
              <a:lnSpc>
                <a:spcPct val="80000"/>
              </a:lnSpc>
            </a:pPr>
            <a:endParaRPr lang="en-US" sz="1600" dirty="0"/>
          </a:p>
          <a:p>
            <a:pPr>
              <a:lnSpc>
                <a:spcPct val="80000"/>
              </a:lnSpc>
            </a:pPr>
            <a:r>
              <a:rPr lang="en-US" sz="1600" dirty="0"/>
              <a:t>General Fund Revenues 					Pages 6 - 7</a:t>
            </a:r>
          </a:p>
          <a:p>
            <a:pPr>
              <a:lnSpc>
                <a:spcPct val="80000"/>
              </a:lnSpc>
            </a:pPr>
            <a:endParaRPr lang="en-US" sz="1600" dirty="0"/>
          </a:p>
          <a:p>
            <a:pPr>
              <a:lnSpc>
                <a:spcPct val="80000"/>
              </a:lnSpc>
            </a:pPr>
            <a:r>
              <a:rPr lang="en-US" sz="1600" dirty="0"/>
              <a:t>General Fund Expenditures					Pages 8 - 10</a:t>
            </a:r>
          </a:p>
          <a:p>
            <a:pPr>
              <a:lnSpc>
                <a:spcPct val="80000"/>
              </a:lnSpc>
            </a:pPr>
            <a:endParaRPr lang="en-US" sz="1600" dirty="0"/>
          </a:p>
          <a:p>
            <a:pPr>
              <a:lnSpc>
                <a:spcPct val="80000"/>
              </a:lnSpc>
            </a:pPr>
            <a:r>
              <a:rPr lang="en-US" sz="1600" dirty="0"/>
              <a:t>General Fund Balance					Page 11</a:t>
            </a:r>
          </a:p>
          <a:p>
            <a:pPr>
              <a:lnSpc>
                <a:spcPct val="80000"/>
              </a:lnSpc>
              <a:buNone/>
            </a:pPr>
            <a:endParaRPr lang="en-US" sz="1600" dirty="0"/>
          </a:p>
          <a:p>
            <a:pPr>
              <a:lnSpc>
                <a:spcPct val="80000"/>
              </a:lnSpc>
            </a:pPr>
            <a:r>
              <a:rPr lang="en-US" sz="1600" dirty="0"/>
              <a:t>Revenues Versus Expenditures 				Page 12</a:t>
            </a:r>
          </a:p>
          <a:p>
            <a:pPr>
              <a:lnSpc>
                <a:spcPct val="80000"/>
              </a:lnSpc>
            </a:pPr>
            <a:endParaRPr lang="en-US" sz="1600" dirty="0"/>
          </a:p>
          <a:p>
            <a:pPr>
              <a:lnSpc>
                <a:spcPct val="80000"/>
              </a:lnSpc>
            </a:pPr>
            <a:r>
              <a:rPr lang="en-US" sz="1600" dirty="0"/>
              <a:t>Other Funds						Page 13</a:t>
            </a:r>
          </a:p>
          <a:p>
            <a:pPr>
              <a:lnSpc>
                <a:spcPct val="80000"/>
              </a:lnSpc>
            </a:pPr>
            <a:endParaRPr lang="en-US" sz="1600" dirty="0"/>
          </a:p>
          <a:p>
            <a:pPr>
              <a:lnSpc>
                <a:spcPct val="80000"/>
              </a:lnSpc>
            </a:pPr>
            <a:r>
              <a:rPr lang="en-US" sz="1600" dirty="0"/>
              <a:t>Multi-Year Projection					Pages 14 - 15</a:t>
            </a:r>
          </a:p>
          <a:p>
            <a:pPr>
              <a:lnSpc>
                <a:spcPct val="80000"/>
              </a:lnSpc>
            </a:pPr>
            <a:endParaRPr lang="en-US" sz="1600" dirty="0"/>
          </a:p>
          <a:p>
            <a:pPr>
              <a:lnSpc>
                <a:spcPct val="80000"/>
              </a:lnSpc>
            </a:pPr>
            <a:r>
              <a:rPr lang="en-US" sz="1600" dirty="0"/>
              <a:t>Enrollment- ADA Trend					Page 16</a:t>
            </a:r>
          </a:p>
          <a:p>
            <a:pPr marL="342900" marR="0" lvl="0" indent="-342900" algn="ctr" defTabSz="914400" rtl="0" eaLnBrk="0" fontAlgn="base" latinLnBrk="0" hangingPunct="0">
              <a:lnSpc>
                <a:spcPct val="100000"/>
              </a:lnSpc>
              <a:spcBef>
                <a:spcPct val="20000"/>
              </a:spcBef>
              <a:spcAft>
                <a:spcPct val="0"/>
              </a:spcAft>
              <a:buClrTx/>
              <a:buSzTx/>
              <a:buFontTx/>
              <a:buChar char="•"/>
              <a:tabLst/>
            </a:pPr>
            <a:endParaRPr kumimoji="0" lang="en-US" sz="3200" b="0" i="0" u="none" strike="noStrike" cap="none" normalizeH="0" baseline="0" dirty="0">
              <a:ln>
                <a:noFill/>
              </a:ln>
              <a:solidFill>
                <a:schemeClr val="tx1"/>
              </a:solidFill>
              <a:effectLst/>
              <a:latin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00050" y="371475"/>
            <a:ext cx="8044235" cy="857250"/>
          </a:xfrm>
        </p:spPr>
        <p:txBody>
          <a:bodyPr>
            <a:normAutofit/>
          </a:bodyPr>
          <a:lstStyle/>
          <a:p>
            <a:pPr algn="ctr"/>
            <a:r>
              <a:rPr lang="en-US" sz="1600" b="1" dirty="0">
                <a:solidFill>
                  <a:schemeClr val="accent2"/>
                </a:solidFill>
              </a:rPr>
              <a:t>Winship-Robbins Elementary School District</a:t>
            </a:r>
            <a:br>
              <a:rPr lang="en-US" sz="1600" b="1" dirty="0">
                <a:solidFill>
                  <a:schemeClr val="accent2"/>
                </a:solidFill>
              </a:rPr>
            </a:br>
            <a:r>
              <a:rPr lang="en-US" sz="1600" b="1" dirty="0">
                <a:solidFill>
                  <a:schemeClr val="accent2"/>
                </a:solidFill>
              </a:rPr>
              <a:t>INTRODUCTION </a:t>
            </a:r>
            <a:br>
              <a:rPr lang="en-US" sz="1600" b="1" dirty="0">
                <a:solidFill>
                  <a:schemeClr val="accent2"/>
                </a:solidFill>
              </a:rPr>
            </a:br>
            <a:r>
              <a:rPr lang="en-US" sz="1600" b="1" dirty="0">
                <a:solidFill>
                  <a:schemeClr val="accent2"/>
                </a:solidFill>
              </a:rPr>
              <a:t>2025-2026 Adopted  Budget  Report</a:t>
            </a:r>
          </a:p>
        </p:txBody>
      </p:sp>
      <p:sp>
        <p:nvSpPr>
          <p:cNvPr id="4" name="Slide Number Placeholder 5"/>
          <p:cNvSpPr>
            <a:spLocks noGrp="1"/>
          </p:cNvSpPr>
          <p:nvPr>
            <p:ph type="sldNum" sz="quarter" idx="12"/>
          </p:nvPr>
        </p:nvSpPr>
        <p:spPr/>
        <p:txBody>
          <a:bodyPr/>
          <a:lstStyle/>
          <a:p>
            <a:fld id="{E7C1CD50-3388-49FE-8DDB-7A47DD9A938B}" type="slidenum">
              <a:rPr lang="en-US"/>
              <a:pPr/>
              <a:t>3</a:t>
            </a:fld>
            <a:endParaRPr lang="en-US" dirty="0"/>
          </a:p>
        </p:txBody>
      </p:sp>
      <p:sp>
        <p:nvSpPr>
          <p:cNvPr id="37889" name="Rectangle 1"/>
          <p:cNvSpPr>
            <a:spLocks noChangeArrowheads="1"/>
          </p:cNvSpPr>
          <p:nvPr/>
        </p:nvSpPr>
        <p:spPr bwMode="auto">
          <a:xfrm>
            <a:off x="532737" y="1478943"/>
            <a:ext cx="7426520" cy="400745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a:lnSpc>
                <a:spcPct val="80000"/>
              </a:lnSpc>
              <a:buFontTx/>
              <a:buNone/>
            </a:pPr>
            <a:endParaRPr lang="en-US" sz="1200" dirty="0">
              <a:latin typeface="Times New Roman" pitchFamily="18" charset="0"/>
            </a:endParaRPr>
          </a:p>
          <a:p>
            <a:pPr marL="342900" lvl="0" indent="-342900" eaLnBrk="0" hangingPunct="0">
              <a:spcBef>
                <a:spcPct val="20000"/>
              </a:spcBef>
              <a:buClr>
                <a:schemeClr val="folHlink"/>
              </a:buClr>
              <a:buSzPts val="1300"/>
              <a:buFont typeface="Wingdings" pitchFamily="2" charset="2"/>
              <a:buChar char="n"/>
            </a:pPr>
            <a:r>
              <a:rPr lang="en-US" sz="1200" dirty="0">
                <a:latin typeface="Arial" panose="020B0604020202020204" pitchFamily="34" charset="0"/>
                <a:cs typeface="Arial" panose="020B0604020202020204" pitchFamily="34" charset="0"/>
              </a:rPr>
              <a:t>The County Office, under AB1200, requires districts to document and include written budget assumptions in the budget package submitted for approval to the district Board of Trustees.  Each district should advise the Board, by way of budget documents, accompanied by a brief narrative, of the financial condition of the district.  This report will provide the required information for the Board to certify the district’s ability to meet its financial obligations.</a:t>
            </a:r>
          </a:p>
          <a:p>
            <a:pPr marL="342900" lvl="0" indent="-342900" eaLnBrk="0" hangingPunct="0">
              <a:spcBef>
                <a:spcPct val="20000"/>
              </a:spcBef>
              <a:buClr>
                <a:schemeClr val="folHlink"/>
              </a:buClr>
              <a:buSzPts val="1300"/>
              <a:buFont typeface="Wingdings" pitchFamily="2" charset="2"/>
              <a:buChar char="n"/>
            </a:pPr>
            <a:endParaRPr lang="en-US" sz="1200" dirty="0">
              <a:latin typeface="Arial" panose="020B0604020202020204" pitchFamily="34" charset="0"/>
              <a:cs typeface="Arial" panose="020B0604020202020204" pitchFamily="34" charset="0"/>
            </a:endParaRPr>
          </a:p>
          <a:p>
            <a:pPr marL="342900" lvl="0" indent="-342900" eaLnBrk="0" hangingPunct="0">
              <a:spcBef>
                <a:spcPct val="20000"/>
              </a:spcBef>
              <a:buClr>
                <a:schemeClr val="folHlink"/>
              </a:buClr>
              <a:buSzPts val="1300"/>
              <a:buFont typeface="Wingdings" pitchFamily="2" charset="2"/>
              <a:buChar char="n"/>
            </a:pPr>
            <a:endParaRPr lang="en-US" sz="1200" dirty="0">
              <a:latin typeface="Arial" panose="020B0604020202020204" pitchFamily="34" charset="0"/>
              <a:cs typeface="Arial" panose="020B0604020202020204" pitchFamily="34" charset="0"/>
            </a:endParaRPr>
          </a:p>
          <a:p>
            <a:pPr marL="342900" lvl="0" indent="-342900" eaLnBrk="0" hangingPunct="0">
              <a:spcBef>
                <a:spcPct val="20000"/>
              </a:spcBef>
              <a:buClr>
                <a:schemeClr val="folHlink"/>
              </a:buClr>
              <a:buSzPts val="1300"/>
              <a:buFont typeface="Wingdings" pitchFamily="2" charset="2"/>
              <a:buChar char="n"/>
            </a:pPr>
            <a:r>
              <a:rPr lang="en-US" sz="1200" dirty="0">
                <a:latin typeface="Arial" panose="020B0604020202020204" pitchFamily="34" charset="0"/>
                <a:cs typeface="Arial" panose="020B0604020202020204" pitchFamily="34" charset="0"/>
              </a:rPr>
              <a:t>The Adopted Budget Report is presented by fund and major object account classification, reflecting 2024-2025 </a:t>
            </a:r>
            <a:r>
              <a:rPr lang="en-US" sz="1200" i="1" dirty="0">
                <a:latin typeface="Arial" panose="020B0604020202020204" pitchFamily="34" charset="0"/>
                <a:cs typeface="Arial" panose="020B0604020202020204" pitchFamily="34" charset="0"/>
              </a:rPr>
              <a:t>“Estimated Actuals”  </a:t>
            </a:r>
            <a:r>
              <a:rPr lang="en-US" sz="1200" dirty="0">
                <a:latin typeface="Arial" panose="020B0604020202020204" pitchFamily="34" charset="0"/>
                <a:cs typeface="Arial" panose="020B0604020202020204" pitchFamily="34" charset="0"/>
              </a:rPr>
              <a:t>in columns A-C and the Proposed 2025-2026</a:t>
            </a:r>
            <a:r>
              <a:rPr lang="en-US" sz="1200" i="1" dirty="0">
                <a:latin typeface="Arial" panose="020B0604020202020204" pitchFamily="34" charset="0"/>
                <a:cs typeface="Arial" panose="020B0604020202020204" pitchFamily="34" charset="0"/>
              </a:rPr>
              <a:t> “Budget”</a:t>
            </a:r>
            <a:r>
              <a:rPr lang="en-US" sz="1200" dirty="0">
                <a:latin typeface="Arial" panose="020B0604020202020204" pitchFamily="34" charset="0"/>
                <a:cs typeface="Arial" panose="020B0604020202020204" pitchFamily="34" charset="0"/>
              </a:rPr>
              <a:t> in columns D-F. The final column reflects the percentage of variance between the </a:t>
            </a:r>
            <a:r>
              <a:rPr lang="en-US" sz="1200" b="1" dirty="0">
                <a:latin typeface="Arial" panose="020B0604020202020204" pitchFamily="34" charset="0"/>
                <a:cs typeface="Arial" panose="020B0604020202020204" pitchFamily="34" charset="0"/>
              </a:rPr>
              <a:t>2024-2025 Estimated Actuals </a:t>
            </a:r>
            <a:r>
              <a:rPr lang="en-US" sz="1200" dirty="0">
                <a:latin typeface="Arial" panose="020B0604020202020204" pitchFamily="34" charset="0"/>
                <a:cs typeface="Arial" panose="020B0604020202020204" pitchFamily="34" charset="0"/>
              </a:rPr>
              <a:t>and the </a:t>
            </a:r>
            <a:r>
              <a:rPr lang="en-US" sz="1200" b="1" i="1" dirty="0">
                <a:latin typeface="Arial" panose="020B0604020202020204" pitchFamily="34" charset="0"/>
                <a:cs typeface="Arial" panose="020B0604020202020204" pitchFamily="34" charset="0"/>
              </a:rPr>
              <a:t>proposed</a:t>
            </a:r>
            <a:r>
              <a:rPr lang="en-US" sz="1200" b="1" dirty="0">
                <a:latin typeface="Arial" panose="020B0604020202020204" pitchFamily="34" charset="0"/>
                <a:cs typeface="Arial" panose="020B0604020202020204" pitchFamily="34" charset="0"/>
              </a:rPr>
              <a:t> 2025-2026 Budget. </a:t>
            </a:r>
          </a:p>
          <a:p>
            <a:pPr marL="171450" indent="-171450">
              <a:buFont typeface="Arial" panose="020B0604020202020204" pitchFamily="34" charset="0"/>
              <a:buChar char="•"/>
            </a:pPr>
            <a:endParaRPr lang="en-US" sz="1200" dirty="0">
              <a:latin typeface="Times New Roman" pitchFamily="18" charset="0"/>
              <a:cs typeface="Times New Roman" pitchFamily="18" charset="0"/>
            </a:endParaRPr>
          </a:p>
          <a:p>
            <a:pPr marL="171450" indent="-171450">
              <a:buFont typeface="Arial" panose="020B0604020202020204" pitchFamily="34" charset="0"/>
              <a:buChar char="•"/>
            </a:pPr>
            <a:endParaRPr lang="en-US" sz="1200" dirty="0">
              <a:latin typeface="Times New Roman" pitchFamily="18" charset="0"/>
              <a:cs typeface="Times New Roman" pitchFamily="18" charset="0"/>
            </a:endParaRPr>
          </a:p>
          <a:p>
            <a:pPr marL="342900" lvl="0" indent="-342900" eaLnBrk="0" hangingPunct="0">
              <a:spcBef>
                <a:spcPct val="20000"/>
              </a:spcBef>
              <a:buClr>
                <a:schemeClr val="folHlink"/>
              </a:buClr>
              <a:buSzPts val="1300"/>
              <a:buFont typeface="Wingdings" pitchFamily="2" charset="2"/>
              <a:buChar char="n"/>
            </a:pPr>
            <a:r>
              <a:rPr lang="en-US" sz="1200" dirty="0">
                <a:latin typeface="Arial" panose="020B0604020202020204" pitchFamily="34" charset="0"/>
                <a:cs typeface="Arial" panose="020B0604020202020204" pitchFamily="34" charset="0"/>
              </a:rPr>
              <a:t>This report contains information and estimates that reflect the information contained in the Governor’s May Revision State Budget proposal. </a:t>
            </a:r>
          </a:p>
          <a:p>
            <a:pPr marL="171450" indent="-171450">
              <a:buFont typeface="Arial" panose="020B0604020202020204" pitchFamily="34" charset="0"/>
              <a:buChar char="•"/>
            </a:pPr>
            <a:endParaRPr lang="en-US" sz="1200" dirty="0">
              <a:latin typeface="Times New Roman" pitchFamily="18" charset="0"/>
              <a:cs typeface="Times New Roman" pitchFamily="18" charset="0"/>
            </a:endParaRPr>
          </a:p>
          <a:p>
            <a:pPr marR="0" lvl="0" algn="l" defTabSz="914400" rtl="0" eaLnBrk="0" fontAlgn="base" latinLnBrk="0" hangingPunct="0">
              <a:lnSpc>
                <a:spcPct val="100000"/>
              </a:lnSpc>
              <a:spcBef>
                <a:spcPct val="20000"/>
              </a:spcBef>
              <a:spcAft>
                <a:spcPct val="0"/>
              </a:spcAft>
              <a:buClrTx/>
              <a:buSzTx/>
              <a:tabLst/>
            </a:pPr>
            <a:endParaRPr kumimoji="0" lang="en-US" sz="1400" b="0" i="0" u="none" strike="noStrike" cap="none" normalizeH="0" baseline="0" dirty="0">
              <a:ln>
                <a:noFill/>
              </a:ln>
              <a:solidFill>
                <a:schemeClr val="tx1"/>
              </a:solidFill>
              <a:effectLst/>
              <a:latin typeface="Times New Roman" pitchFamily="18" charset="0"/>
            </a:endParaRPr>
          </a:p>
          <a:p>
            <a:pPr marL="742950" marR="0" lvl="1" indent="-285750" algn="ctr" defTabSz="914400" rtl="0" eaLnBrk="0" fontAlgn="base" latinLnBrk="0" hangingPunct="0">
              <a:lnSpc>
                <a:spcPct val="100000"/>
              </a:lnSpc>
              <a:spcBef>
                <a:spcPct val="20000"/>
              </a:spcBef>
              <a:spcAft>
                <a:spcPct val="0"/>
              </a:spcAft>
              <a:buClrTx/>
              <a:buSzTx/>
              <a:buFontTx/>
              <a:buChar char="–"/>
              <a:tabLst/>
            </a:pPr>
            <a:endParaRPr kumimoji="0" lang="en-US" sz="1200" b="1" i="0" u="none" strike="noStrike" cap="none" normalizeH="0" baseline="0" dirty="0">
              <a:ln>
                <a:noFill/>
              </a:ln>
              <a:solidFill>
                <a:schemeClr val="tx1"/>
              </a:solidFill>
              <a:effectLst/>
              <a:latin typeface="Times New Roman" pitchFamily="18" charset="0"/>
            </a:endParaRPr>
          </a:p>
          <a:p>
            <a:pPr marL="342900" marR="0" lvl="0" indent="-342900" algn="l" defTabSz="914400" rtl="0" eaLnBrk="0" fontAlgn="base" latinLnBrk="0" hangingPunct="0">
              <a:lnSpc>
                <a:spcPct val="100000"/>
              </a:lnSpc>
              <a:spcBef>
                <a:spcPct val="20000"/>
              </a:spcBef>
              <a:spcAft>
                <a:spcPct val="0"/>
              </a:spcAft>
              <a:buClrTx/>
              <a:buSzTx/>
              <a:buFontTx/>
              <a:buChar char="•"/>
              <a:tabLst/>
            </a:pPr>
            <a:endParaRPr kumimoji="0" lang="en-US" sz="3200" b="0" i="0" u="none" strike="noStrike" cap="none" normalizeH="0" baseline="0" dirty="0">
              <a:ln>
                <a:noFill/>
              </a:ln>
              <a:solidFill>
                <a:schemeClr val="tx1"/>
              </a:solidFill>
              <a:effectLst/>
              <a:latin typeface="Arial" pitchFamily="34" charset="0"/>
            </a:endParaRPr>
          </a:p>
        </p:txBody>
      </p:sp>
    </p:spTree>
    <p:extLst>
      <p:ext uri="{BB962C8B-B14F-4D97-AF65-F5344CB8AC3E}">
        <p14:creationId xmlns:p14="http://schemas.microsoft.com/office/powerpoint/2010/main" val="4016648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1600" b="1" dirty="0">
                <a:solidFill>
                  <a:schemeClr val="accent2"/>
                </a:solidFill>
              </a:rPr>
              <a:t>Winship-Robbins Elementary School District</a:t>
            </a:r>
            <a:br>
              <a:rPr lang="en-US" sz="1600" b="1" dirty="0">
                <a:solidFill>
                  <a:schemeClr val="accent2"/>
                </a:solidFill>
              </a:rPr>
            </a:br>
            <a:r>
              <a:rPr lang="en-US" sz="1600" b="1" dirty="0">
                <a:solidFill>
                  <a:schemeClr val="accent2"/>
                </a:solidFill>
              </a:rPr>
              <a:t>General Fund Revenue Assumptions</a:t>
            </a:r>
            <a:br>
              <a:rPr lang="en-US" sz="1600" b="1" dirty="0">
                <a:solidFill>
                  <a:schemeClr val="accent2"/>
                </a:solidFill>
              </a:rPr>
            </a:br>
            <a:r>
              <a:rPr lang="en-US" sz="1600" b="1" dirty="0">
                <a:solidFill>
                  <a:schemeClr val="accent2"/>
                </a:solidFill>
              </a:rPr>
              <a:t>2025-2026 Adopted  Budget  Report</a:t>
            </a:r>
          </a:p>
        </p:txBody>
      </p:sp>
      <p:sp>
        <p:nvSpPr>
          <p:cNvPr id="4" name="Slide Number Placeholder 3"/>
          <p:cNvSpPr>
            <a:spLocks noGrp="1"/>
          </p:cNvSpPr>
          <p:nvPr>
            <p:ph type="sldNum" sz="quarter" idx="12"/>
          </p:nvPr>
        </p:nvSpPr>
        <p:spPr/>
        <p:txBody>
          <a:bodyPr/>
          <a:lstStyle/>
          <a:p>
            <a:fld id="{2AA9318E-AF3F-4804-BBDF-0B0F11932AED}" type="slidenum">
              <a:rPr lang="en-US" smtClean="0"/>
              <a:pPr/>
              <a:t>4</a:t>
            </a:fld>
            <a:endParaRPr lang="en-US" dirty="0"/>
          </a:p>
        </p:txBody>
      </p:sp>
      <p:sp>
        <p:nvSpPr>
          <p:cNvPr id="5" name="Content Placeholder 4"/>
          <p:cNvSpPr>
            <a:spLocks noGrp="1"/>
          </p:cNvSpPr>
          <p:nvPr>
            <p:ph idx="1"/>
          </p:nvPr>
        </p:nvSpPr>
        <p:spPr/>
        <p:txBody>
          <a:bodyPr>
            <a:normAutofit/>
          </a:bodyPr>
          <a:lstStyle/>
          <a:p>
            <a:pPr marL="0" indent="0">
              <a:spcBef>
                <a:spcPts val="400"/>
              </a:spcBef>
              <a:buNone/>
            </a:pPr>
            <a:r>
              <a:rPr lang="en-US" sz="1600" b="1" i="1" u="sng" dirty="0">
                <a:latin typeface="Arial" panose="020B0604020202020204" pitchFamily="34" charset="0"/>
                <a:cs typeface="Arial" panose="020B0604020202020204" pitchFamily="34" charset="0"/>
              </a:rPr>
              <a:t>Local Control Funding Formula </a:t>
            </a:r>
          </a:p>
          <a:p>
            <a:pPr marL="457200" indent="-457200">
              <a:spcBef>
                <a:spcPts val="600"/>
              </a:spcBef>
            </a:pPr>
            <a:r>
              <a:rPr lang="en-US" sz="1600" dirty="0">
                <a:latin typeface="Arial" panose="020B0604020202020204" pitchFamily="34" charset="0"/>
                <a:cs typeface="Arial" panose="020B0604020202020204" pitchFamily="34" charset="0"/>
              </a:rPr>
              <a:t>Based on Prior Year ADA of 104.97 for 25/26</a:t>
            </a:r>
          </a:p>
          <a:p>
            <a:pPr marL="457200" indent="-457200">
              <a:spcBef>
                <a:spcPts val="600"/>
              </a:spcBef>
            </a:pPr>
            <a:r>
              <a:rPr lang="en-US" sz="1600" dirty="0">
                <a:latin typeface="Arial" panose="020B0604020202020204" pitchFamily="34" charset="0"/>
                <a:cs typeface="Arial" panose="020B0604020202020204" pitchFamily="34" charset="0"/>
              </a:rPr>
              <a:t>Property Taxes = $1,117,664– $1,079,127 In-Lieu = </a:t>
            </a:r>
            <a:r>
              <a:rPr lang="en-US" sz="1600" u="dbl" dirty="0">
                <a:latin typeface="Arial" panose="020B0604020202020204" pitchFamily="34" charset="0"/>
                <a:cs typeface="Arial" panose="020B0604020202020204" pitchFamily="34" charset="0"/>
              </a:rPr>
              <a:t>$38,537</a:t>
            </a:r>
          </a:p>
          <a:p>
            <a:pPr marL="457200" indent="-457200">
              <a:spcBef>
                <a:spcPts val="600"/>
              </a:spcBef>
            </a:pPr>
            <a:r>
              <a:rPr lang="en-US" sz="1600" dirty="0">
                <a:latin typeface="Arial" panose="020B0604020202020204" pitchFamily="34" charset="0"/>
                <a:cs typeface="Arial" panose="020B0604020202020204" pitchFamily="34" charset="0"/>
              </a:rPr>
              <a:t>State Aid = $1,325,975</a:t>
            </a:r>
          </a:p>
          <a:p>
            <a:pPr marL="457200" indent="-457200">
              <a:spcBef>
                <a:spcPts val="600"/>
              </a:spcBef>
            </a:pPr>
            <a:r>
              <a:rPr lang="en-US" sz="1600" dirty="0">
                <a:latin typeface="Arial" panose="020B0604020202020204" pitchFamily="34" charset="0"/>
                <a:cs typeface="Arial" panose="020B0604020202020204" pitchFamily="34" charset="0"/>
              </a:rPr>
              <a:t>Education Protection Account = $245,974</a:t>
            </a:r>
          </a:p>
          <a:p>
            <a:pPr marL="0" indent="0">
              <a:spcBef>
                <a:spcPts val="600"/>
              </a:spcBef>
              <a:buNone/>
            </a:pPr>
            <a:endParaRPr lang="en-US" sz="1600" dirty="0">
              <a:latin typeface="Arial" panose="020B0604020202020204" pitchFamily="34" charset="0"/>
              <a:cs typeface="Arial" panose="020B0604020202020204" pitchFamily="34" charset="0"/>
            </a:endParaRPr>
          </a:p>
          <a:p>
            <a:pPr marL="0" indent="0">
              <a:spcBef>
                <a:spcPts val="400"/>
              </a:spcBef>
              <a:buNone/>
            </a:pPr>
            <a:r>
              <a:rPr lang="en-US" sz="1600" b="1" i="1" u="sng" dirty="0">
                <a:latin typeface="Arial" panose="020B0604020202020204" pitchFamily="34" charset="0"/>
                <a:cs typeface="Arial" panose="020B0604020202020204" pitchFamily="34" charset="0"/>
              </a:rPr>
              <a:t>Other State  and Federal Funding</a:t>
            </a:r>
            <a:endParaRPr lang="en-US" sz="1600" dirty="0">
              <a:latin typeface="Arial" panose="020B0604020202020204" pitchFamily="34" charset="0"/>
              <a:cs typeface="Arial" panose="020B0604020202020204" pitchFamily="34" charset="0"/>
            </a:endParaRPr>
          </a:p>
          <a:p>
            <a:pPr>
              <a:spcBef>
                <a:spcPts val="600"/>
              </a:spcBef>
            </a:pPr>
            <a:r>
              <a:rPr lang="en-US" sz="1600" dirty="0">
                <a:latin typeface="Arial" panose="020B0604020202020204" pitchFamily="34" charset="0"/>
                <a:cs typeface="Arial" panose="020B0604020202020204" pitchFamily="34" charset="0"/>
              </a:rPr>
              <a:t>Unrestricted Lottery = $191 per Annual ADA</a:t>
            </a:r>
          </a:p>
          <a:p>
            <a:pPr>
              <a:spcBef>
                <a:spcPts val="600"/>
              </a:spcBef>
            </a:pPr>
            <a:r>
              <a:rPr lang="en-US" sz="1600" dirty="0">
                <a:latin typeface="Arial" panose="020B0604020202020204" pitchFamily="34" charset="0"/>
                <a:cs typeface="Arial" panose="020B0604020202020204" pitchFamily="34" charset="0"/>
              </a:rPr>
              <a:t>Restricted Lottery = $82 per Annual ADA</a:t>
            </a:r>
          </a:p>
          <a:p>
            <a:pPr>
              <a:spcBef>
                <a:spcPts val="600"/>
              </a:spcBef>
            </a:pPr>
            <a:r>
              <a:rPr lang="en-US" sz="1600" dirty="0">
                <a:latin typeface="Arial" panose="020B0604020202020204" pitchFamily="34" charset="0"/>
                <a:cs typeface="Arial" panose="020B0604020202020204" pitchFamily="34" charset="0"/>
              </a:rPr>
              <a:t>Federal No Child Left Behind (Title I $12,637 &amp; Title II $2,042)</a:t>
            </a:r>
          </a:p>
          <a:p>
            <a:pPr>
              <a:spcBef>
                <a:spcPts val="600"/>
              </a:spcBef>
            </a:pPr>
            <a:r>
              <a:rPr lang="en-US" sz="1600" dirty="0">
                <a:latin typeface="Arial" panose="020B0604020202020204" pitchFamily="34" charset="0"/>
                <a:cs typeface="Arial" panose="020B0604020202020204" pitchFamily="34" charset="0"/>
              </a:rPr>
              <a:t>REAP funding is projected at $16,426</a:t>
            </a:r>
          </a:p>
          <a:p>
            <a:pPr marL="0" indent="0">
              <a:spcBef>
                <a:spcPts val="600"/>
              </a:spcBef>
              <a:buNone/>
            </a:pPr>
            <a:endParaRPr lang="en-US" sz="1800" dirty="0"/>
          </a:p>
        </p:txBody>
      </p:sp>
    </p:spTree>
    <p:extLst>
      <p:ext uri="{BB962C8B-B14F-4D97-AF65-F5344CB8AC3E}">
        <p14:creationId xmlns:p14="http://schemas.microsoft.com/office/powerpoint/2010/main" val="4072768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3547CB7-40B6-4F94-AFC4-12F088F32715}" type="slidenum">
              <a:rPr lang="en-US" smtClean="0"/>
              <a:pPr/>
              <a:t>5</a:t>
            </a:fld>
            <a:endParaRPr lang="en-US" dirty="0"/>
          </a:p>
        </p:txBody>
      </p:sp>
      <p:pic>
        <p:nvPicPr>
          <p:cNvPr id="3" name="Picture 2"/>
          <p:cNvPicPr>
            <a:picLocks noChangeAspect="1" noChangeArrowheads="1"/>
          </p:cNvPicPr>
          <p:nvPr/>
        </p:nvPicPr>
        <p:blipFill>
          <a:blip r:embed="rId2" cstate="print"/>
          <a:srcRect/>
          <a:stretch>
            <a:fillRect/>
          </a:stretch>
        </p:blipFill>
        <p:spPr bwMode="auto">
          <a:xfrm>
            <a:off x="561563" y="1317115"/>
            <a:ext cx="6937909" cy="3886200"/>
          </a:xfrm>
          <a:prstGeom prst="rect">
            <a:avLst/>
          </a:prstGeom>
          <a:noFill/>
          <a:ln w="9525">
            <a:noFill/>
            <a:miter lim="800000"/>
            <a:headEnd/>
            <a:tailEnd/>
          </a:ln>
        </p:spPr>
      </p:pic>
      <p:sp>
        <p:nvSpPr>
          <p:cNvPr id="4" name="Rectangle 3"/>
          <p:cNvSpPr/>
          <p:nvPr/>
        </p:nvSpPr>
        <p:spPr>
          <a:xfrm>
            <a:off x="561563" y="193731"/>
            <a:ext cx="7248937" cy="1123384"/>
          </a:xfrm>
          <a:prstGeom prst="rect">
            <a:avLst/>
          </a:prstGeom>
        </p:spPr>
        <p:txBody>
          <a:bodyPr wrap="square">
            <a:spAutoFit/>
          </a:bodyPr>
          <a:lstStyle/>
          <a:p>
            <a:r>
              <a:rPr lang="en-US" sz="2500" b="1" dirty="0">
                <a:solidFill>
                  <a:srgbClr val="002060"/>
                </a:solidFill>
              </a:rPr>
              <a:t>Eight State Priorities</a:t>
            </a:r>
            <a:br>
              <a:rPr lang="en-US" sz="2500" b="1" dirty="0">
                <a:solidFill>
                  <a:srgbClr val="002060"/>
                </a:solidFill>
              </a:rPr>
            </a:br>
            <a:r>
              <a:rPr lang="en-US" sz="2500" b="1" dirty="0">
                <a:solidFill>
                  <a:srgbClr val="002060"/>
                </a:solidFill>
              </a:rPr>
              <a:t>2025-2026 ADOPTED BUDGET REPORT</a:t>
            </a:r>
            <a:r>
              <a:rPr lang="en-US" sz="2000" b="1" dirty="0">
                <a:solidFill>
                  <a:schemeClr val="accent2"/>
                </a:solidFill>
              </a:rPr>
              <a:t/>
            </a:r>
            <a:br>
              <a:rPr lang="en-US" sz="2000" b="1" dirty="0">
                <a:solidFill>
                  <a:schemeClr val="accent2"/>
                </a:solidFill>
              </a:rPr>
            </a:br>
            <a:endParaRPr lang="en-US" dirty="0"/>
          </a:p>
        </p:txBody>
      </p:sp>
      <p:sp>
        <p:nvSpPr>
          <p:cNvPr id="5" name="TextBox 4"/>
          <p:cNvSpPr txBox="1"/>
          <p:nvPr/>
        </p:nvSpPr>
        <p:spPr>
          <a:xfrm>
            <a:off x="6454140" y="5379721"/>
            <a:ext cx="1744980" cy="246221"/>
          </a:xfrm>
          <a:prstGeom prst="rect">
            <a:avLst/>
          </a:prstGeom>
          <a:noFill/>
        </p:spPr>
        <p:txBody>
          <a:bodyPr wrap="square" rtlCol="0">
            <a:spAutoFit/>
          </a:bodyPr>
          <a:lstStyle/>
          <a:p>
            <a:r>
              <a:rPr lang="en-US" sz="1000" dirty="0">
                <a:latin typeface="Times New Roman" pitchFamily="18" charset="0"/>
                <a:cs typeface="Times New Roman" pitchFamily="18" charset="0"/>
              </a:rPr>
              <a:t>Schools Services of California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4"/>
          <p:cNvSpPr>
            <a:spLocks noGrp="1" noChangeArrowheads="1"/>
          </p:cNvSpPr>
          <p:nvPr>
            <p:ph type="title"/>
          </p:nvPr>
        </p:nvSpPr>
        <p:spPr>
          <a:xfrm>
            <a:off x="819150" y="276226"/>
            <a:ext cx="7386596" cy="1028700"/>
          </a:xfrm>
        </p:spPr>
        <p:txBody>
          <a:bodyPr>
            <a:normAutofit/>
          </a:bodyPr>
          <a:lstStyle/>
          <a:p>
            <a:pPr algn="ctr"/>
            <a:r>
              <a:rPr lang="en-US" sz="1600" b="1" dirty="0">
                <a:solidFill>
                  <a:schemeClr val="accent2"/>
                </a:solidFill>
              </a:rPr>
              <a:t>Winship-Robbins Elementary School District</a:t>
            </a:r>
            <a:br>
              <a:rPr lang="en-US" sz="1600" b="1" dirty="0">
                <a:solidFill>
                  <a:schemeClr val="accent2"/>
                </a:solidFill>
              </a:rPr>
            </a:br>
            <a:r>
              <a:rPr lang="en-US" sz="1600" b="1" dirty="0">
                <a:solidFill>
                  <a:schemeClr val="accent2"/>
                </a:solidFill>
              </a:rPr>
              <a:t>GENERAL FUND REVENUE SOURCES</a:t>
            </a:r>
            <a:br>
              <a:rPr lang="en-US" sz="1600" b="1" dirty="0">
                <a:solidFill>
                  <a:schemeClr val="accent2"/>
                </a:solidFill>
              </a:rPr>
            </a:br>
            <a:r>
              <a:rPr lang="en-US" sz="1600" b="1" dirty="0">
                <a:solidFill>
                  <a:schemeClr val="accent2"/>
                </a:solidFill>
              </a:rPr>
              <a:t>2025-2026 Adopted  Budget  Report</a:t>
            </a:r>
          </a:p>
        </p:txBody>
      </p:sp>
      <p:sp>
        <p:nvSpPr>
          <p:cNvPr id="8" name="Slide Number Placeholder 7"/>
          <p:cNvSpPr>
            <a:spLocks noGrp="1"/>
          </p:cNvSpPr>
          <p:nvPr>
            <p:ph type="sldNum" sz="quarter" idx="12"/>
          </p:nvPr>
        </p:nvSpPr>
        <p:spPr>
          <a:xfrm>
            <a:off x="8477252" y="4876920"/>
            <a:ext cx="571500" cy="395287"/>
          </a:xfrm>
        </p:spPr>
        <p:txBody>
          <a:bodyPr/>
          <a:lstStyle/>
          <a:p>
            <a:fld id="{CACEE455-83EF-4794-8230-B3E7F3F557C1}" type="slidenum">
              <a:rPr lang="en-US"/>
              <a:pPr/>
              <a:t>6</a:t>
            </a:fld>
            <a:endParaRPr lang="en-US" dirty="0"/>
          </a:p>
        </p:txBody>
      </p:sp>
      <p:sp>
        <p:nvSpPr>
          <p:cNvPr id="4111" name="Text Box 15"/>
          <p:cNvSpPr txBox="1">
            <a:spLocks noChangeArrowheads="1"/>
          </p:cNvSpPr>
          <p:nvPr/>
        </p:nvSpPr>
        <p:spPr bwMode="auto">
          <a:xfrm>
            <a:off x="5624515" y="1420814"/>
            <a:ext cx="3138487" cy="352305"/>
          </a:xfrm>
          <a:prstGeom prst="rect">
            <a:avLst/>
          </a:prstGeom>
          <a:noFill/>
          <a:ln w="9525">
            <a:noFill/>
            <a:miter lim="800000"/>
            <a:headEnd/>
            <a:tailEnd/>
          </a:ln>
          <a:effectLst/>
        </p:spPr>
        <p:txBody>
          <a:bodyPr lIns="89814" tIns="44909" rIns="89814" bIns="44909">
            <a:spAutoFit/>
          </a:bodyPr>
          <a:lstStyle/>
          <a:p>
            <a:pPr defTabSz="898525"/>
            <a:endParaRPr lang="en-US" dirty="0"/>
          </a:p>
        </p:txBody>
      </p:sp>
      <p:sp>
        <p:nvSpPr>
          <p:cNvPr id="9" name="Rectangle 8"/>
          <p:cNvSpPr/>
          <p:nvPr/>
        </p:nvSpPr>
        <p:spPr>
          <a:xfrm>
            <a:off x="4439009" y="1304926"/>
            <a:ext cx="3924300" cy="4185761"/>
          </a:xfrm>
          <a:prstGeom prst="rect">
            <a:avLst/>
          </a:prstGeom>
        </p:spPr>
        <p:txBody>
          <a:bodyPr wrap="square">
            <a:spAutoFit/>
          </a:bodyPr>
          <a:lstStyle/>
          <a:p>
            <a:r>
              <a:rPr lang="en-US" sz="1400" dirty="0">
                <a:latin typeface="Times New Roman" panose="02020603050405020304" pitchFamily="18" charset="0"/>
                <a:cs typeface="Times New Roman" panose="02020603050405020304" pitchFamily="18" charset="0"/>
              </a:rPr>
              <a:t>The largest part of the revenue (48%) comes from Local Control Funding and is to be aligned to meet the eight state priorities. These priorities are on the previous slide. </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The district will continue to receive federal funds for specific purposes and must continue to follow federal regulations. Federal funds consist of Title I, Title II, and REAP.</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Other state funds consist of Mandated Costs, Lottery, Expanded Learning Opportunity Program (ELOP), Child Nutrition, Prop 28, Special Education Mental Health, Special Education Early Intervention Preschool, and California Community Schools Partnership Program (CCSPP). </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Local resources include leases, interest, donations, local grants, and charter fiscal oversight fees. </a:t>
            </a:r>
          </a:p>
        </p:txBody>
      </p:sp>
      <p:graphicFrame>
        <p:nvGraphicFramePr>
          <p:cNvPr id="2" name="Object 1">
            <a:extLst>
              <a:ext uri="{FF2B5EF4-FFF2-40B4-BE49-F238E27FC236}">
                <a16:creationId xmlns:a16="http://schemas.microsoft.com/office/drawing/2014/main" id="{7837D2BA-9925-36DA-1334-D49499DA30D7}"/>
              </a:ext>
            </a:extLst>
          </p:cNvPr>
          <p:cNvGraphicFramePr>
            <a:graphicFrameLocks noChangeAspect="1"/>
          </p:cNvGraphicFramePr>
          <p:nvPr>
            <p:extLst>
              <p:ext uri="{D42A27DB-BD31-4B8C-83A1-F6EECF244321}">
                <p14:modId xmlns:p14="http://schemas.microsoft.com/office/powerpoint/2010/main" val="937313222"/>
              </p:ext>
            </p:extLst>
          </p:nvPr>
        </p:nvGraphicFramePr>
        <p:xfrm>
          <a:off x="262607" y="1420814"/>
          <a:ext cx="3242594" cy="1125453"/>
        </p:xfrm>
        <a:graphic>
          <a:graphicData uri="http://schemas.openxmlformats.org/presentationml/2006/ole">
            <mc:AlternateContent xmlns:mc="http://schemas.openxmlformats.org/markup-compatibility/2006">
              <mc:Choice xmlns:v="urn:schemas-microsoft-com:vml" Requires="v">
                <p:oleObj spid="_x0000_s1028" name="Worksheet" r:id="rId4" imgW="2609882" imgH="961911" progId="Excel.Sheet.12">
                  <p:link updateAutomatic="1"/>
                </p:oleObj>
              </mc:Choice>
              <mc:Fallback>
                <p:oleObj name="Worksheet" r:id="rId4" imgW="2609882" imgH="961911" progId="Excel.Sheet.12">
                  <p:link updateAutomatic="1"/>
                  <p:pic>
                    <p:nvPicPr>
                      <p:cNvPr id="0" name=""/>
                      <p:cNvPicPr/>
                      <p:nvPr/>
                    </p:nvPicPr>
                    <p:blipFill>
                      <a:blip r:embed="rId5"/>
                      <a:stretch>
                        <a:fillRect/>
                      </a:stretch>
                    </p:blipFill>
                    <p:spPr>
                      <a:xfrm>
                        <a:off x="262607" y="1420814"/>
                        <a:ext cx="3242594" cy="1125453"/>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EE90A8EE-E796-DB2C-6A75-4E8D71DE6AE7}"/>
              </a:ext>
            </a:extLst>
          </p:cNvPr>
          <p:cNvGraphicFramePr>
            <a:graphicFrameLocks noChangeAspect="1"/>
          </p:cNvGraphicFramePr>
          <p:nvPr>
            <p:extLst>
              <p:ext uri="{D42A27DB-BD31-4B8C-83A1-F6EECF244321}">
                <p14:modId xmlns:p14="http://schemas.microsoft.com/office/powerpoint/2010/main" val="1725898844"/>
              </p:ext>
            </p:extLst>
          </p:nvPr>
        </p:nvGraphicFramePr>
        <p:xfrm>
          <a:off x="262606" y="2750662"/>
          <a:ext cx="3968750" cy="2740025"/>
        </p:xfrm>
        <a:graphic>
          <a:graphicData uri="http://schemas.openxmlformats.org/presentationml/2006/ole">
            <mc:AlternateContent xmlns:mc="http://schemas.openxmlformats.org/markup-compatibility/2006">
              <mc:Choice xmlns:v="urn:schemas-microsoft-com:vml" Requires="v">
                <p:oleObj spid="_x0000_s1029" name="Worksheet" r:id="rId6" imgW="5534041" imgH="3819625" progId="Excel.Sheet.12">
                  <p:link updateAutomatic="1"/>
                </p:oleObj>
              </mc:Choice>
              <mc:Fallback>
                <p:oleObj name="Worksheet" r:id="rId6" imgW="5534041" imgH="3819625" progId="Excel.Sheet.12">
                  <p:link updateAutomatic="1"/>
                  <p:pic>
                    <p:nvPicPr>
                      <p:cNvPr id="0" name=""/>
                      <p:cNvPicPr/>
                      <p:nvPr/>
                    </p:nvPicPr>
                    <p:blipFill>
                      <a:blip r:embed="rId7"/>
                      <a:stretch>
                        <a:fillRect/>
                      </a:stretch>
                    </p:blipFill>
                    <p:spPr>
                      <a:xfrm>
                        <a:off x="262606" y="2750662"/>
                        <a:ext cx="3968750" cy="2740025"/>
                      </a:xfrm>
                      <a:prstGeom prst="rect">
                        <a:avLst/>
                      </a:prstGeom>
                    </p:spPr>
                  </p:pic>
                </p:oleObj>
              </mc:Fallback>
            </mc:AlternateContent>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sz="quarter"/>
          </p:nvPr>
        </p:nvSpPr>
        <p:spPr>
          <a:xfrm>
            <a:off x="42862" y="69652"/>
            <a:ext cx="8353425" cy="1266825"/>
          </a:xfrm>
        </p:spPr>
        <p:txBody>
          <a:bodyPr/>
          <a:lstStyle/>
          <a:p>
            <a:pPr algn="ctr"/>
            <a:r>
              <a:rPr lang="en-US" sz="1600" b="1" dirty="0">
                <a:solidFill>
                  <a:schemeClr val="accent2"/>
                </a:solidFill>
              </a:rPr>
              <a:t>Winship-Robbins Elementary School District</a:t>
            </a:r>
            <a:br>
              <a:rPr lang="en-US" sz="1600" b="1" dirty="0">
                <a:solidFill>
                  <a:schemeClr val="accent2"/>
                </a:solidFill>
              </a:rPr>
            </a:br>
            <a:r>
              <a:rPr lang="en-US" sz="1600" b="1" dirty="0">
                <a:solidFill>
                  <a:schemeClr val="accent2"/>
                </a:solidFill>
              </a:rPr>
              <a:t>GENERAL FUND REVENUE SOURCES</a:t>
            </a:r>
            <a:br>
              <a:rPr lang="en-US" sz="1600" b="1" dirty="0">
                <a:solidFill>
                  <a:schemeClr val="accent2"/>
                </a:solidFill>
              </a:rPr>
            </a:br>
            <a:r>
              <a:rPr lang="en-US" sz="1600" b="1" dirty="0">
                <a:solidFill>
                  <a:schemeClr val="accent2"/>
                </a:solidFill>
              </a:rPr>
              <a:t>2025-2026 Adopted  Budget  Report</a:t>
            </a:r>
            <a:endParaRPr lang="en-US" sz="1600" b="1" dirty="0"/>
          </a:p>
        </p:txBody>
      </p:sp>
      <p:sp>
        <p:nvSpPr>
          <p:cNvPr id="7" name="Slide Number Placeholder 6"/>
          <p:cNvSpPr>
            <a:spLocks noGrp="1"/>
          </p:cNvSpPr>
          <p:nvPr>
            <p:ph type="sldNum" sz="quarter" idx="12"/>
          </p:nvPr>
        </p:nvSpPr>
        <p:spPr>
          <a:xfrm>
            <a:off x="8648700" y="4933712"/>
            <a:ext cx="412750" cy="395287"/>
          </a:xfrm>
        </p:spPr>
        <p:txBody>
          <a:bodyPr/>
          <a:lstStyle/>
          <a:p>
            <a:fld id="{D7EDA7D0-A63C-427D-8F77-86934CDF0945}" type="slidenum">
              <a:rPr lang="en-US" smtClean="0"/>
              <a:pPr/>
              <a:t>7</a:t>
            </a:fld>
            <a:endParaRPr lang="en-US" dirty="0"/>
          </a:p>
        </p:txBody>
      </p:sp>
      <p:sp>
        <p:nvSpPr>
          <p:cNvPr id="10" name="TextBox 9"/>
          <p:cNvSpPr txBox="1"/>
          <p:nvPr/>
        </p:nvSpPr>
        <p:spPr>
          <a:xfrm>
            <a:off x="371475" y="1336477"/>
            <a:ext cx="7696200" cy="3841052"/>
          </a:xfrm>
          <a:prstGeom prst="rect">
            <a:avLst/>
          </a:prstGeom>
          <a:noFill/>
        </p:spPr>
        <p:txBody>
          <a:bodyPr wrap="square" rtlCol="0">
            <a:spAutoFit/>
          </a:bodyPr>
          <a:lstStyle/>
          <a:p>
            <a:r>
              <a:rPr lang="en-US" sz="1400" b="1" u="sng" dirty="0"/>
              <a:t>Local Control Funding Formula $1,610,486</a:t>
            </a:r>
          </a:p>
          <a:p>
            <a:pPr lvl="0" defTabSz="898525" fontAlgn="auto">
              <a:spcBef>
                <a:spcPct val="20000"/>
              </a:spcBef>
              <a:spcAft>
                <a:spcPts val="0"/>
              </a:spcAft>
              <a:buClr>
                <a:srgbClr val="6076B4"/>
              </a:buClr>
            </a:pPr>
            <a:r>
              <a:rPr lang="en-US" sz="1400" dirty="0">
                <a:solidFill>
                  <a:prstClr val="black"/>
                </a:solidFill>
                <a:latin typeface="Times New Roman" panose="02020603050405020304" pitchFamily="18" charset="0"/>
                <a:cs typeface="Times New Roman" panose="02020603050405020304" pitchFamily="18" charset="0"/>
              </a:rPr>
              <a:t>This budget source is based on the Prior Year ADA of 104.97 for 25/26. The LCFF calculator reflects a 2.30% COLA.</a:t>
            </a:r>
          </a:p>
          <a:p>
            <a:pPr lvl="0" defTabSz="898525" fontAlgn="auto">
              <a:spcBef>
                <a:spcPct val="20000"/>
              </a:spcBef>
              <a:spcAft>
                <a:spcPts val="0"/>
              </a:spcAft>
              <a:buClr>
                <a:srgbClr val="6076B4"/>
              </a:buClr>
            </a:pPr>
            <a:endParaRPr lang="en-US" sz="1400" b="1" u="sng" dirty="0"/>
          </a:p>
          <a:p>
            <a:r>
              <a:rPr lang="en-US" sz="1400" b="1" u="sng" dirty="0"/>
              <a:t>Federal Revenues $31,105</a:t>
            </a:r>
          </a:p>
          <a:p>
            <a:r>
              <a:rPr lang="en-US" sz="1400" dirty="0">
                <a:latin typeface="Times New Roman" panose="02020603050405020304" pitchFamily="18" charset="0"/>
                <a:cs typeface="Times New Roman" panose="02020603050405020304" pitchFamily="18" charset="0"/>
              </a:rPr>
              <a:t>This revenue source includes Title I, Title II, and REAP. The $33,248 reduction in revenue is due to removal of carryover for REAP and Title II.</a:t>
            </a:r>
          </a:p>
          <a:p>
            <a:endParaRPr lang="en-US" sz="1400" b="1" u="sng" dirty="0"/>
          </a:p>
          <a:p>
            <a:r>
              <a:rPr lang="en-US" sz="1400" b="1" u="sng" dirty="0"/>
              <a:t>Other State Revenues $463,275</a:t>
            </a:r>
          </a:p>
          <a:p>
            <a:r>
              <a:rPr lang="en-US" sz="1400" dirty="0">
                <a:latin typeface="Times New Roman" panose="02020603050405020304" pitchFamily="18" charset="0"/>
                <a:cs typeface="Times New Roman" panose="02020603050405020304" pitchFamily="18" charset="0"/>
              </a:rPr>
              <a:t>This revenue includes Unrestricted and Restricted Lottery, Mandated Costs, ELOP, Prop 28, Special Education Mental Health, Special Education Early Intervention Preschool, CCSPP, &amp; STRS on Behalf. The $490 net decrease in revenue is due to the removal Cal SHAPE grant funds and Lottery carryover and an increase to STRS on Behalf.</a:t>
            </a:r>
          </a:p>
          <a:p>
            <a:endParaRPr lang="en-US" sz="1400" b="1" u="sng" dirty="0">
              <a:latin typeface="Times New Roman" panose="02020603050405020304" pitchFamily="18" charset="0"/>
              <a:cs typeface="Times New Roman" panose="02020603050405020304" pitchFamily="18" charset="0"/>
            </a:endParaRPr>
          </a:p>
          <a:p>
            <a:r>
              <a:rPr lang="en-US" sz="1400" b="1" u="sng" dirty="0"/>
              <a:t>Other Local Revenue	$1,222,417</a:t>
            </a:r>
            <a:endParaRPr lang="en-US" sz="1400" u="sng" dirty="0"/>
          </a:p>
          <a:p>
            <a:r>
              <a:rPr lang="en-US" sz="1400" dirty="0">
                <a:latin typeface="Times New Roman" panose="02020603050405020304" pitchFamily="18" charset="0"/>
                <a:cs typeface="Times New Roman" panose="02020603050405020304" pitchFamily="18" charset="0"/>
              </a:rPr>
              <a:t>This revenue includes Interest, Rental Income, and Charter Fiscal Oversight revenue. The $121,598 increase is due to an increase in Charter Fiscal Oversight revenue.</a:t>
            </a:r>
          </a:p>
        </p:txBody>
      </p:sp>
    </p:spTree>
    <p:extLst>
      <p:ext uri="{BB962C8B-B14F-4D97-AF65-F5344CB8AC3E}">
        <p14:creationId xmlns:p14="http://schemas.microsoft.com/office/powerpoint/2010/main" val="4826650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sz="quarter"/>
          </p:nvPr>
        </p:nvSpPr>
        <p:spPr>
          <a:xfrm>
            <a:off x="752474" y="111126"/>
            <a:ext cx="6984145" cy="1266825"/>
          </a:xfrm>
        </p:spPr>
        <p:txBody>
          <a:bodyPr>
            <a:normAutofit/>
          </a:bodyPr>
          <a:lstStyle/>
          <a:p>
            <a:pPr algn="ctr"/>
            <a:r>
              <a:rPr lang="en-US" sz="1600" b="1" dirty="0">
                <a:solidFill>
                  <a:schemeClr val="accent2"/>
                </a:solidFill>
              </a:rPr>
              <a:t>Winship-Robbins Elementary School District</a:t>
            </a:r>
            <a:br>
              <a:rPr lang="en-US" sz="1600" b="1" dirty="0">
                <a:solidFill>
                  <a:schemeClr val="accent2"/>
                </a:solidFill>
              </a:rPr>
            </a:br>
            <a:r>
              <a:rPr lang="en-US" sz="1600" b="1" dirty="0">
                <a:solidFill>
                  <a:schemeClr val="accent2"/>
                </a:solidFill>
              </a:rPr>
              <a:t>GENERAL FUND EXPENDITURES</a:t>
            </a:r>
            <a:br>
              <a:rPr lang="en-US" sz="1600" b="1" dirty="0">
                <a:solidFill>
                  <a:schemeClr val="accent2"/>
                </a:solidFill>
              </a:rPr>
            </a:br>
            <a:r>
              <a:rPr lang="en-US" sz="1600" b="1" dirty="0">
                <a:solidFill>
                  <a:schemeClr val="accent2"/>
                </a:solidFill>
              </a:rPr>
              <a:t>2025-2026 Adopted  Budget  Report</a:t>
            </a:r>
          </a:p>
        </p:txBody>
      </p:sp>
      <p:sp>
        <p:nvSpPr>
          <p:cNvPr id="25" name="Slide Number Placeholder 8"/>
          <p:cNvSpPr>
            <a:spLocks noGrp="1"/>
          </p:cNvSpPr>
          <p:nvPr>
            <p:ph type="sldNum" sz="quarter" idx="12"/>
          </p:nvPr>
        </p:nvSpPr>
        <p:spPr>
          <a:xfrm>
            <a:off x="8620125" y="4906964"/>
            <a:ext cx="371477" cy="395287"/>
          </a:xfrm>
        </p:spPr>
        <p:txBody>
          <a:bodyPr/>
          <a:lstStyle/>
          <a:p>
            <a:fld id="{625ABDF0-489B-4B53-81D7-C299A946DD69}" type="slidenum">
              <a:rPr lang="en-US"/>
              <a:pPr/>
              <a:t>8</a:t>
            </a:fld>
            <a:endParaRPr lang="en-US" dirty="0"/>
          </a:p>
        </p:txBody>
      </p:sp>
      <p:sp>
        <p:nvSpPr>
          <p:cNvPr id="3" name="TextBox 2"/>
          <p:cNvSpPr txBox="1"/>
          <p:nvPr/>
        </p:nvSpPr>
        <p:spPr>
          <a:xfrm>
            <a:off x="5018384" y="1508764"/>
            <a:ext cx="1789299" cy="738664"/>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Salaries and benefits represent 70% of the District’s total budget.</a:t>
            </a:r>
          </a:p>
        </p:txBody>
      </p:sp>
      <p:graphicFrame>
        <p:nvGraphicFramePr>
          <p:cNvPr id="2" name="Object 1">
            <a:extLst>
              <a:ext uri="{FF2B5EF4-FFF2-40B4-BE49-F238E27FC236}">
                <a16:creationId xmlns:a16="http://schemas.microsoft.com/office/drawing/2014/main" id="{4F560B6E-C524-7D17-C3F8-27E6CDEDEFF2}"/>
              </a:ext>
            </a:extLst>
          </p:cNvPr>
          <p:cNvGraphicFramePr>
            <a:graphicFrameLocks noChangeAspect="1"/>
          </p:cNvGraphicFramePr>
          <p:nvPr>
            <p:extLst>
              <p:ext uri="{D42A27DB-BD31-4B8C-83A1-F6EECF244321}">
                <p14:modId xmlns:p14="http://schemas.microsoft.com/office/powerpoint/2010/main" val="3523939436"/>
              </p:ext>
            </p:extLst>
          </p:nvPr>
        </p:nvGraphicFramePr>
        <p:xfrm>
          <a:off x="2145823" y="1155898"/>
          <a:ext cx="2426177" cy="1584984"/>
        </p:xfrm>
        <a:graphic>
          <a:graphicData uri="http://schemas.openxmlformats.org/presentationml/2006/ole">
            <mc:AlternateContent xmlns:mc="http://schemas.openxmlformats.org/markup-compatibility/2006">
              <mc:Choice xmlns:v="urn:schemas-microsoft-com:vml" Requires="v">
                <p:oleObj spid="_x0000_s2052" name="Worksheet" r:id="rId4" imgW="2609882" imgH="1705032" progId="Excel.Sheet.12">
                  <p:link updateAutomatic="1"/>
                </p:oleObj>
              </mc:Choice>
              <mc:Fallback>
                <p:oleObj name="Worksheet" r:id="rId4" imgW="2609882" imgH="1705032" progId="Excel.Sheet.12">
                  <p:link updateAutomatic="1"/>
                  <p:pic>
                    <p:nvPicPr>
                      <p:cNvPr id="0" name=""/>
                      <p:cNvPicPr/>
                      <p:nvPr/>
                    </p:nvPicPr>
                    <p:blipFill>
                      <a:blip r:embed="rId5"/>
                      <a:stretch>
                        <a:fillRect/>
                      </a:stretch>
                    </p:blipFill>
                    <p:spPr>
                      <a:xfrm>
                        <a:off x="2145823" y="1155898"/>
                        <a:ext cx="2426177" cy="1584984"/>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7D67410D-3D8A-D9F4-70E8-BAC3A0DF4C90}"/>
              </a:ext>
            </a:extLst>
          </p:cNvPr>
          <p:cNvGraphicFramePr>
            <a:graphicFrameLocks noChangeAspect="1"/>
          </p:cNvGraphicFramePr>
          <p:nvPr>
            <p:extLst>
              <p:ext uri="{D42A27DB-BD31-4B8C-83A1-F6EECF244321}">
                <p14:modId xmlns:p14="http://schemas.microsoft.com/office/powerpoint/2010/main" val="728227513"/>
              </p:ext>
            </p:extLst>
          </p:nvPr>
        </p:nvGraphicFramePr>
        <p:xfrm>
          <a:off x="2055813" y="2852738"/>
          <a:ext cx="4651375" cy="3032125"/>
        </p:xfrm>
        <a:graphic>
          <a:graphicData uri="http://schemas.openxmlformats.org/presentationml/2006/ole">
            <mc:AlternateContent xmlns:mc="http://schemas.openxmlformats.org/markup-compatibility/2006">
              <mc:Choice xmlns:v="urn:schemas-microsoft-com:vml" Requires="v">
                <p:oleObj spid="_x0000_s2053" name="Worksheet" r:id="rId6" imgW="4924313" imgH="3210081" progId="Excel.Sheet.12">
                  <p:link updateAutomatic="1"/>
                </p:oleObj>
              </mc:Choice>
              <mc:Fallback>
                <p:oleObj name="Worksheet" r:id="rId6" imgW="4924313" imgH="3210081" progId="Excel.Sheet.12">
                  <p:link updateAutomatic="1"/>
                  <p:pic>
                    <p:nvPicPr>
                      <p:cNvPr id="0" name=""/>
                      <p:cNvPicPr/>
                      <p:nvPr/>
                    </p:nvPicPr>
                    <p:blipFill>
                      <a:blip r:embed="rId7"/>
                      <a:stretch>
                        <a:fillRect/>
                      </a:stretch>
                    </p:blipFill>
                    <p:spPr>
                      <a:xfrm>
                        <a:off x="2055813" y="2852738"/>
                        <a:ext cx="4651375" cy="3032125"/>
                      </a:xfrm>
                      <a:prstGeom prst="rect">
                        <a:avLst/>
                      </a:prstGeom>
                    </p:spPr>
                  </p:pic>
                </p:oleObj>
              </mc:Fallback>
            </mc:AlternateContent>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209550" y="95251"/>
            <a:ext cx="8059807" cy="1323975"/>
          </a:xfrm>
        </p:spPr>
        <p:txBody>
          <a:bodyPr>
            <a:normAutofit/>
          </a:bodyPr>
          <a:lstStyle/>
          <a:p>
            <a:pPr algn="ctr">
              <a:lnSpc>
                <a:spcPct val="95000"/>
              </a:lnSpc>
            </a:pPr>
            <a:r>
              <a:rPr lang="en-US" sz="1600" b="1" dirty="0">
                <a:solidFill>
                  <a:schemeClr val="accent2"/>
                </a:solidFill>
              </a:rPr>
              <a:t>Winship-Robbins Elementary School District</a:t>
            </a:r>
            <a:br>
              <a:rPr lang="en-US" sz="1600" b="1" dirty="0">
                <a:solidFill>
                  <a:schemeClr val="accent2"/>
                </a:solidFill>
              </a:rPr>
            </a:br>
            <a:r>
              <a:rPr lang="en-US" sz="1600" b="1" dirty="0">
                <a:solidFill>
                  <a:schemeClr val="accent2"/>
                </a:solidFill>
              </a:rPr>
              <a:t>GENERAL FUND EXPENDITURES</a:t>
            </a:r>
            <a:br>
              <a:rPr lang="en-US" sz="1600" b="1" dirty="0">
                <a:solidFill>
                  <a:schemeClr val="accent2"/>
                </a:solidFill>
              </a:rPr>
            </a:br>
            <a:r>
              <a:rPr lang="en-US" sz="1600" b="1" dirty="0">
                <a:solidFill>
                  <a:schemeClr val="accent2"/>
                </a:solidFill>
              </a:rPr>
              <a:t>2025-2026 Adopted  Budget  Report</a:t>
            </a:r>
          </a:p>
        </p:txBody>
      </p:sp>
      <p:sp>
        <p:nvSpPr>
          <p:cNvPr id="23555" name="Rectangle 3"/>
          <p:cNvSpPr>
            <a:spLocks noGrp="1" noChangeArrowheads="1"/>
          </p:cNvSpPr>
          <p:nvPr>
            <p:ph idx="1"/>
          </p:nvPr>
        </p:nvSpPr>
        <p:spPr>
          <a:xfrm>
            <a:off x="287655" y="1194729"/>
            <a:ext cx="7903596" cy="4617135"/>
          </a:xfrm>
        </p:spPr>
        <p:txBody>
          <a:bodyPr>
            <a:noAutofit/>
          </a:bodyPr>
          <a:lstStyle/>
          <a:p>
            <a:pPr marL="0" lvl="2" indent="0" algn="just">
              <a:lnSpc>
                <a:spcPct val="120000"/>
              </a:lnSpc>
              <a:spcBef>
                <a:spcPts val="0"/>
              </a:spcBef>
              <a:buFont typeface="Wingdings" pitchFamily="2" charset="2"/>
              <a:buNone/>
            </a:pPr>
            <a:r>
              <a:rPr lang="en-US" sz="1100" b="1" u="sng" dirty="0">
                <a:latin typeface="Arial" panose="020B0604020202020204" pitchFamily="34" charset="0"/>
                <a:cs typeface="Arial" panose="020B0604020202020204" pitchFamily="34" charset="0"/>
              </a:rPr>
              <a:t>CERTIFICATED SALARIES $848,185</a:t>
            </a:r>
          </a:p>
          <a:p>
            <a:pPr marL="0" lvl="5" indent="0">
              <a:lnSpc>
                <a:spcPct val="120000"/>
              </a:lnSpc>
              <a:spcBef>
                <a:spcPts val="0"/>
              </a:spcBef>
              <a:buNone/>
            </a:pPr>
            <a:r>
              <a:rPr lang="en-US" sz="1050" dirty="0">
                <a:latin typeface="Times New Roman" panose="02020603050405020304" pitchFamily="18" charset="0"/>
                <a:cs typeface="Times New Roman" panose="02020603050405020304" pitchFamily="18" charset="0"/>
              </a:rPr>
              <a:t>Salary projections are based on 9 certificated FTE; and 1 management FTE, (.7 FTE Principal; .3 FTE Superintendent). The expenditure has an increase of $14,809 due to step and column increases.</a:t>
            </a:r>
          </a:p>
          <a:p>
            <a:pPr marL="0" lvl="5" indent="0">
              <a:lnSpc>
                <a:spcPct val="120000"/>
              </a:lnSpc>
              <a:spcBef>
                <a:spcPts val="0"/>
              </a:spcBef>
              <a:buNone/>
            </a:pPr>
            <a:endParaRPr lang="en-US" sz="800" dirty="0">
              <a:latin typeface="Arial" panose="020B0604020202020204" pitchFamily="34" charset="0"/>
              <a:cs typeface="Arial" panose="020B0604020202020204" pitchFamily="34" charset="0"/>
            </a:endParaRPr>
          </a:p>
          <a:p>
            <a:pPr marL="0" lvl="5" indent="0">
              <a:lnSpc>
                <a:spcPct val="120000"/>
              </a:lnSpc>
              <a:spcBef>
                <a:spcPts val="0"/>
              </a:spcBef>
              <a:buNone/>
            </a:pPr>
            <a:r>
              <a:rPr lang="en-US" sz="1100" b="1" u="sng" dirty="0">
                <a:latin typeface="Arial" panose="020B0604020202020204" pitchFamily="34" charset="0"/>
                <a:cs typeface="Arial" panose="020B0604020202020204" pitchFamily="34" charset="0"/>
              </a:rPr>
              <a:t>CLASSIFIED SALARIES $785,369</a:t>
            </a:r>
          </a:p>
          <a:p>
            <a:pPr marL="0" lvl="5" indent="0">
              <a:lnSpc>
                <a:spcPct val="120000"/>
              </a:lnSpc>
              <a:spcBef>
                <a:spcPts val="0"/>
              </a:spcBef>
              <a:buNone/>
            </a:pPr>
            <a:r>
              <a:rPr lang="en-US" sz="1050" dirty="0">
                <a:latin typeface="Times New Roman" panose="02020603050405020304" pitchFamily="18" charset="0"/>
                <a:cs typeface="Times New Roman" panose="02020603050405020304" pitchFamily="18" charset="0"/>
              </a:rPr>
              <a:t>Salary projections are based on 14 FTEs and known staffing needs, including extra-duty and overtime. The expenditure has an increase of $62,886 due to the addition of 0.97 classified FTE &amp; step and column increases.</a:t>
            </a:r>
          </a:p>
          <a:p>
            <a:pPr marL="0" lvl="5" indent="0">
              <a:lnSpc>
                <a:spcPct val="120000"/>
              </a:lnSpc>
              <a:spcBef>
                <a:spcPts val="0"/>
              </a:spcBef>
              <a:buNone/>
            </a:pPr>
            <a:endParaRPr lang="en-US" sz="1000" b="1" u="sng" dirty="0">
              <a:latin typeface="Arial" panose="020B0604020202020204" pitchFamily="34" charset="0"/>
              <a:cs typeface="Arial" panose="020B0604020202020204" pitchFamily="34" charset="0"/>
            </a:endParaRPr>
          </a:p>
          <a:p>
            <a:pPr marL="0" lvl="5" indent="0">
              <a:lnSpc>
                <a:spcPct val="120000"/>
              </a:lnSpc>
              <a:spcBef>
                <a:spcPts val="0"/>
              </a:spcBef>
              <a:buNone/>
            </a:pPr>
            <a:r>
              <a:rPr lang="en-US" sz="1100" b="1" u="sng" dirty="0">
                <a:latin typeface="Arial" panose="020B0604020202020204" pitchFamily="34" charset="0"/>
                <a:cs typeface="Arial" panose="020B0604020202020204" pitchFamily="34" charset="0"/>
              </a:rPr>
              <a:t>EMPLOYEE BENEFITS $634,255</a:t>
            </a:r>
          </a:p>
          <a:p>
            <a:pPr marL="0" lvl="5" indent="0" algn="just">
              <a:lnSpc>
                <a:spcPct val="120000"/>
              </a:lnSpc>
              <a:spcBef>
                <a:spcPts val="0"/>
              </a:spcBef>
              <a:buNone/>
            </a:pPr>
            <a:r>
              <a:rPr lang="en-US" sz="1050" dirty="0">
                <a:latin typeface="Times New Roman" panose="02020603050405020304" pitchFamily="18" charset="0"/>
                <a:cs typeface="Times New Roman" panose="02020603050405020304" pitchFamily="18" charset="0"/>
              </a:rPr>
              <a:t>Benefits are based on projections that reflect the changes in the above salary expenditures. 25-26 STRS rate is 19.10% &amp; 25-26 PERS rate is 26.81%. The increase of $44,660 due to changes listed in the above salary expenditures.</a:t>
            </a:r>
          </a:p>
          <a:p>
            <a:pPr marL="0" lvl="5" indent="0" algn="just">
              <a:lnSpc>
                <a:spcPct val="120000"/>
              </a:lnSpc>
              <a:spcBef>
                <a:spcPts val="0"/>
              </a:spcBef>
              <a:buNone/>
            </a:pPr>
            <a:endParaRPr lang="en-US" sz="700" dirty="0">
              <a:latin typeface="Arial" panose="020B0604020202020204" pitchFamily="34" charset="0"/>
              <a:cs typeface="Arial" panose="020B0604020202020204" pitchFamily="34" charset="0"/>
            </a:endParaRPr>
          </a:p>
          <a:p>
            <a:pPr marL="0" lvl="2" indent="0" algn="just">
              <a:lnSpc>
                <a:spcPct val="120000"/>
              </a:lnSpc>
              <a:spcBef>
                <a:spcPts val="0"/>
              </a:spcBef>
              <a:buFont typeface="Wingdings" pitchFamily="2" charset="2"/>
              <a:buNone/>
            </a:pPr>
            <a:r>
              <a:rPr lang="en-US" sz="1100" b="1" u="sng" dirty="0">
                <a:latin typeface="Arial" panose="020B0604020202020204" pitchFamily="34" charset="0"/>
                <a:cs typeface="Arial" panose="020B0604020202020204" pitchFamily="34" charset="0"/>
              </a:rPr>
              <a:t>BOOKS AND SUPPLIES $145,209</a:t>
            </a:r>
          </a:p>
          <a:p>
            <a:pPr marL="0" lvl="2" indent="0" algn="just">
              <a:lnSpc>
                <a:spcPct val="120000"/>
              </a:lnSpc>
              <a:spcBef>
                <a:spcPts val="0"/>
              </a:spcBef>
              <a:buFont typeface="Wingdings" pitchFamily="2" charset="2"/>
              <a:buNone/>
            </a:pPr>
            <a:r>
              <a:rPr lang="en-US" sz="1050" dirty="0">
                <a:latin typeface="Times New Roman" panose="02020603050405020304" pitchFamily="18" charset="0"/>
                <a:cs typeface="Times New Roman" panose="02020603050405020304" pitchFamily="18" charset="0"/>
              </a:rPr>
              <a:t>Projected instructional materials and supplies expenses include core and supplemental instructional materials, custodial and maintenance supplies, and technology related expenditures. This expenditure is reduced by $78,660 due to the removal expenditures related to one-time funds for AMIM &amp; Medical Mini Grant. Additionally, carryover for Lottery and REAP was removed.</a:t>
            </a:r>
          </a:p>
          <a:p>
            <a:pPr marL="0" lvl="2" indent="0" algn="just">
              <a:lnSpc>
                <a:spcPct val="120000"/>
              </a:lnSpc>
              <a:spcBef>
                <a:spcPts val="0"/>
              </a:spcBef>
              <a:buFont typeface="Wingdings" pitchFamily="2" charset="2"/>
              <a:buNone/>
            </a:pPr>
            <a:endParaRPr lang="en-US" sz="700" b="1" u="sng" dirty="0">
              <a:latin typeface="Arial" panose="020B0604020202020204" pitchFamily="34" charset="0"/>
              <a:cs typeface="Arial" panose="020B0604020202020204" pitchFamily="34" charset="0"/>
            </a:endParaRPr>
          </a:p>
          <a:p>
            <a:pPr marL="0" lvl="2" indent="0" algn="just">
              <a:lnSpc>
                <a:spcPct val="140000"/>
              </a:lnSpc>
              <a:spcBef>
                <a:spcPts val="0"/>
              </a:spcBef>
              <a:buNone/>
            </a:pPr>
            <a:r>
              <a:rPr lang="en-US" sz="1050" b="1" u="sng" dirty="0">
                <a:latin typeface="Arial" panose="020B0604020202020204" pitchFamily="34" charset="0"/>
                <a:cs typeface="Arial" panose="020B0604020202020204" pitchFamily="34" charset="0"/>
              </a:rPr>
              <a:t>SERVICES, OTHER OPERATING EXPENSES $645,773</a:t>
            </a:r>
          </a:p>
          <a:p>
            <a:pPr marL="0" lvl="2" indent="0" algn="just">
              <a:lnSpc>
                <a:spcPct val="120000"/>
              </a:lnSpc>
              <a:spcBef>
                <a:spcPts val="0"/>
              </a:spcBef>
              <a:buNone/>
            </a:pPr>
            <a:r>
              <a:rPr lang="en-US" sz="1050" dirty="0">
                <a:latin typeface="Times New Roman" panose="02020603050405020304" pitchFamily="18" charset="0"/>
                <a:cs typeface="Times New Roman" panose="02020603050405020304" pitchFamily="18" charset="0"/>
              </a:rPr>
              <a:t>Projected services and other operating expenses include professional development for classroom staff; online instructional and intervention programs; Expanded Learning Opportunity Program (ELOP) services; maintenance, custodial, and repair services; nutrition; drinking water delivery; and utilities. Overall, this expenditure reflects a net decrease of $3,622, primarily due to reduced travel and conference costs under the California Community Schools Partnership Program (CCSPP) and the removal of expenditures associated with the Learning Recovery Emergency Block Grant. However, costs related to Unrestricted and ELOP services have increased.</a:t>
            </a:r>
            <a:endParaRPr lang="en-US" sz="1050" b="1" dirty="0">
              <a:latin typeface="Times New Roman" panose="02020603050405020304" pitchFamily="18" charset="0"/>
              <a:cs typeface="Times New Roman" panose="02020603050405020304" pitchFamily="18" charset="0"/>
            </a:endParaRPr>
          </a:p>
        </p:txBody>
      </p:sp>
      <p:sp>
        <p:nvSpPr>
          <p:cNvPr id="5" name="Slide Number Placeholder 5"/>
          <p:cNvSpPr>
            <a:spLocks noGrp="1"/>
          </p:cNvSpPr>
          <p:nvPr>
            <p:ph type="sldNum" sz="quarter" idx="12"/>
          </p:nvPr>
        </p:nvSpPr>
        <p:spPr/>
        <p:txBody>
          <a:bodyPr/>
          <a:lstStyle/>
          <a:p>
            <a:fld id="{0321431F-9010-44B6-9035-0CACFCAADBD7}" type="slidenum">
              <a:rPr lang="en-US"/>
              <a:pPr/>
              <a:t>9</a:t>
            </a:fld>
            <a:endParaRPr lang="en-US" dirty="0"/>
          </a:p>
        </p:txBody>
      </p:sp>
    </p:spTree>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Stack of books design template">
  <a:themeElements>
    <a:clrScheme name="Stack of books desig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ck of books design template">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898525" rtl="0" eaLnBrk="1" fontAlgn="base" latinLnBrk="0" hangingPunct="1">
          <a:lnSpc>
            <a:spcPct val="100000"/>
          </a:lnSpc>
          <a:spcBef>
            <a:spcPct val="0"/>
          </a:spcBef>
          <a:spcAft>
            <a:spcPct val="0"/>
          </a:spcAft>
          <a:buClrTx/>
          <a:buSzTx/>
          <a:buFontTx/>
          <a:buNone/>
          <a:tabLst/>
          <a:defRPr kumimoji="0" lang="en-US" sz="17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898525" rtl="0" eaLnBrk="1" fontAlgn="base" latinLnBrk="0" hangingPunct="1">
          <a:lnSpc>
            <a:spcPct val="100000"/>
          </a:lnSpc>
          <a:spcBef>
            <a:spcPct val="0"/>
          </a:spcBef>
          <a:spcAft>
            <a:spcPct val="0"/>
          </a:spcAft>
          <a:buClrTx/>
          <a:buSzTx/>
          <a:buFontTx/>
          <a:buNone/>
          <a:tabLst/>
          <a:defRPr kumimoji="0" lang="en-US" sz="1700" b="0" i="0" u="none" strike="noStrike" cap="none" normalizeH="0" baseline="0" smtClean="0">
            <a:ln>
              <a:noFill/>
            </a:ln>
            <a:solidFill>
              <a:schemeClr val="tx1"/>
            </a:solidFill>
            <a:effectLst/>
            <a:latin typeface="Arial" charset="0"/>
          </a:defRPr>
        </a:defPPr>
      </a:lstStyle>
    </a:lnDef>
  </a:objectDefaults>
  <a:extraClrSchemeLst>
    <a:extraClrScheme>
      <a:clrScheme name="Stack of books desig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ck of books design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ck of books design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ck of books design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ck of books design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ck of books design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ck of books design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ck of books design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ck of books design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ck of books design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ck of books design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ck of books design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Stack of books design template 13">
        <a:dk1>
          <a:srgbClr val="000000"/>
        </a:dk1>
        <a:lt1>
          <a:srgbClr val="FFFFCC"/>
        </a:lt1>
        <a:dk2>
          <a:srgbClr val="330066"/>
        </a:dk2>
        <a:lt2>
          <a:srgbClr val="808080"/>
        </a:lt2>
        <a:accent1>
          <a:srgbClr val="CCCC00"/>
        </a:accent1>
        <a:accent2>
          <a:srgbClr val="669999"/>
        </a:accent2>
        <a:accent3>
          <a:srgbClr val="FFFFE2"/>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Stack of books design template 14">
        <a:dk1>
          <a:srgbClr val="000000"/>
        </a:dk1>
        <a:lt1>
          <a:srgbClr val="CCFFCC"/>
        </a:lt1>
        <a:dk2>
          <a:srgbClr val="330066"/>
        </a:dk2>
        <a:lt2>
          <a:srgbClr val="808080"/>
        </a:lt2>
        <a:accent1>
          <a:srgbClr val="CCCC00"/>
        </a:accent1>
        <a:accent2>
          <a:srgbClr val="669999"/>
        </a:accent2>
        <a:accent3>
          <a:srgbClr val="E2FFE2"/>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Stack of books design template 15">
        <a:dk1>
          <a:srgbClr val="000000"/>
        </a:dk1>
        <a:lt1>
          <a:srgbClr val="F9EBD3"/>
        </a:lt1>
        <a:dk2>
          <a:srgbClr val="330066"/>
        </a:dk2>
        <a:lt2>
          <a:srgbClr val="808080"/>
        </a:lt2>
        <a:accent1>
          <a:srgbClr val="CCCC00"/>
        </a:accent1>
        <a:accent2>
          <a:srgbClr val="669999"/>
        </a:accent2>
        <a:accent3>
          <a:srgbClr val="FBF3E6"/>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Stack of books design template 16">
        <a:dk1>
          <a:srgbClr val="000000"/>
        </a:dk1>
        <a:lt1>
          <a:srgbClr val="D3F9EF"/>
        </a:lt1>
        <a:dk2>
          <a:srgbClr val="330066"/>
        </a:dk2>
        <a:lt2>
          <a:srgbClr val="808080"/>
        </a:lt2>
        <a:accent1>
          <a:srgbClr val="CCCC00"/>
        </a:accent1>
        <a:accent2>
          <a:srgbClr val="669999"/>
        </a:accent2>
        <a:accent3>
          <a:srgbClr val="E6FBF6"/>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Stack of books design template">
  <a:themeElements>
    <a:clrScheme name="1_Stack of books desig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Stack of books design template">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898525" rtl="0" eaLnBrk="1" fontAlgn="base" latinLnBrk="0" hangingPunct="1">
          <a:lnSpc>
            <a:spcPct val="100000"/>
          </a:lnSpc>
          <a:spcBef>
            <a:spcPct val="0"/>
          </a:spcBef>
          <a:spcAft>
            <a:spcPct val="0"/>
          </a:spcAft>
          <a:buClrTx/>
          <a:buSzTx/>
          <a:buFontTx/>
          <a:buNone/>
          <a:tabLst/>
          <a:defRPr kumimoji="0" lang="en-US" sz="17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898525" rtl="0" eaLnBrk="1" fontAlgn="base" latinLnBrk="0" hangingPunct="1">
          <a:lnSpc>
            <a:spcPct val="100000"/>
          </a:lnSpc>
          <a:spcBef>
            <a:spcPct val="0"/>
          </a:spcBef>
          <a:spcAft>
            <a:spcPct val="0"/>
          </a:spcAft>
          <a:buClrTx/>
          <a:buSzTx/>
          <a:buFontTx/>
          <a:buNone/>
          <a:tabLst/>
          <a:defRPr kumimoji="0" lang="en-US" sz="1700" b="0" i="0" u="none" strike="noStrike" cap="none" normalizeH="0" baseline="0" smtClean="0">
            <a:ln>
              <a:noFill/>
            </a:ln>
            <a:solidFill>
              <a:schemeClr val="tx1"/>
            </a:solidFill>
            <a:effectLst/>
            <a:latin typeface="Arial" charset="0"/>
          </a:defRPr>
        </a:defPPr>
      </a:lstStyle>
    </a:lnDef>
  </a:objectDefaults>
  <a:extraClrSchemeLst>
    <a:extraClrScheme>
      <a:clrScheme name="1_Stack of books desig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Stack of books design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Stack of books design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Stack of books design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Stack of books design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Stack of books design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Stack of books design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Stack of books design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Stack of books design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Stack of books design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Stack of books design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Stack of books design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Stack of books design template 13">
        <a:dk1>
          <a:srgbClr val="000000"/>
        </a:dk1>
        <a:lt1>
          <a:srgbClr val="FFFFCC"/>
        </a:lt1>
        <a:dk2>
          <a:srgbClr val="330066"/>
        </a:dk2>
        <a:lt2>
          <a:srgbClr val="808080"/>
        </a:lt2>
        <a:accent1>
          <a:srgbClr val="CCCC00"/>
        </a:accent1>
        <a:accent2>
          <a:srgbClr val="669999"/>
        </a:accent2>
        <a:accent3>
          <a:srgbClr val="FFFFE2"/>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1_Stack of books design template 14">
        <a:dk1>
          <a:srgbClr val="000000"/>
        </a:dk1>
        <a:lt1>
          <a:srgbClr val="CCFFCC"/>
        </a:lt1>
        <a:dk2>
          <a:srgbClr val="330066"/>
        </a:dk2>
        <a:lt2>
          <a:srgbClr val="808080"/>
        </a:lt2>
        <a:accent1>
          <a:srgbClr val="CCCC00"/>
        </a:accent1>
        <a:accent2>
          <a:srgbClr val="669999"/>
        </a:accent2>
        <a:accent3>
          <a:srgbClr val="E2FFE2"/>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1_Stack of books design template 15">
        <a:dk1>
          <a:srgbClr val="000000"/>
        </a:dk1>
        <a:lt1>
          <a:srgbClr val="F9EBD3"/>
        </a:lt1>
        <a:dk2>
          <a:srgbClr val="330066"/>
        </a:dk2>
        <a:lt2>
          <a:srgbClr val="808080"/>
        </a:lt2>
        <a:accent1>
          <a:srgbClr val="CCCC00"/>
        </a:accent1>
        <a:accent2>
          <a:srgbClr val="669999"/>
        </a:accent2>
        <a:accent3>
          <a:srgbClr val="FBF3E6"/>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1_Stack of books design template 16">
        <a:dk1>
          <a:srgbClr val="000000"/>
        </a:dk1>
        <a:lt1>
          <a:srgbClr val="D3F9EF"/>
        </a:lt1>
        <a:dk2>
          <a:srgbClr val="330066"/>
        </a:dk2>
        <a:lt2>
          <a:srgbClr val="808080"/>
        </a:lt2>
        <a:accent1>
          <a:srgbClr val="CCCC00"/>
        </a:accent1>
        <a:accent2>
          <a:srgbClr val="669999"/>
        </a:accent2>
        <a:accent3>
          <a:srgbClr val="E6FBF6"/>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Adjacency">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19495</TotalTime>
  <Words>1789</Words>
  <Application>Microsoft Office PowerPoint</Application>
  <PresentationFormat>Custom</PresentationFormat>
  <Paragraphs>193</Paragraphs>
  <Slides>16</Slides>
  <Notes>12</Notes>
  <HiddenSlides>0</HiddenSlides>
  <MMClips>0</MMClips>
  <ScaleCrop>false</ScaleCrop>
  <HeadingPairs>
    <vt:vector size="8" baseType="variant">
      <vt:variant>
        <vt:lpstr>Fonts Used</vt:lpstr>
      </vt:variant>
      <vt:variant>
        <vt:i4>6</vt:i4>
      </vt:variant>
      <vt:variant>
        <vt:lpstr>Theme</vt:lpstr>
      </vt:variant>
      <vt:variant>
        <vt:i4>3</vt:i4>
      </vt:variant>
      <vt:variant>
        <vt:lpstr>Links</vt:lpstr>
      </vt:variant>
      <vt:variant>
        <vt:i4>11</vt:i4>
      </vt:variant>
      <vt:variant>
        <vt:lpstr>Slide Titles</vt:lpstr>
      </vt:variant>
      <vt:variant>
        <vt:i4>16</vt:i4>
      </vt:variant>
    </vt:vector>
  </HeadingPairs>
  <TitlesOfParts>
    <vt:vector size="36" baseType="lpstr">
      <vt:lpstr>Arial</vt:lpstr>
      <vt:lpstr>Calibri</vt:lpstr>
      <vt:lpstr>Cambria</vt:lpstr>
      <vt:lpstr>Century Gothic</vt:lpstr>
      <vt:lpstr>Times New Roman</vt:lpstr>
      <vt:lpstr>Wingdings</vt:lpstr>
      <vt:lpstr>Stack of books design template</vt:lpstr>
      <vt:lpstr>1_Stack of books design template</vt:lpstr>
      <vt:lpstr>Adjacency</vt:lpstr>
      <vt:lpstr>file:///\\skye\Business\Marianna\District%20Business%20Advisor\Districts\Winship-Robbins\2025-26\Budget%20Development-EA\25-26%20Budget%20Development%20Salaries%20with%20MYP.xlsx!Charts!R3C2:R7C3</vt:lpstr>
      <vt:lpstr>file:///\\skye\Business\Marianna\District%20Business%20Advisor\Districts\Winship-Robbins\2025-26\Budget%20Development-EA\25-26%20Budget%20Development%20Salaries%20with%20MYP.xlsx!Charts!%5b25-26%20Budget%20Development%20Salaries%20with%20MYP.xlsx%5dCharts%20Chart%206</vt:lpstr>
      <vt:lpstr>file:///\\skye\Business\Marianna\District%20Business%20Advisor\Districts\Winship-Robbins\2025-26\Budget%20Development-EA\25-26%20Budget%20Development%20Salaries%20with%20MYP.xlsx!Charts!R28C2:R35C3</vt:lpstr>
      <vt:lpstr>file:///\\skye\Business\Marianna\District%20Business%20Advisor\Districts\Winship-Robbins\2025-26\Budget%20Development-EA\25-26%20Budget%20Development%20Salaries%20with%20MYP.xlsx!Charts!%5b25-26%20Budget%20Development%20Salaries%20with%20MYP.xlsx%5dCharts%20Chart%207</vt:lpstr>
      <vt:lpstr>file:///\\skye\Business\Marianna\District%20Business%20Advisor\Districts\Winship-Robbins\2025-26\Budget%20Development-EA\25-26%20Budget%20Development%20Salaries%20with%20MYP.xlsx!Charts!R46C2:R51C5</vt:lpstr>
      <vt:lpstr>file:///\\skye\Business\Marianna\District%20Business%20Advisor\Districts\Winship-Robbins\2025-26\Budget%20Development-EA\25-26%20Budget%20Development%20Salaries%20with%20MYP.xlsx!Charts!%5b25-26%20Budget%20Development%20Salaries%20with%20MYP.xlsx%5dCharts%20Chart%201</vt:lpstr>
      <vt:lpstr>file:///\\skye\Business\Marianna\District%20Business%20Advisor\Districts\Winship-Robbins\2025-26\Budget%20Development-EA\25-26%20Budget%20Development%20Salaries%20with%20MYP.xlsx!Charts!R69C2:R74C4</vt:lpstr>
      <vt:lpstr>file:///\\skye\Business\Marianna\District%20Business%20Advisor\Districts\Winship-Robbins\2025-26\Budget%20Development-EA\25-26%20Budget%20Development%20Salaries%20with%20MYP.xlsx!Charts!%5b25-26%20Budget%20Development%20Salaries%20with%20MYP.xlsx%5dCharts%20Chart%205</vt:lpstr>
      <vt:lpstr>file:///\\skye\Business\Marianna\District%20Business%20Advisor\Districts\Winship-Robbins\2025-26\Budget%20Development-EA\25-26%20Budget%20Development%20Salaries%20with%20MYP.xlsx!MYP!Print_Area</vt:lpstr>
      <vt:lpstr>file:///\\skye\Business\Marianna\District%20Business%20Advisor\Districts\Winship-Robbins\2025-26\Budget%20Development-EA\25-26%20Budget%20Development%20Salaries%20with%20MYP.xlsx!Charts!R86C2:R92C5</vt:lpstr>
      <vt:lpstr>file:///\\skye\Business\Marianna\District%20Business%20Advisor\Districts\Winship-Robbins\2025-26\Budget%20Development-EA\25-26%20Budget%20Development%20Salaries%20with%20MYP.xlsx!Charts!%5b25-26%20Budget%20Development%20Salaries%20with%20MYP.xlsx%5dCharts%20Chart%2017</vt:lpstr>
      <vt:lpstr>Winship-Robbins School District</vt:lpstr>
      <vt:lpstr>Winship-Robbins Elementary School District TABLE OF CONTENTS 2025-26 Adopted  Budget  Report</vt:lpstr>
      <vt:lpstr>Winship-Robbins Elementary School District INTRODUCTION  2025-2026 Adopted  Budget  Report</vt:lpstr>
      <vt:lpstr>Winship-Robbins Elementary School District General Fund Revenue Assumptions 2025-2026 Adopted  Budget  Report</vt:lpstr>
      <vt:lpstr>PowerPoint Presentation</vt:lpstr>
      <vt:lpstr>Winship-Robbins Elementary School District GENERAL FUND REVENUE SOURCES 2025-2026 Adopted  Budget  Report</vt:lpstr>
      <vt:lpstr>Winship-Robbins Elementary School District GENERAL FUND REVENUE SOURCES 2025-2026 Adopted  Budget  Report</vt:lpstr>
      <vt:lpstr>Winship-Robbins Elementary School District GENERAL FUND EXPENDITURES 2025-2026 Adopted  Budget  Report</vt:lpstr>
      <vt:lpstr>Winship-Robbins Elementary School District GENERAL FUND EXPENDITURES 2025-2026 Adopted  Budget  Report</vt:lpstr>
      <vt:lpstr>Winship-Robbins Elementary School District GENERAL FUND EXPENDITURES 2025-2026 Adopted  Budget  Report</vt:lpstr>
      <vt:lpstr>Winship-Robbins Elementary School District GENERAL FUND BALANCE  2025-2026 Adopted  Budget  Report</vt:lpstr>
      <vt:lpstr>Winship-Robbins Elementary School District REVENUES &amp; TRANSFERS IN vs. EXPENDITURES &amp; TRANSFERS OUT 2025-2026 Adopted  Budget  Report</vt:lpstr>
      <vt:lpstr>Winship-Robbins Elementary School District OTHER FUNDS 2025-2026 Adopted  Budget  Report</vt:lpstr>
      <vt:lpstr>Winship-Robbins Elementary School District MULTI-YEAR PROJECTION (MYP) ASSUMPTIONS 2025-2026 Adopted  Budget  Report </vt:lpstr>
      <vt:lpstr>PowerPoint Presentation</vt:lpstr>
      <vt:lpstr>PowerPoint Presentation</vt:lpstr>
    </vt:vector>
  </TitlesOfParts>
  <Company>Sutter County Schools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Meridian Elementary School District</dc:title>
  <dc:creator>Susan Patrick</dc:creator>
  <cp:lastModifiedBy>Cynthia Ramirez</cp:lastModifiedBy>
  <cp:revision>1165</cp:revision>
  <cp:lastPrinted>2025-06-04T20:43:50Z</cp:lastPrinted>
  <dcterms:created xsi:type="dcterms:W3CDTF">2005-12-14T17:38:34Z</dcterms:created>
  <dcterms:modified xsi:type="dcterms:W3CDTF">2025-06-20T21:05:48Z</dcterms:modified>
</cp:coreProperties>
</file>