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2" r:id="rId2"/>
    <p:sldId id="295" r:id="rId3"/>
    <p:sldId id="280" r:id="rId4"/>
    <p:sldId id="302" r:id="rId5"/>
    <p:sldId id="303" r:id="rId6"/>
    <p:sldId id="304" r:id="rId7"/>
    <p:sldId id="283" r:id="rId8"/>
    <p:sldId id="284" r:id="rId9"/>
    <p:sldId id="290" r:id="rId10"/>
    <p:sldId id="306" r:id="rId11"/>
    <p:sldId id="305" r:id="rId12"/>
    <p:sldId id="307" r:id="rId13"/>
    <p:sldId id="308" r:id="rId14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A900"/>
    <a:srgbClr val="3869B2"/>
    <a:srgbClr val="2F5897"/>
    <a:srgbClr val="D0D8E2"/>
    <a:srgbClr val="C09200"/>
    <a:srgbClr val="BFCAD7"/>
    <a:srgbClr val="D6DDE6"/>
    <a:srgbClr val="2039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9916" autoAdjust="0"/>
  </p:normalViewPr>
  <p:slideViewPr>
    <p:cSldViewPr showGuides="1">
      <p:cViewPr varScale="1">
        <p:scale>
          <a:sx n="108" d="100"/>
          <a:sy n="108" d="100"/>
        </p:scale>
        <p:origin x="-96" y="-48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01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E47A1A6-2FED-4CC9-A047-9297C3FDC081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78F1C6-2DDA-4FD8-A1E3-68BF8A5C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56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 hasCustomPrompt="1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Your Title</a:t>
            </a:r>
            <a:endParaRPr lang="en-US" dirty="0"/>
          </a:p>
        </p:txBody>
      </p:sp>
      <p:sp>
        <p:nvSpPr>
          <p:cNvPr id="3" name="Subtitlu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</a:t>
            </a:r>
            <a:endParaRPr lang="en-US" dirty="0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96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Subtitle</a:t>
            </a:r>
            <a:endParaRPr lang="ro-RO" dirty="0" smtClean="0"/>
          </a:p>
          <a:p>
            <a:pPr lvl="2"/>
            <a:r>
              <a:rPr lang="en-US" dirty="0" smtClean="0"/>
              <a:t>Subtitle 2</a:t>
            </a:r>
            <a:endParaRPr lang="ro-RO" dirty="0" smtClean="0"/>
          </a:p>
          <a:p>
            <a:pPr lvl="3"/>
            <a:r>
              <a:rPr lang="en-US" dirty="0" smtClean="0"/>
              <a:t>Subtitle 3</a:t>
            </a:r>
            <a:endParaRPr lang="ro-RO" dirty="0" smtClean="0"/>
          </a:p>
          <a:p>
            <a:pPr lvl="4"/>
            <a:r>
              <a:rPr lang="en-US" dirty="0" smtClean="0"/>
              <a:t>Subtitle 4</a:t>
            </a:r>
            <a:endParaRPr lang="en-US" dirty="0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7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dirty="0" smtClean="0"/>
              <a:t>Subtitle</a:t>
            </a:r>
            <a:endParaRPr lang="ro-RO" dirty="0" smtClean="0"/>
          </a:p>
          <a:p>
            <a:pPr lvl="2"/>
            <a:r>
              <a:rPr lang="en-US" dirty="0" smtClean="0"/>
              <a:t>Subtitle 2</a:t>
            </a:r>
            <a:endParaRPr lang="ro-RO" dirty="0" smtClean="0"/>
          </a:p>
          <a:p>
            <a:pPr lvl="3"/>
            <a:r>
              <a:rPr lang="en-US" dirty="0" smtClean="0"/>
              <a:t>Subtitle 3</a:t>
            </a:r>
            <a:endParaRPr lang="ro-RO" dirty="0" smtClean="0"/>
          </a:p>
          <a:p>
            <a:pPr lvl="4"/>
            <a:r>
              <a:rPr lang="en-US" dirty="0" smtClean="0"/>
              <a:t>Subtitle 4</a:t>
            </a:r>
            <a:endParaRPr lang="en-US" dirty="0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17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Subtitle</a:t>
            </a:r>
            <a:endParaRPr lang="ro-RO" dirty="0" smtClean="0"/>
          </a:p>
          <a:p>
            <a:pPr lvl="2"/>
            <a:r>
              <a:rPr lang="en-US" dirty="0" smtClean="0"/>
              <a:t>Subtitle 2</a:t>
            </a:r>
            <a:endParaRPr lang="ro-RO" dirty="0" smtClean="0"/>
          </a:p>
          <a:p>
            <a:pPr lvl="3"/>
            <a:r>
              <a:rPr lang="en-US" dirty="0" smtClean="0"/>
              <a:t>Subtitle 3</a:t>
            </a:r>
            <a:endParaRPr lang="ro-RO" dirty="0" smtClean="0"/>
          </a:p>
          <a:p>
            <a:pPr lvl="4"/>
            <a:r>
              <a:rPr lang="en-US" dirty="0" smtClean="0"/>
              <a:t>Subtitle 4</a:t>
            </a:r>
            <a:endParaRPr lang="en-US" dirty="0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74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 baseline="0"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stituent text 2"/>
          <p:cNvSpPr>
            <a:spLocks noGrp="1"/>
          </p:cNvSpPr>
          <p:nvPr>
            <p:ph type="body" idx="1" hasCustomPrompt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Header</a:t>
            </a:r>
            <a:endParaRPr lang="ro-RO" dirty="0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3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 hasCustomPrompt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Subtitle</a:t>
            </a:r>
            <a:endParaRPr lang="ro-RO" dirty="0" smtClean="0"/>
          </a:p>
          <a:p>
            <a:pPr lvl="2"/>
            <a:r>
              <a:rPr lang="en-US" dirty="0" smtClean="0"/>
              <a:t>Subtitle 2</a:t>
            </a:r>
            <a:endParaRPr lang="ro-RO" dirty="0" smtClean="0"/>
          </a:p>
          <a:p>
            <a:pPr lvl="3"/>
            <a:r>
              <a:rPr lang="en-US" dirty="0" smtClean="0"/>
              <a:t>Subtitle 3</a:t>
            </a:r>
            <a:endParaRPr lang="ro-RO" dirty="0" smtClean="0"/>
          </a:p>
          <a:p>
            <a:pPr lvl="4"/>
            <a:r>
              <a:rPr lang="en-US" dirty="0" smtClean="0"/>
              <a:t>Subtitle 4</a:t>
            </a:r>
            <a:endParaRPr lang="en-US" dirty="0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 hasCustomPrompt="1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Subtitle</a:t>
            </a:r>
            <a:endParaRPr lang="ro-RO" dirty="0" smtClean="0"/>
          </a:p>
          <a:p>
            <a:pPr lvl="2"/>
            <a:r>
              <a:rPr lang="en-US" dirty="0" smtClean="0"/>
              <a:t>Subtitle 2</a:t>
            </a:r>
            <a:endParaRPr lang="ro-RO" dirty="0" smtClean="0"/>
          </a:p>
          <a:p>
            <a:pPr lvl="3"/>
            <a:r>
              <a:rPr lang="en-US" dirty="0" smtClean="0"/>
              <a:t>Subtitle 3</a:t>
            </a:r>
            <a:endParaRPr lang="ro-RO" dirty="0" smtClean="0"/>
          </a:p>
          <a:p>
            <a:pPr lvl="4"/>
            <a:r>
              <a:rPr lang="en-US" dirty="0" smtClean="0"/>
              <a:t>Subtitle 4</a:t>
            </a:r>
            <a:endParaRPr lang="en-US" dirty="0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0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stituent text 2"/>
          <p:cNvSpPr>
            <a:spLocks noGrp="1"/>
          </p:cNvSpPr>
          <p:nvPr>
            <p:ph type="body" idx="1" hasCustomPrompt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Title</a:t>
            </a:r>
            <a:endParaRPr lang="ro-RO" dirty="0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 hasCustomPrompt="1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Subtitle</a:t>
            </a:r>
            <a:endParaRPr lang="ro-RO" dirty="0" smtClean="0"/>
          </a:p>
          <a:p>
            <a:pPr lvl="2"/>
            <a:r>
              <a:rPr lang="en-US" dirty="0" smtClean="0"/>
              <a:t>Subtitle 2</a:t>
            </a:r>
            <a:endParaRPr lang="ro-RO" dirty="0" smtClean="0"/>
          </a:p>
          <a:p>
            <a:pPr lvl="3"/>
            <a:r>
              <a:rPr lang="en-US" dirty="0" smtClean="0"/>
              <a:t>Subtitle 3</a:t>
            </a:r>
            <a:endParaRPr lang="ro-RO" dirty="0" smtClean="0"/>
          </a:p>
          <a:p>
            <a:pPr lvl="4"/>
            <a:r>
              <a:rPr lang="en-US" dirty="0" smtClean="0"/>
              <a:t>Subtitle 4</a:t>
            </a:r>
            <a:endParaRPr lang="en-US" dirty="0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Title</a:t>
            </a:r>
            <a:endParaRPr lang="ro-RO" dirty="0"/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 hasCustomPrompt="1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Subtitle</a:t>
            </a:r>
            <a:endParaRPr lang="ro-RO" dirty="0" smtClean="0"/>
          </a:p>
          <a:p>
            <a:pPr lvl="2"/>
            <a:r>
              <a:rPr lang="en-US" dirty="0" smtClean="0"/>
              <a:t>Subtitle 2</a:t>
            </a:r>
            <a:endParaRPr lang="ro-RO" dirty="0" smtClean="0"/>
          </a:p>
          <a:p>
            <a:pPr lvl="3"/>
            <a:r>
              <a:rPr lang="en-US" dirty="0" smtClean="0"/>
              <a:t>Subtitle 3</a:t>
            </a:r>
            <a:endParaRPr lang="ro-RO" dirty="0" smtClean="0"/>
          </a:p>
          <a:p>
            <a:pPr lvl="4"/>
            <a:r>
              <a:rPr lang="en-US" dirty="0" smtClean="0"/>
              <a:t>Subtitle 4</a:t>
            </a:r>
            <a:endParaRPr lang="en-US" dirty="0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0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016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 hasCustomPrompt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Subtitle</a:t>
            </a:r>
            <a:endParaRPr lang="ro-RO" dirty="0" smtClean="0"/>
          </a:p>
          <a:p>
            <a:pPr lvl="2"/>
            <a:r>
              <a:rPr lang="en-US" dirty="0" smtClean="0"/>
              <a:t>Subtitle 2</a:t>
            </a:r>
            <a:endParaRPr lang="ro-RO" dirty="0" smtClean="0"/>
          </a:p>
          <a:p>
            <a:pPr lvl="3"/>
            <a:r>
              <a:rPr lang="en-US" dirty="0" smtClean="0"/>
              <a:t>Subtitle 3</a:t>
            </a:r>
            <a:endParaRPr lang="ro-RO" dirty="0" smtClean="0"/>
          </a:p>
          <a:p>
            <a:pPr lvl="4"/>
            <a:r>
              <a:rPr lang="en-US" dirty="0" smtClean="0"/>
              <a:t>Subtitle 4</a:t>
            </a:r>
            <a:endParaRPr lang="en-US" dirty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Text Body</a:t>
            </a:r>
            <a:endParaRPr lang="ro-RO" dirty="0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5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 baseline="0"/>
            </a:lvl1pPr>
          </a:lstStyle>
          <a:p>
            <a:r>
              <a:rPr lang="en-US" dirty="0" smtClean="0"/>
              <a:t>Subtext Description</a:t>
            </a:r>
            <a:endParaRPr lang="en-US" dirty="0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Subtext</a:t>
            </a:r>
            <a:endParaRPr lang="ro-RO" dirty="0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6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75000"/>
              </a:schemeClr>
            </a:gs>
            <a:gs pos="70000">
              <a:srgbClr val="E3E3E3">
                <a:lumMod val="33000"/>
                <a:lumOff val="67000"/>
              </a:srgbClr>
            </a:gs>
            <a:gs pos="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Subtitle 1</a:t>
            </a:r>
            <a:r>
              <a:rPr lang="ro-RO" dirty="0" smtClean="0"/>
              <a:t>Al </a:t>
            </a:r>
            <a:r>
              <a:rPr lang="ro-RO" dirty="0"/>
              <a:t>doilea nivel</a:t>
            </a:r>
          </a:p>
          <a:p>
            <a:pPr lvl="2"/>
            <a:r>
              <a:rPr lang="en-US" dirty="0" smtClean="0"/>
              <a:t>Subtitle 2</a:t>
            </a:r>
            <a:endParaRPr lang="ro-RO" dirty="0"/>
          </a:p>
          <a:p>
            <a:pPr lvl="3"/>
            <a:r>
              <a:rPr lang="en-US" dirty="0" smtClean="0"/>
              <a:t>Subtitle 3</a:t>
            </a:r>
            <a:endParaRPr lang="ro-RO" dirty="0"/>
          </a:p>
          <a:p>
            <a:pPr lvl="4"/>
            <a:r>
              <a:rPr lang="en-US" dirty="0" smtClean="0"/>
              <a:t>Subtitle 4</a:t>
            </a:r>
            <a:endParaRPr lang="en-US" dirty="0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28CB3-9DE6-4DEF-8F18-B77D64EE94AA}" type="datetimeFigureOut">
              <a:rPr lang="en-US" smtClean="0"/>
              <a:t>11/15/17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3DD1E-1A24-4F3C-A3BB-A75551CF6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9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6200" y="1962150"/>
            <a:ext cx="9067800" cy="1981200"/>
            <a:chOff x="76200" y="2343150"/>
            <a:chExt cx="9067800" cy="1219200"/>
          </a:xfrm>
        </p:grpSpPr>
        <p:sp>
          <p:nvSpPr>
            <p:cNvPr id="8" name="Line  7"/>
            <p:cNvSpPr/>
            <p:nvPr/>
          </p:nvSpPr>
          <p:spPr>
            <a:xfrm>
              <a:off x="2474768" y="2343150"/>
              <a:ext cx="346364" cy="12192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Line 13"/>
            <p:cNvSpPr/>
            <p:nvPr/>
          </p:nvSpPr>
          <p:spPr>
            <a:xfrm>
              <a:off x="5652308" y="2343150"/>
              <a:ext cx="346364" cy="12192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Line 10"/>
            <p:cNvSpPr/>
            <p:nvPr/>
          </p:nvSpPr>
          <p:spPr>
            <a:xfrm>
              <a:off x="4063538" y="2343150"/>
              <a:ext cx="346364" cy="12192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Line 16"/>
            <p:cNvSpPr/>
            <p:nvPr/>
          </p:nvSpPr>
          <p:spPr>
            <a:xfrm>
              <a:off x="7241078" y="2343150"/>
              <a:ext cx="346364" cy="1219200"/>
            </a:xfrm>
            <a:prstGeom prst="rect">
              <a:avLst/>
            </a:prstGeom>
            <a:solidFill>
              <a:srgbClr val="C09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Line 4"/>
            <p:cNvSpPr/>
            <p:nvPr/>
          </p:nvSpPr>
          <p:spPr>
            <a:xfrm>
              <a:off x="885998" y="2343150"/>
              <a:ext cx="346364" cy="12192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Arrpw18"/>
            <p:cNvSpPr/>
            <p:nvPr/>
          </p:nvSpPr>
          <p:spPr>
            <a:xfrm>
              <a:off x="76200" y="2442210"/>
              <a:ext cx="9067800" cy="1039095"/>
            </a:xfrm>
            <a:prstGeom prst="stripedRightArrow">
              <a:avLst>
                <a:gd name="adj1" fmla="val 50000"/>
                <a:gd name="adj2" fmla="val 57333"/>
              </a:avLst>
            </a:prstGeom>
            <a:gradFill flip="none" rotWithShape="1">
              <a:gsLst>
                <a:gs pos="0">
                  <a:srgbClr val="00B0F0">
                    <a:lumMod val="50000"/>
                  </a:srgbClr>
                </a:gs>
                <a:gs pos="49000">
                  <a:srgbClr val="00B0F0">
                    <a:lumMod val="70000"/>
                    <a:lumOff val="30000"/>
                  </a:srgbClr>
                </a:gs>
                <a:gs pos="28746">
                  <a:srgbClr val="35C9FF">
                    <a:lumMod val="50000"/>
                  </a:srgbClr>
                </a:gs>
                <a:gs pos="70840">
                  <a:srgbClr val="34C9FF">
                    <a:lumMod val="50000"/>
                  </a:srgbClr>
                </a:gs>
                <a:gs pos="91000">
                  <a:srgbClr val="00B0F0">
                    <a:lumMod val="80000"/>
                    <a:lumOff val="20000"/>
                  </a:srgbClr>
                </a:gs>
                <a:gs pos="8000">
                  <a:srgbClr val="00B0F0">
                    <a:lumMod val="80000"/>
                    <a:lumOff val="20000"/>
                  </a:srgbClr>
                </a:gs>
                <a:gs pos="100000">
                  <a:srgbClr val="00B0F0">
                    <a:lumMod val="5000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4" name="zigzag 3"/>
            <p:cNvSpPr/>
            <p:nvPr/>
          </p:nvSpPr>
          <p:spPr>
            <a:xfrm>
              <a:off x="883920" y="2343150"/>
              <a:ext cx="1219200" cy="1219200"/>
            </a:xfrm>
            <a:prstGeom prst="chevron">
              <a:avLst>
                <a:gd name="adj" fmla="val 65000"/>
              </a:avLst>
            </a:prstGeom>
            <a:gradFill flip="none" rotWithShape="1">
              <a:gsLst>
                <a:gs pos="0">
                  <a:schemeClr val="tx2">
                    <a:lumMod val="80000"/>
                  </a:schemeClr>
                </a:gs>
                <a:gs pos="49000">
                  <a:srgbClr val="2F5897">
                    <a:lumMod val="60000"/>
                    <a:lumOff val="40000"/>
                  </a:srgbClr>
                </a:gs>
                <a:gs pos="88000">
                  <a:srgbClr val="2F5897">
                    <a:lumMod val="90000"/>
                    <a:lumOff val="10000"/>
                  </a:srgbClr>
                </a:gs>
                <a:gs pos="11000">
                  <a:srgbClr val="2F5897">
                    <a:lumMod val="90000"/>
                    <a:lumOff val="10000"/>
                  </a:srgbClr>
                </a:gs>
                <a:gs pos="100000">
                  <a:schemeClr val="tx2">
                    <a:lumMod val="80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zigzag 8"/>
            <p:cNvSpPr/>
            <p:nvPr/>
          </p:nvSpPr>
          <p:spPr>
            <a:xfrm>
              <a:off x="2472690" y="2343150"/>
              <a:ext cx="1219200" cy="1219200"/>
            </a:xfrm>
            <a:prstGeom prst="chevron">
              <a:avLst>
                <a:gd name="adj" fmla="val 65000"/>
              </a:avLst>
            </a:prstGeom>
            <a:gradFill flip="none" rotWithShape="1">
              <a:gsLst>
                <a:gs pos="0">
                  <a:schemeClr val="accent2">
                    <a:lumMod val="80000"/>
                  </a:schemeClr>
                </a:gs>
                <a:gs pos="49000">
                  <a:schemeClr val="accent2">
                    <a:lumMod val="60000"/>
                    <a:lumOff val="40000"/>
                  </a:schemeClr>
                </a:gs>
                <a:gs pos="88000">
                  <a:schemeClr val="accent2">
                    <a:lumMod val="90000"/>
                    <a:lumOff val="10000"/>
                  </a:schemeClr>
                </a:gs>
                <a:gs pos="11000">
                  <a:schemeClr val="accent2">
                    <a:lumMod val="90000"/>
                    <a:lumOff val="10000"/>
                  </a:schemeClr>
                </a:gs>
                <a:gs pos="100000">
                  <a:schemeClr val="accent2">
                    <a:lumMod val="80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zigzag 11"/>
            <p:cNvSpPr/>
            <p:nvPr/>
          </p:nvSpPr>
          <p:spPr>
            <a:xfrm>
              <a:off x="4061460" y="2343150"/>
              <a:ext cx="1219200" cy="1219200"/>
            </a:xfrm>
            <a:prstGeom prst="chevron">
              <a:avLst>
                <a:gd name="adj" fmla="val 65000"/>
              </a:avLst>
            </a:prstGeom>
            <a:gradFill flip="none" rotWithShape="1">
              <a:gsLst>
                <a:gs pos="0">
                  <a:schemeClr val="accent3">
                    <a:lumMod val="80000"/>
                  </a:schemeClr>
                </a:gs>
                <a:gs pos="49000">
                  <a:schemeClr val="accent3">
                    <a:lumMod val="60000"/>
                    <a:lumOff val="40000"/>
                  </a:schemeClr>
                </a:gs>
                <a:gs pos="88000">
                  <a:schemeClr val="accent3">
                    <a:lumMod val="90000"/>
                    <a:lumOff val="10000"/>
                  </a:schemeClr>
                </a:gs>
                <a:gs pos="11000">
                  <a:schemeClr val="accent3">
                    <a:lumMod val="90000"/>
                    <a:lumOff val="10000"/>
                  </a:schemeClr>
                </a:gs>
                <a:gs pos="100000">
                  <a:schemeClr val="accent3">
                    <a:lumMod val="80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zigzag 14"/>
            <p:cNvSpPr/>
            <p:nvPr/>
          </p:nvSpPr>
          <p:spPr>
            <a:xfrm>
              <a:off x="5650230" y="2343150"/>
              <a:ext cx="1219200" cy="1219200"/>
            </a:xfrm>
            <a:prstGeom prst="chevron">
              <a:avLst>
                <a:gd name="adj" fmla="val 65000"/>
              </a:avLst>
            </a:prstGeom>
            <a:gradFill flip="none" rotWithShape="1">
              <a:gsLst>
                <a:gs pos="0">
                  <a:schemeClr val="accent5">
                    <a:lumMod val="80000"/>
                  </a:schemeClr>
                </a:gs>
                <a:gs pos="49000">
                  <a:schemeClr val="accent5">
                    <a:lumMod val="60000"/>
                    <a:lumOff val="40000"/>
                  </a:schemeClr>
                </a:gs>
                <a:gs pos="88000">
                  <a:schemeClr val="accent5">
                    <a:lumMod val="90000"/>
                    <a:lumOff val="10000"/>
                  </a:schemeClr>
                </a:gs>
                <a:gs pos="11000">
                  <a:schemeClr val="accent5">
                    <a:lumMod val="90000"/>
                    <a:lumOff val="10000"/>
                  </a:schemeClr>
                </a:gs>
                <a:gs pos="100000">
                  <a:schemeClr val="accent5">
                    <a:lumMod val="80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zigzag 17"/>
            <p:cNvSpPr/>
            <p:nvPr/>
          </p:nvSpPr>
          <p:spPr>
            <a:xfrm>
              <a:off x="7239000" y="2343150"/>
              <a:ext cx="1219200" cy="1219200"/>
            </a:xfrm>
            <a:prstGeom prst="chevron">
              <a:avLst>
                <a:gd name="adj" fmla="val 65000"/>
              </a:avLst>
            </a:prstGeom>
            <a:gradFill flip="none" rotWithShape="1">
              <a:gsLst>
                <a:gs pos="0">
                  <a:srgbClr val="FFC000">
                    <a:lumMod val="80000"/>
                  </a:srgbClr>
                </a:gs>
                <a:gs pos="49000">
                  <a:srgbClr val="FFC000">
                    <a:lumMod val="60000"/>
                    <a:lumOff val="40000"/>
                  </a:srgbClr>
                </a:gs>
                <a:gs pos="88000">
                  <a:srgbClr val="FFC000">
                    <a:lumMod val="90000"/>
                    <a:lumOff val="10000"/>
                  </a:srgbClr>
                </a:gs>
                <a:gs pos="11000">
                  <a:srgbClr val="FFC000">
                    <a:lumMod val="90000"/>
                    <a:lumOff val="10000"/>
                  </a:srgbClr>
                </a:gs>
                <a:gs pos="100000">
                  <a:srgbClr val="FFC000">
                    <a:lumMod val="8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Text 19"/>
            <p:cNvSpPr txBox="1"/>
            <p:nvPr/>
          </p:nvSpPr>
          <p:spPr>
            <a:xfrm>
              <a:off x="426720" y="2812073"/>
              <a:ext cx="838200" cy="307777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r"/>
              <a:r>
                <a:rPr lang="en-US" sz="14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2015</a:t>
              </a:r>
              <a:endParaRPr lang="en-US" sz="14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Text 20"/>
            <p:cNvSpPr txBox="1"/>
            <p:nvPr/>
          </p:nvSpPr>
          <p:spPr>
            <a:xfrm>
              <a:off x="2072640" y="2812073"/>
              <a:ext cx="838200" cy="307777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r"/>
              <a:r>
                <a:rPr lang="en-US" sz="14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2016</a:t>
              </a:r>
              <a:endParaRPr lang="en-US" sz="14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Text 21"/>
            <p:cNvSpPr txBox="1"/>
            <p:nvPr/>
          </p:nvSpPr>
          <p:spPr>
            <a:xfrm>
              <a:off x="3755832" y="2812073"/>
              <a:ext cx="838200" cy="307777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r"/>
              <a:r>
                <a:rPr lang="en-US" sz="14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2017</a:t>
              </a:r>
              <a:endParaRPr lang="en-US" sz="14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Text 22"/>
            <p:cNvSpPr txBox="1"/>
            <p:nvPr/>
          </p:nvSpPr>
          <p:spPr>
            <a:xfrm>
              <a:off x="5349240" y="2812073"/>
              <a:ext cx="838200" cy="307777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r"/>
              <a:r>
                <a:rPr lang="en-US" sz="14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2018</a:t>
              </a:r>
              <a:endParaRPr lang="en-US" sz="14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Text 23"/>
            <p:cNvSpPr txBox="1"/>
            <p:nvPr/>
          </p:nvSpPr>
          <p:spPr>
            <a:xfrm>
              <a:off x="7010400" y="2812073"/>
              <a:ext cx="838200" cy="307777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r"/>
              <a:r>
                <a:rPr lang="en-US" sz="14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2019</a:t>
              </a:r>
              <a:endParaRPr lang="en-US" sz="14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0" y="133350"/>
            <a:ext cx="9144000" cy="76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53"/>
          <p:cNvSpPr txBox="1"/>
          <p:nvPr/>
        </p:nvSpPr>
        <p:spPr>
          <a:xfrm>
            <a:off x="152400" y="1047750"/>
            <a:ext cx="8839200" cy="764233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8000" dirty="0" smtClean="0">
                <a:ln w="3810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Calendar</a:t>
            </a:r>
            <a:endParaRPr lang="en-US" sz="8000" dirty="0">
              <a:ln w="38100">
                <a:solidFill>
                  <a:schemeClr val="bg1">
                    <a:lumMod val="9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0" name="Text 53"/>
          <p:cNvSpPr txBox="1"/>
          <p:nvPr/>
        </p:nvSpPr>
        <p:spPr>
          <a:xfrm>
            <a:off x="1828800" y="4093517"/>
            <a:ext cx="5486400" cy="764233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lang="en-US" sz="5400" dirty="0"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" name="Text 53"/>
          <p:cNvSpPr txBox="1"/>
          <p:nvPr/>
        </p:nvSpPr>
        <p:spPr>
          <a:xfrm>
            <a:off x="1745974" y="246533"/>
            <a:ext cx="5486400" cy="764233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5400" dirty="0" smtClean="0"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00B0F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2018-2019</a:t>
            </a:r>
            <a:endParaRPr lang="en-US" sz="5400" dirty="0"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00B0F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0" y="4933950"/>
            <a:ext cx="9144000" cy="76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20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6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140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7-10-06 at 10.50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923" y="0"/>
            <a:ext cx="384427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15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7-10-06 at 10.48.5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659" y="0"/>
            <a:ext cx="38576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456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Campus Vote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Option 1 – 90% </a:t>
            </a:r>
            <a:r>
              <a:rPr lang="en-US" smtClean="0">
                <a:latin typeface="+mj-lt"/>
              </a:rPr>
              <a:t>(</a:t>
            </a:r>
            <a:r>
              <a:rPr lang="en-US" smtClean="0">
                <a:latin typeface="+mj-lt"/>
              </a:rPr>
              <a:t>61 </a:t>
            </a:r>
            <a:r>
              <a:rPr lang="en-US" dirty="0" smtClean="0">
                <a:latin typeface="+mj-lt"/>
              </a:rPr>
              <a:t>campuses)</a:t>
            </a: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Option 2 – 10% (7 campuses)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71174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DEIC Vote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13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latin typeface="+mn-lt"/>
              </a:rPr>
              <a:t>NEISD Belief</a:t>
            </a:r>
            <a:endParaRPr lang="en-US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997" y="1352550"/>
            <a:ext cx="8229600" cy="33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 smtClean="0">
                <a:latin typeface="+mj-lt"/>
              </a:rPr>
              <a:t>The district calendar is based on what is instructionally best for students. It best supports instruction and academic achievement and then takes into account parent and staff considerations and preferences. </a:t>
            </a:r>
            <a:endParaRPr lang="en-US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81686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latin typeface="+mn-lt"/>
              </a:rPr>
              <a:t>Background</a:t>
            </a:r>
            <a:endParaRPr lang="en-US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534400" cy="3394472"/>
          </a:xfrm>
        </p:spPr>
        <p:txBody>
          <a:bodyPr>
            <a:normAutofit fontScale="92500"/>
          </a:bodyPr>
          <a:lstStyle/>
          <a:p>
            <a:r>
              <a:rPr lang="en-US" sz="2700" dirty="0" smtClean="0">
                <a:latin typeface="+mj-lt"/>
              </a:rPr>
              <a:t>In 2015, the 84</a:t>
            </a:r>
            <a:r>
              <a:rPr lang="en-US" sz="2700" baseline="30000" dirty="0" smtClean="0">
                <a:latin typeface="+mj-lt"/>
              </a:rPr>
              <a:t>th</a:t>
            </a:r>
            <a:r>
              <a:rPr lang="en-US" sz="2700" dirty="0" smtClean="0">
                <a:latin typeface="+mj-lt"/>
              </a:rPr>
              <a:t> legislature passed legislation which changed the school year from 180 instructional days to 75,600 instructional minutes </a:t>
            </a:r>
          </a:p>
          <a:p>
            <a:r>
              <a:rPr lang="en-US" sz="2700" dirty="0" smtClean="0">
                <a:latin typeface="+mj-lt"/>
              </a:rPr>
              <a:t>The intent of the law is to provide districts with flexibility to address </a:t>
            </a:r>
            <a:r>
              <a:rPr lang="en-US" sz="2700" dirty="0">
                <a:latin typeface="+mj-lt"/>
              </a:rPr>
              <a:t>instructional needs </a:t>
            </a:r>
            <a:r>
              <a:rPr lang="en-US" sz="2700" dirty="0" smtClean="0">
                <a:latin typeface="+mj-lt"/>
              </a:rPr>
              <a:t>and</a:t>
            </a:r>
            <a:r>
              <a:rPr lang="en-US" sz="2700" dirty="0">
                <a:latin typeface="+mj-lt"/>
              </a:rPr>
              <a:t> </a:t>
            </a:r>
            <a:r>
              <a:rPr lang="en-US" sz="2700" dirty="0" smtClean="0">
                <a:latin typeface="+mj-lt"/>
              </a:rPr>
              <a:t>inclement weather days</a:t>
            </a:r>
          </a:p>
          <a:p>
            <a:r>
              <a:rPr lang="en-US" sz="2700" dirty="0">
                <a:latin typeface="+mj-lt"/>
              </a:rPr>
              <a:t>1</a:t>
            </a:r>
            <a:r>
              <a:rPr lang="en-US" sz="2700" baseline="30000" dirty="0">
                <a:latin typeface="+mj-lt"/>
              </a:rPr>
              <a:t>st</a:t>
            </a:r>
            <a:r>
              <a:rPr lang="en-US" sz="2700" dirty="0">
                <a:latin typeface="+mj-lt"/>
              </a:rPr>
              <a:t> day of school </a:t>
            </a:r>
            <a:r>
              <a:rPr lang="en-US" sz="2700" dirty="0" smtClean="0">
                <a:latin typeface="+mj-lt"/>
              </a:rPr>
              <a:t>for students may not be </a:t>
            </a:r>
            <a:r>
              <a:rPr lang="en-US" sz="2700" dirty="0">
                <a:latin typeface="+mj-lt"/>
              </a:rPr>
              <a:t>earlier than the fourth Monday of </a:t>
            </a:r>
            <a:r>
              <a:rPr lang="en-US" sz="2700" dirty="0" smtClean="0">
                <a:latin typeface="+mj-lt"/>
              </a:rPr>
              <a:t>August according to §TEC 25.0811</a:t>
            </a:r>
            <a:endParaRPr lang="en-US" sz="2700" dirty="0">
              <a:latin typeface="+mj-lt"/>
            </a:endParaRPr>
          </a:p>
          <a:p>
            <a:endParaRPr lang="en-US" sz="2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981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+mn-lt"/>
              </a:rPr>
              <a:t>Why Now?</a:t>
            </a:r>
            <a:endParaRPr lang="en-US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00150"/>
            <a:ext cx="8382000" cy="3581399"/>
          </a:xfrm>
        </p:spPr>
        <p:txBody>
          <a:bodyPr>
            <a:noAutofit/>
          </a:bodyPr>
          <a:lstStyle/>
          <a:p>
            <a:r>
              <a:rPr lang="en-US" sz="2500" dirty="0" smtClean="0">
                <a:latin typeface="+mj-lt"/>
              </a:rPr>
              <a:t>Currently approved TEA Professional Development Days have been rescinded for the 2018-2019 school year (3 days)</a:t>
            </a:r>
          </a:p>
          <a:p>
            <a:r>
              <a:rPr lang="en-US" sz="2500" dirty="0" smtClean="0">
                <a:latin typeface="+mj-lt"/>
              </a:rPr>
              <a:t>Beginning in March 2018 TEA will introduce a new Professional Development Waiver process and </a:t>
            </a:r>
            <a:r>
              <a:rPr lang="en-US" sz="2500" dirty="0">
                <a:latin typeface="+mj-lt"/>
              </a:rPr>
              <a:t>will not be automatically approved </a:t>
            </a:r>
            <a:endParaRPr lang="en-US" sz="2500" dirty="0" smtClean="0">
              <a:latin typeface="+mj-lt"/>
            </a:endParaRPr>
          </a:p>
          <a:p>
            <a:r>
              <a:rPr lang="en-US" sz="2500" dirty="0">
                <a:latin typeface="+mj-lt"/>
              </a:rPr>
              <a:t>TEA Early Release Day Waivers are no longer available beginning with the 2018-2019 school year (6 half days) </a:t>
            </a:r>
            <a:endParaRPr lang="en-US" sz="2500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1400" dirty="0" smtClean="0">
                <a:latin typeface="+mj-lt"/>
              </a:rPr>
              <a:t>*August 31, 2017 TEA Administrator Addressed </a:t>
            </a:r>
            <a:endParaRPr lang="en-US" sz="1400" dirty="0">
              <a:latin typeface="+mj-lt"/>
            </a:endParaRPr>
          </a:p>
          <a:p>
            <a:endParaRPr lang="en-US" sz="2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6152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  <a:latin typeface="+mn-lt"/>
              </a:rPr>
              <a:t>Information</a:t>
            </a:r>
            <a:endParaRPr lang="en-US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00151"/>
            <a:ext cx="8610600" cy="3394472"/>
          </a:xfrm>
        </p:spPr>
        <p:txBody>
          <a:bodyPr>
            <a:noAutofit/>
          </a:bodyPr>
          <a:lstStyle/>
          <a:p>
            <a:r>
              <a:rPr lang="en-US" sz="2400" dirty="0">
                <a:latin typeface="+mj-lt"/>
              </a:rPr>
              <a:t>The length of the </a:t>
            </a:r>
            <a:r>
              <a:rPr lang="en-US" sz="2400" dirty="0" smtClean="0">
                <a:latin typeface="+mj-lt"/>
              </a:rPr>
              <a:t>instructional school day </a:t>
            </a:r>
            <a:r>
              <a:rPr lang="en-US" sz="2400" dirty="0">
                <a:latin typeface="+mj-lt"/>
              </a:rPr>
              <a:t>must be increased to maintain a similar calendar</a:t>
            </a:r>
          </a:p>
          <a:p>
            <a:r>
              <a:rPr lang="en-US" sz="2400" dirty="0" smtClean="0">
                <a:latin typeface="+mj-lt"/>
              </a:rPr>
              <a:t>Teacher contract days will remain the same (187 days)</a:t>
            </a:r>
          </a:p>
          <a:p>
            <a:r>
              <a:rPr lang="en-US" sz="2400" dirty="0" smtClean="0">
                <a:latin typeface="+mj-lt"/>
              </a:rPr>
              <a:t>Teacher daily work schedule will remain the same (8 ½ hours)</a:t>
            </a:r>
          </a:p>
          <a:p>
            <a:r>
              <a:rPr lang="en-US" sz="2400" dirty="0" smtClean="0">
                <a:latin typeface="+mj-lt"/>
              </a:rPr>
              <a:t>Paraprofessional staff days will remain the same</a:t>
            </a:r>
          </a:p>
          <a:p>
            <a:r>
              <a:rPr lang="en-US" sz="2400" dirty="0" smtClean="0">
                <a:latin typeface="+mj-lt"/>
              </a:rPr>
              <a:t>Paraprofessional staff work schedule will remain the same</a:t>
            </a:r>
          </a:p>
        </p:txBody>
      </p:sp>
    </p:spTree>
    <p:extLst>
      <p:ext uri="{BB962C8B-B14F-4D97-AF65-F5344CB8AC3E}">
        <p14:creationId xmlns:p14="http://schemas.microsoft.com/office/powerpoint/2010/main" val="2392284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latin typeface="+mn-lt"/>
              </a:rPr>
              <a:t>Calendar Development</a:t>
            </a:r>
            <a:endParaRPr lang="en-US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+mj-lt"/>
              </a:rPr>
              <a:t>All Central Office Departments were consulted and provided feedback</a:t>
            </a:r>
          </a:p>
          <a:p>
            <a:r>
              <a:rPr lang="en-US" sz="2400" dirty="0" smtClean="0">
                <a:latin typeface="+mj-lt"/>
              </a:rPr>
              <a:t>The Transportation Department was consulted and recommended </a:t>
            </a:r>
            <a:r>
              <a:rPr lang="en-US" sz="2400" dirty="0">
                <a:latin typeface="+mj-lt"/>
              </a:rPr>
              <a:t>changes to current school start and end times to </a:t>
            </a:r>
            <a:r>
              <a:rPr lang="en-US" sz="2400" dirty="0" smtClean="0">
                <a:latin typeface="+mj-lt"/>
              </a:rPr>
              <a:t>accommodate bussing</a:t>
            </a:r>
          </a:p>
          <a:p>
            <a:r>
              <a:rPr lang="en-US" sz="2400" dirty="0" smtClean="0">
                <a:latin typeface="+mj-lt"/>
              </a:rPr>
              <a:t>The Athletic </a:t>
            </a:r>
            <a:r>
              <a:rPr lang="en-US" sz="2400" dirty="0">
                <a:latin typeface="+mj-lt"/>
              </a:rPr>
              <a:t>D</a:t>
            </a:r>
            <a:r>
              <a:rPr lang="en-US" sz="2400" dirty="0" smtClean="0">
                <a:latin typeface="+mj-lt"/>
              </a:rPr>
              <a:t>epartment was consulted and recommended a no later than 4:15 high </a:t>
            </a:r>
            <a:r>
              <a:rPr lang="en-US" sz="2400" dirty="0">
                <a:latin typeface="+mj-lt"/>
              </a:rPr>
              <a:t>school end </a:t>
            </a:r>
            <a:r>
              <a:rPr lang="en-US" sz="2400" dirty="0" smtClean="0">
                <a:latin typeface="+mj-lt"/>
              </a:rPr>
              <a:t>time</a:t>
            </a:r>
          </a:p>
          <a:p>
            <a:r>
              <a:rPr lang="en-US" sz="2400" dirty="0" smtClean="0">
                <a:latin typeface="+mj-lt"/>
              </a:rPr>
              <a:t>A Principal Advisory Panel was consulted and provided feedback</a:t>
            </a:r>
          </a:p>
        </p:txBody>
      </p:sp>
    </p:spTree>
    <p:extLst>
      <p:ext uri="{BB962C8B-B14F-4D97-AF65-F5344CB8AC3E}">
        <p14:creationId xmlns:p14="http://schemas.microsoft.com/office/powerpoint/2010/main" val="1422217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52757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+mn-lt"/>
              </a:rPr>
              <a:t>Start and End Times </a:t>
            </a:r>
            <a:br>
              <a:rPr lang="en-US" sz="3200" dirty="0" smtClean="0">
                <a:solidFill>
                  <a:srgbClr val="00B0F0"/>
                </a:solidFill>
                <a:latin typeface="+mn-lt"/>
              </a:rPr>
            </a:br>
            <a:r>
              <a:rPr lang="en-US" sz="3200" dirty="0">
                <a:solidFill>
                  <a:srgbClr val="00B0F0"/>
                </a:solidFill>
                <a:latin typeface="+mn-lt"/>
              </a:rPr>
              <a:t> </a:t>
            </a:r>
            <a:r>
              <a:rPr lang="en-US" sz="3200" dirty="0" smtClean="0">
                <a:solidFill>
                  <a:srgbClr val="00B0F0"/>
                </a:solidFill>
                <a:latin typeface="+mn-lt"/>
              </a:rPr>
              <a:t>for Elementary School</a:t>
            </a:r>
            <a:endParaRPr lang="en-US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749"/>
            <a:ext cx="8229600" cy="2784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+mj-lt"/>
              </a:rPr>
              <a:t>Additional 15 instructional minutes per day</a:t>
            </a:r>
          </a:p>
          <a:p>
            <a:pPr marL="0" indent="0" algn="ctr">
              <a:buNone/>
            </a:pPr>
            <a:r>
              <a:rPr lang="en-US" dirty="0" smtClean="0">
                <a:latin typeface="+mj-lt"/>
              </a:rPr>
              <a:t>	</a:t>
            </a:r>
            <a:endParaRPr lang="en-US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660536"/>
              </p:ext>
            </p:extLst>
          </p:nvPr>
        </p:nvGraphicFramePr>
        <p:xfrm>
          <a:off x="1524000" y="264795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="" xmlns:a16="http://schemas.microsoft.com/office/drawing/2014/main" val="3358821858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3813610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Times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Proposed Times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7774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+mj-lt"/>
                        </a:rPr>
                        <a:t>7:30</a:t>
                      </a:r>
                      <a:r>
                        <a:rPr lang="en-US" b="0" baseline="0" dirty="0" smtClean="0">
                          <a:latin typeface="+mj-lt"/>
                        </a:rPr>
                        <a:t> – 2:30 </a:t>
                      </a:r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+mj-lt"/>
                        </a:rPr>
                        <a:t>7:30 – 2:45 </a:t>
                      </a:r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2232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+mj-lt"/>
                        </a:rPr>
                        <a:t>7:40 – 2:40 </a:t>
                      </a:r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+mj-lt"/>
                        </a:rPr>
                        <a:t>7:40</a:t>
                      </a:r>
                      <a:r>
                        <a:rPr lang="en-US" b="0" baseline="0" dirty="0" smtClean="0">
                          <a:latin typeface="+mj-lt"/>
                        </a:rPr>
                        <a:t> – 2:55</a:t>
                      </a:r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46993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+mj-lt"/>
                        </a:rPr>
                        <a:t>8:00 – 3:00 </a:t>
                      </a:r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+mj-lt"/>
                        </a:rPr>
                        <a:t>8:00</a:t>
                      </a:r>
                      <a:r>
                        <a:rPr lang="en-US" b="0" baseline="0" dirty="0" smtClean="0">
                          <a:latin typeface="+mj-lt"/>
                        </a:rPr>
                        <a:t> – 3:15</a:t>
                      </a:r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5786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03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0550"/>
            <a:ext cx="8229600" cy="85725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+mn-lt"/>
              </a:rPr>
              <a:t> </a:t>
            </a:r>
            <a:br>
              <a:rPr lang="en-US" sz="3200" dirty="0" smtClean="0">
                <a:solidFill>
                  <a:srgbClr val="00B0F0"/>
                </a:solidFill>
                <a:latin typeface="+mn-lt"/>
              </a:rPr>
            </a:br>
            <a:r>
              <a:rPr lang="en-US" sz="3200" dirty="0" smtClean="0">
                <a:solidFill>
                  <a:srgbClr val="00B0F0"/>
                </a:solidFill>
                <a:latin typeface="+mn-lt"/>
              </a:rPr>
              <a:t>Start and End Times</a:t>
            </a:r>
            <a:r>
              <a:rPr lang="en-US" sz="3200" dirty="0">
                <a:solidFill>
                  <a:srgbClr val="00B0F0"/>
                </a:solidFill>
              </a:rPr>
              <a:t> </a:t>
            </a:r>
            <a:r>
              <a:rPr lang="en-US" sz="3200" dirty="0" smtClean="0">
                <a:solidFill>
                  <a:srgbClr val="00B0F0"/>
                </a:solidFill>
              </a:rPr>
              <a:t/>
            </a:r>
            <a:br>
              <a:rPr lang="en-US" sz="3200" dirty="0" smtClean="0">
                <a:solidFill>
                  <a:srgbClr val="00B0F0"/>
                </a:solidFill>
              </a:rPr>
            </a:br>
            <a:r>
              <a:rPr lang="en-US" sz="3200" dirty="0" smtClean="0">
                <a:solidFill>
                  <a:srgbClr val="00B0F0"/>
                </a:solidFill>
                <a:latin typeface="+mn-lt"/>
              </a:rPr>
              <a:t>for Middle </a:t>
            </a:r>
            <a:r>
              <a:rPr lang="en-US" sz="3200" dirty="0">
                <a:solidFill>
                  <a:srgbClr val="00B0F0"/>
                </a:solidFill>
                <a:latin typeface="+mn-lt"/>
              </a:rPr>
              <a:t>School</a:t>
            </a:r>
            <a:r>
              <a:rPr lang="en-US" sz="3200" dirty="0" smtClean="0">
                <a:solidFill>
                  <a:srgbClr val="00B0F0"/>
                </a:solidFill>
                <a:latin typeface="+mn-lt"/>
              </a:rPr>
              <a:t/>
            </a:r>
            <a:br>
              <a:rPr lang="en-US" sz="3200" dirty="0" smtClean="0">
                <a:solidFill>
                  <a:srgbClr val="00B0F0"/>
                </a:solidFill>
                <a:latin typeface="+mn-lt"/>
              </a:rPr>
            </a:br>
            <a:endParaRPr lang="en-US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3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dirty="0" smtClean="0">
                <a:latin typeface="+mj-lt"/>
              </a:rPr>
              <a:t>Additional 10 instructional minutes per day</a:t>
            </a:r>
          </a:p>
          <a:p>
            <a:pPr marL="0" indent="0" algn="ctr">
              <a:buNone/>
            </a:pPr>
            <a:endParaRPr lang="en-US" dirty="0" smtClean="0">
              <a:latin typeface="+mj-lt"/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389253"/>
              </p:ext>
            </p:extLst>
          </p:nvPr>
        </p:nvGraphicFramePr>
        <p:xfrm>
          <a:off x="1600200" y="302895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="" xmlns:a16="http://schemas.microsoft.com/office/drawing/2014/main" val="2233290083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136013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Current Time 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Proposed Time</a:t>
                      </a:r>
                      <a:r>
                        <a:rPr lang="en-US" baseline="0" dirty="0" smtClean="0">
                          <a:latin typeface="+mj-lt"/>
                        </a:rPr>
                        <a:t> 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31976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8:20</a:t>
                      </a:r>
                      <a:r>
                        <a:rPr lang="en-US" baseline="0" dirty="0" smtClean="0">
                          <a:latin typeface="+mj-lt"/>
                        </a:rPr>
                        <a:t> – 3:25 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8:25 - 3:40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72031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462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8150"/>
            <a:ext cx="8229600" cy="85725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+mn-lt"/>
              </a:rPr>
              <a:t> </a:t>
            </a:r>
            <a:br>
              <a:rPr lang="en-US" sz="3200" dirty="0" smtClean="0">
                <a:solidFill>
                  <a:srgbClr val="00B0F0"/>
                </a:solidFill>
                <a:latin typeface="+mn-lt"/>
              </a:rPr>
            </a:br>
            <a:r>
              <a:rPr lang="en-US" sz="3200" dirty="0" smtClean="0">
                <a:solidFill>
                  <a:srgbClr val="00B0F0"/>
                </a:solidFill>
                <a:latin typeface="+mn-lt"/>
              </a:rPr>
              <a:t>Start </a:t>
            </a:r>
            <a:r>
              <a:rPr lang="en-US" sz="3200" dirty="0">
                <a:solidFill>
                  <a:srgbClr val="00B0F0"/>
                </a:solidFill>
                <a:latin typeface="+mn-lt"/>
              </a:rPr>
              <a:t>and End </a:t>
            </a:r>
            <a:r>
              <a:rPr lang="en-US" sz="3200" dirty="0" smtClean="0">
                <a:solidFill>
                  <a:srgbClr val="00B0F0"/>
                </a:solidFill>
                <a:latin typeface="+mn-lt"/>
              </a:rPr>
              <a:t>Times </a:t>
            </a:r>
            <a:br>
              <a:rPr lang="en-US" sz="3200" dirty="0" smtClean="0">
                <a:solidFill>
                  <a:srgbClr val="00B0F0"/>
                </a:solidFill>
                <a:latin typeface="+mn-lt"/>
              </a:rPr>
            </a:br>
            <a:r>
              <a:rPr lang="en-US" sz="3200" dirty="0" smtClean="0">
                <a:solidFill>
                  <a:srgbClr val="00B0F0"/>
                </a:solidFill>
                <a:latin typeface="+mn-lt"/>
              </a:rPr>
              <a:t>for High School</a:t>
            </a:r>
            <a:endParaRPr lang="en-US" sz="3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8350"/>
            <a:ext cx="8229600" cy="339447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+mj-lt"/>
              </a:rPr>
              <a:t>Instructional </a:t>
            </a:r>
            <a:r>
              <a:rPr lang="en-US" dirty="0">
                <a:latin typeface="+mj-lt"/>
              </a:rPr>
              <a:t>minutes remain the </a:t>
            </a:r>
            <a:r>
              <a:rPr lang="en-US" dirty="0" smtClean="0">
                <a:latin typeface="+mj-lt"/>
              </a:rPr>
              <a:t>same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236277"/>
              </p:ext>
            </p:extLst>
          </p:nvPr>
        </p:nvGraphicFramePr>
        <p:xfrm>
          <a:off x="1524000" y="318135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="" xmlns:a16="http://schemas.microsoft.com/office/drawing/2014/main" val="2709740699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5066702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Current Time 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Proposed</a:t>
                      </a:r>
                      <a:r>
                        <a:rPr lang="en-US" baseline="0" dirty="0" smtClean="0">
                          <a:latin typeface="+mj-lt"/>
                        </a:rPr>
                        <a:t> Time 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200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8:45</a:t>
                      </a:r>
                      <a:r>
                        <a:rPr lang="en-US" baseline="0" dirty="0" smtClean="0">
                          <a:latin typeface="+mj-lt"/>
                        </a:rPr>
                        <a:t> – 4:05 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8:55 – 4:15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8083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290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lide Control">
  <a:themeElements>
    <a:clrScheme name="Executiv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Particularizare 10">
      <a:majorFont>
        <a:latin typeface="Arial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1832</TotalTime>
  <Words>415</Words>
  <Application>Microsoft Macintosh PowerPoint</Application>
  <PresentationFormat>On-screen Show (16:9)</PresentationFormat>
  <Paragraphs>59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Slide Control</vt:lpstr>
      <vt:lpstr>PowerPoint Presentation</vt:lpstr>
      <vt:lpstr>NEISD Belief</vt:lpstr>
      <vt:lpstr>Background</vt:lpstr>
      <vt:lpstr>Why Now?</vt:lpstr>
      <vt:lpstr>Information</vt:lpstr>
      <vt:lpstr>Calendar Development</vt:lpstr>
      <vt:lpstr>Start and End Times   for Elementary School</vt:lpstr>
      <vt:lpstr>  Start and End Times  for Middle School </vt:lpstr>
      <vt:lpstr>  Start and End Times  for High School</vt:lpstr>
      <vt:lpstr>PowerPoint Presentation</vt:lpstr>
      <vt:lpstr>PowerPoint Presentation</vt:lpstr>
      <vt:lpstr>Campus Vote</vt:lpstr>
      <vt:lpstr>DEIC Vote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PresenterMedia</dc:creator>
  <cp:lastModifiedBy>Eric Wicker</cp:lastModifiedBy>
  <cp:revision>594</cp:revision>
  <cp:lastPrinted>2017-09-01T19:42:32Z</cp:lastPrinted>
  <dcterms:created xsi:type="dcterms:W3CDTF">2016-03-21T08:18:01Z</dcterms:created>
  <dcterms:modified xsi:type="dcterms:W3CDTF">2017-11-15T22:59:50Z</dcterms:modified>
</cp:coreProperties>
</file>