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 id="2147483879" r:id="rId2"/>
  </p:sldMasterIdLst>
  <p:notesMasterIdLst>
    <p:notesMasterId r:id="rId68"/>
  </p:notesMasterIdLst>
  <p:handoutMasterIdLst>
    <p:handoutMasterId r:id="rId69"/>
  </p:handoutMasterIdLst>
  <p:sldIdLst>
    <p:sldId id="332" r:id="rId3"/>
    <p:sldId id="294" r:id="rId4"/>
    <p:sldId id="300" r:id="rId5"/>
    <p:sldId id="299" r:id="rId6"/>
    <p:sldId id="301" r:id="rId7"/>
    <p:sldId id="304" r:id="rId8"/>
    <p:sldId id="302" r:id="rId9"/>
    <p:sldId id="312" r:id="rId10"/>
    <p:sldId id="260" r:id="rId11"/>
    <p:sldId id="257" r:id="rId12"/>
    <p:sldId id="305" r:id="rId13"/>
    <p:sldId id="295" r:id="rId14"/>
    <p:sldId id="298" r:id="rId15"/>
    <p:sldId id="306" r:id="rId16"/>
    <p:sldId id="297" r:id="rId17"/>
    <p:sldId id="296" r:id="rId18"/>
    <p:sldId id="335" r:id="rId19"/>
    <p:sldId id="336" r:id="rId20"/>
    <p:sldId id="313" r:id="rId21"/>
    <p:sldId id="258" r:id="rId22"/>
    <p:sldId id="261" r:id="rId23"/>
    <p:sldId id="262" r:id="rId24"/>
    <p:sldId id="268" r:id="rId25"/>
    <p:sldId id="263" r:id="rId26"/>
    <p:sldId id="269" r:id="rId27"/>
    <p:sldId id="264" r:id="rId28"/>
    <p:sldId id="333" r:id="rId29"/>
    <p:sldId id="287" r:id="rId30"/>
    <p:sldId id="272" r:id="rId31"/>
    <p:sldId id="314" r:id="rId32"/>
    <p:sldId id="275" r:id="rId33"/>
    <p:sldId id="290" r:id="rId34"/>
    <p:sldId id="276" r:id="rId35"/>
    <p:sldId id="320" r:id="rId36"/>
    <p:sldId id="321" r:id="rId37"/>
    <p:sldId id="322" r:id="rId38"/>
    <p:sldId id="323" r:id="rId39"/>
    <p:sldId id="315" r:id="rId40"/>
    <p:sldId id="293" r:id="rId41"/>
    <p:sldId id="316" r:id="rId42"/>
    <p:sldId id="277" r:id="rId43"/>
    <p:sldId id="278" r:id="rId44"/>
    <p:sldId id="279" r:id="rId45"/>
    <p:sldId id="274" r:id="rId46"/>
    <p:sldId id="281" r:id="rId47"/>
    <p:sldId id="317" r:id="rId48"/>
    <p:sldId id="288" r:id="rId49"/>
    <p:sldId id="324" r:id="rId50"/>
    <p:sldId id="325" r:id="rId51"/>
    <p:sldId id="318" r:id="rId52"/>
    <p:sldId id="307" r:id="rId53"/>
    <p:sldId id="308" r:id="rId54"/>
    <p:sldId id="309" r:id="rId55"/>
    <p:sldId id="310" r:id="rId56"/>
    <p:sldId id="311" r:id="rId57"/>
    <p:sldId id="326" r:id="rId58"/>
    <p:sldId id="328" r:id="rId59"/>
    <p:sldId id="327" r:id="rId60"/>
    <p:sldId id="329" r:id="rId61"/>
    <p:sldId id="330" r:id="rId62"/>
    <p:sldId id="331" r:id="rId63"/>
    <p:sldId id="289" r:id="rId64"/>
    <p:sldId id="334" r:id="rId65"/>
    <p:sldId id="256" r:id="rId66"/>
    <p:sldId id="319" r:id="rId67"/>
  </p:sldIdLst>
  <p:sldSz cx="12192000" cy="6858000"/>
  <p:notesSz cx="7010400" cy="9296400"/>
  <p:custShowLst>
    <p:custShow name="Custom Show 1" id="0">
      <p:sldLst>
        <p:sld r:id="rId13"/>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64E76D-92EF-38FB-3B8B-135A384EFBD3}" v="81" dt="2023-08-11T13:11:13.528"/>
    <p1510:client id="{AE6A775F-24F5-BD32-7103-3E3C70E4AEF5}" v="31" dt="2023-08-10T21:43:46.789"/>
    <p1510:client id="{EAA1B69B-2293-CCBD-47FA-9D8B8119CDEB}" v="6" dt="2023-08-11T13:24:06.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3333" autoAdjust="0"/>
  </p:normalViewPr>
  <p:slideViewPr>
    <p:cSldViewPr snapToGrid="0">
      <p:cViewPr varScale="1">
        <p:scale>
          <a:sx n="88" d="100"/>
          <a:sy n="88" d="100"/>
        </p:scale>
        <p:origin x="110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741AEB-3A34-4375-B56C-ED9D9056C0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E2C99D-FB1E-4C76-A3D1-F16D6D8B522E}">
      <dgm:prSet custT="1"/>
      <dgm:spPr/>
      <dgm:t>
        <a:bodyPr/>
        <a:lstStyle/>
        <a:p>
          <a:r>
            <a:rPr lang="en-US" sz="2400" b="1" i="1" u="sng" dirty="0">
              <a:latin typeface="Calibri" panose="020F0502020204030204" pitchFamily="34" charset="0"/>
              <a:cs typeface="Calibri" panose="020F0502020204030204" pitchFamily="34" charset="0"/>
            </a:rPr>
            <a:t>All monies </a:t>
          </a:r>
          <a:r>
            <a:rPr lang="en-US" sz="2400" dirty="0">
              <a:latin typeface="Calibri" panose="020F0502020204030204" pitchFamily="34" charset="0"/>
              <a:cs typeface="Calibri" panose="020F0502020204030204" pitchFamily="34" charset="0"/>
            </a:rPr>
            <a:t>collected </a:t>
          </a:r>
          <a:r>
            <a:rPr lang="en-US" sz="2400" b="1" u="sng" dirty="0">
              <a:latin typeface="Calibri" panose="020F0502020204030204" pitchFamily="34" charset="0"/>
              <a:cs typeface="Calibri" panose="020F0502020204030204" pitchFamily="34" charset="0"/>
            </a:rPr>
            <a:t>must be deposited </a:t>
          </a:r>
          <a:r>
            <a:rPr lang="en-US" sz="2400" dirty="0">
              <a:latin typeface="Calibri" panose="020F0502020204030204" pitchFamily="34" charset="0"/>
              <a:cs typeface="Calibri" panose="020F0502020204030204" pitchFamily="34" charset="0"/>
            </a:rPr>
            <a:t>into the SAF/CAF account in a timely manner. Sponsor’s will not accept checks which are postdated or over 30 days.</a:t>
          </a:r>
        </a:p>
      </dgm:t>
    </dgm:pt>
    <dgm:pt modelId="{D71A5B25-65D5-4FC6-998E-BDD297A7DA3A}" type="parTrans" cxnId="{9654F9B6-4000-45E5-AA39-20D301EE91FE}">
      <dgm:prSet/>
      <dgm:spPr/>
      <dgm:t>
        <a:bodyPr/>
        <a:lstStyle/>
        <a:p>
          <a:endParaRPr lang="en-US"/>
        </a:p>
      </dgm:t>
    </dgm:pt>
    <dgm:pt modelId="{BAC7CADC-AA2B-4970-9EED-7C7E4A2F737F}" type="sibTrans" cxnId="{9654F9B6-4000-45E5-AA39-20D301EE91FE}">
      <dgm:prSet/>
      <dgm:spPr/>
      <dgm:t>
        <a:bodyPr/>
        <a:lstStyle/>
        <a:p>
          <a:endParaRPr lang="en-US"/>
        </a:p>
      </dgm:t>
    </dgm:pt>
    <dgm:pt modelId="{55F179FF-DCAD-4670-BD37-B014F0846C41}">
      <dgm:prSet custT="1"/>
      <dgm:spPr/>
      <dgm:t>
        <a:bodyPr/>
        <a:lstStyle/>
        <a:p>
          <a:r>
            <a:rPr lang="en-US" sz="2400" dirty="0">
              <a:latin typeface="Calibri" panose="020F0502020204030204" pitchFamily="34" charset="0"/>
              <a:cs typeface="Calibri" panose="020F0502020204030204" pitchFamily="34" charset="0"/>
            </a:rPr>
            <a:t>Cash </a:t>
          </a:r>
          <a:r>
            <a:rPr lang="en-US" sz="2400" u="sng" dirty="0">
              <a:latin typeface="Calibri" panose="020F0502020204030204" pitchFamily="34" charset="0"/>
              <a:cs typeface="Calibri" panose="020F0502020204030204" pitchFamily="34" charset="0"/>
            </a:rPr>
            <a:t>must not</a:t>
          </a:r>
          <a:r>
            <a:rPr lang="en-US" sz="2400" dirty="0">
              <a:latin typeface="Calibri" panose="020F0502020204030204" pitchFamily="34" charset="0"/>
              <a:cs typeface="Calibri" panose="020F0502020204030204" pitchFamily="34" charset="0"/>
            </a:rPr>
            <a:t> be held and used toward expenses. </a:t>
          </a:r>
        </a:p>
      </dgm:t>
    </dgm:pt>
    <dgm:pt modelId="{D756CFC6-1CC8-490E-B3C1-8456642CA4D2}" type="parTrans" cxnId="{D0D374DD-DB2D-4478-8E2B-E0E38D0345E3}">
      <dgm:prSet/>
      <dgm:spPr/>
      <dgm:t>
        <a:bodyPr/>
        <a:lstStyle/>
        <a:p>
          <a:endParaRPr lang="en-US"/>
        </a:p>
      </dgm:t>
    </dgm:pt>
    <dgm:pt modelId="{E61E07EA-CBAC-419E-B644-0433FE5CB51D}" type="sibTrans" cxnId="{D0D374DD-DB2D-4478-8E2B-E0E38D0345E3}">
      <dgm:prSet/>
      <dgm:spPr/>
      <dgm:t>
        <a:bodyPr/>
        <a:lstStyle/>
        <a:p>
          <a:endParaRPr lang="en-US"/>
        </a:p>
      </dgm:t>
    </dgm:pt>
    <dgm:pt modelId="{A2C4332B-7FE6-457E-B603-29929709381F}">
      <dgm:prSet custT="1"/>
      <dgm:spPr/>
      <dgm:t>
        <a:bodyPr/>
        <a:lstStyle/>
        <a:p>
          <a:r>
            <a:rPr lang="en-US" sz="2400" dirty="0">
              <a:latin typeface="Calibri" panose="020F0502020204030204" pitchFamily="34" charset="0"/>
              <a:cs typeface="Calibri" panose="020F0502020204030204" pitchFamily="34" charset="0"/>
            </a:rPr>
            <a:t>Payments to vendors must be made with a check issued by the Campus Bookkeeper. Employees will be reimbursed through the Employee Portal RFP system. </a:t>
          </a:r>
          <a:r>
            <a:rPr lang="en-US" sz="2400" b="1" u="sng" dirty="0">
              <a:latin typeface="Calibri" panose="020F0502020204030204" pitchFamily="34" charset="0"/>
              <a:cs typeface="Calibri" panose="020F0502020204030204" pitchFamily="34" charset="0"/>
            </a:rPr>
            <a:t>NO checks will be issued to employees!</a:t>
          </a:r>
          <a:endParaRPr lang="en-US" sz="2400" dirty="0">
            <a:latin typeface="Calibri" panose="020F0502020204030204" pitchFamily="34" charset="0"/>
            <a:cs typeface="Calibri" panose="020F0502020204030204" pitchFamily="34" charset="0"/>
          </a:endParaRPr>
        </a:p>
      </dgm:t>
    </dgm:pt>
    <dgm:pt modelId="{ACE29CFA-75B3-4C85-BA67-52A089B29335}" type="parTrans" cxnId="{190BF2E7-587C-4DED-934B-E0F3FF1105C7}">
      <dgm:prSet/>
      <dgm:spPr/>
      <dgm:t>
        <a:bodyPr/>
        <a:lstStyle/>
        <a:p>
          <a:endParaRPr lang="en-US"/>
        </a:p>
      </dgm:t>
    </dgm:pt>
    <dgm:pt modelId="{C61A9E5C-3645-42B4-8510-628F901F2449}" type="sibTrans" cxnId="{190BF2E7-587C-4DED-934B-E0F3FF1105C7}">
      <dgm:prSet/>
      <dgm:spPr/>
      <dgm:t>
        <a:bodyPr/>
        <a:lstStyle/>
        <a:p>
          <a:endParaRPr lang="en-US"/>
        </a:p>
      </dgm:t>
    </dgm:pt>
    <dgm:pt modelId="{B39D3346-69DE-4938-90B6-5EA2EC41036E}">
      <dgm:prSet custT="1"/>
      <dgm:spPr/>
      <dgm:t>
        <a:bodyPr/>
        <a:lstStyle/>
        <a:p>
          <a:r>
            <a:rPr lang="en-US" sz="2400" dirty="0">
              <a:latin typeface="Calibri" panose="020F0502020204030204" pitchFamily="34" charset="0"/>
              <a:cs typeface="Calibri" panose="020F0502020204030204" pitchFamily="34" charset="0"/>
            </a:rPr>
            <a:t>In the event a sponsor cannot prepare the funds for deposit, the money will be counted by the sponsor, secured in a locked/sealed  bank bag, and given to the Bookkeeper to store in the vault until the deposit can be prepared. (Locking preferred or plastic sealable bags which can be obtained from the Bookkeeper or Office Depot).</a:t>
          </a:r>
        </a:p>
      </dgm:t>
    </dgm:pt>
    <dgm:pt modelId="{30DA1F48-AEEE-4714-BF8C-EEB892DEFFE6}" type="parTrans" cxnId="{32A15241-922E-4E66-BF9A-B8F6F76C247A}">
      <dgm:prSet/>
      <dgm:spPr/>
      <dgm:t>
        <a:bodyPr/>
        <a:lstStyle/>
        <a:p>
          <a:endParaRPr lang="en-US"/>
        </a:p>
      </dgm:t>
    </dgm:pt>
    <dgm:pt modelId="{A9417BBD-D75A-4642-A670-5C9228045D2E}" type="sibTrans" cxnId="{32A15241-922E-4E66-BF9A-B8F6F76C247A}">
      <dgm:prSet/>
      <dgm:spPr/>
      <dgm:t>
        <a:bodyPr/>
        <a:lstStyle/>
        <a:p>
          <a:endParaRPr lang="en-US"/>
        </a:p>
      </dgm:t>
    </dgm:pt>
    <dgm:pt modelId="{255B186E-1660-4564-A1E0-028DEF674CD4}" type="pres">
      <dgm:prSet presAssocID="{CF741AEB-3A34-4375-B56C-ED9D9056C04A}" presName="linear" presStyleCnt="0">
        <dgm:presLayoutVars>
          <dgm:animLvl val="lvl"/>
          <dgm:resizeHandles val="exact"/>
        </dgm:presLayoutVars>
      </dgm:prSet>
      <dgm:spPr/>
    </dgm:pt>
    <dgm:pt modelId="{860FB43A-A2BC-4E49-B1F1-A7A978F10954}" type="pres">
      <dgm:prSet presAssocID="{ACE2C99D-FB1E-4C76-A3D1-F16D6D8B522E}" presName="parentText" presStyleLbl="node1" presStyleIdx="0" presStyleCnt="4" custScaleY="74075" custLinFactNeighborX="-106" custLinFactNeighborY="6443">
        <dgm:presLayoutVars>
          <dgm:chMax val="0"/>
          <dgm:bulletEnabled val="1"/>
        </dgm:presLayoutVars>
      </dgm:prSet>
      <dgm:spPr/>
    </dgm:pt>
    <dgm:pt modelId="{65AD36FF-9362-4CAE-AC14-D8674EB6D857}" type="pres">
      <dgm:prSet presAssocID="{BAC7CADC-AA2B-4970-9EED-7C7E4A2F737F}" presName="spacer" presStyleCnt="0"/>
      <dgm:spPr/>
    </dgm:pt>
    <dgm:pt modelId="{7F6B736C-D38C-4206-9029-43102F48478E}" type="pres">
      <dgm:prSet presAssocID="{55F179FF-DCAD-4670-BD37-B014F0846C41}" presName="parentText" presStyleLbl="node1" presStyleIdx="1" presStyleCnt="4" custScaleY="52363">
        <dgm:presLayoutVars>
          <dgm:chMax val="0"/>
          <dgm:bulletEnabled val="1"/>
        </dgm:presLayoutVars>
      </dgm:prSet>
      <dgm:spPr/>
    </dgm:pt>
    <dgm:pt modelId="{71C3FB38-4816-4810-AE7E-BE230FC6647A}" type="pres">
      <dgm:prSet presAssocID="{E61E07EA-CBAC-419E-B644-0433FE5CB51D}" presName="spacer" presStyleCnt="0"/>
      <dgm:spPr/>
    </dgm:pt>
    <dgm:pt modelId="{0FD0A34B-2537-41B0-A0F7-61AFEFF631F5}" type="pres">
      <dgm:prSet presAssocID="{A2C4332B-7FE6-457E-B603-29929709381F}" presName="parentText" presStyleLbl="node1" presStyleIdx="2" presStyleCnt="4" custScaleY="70274">
        <dgm:presLayoutVars>
          <dgm:chMax val="0"/>
          <dgm:bulletEnabled val="1"/>
        </dgm:presLayoutVars>
      </dgm:prSet>
      <dgm:spPr/>
    </dgm:pt>
    <dgm:pt modelId="{77423BDD-F5CD-4F62-A3E0-C135E5B843B9}" type="pres">
      <dgm:prSet presAssocID="{C61A9E5C-3645-42B4-8510-628F901F2449}" presName="spacer" presStyleCnt="0"/>
      <dgm:spPr/>
    </dgm:pt>
    <dgm:pt modelId="{B0B73108-F5BC-4DBE-A4A0-963046D422DB}" type="pres">
      <dgm:prSet presAssocID="{B39D3346-69DE-4938-90B6-5EA2EC41036E}" presName="parentText" presStyleLbl="node1" presStyleIdx="3" presStyleCnt="4">
        <dgm:presLayoutVars>
          <dgm:chMax val="0"/>
          <dgm:bulletEnabled val="1"/>
        </dgm:presLayoutVars>
      </dgm:prSet>
      <dgm:spPr/>
    </dgm:pt>
  </dgm:ptLst>
  <dgm:cxnLst>
    <dgm:cxn modelId="{6FAFBC1B-406E-4DEE-85C1-022830103E5B}" type="presOf" srcId="{CF741AEB-3A34-4375-B56C-ED9D9056C04A}" destId="{255B186E-1660-4564-A1E0-028DEF674CD4}" srcOrd="0" destOrd="0" presId="urn:microsoft.com/office/officeart/2005/8/layout/vList2"/>
    <dgm:cxn modelId="{32A15241-922E-4E66-BF9A-B8F6F76C247A}" srcId="{CF741AEB-3A34-4375-B56C-ED9D9056C04A}" destId="{B39D3346-69DE-4938-90B6-5EA2EC41036E}" srcOrd="3" destOrd="0" parTransId="{30DA1F48-AEEE-4714-BF8C-EEB892DEFFE6}" sibTransId="{A9417BBD-D75A-4642-A670-5C9228045D2E}"/>
    <dgm:cxn modelId="{81508C7B-8DEB-41A6-B728-16CBD3E27207}" type="presOf" srcId="{B39D3346-69DE-4938-90B6-5EA2EC41036E}" destId="{B0B73108-F5BC-4DBE-A4A0-963046D422DB}" srcOrd="0" destOrd="0" presId="urn:microsoft.com/office/officeart/2005/8/layout/vList2"/>
    <dgm:cxn modelId="{9654F9B6-4000-45E5-AA39-20D301EE91FE}" srcId="{CF741AEB-3A34-4375-B56C-ED9D9056C04A}" destId="{ACE2C99D-FB1E-4C76-A3D1-F16D6D8B522E}" srcOrd="0" destOrd="0" parTransId="{D71A5B25-65D5-4FC6-998E-BDD297A7DA3A}" sibTransId="{BAC7CADC-AA2B-4970-9EED-7C7E4A2F737F}"/>
    <dgm:cxn modelId="{36DD42CE-5803-42A2-A797-D78070040D34}" type="presOf" srcId="{55F179FF-DCAD-4670-BD37-B014F0846C41}" destId="{7F6B736C-D38C-4206-9029-43102F48478E}" srcOrd="0" destOrd="0" presId="urn:microsoft.com/office/officeart/2005/8/layout/vList2"/>
    <dgm:cxn modelId="{D0D374DD-DB2D-4478-8E2B-E0E38D0345E3}" srcId="{CF741AEB-3A34-4375-B56C-ED9D9056C04A}" destId="{55F179FF-DCAD-4670-BD37-B014F0846C41}" srcOrd="1" destOrd="0" parTransId="{D756CFC6-1CC8-490E-B3C1-8456642CA4D2}" sibTransId="{E61E07EA-CBAC-419E-B644-0433FE5CB51D}"/>
    <dgm:cxn modelId="{18F582DD-5DD3-42A1-AC64-A23B3BEE51F0}" type="presOf" srcId="{ACE2C99D-FB1E-4C76-A3D1-F16D6D8B522E}" destId="{860FB43A-A2BC-4E49-B1F1-A7A978F10954}" srcOrd="0" destOrd="0" presId="urn:microsoft.com/office/officeart/2005/8/layout/vList2"/>
    <dgm:cxn modelId="{9E6D57E4-7167-460F-A65C-A9180FA965BC}" type="presOf" srcId="{A2C4332B-7FE6-457E-B603-29929709381F}" destId="{0FD0A34B-2537-41B0-A0F7-61AFEFF631F5}" srcOrd="0" destOrd="0" presId="urn:microsoft.com/office/officeart/2005/8/layout/vList2"/>
    <dgm:cxn modelId="{190BF2E7-587C-4DED-934B-E0F3FF1105C7}" srcId="{CF741AEB-3A34-4375-B56C-ED9D9056C04A}" destId="{A2C4332B-7FE6-457E-B603-29929709381F}" srcOrd="2" destOrd="0" parTransId="{ACE29CFA-75B3-4C85-BA67-52A089B29335}" sibTransId="{C61A9E5C-3645-42B4-8510-628F901F2449}"/>
    <dgm:cxn modelId="{08832FDA-42FA-4344-B499-EE0593E499CC}" type="presParOf" srcId="{255B186E-1660-4564-A1E0-028DEF674CD4}" destId="{860FB43A-A2BC-4E49-B1F1-A7A978F10954}" srcOrd="0" destOrd="0" presId="urn:microsoft.com/office/officeart/2005/8/layout/vList2"/>
    <dgm:cxn modelId="{D1770069-EE6E-4506-A718-990F27160582}" type="presParOf" srcId="{255B186E-1660-4564-A1E0-028DEF674CD4}" destId="{65AD36FF-9362-4CAE-AC14-D8674EB6D857}" srcOrd="1" destOrd="0" presId="urn:microsoft.com/office/officeart/2005/8/layout/vList2"/>
    <dgm:cxn modelId="{3EF7AC10-345A-435D-B0CB-3E891C78A0C8}" type="presParOf" srcId="{255B186E-1660-4564-A1E0-028DEF674CD4}" destId="{7F6B736C-D38C-4206-9029-43102F48478E}" srcOrd="2" destOrd="0" presId="urn:microsoft.com/office/officeart/2005/8/layout/vList2"/>
    <dgm:cxn modelId="{B1664A61-D5EF-4626-8851-20A8282A5B35}" type="presParOf" srcId="{255B186E-1660-4564-A1E0-028DEF674CD4}" destId="{71C3FB38-4816-4810-AE7E-BE230FC6647A}" srcOrd="3" destOrd="0" presId="urn:microsoft.com/office/officeart/2005/8/layout/vList2"/>
    <dgm:cxn modelId="{FA844EA5-81BD-47AA-9090-CB6C9DA8297A}" type="presParOf" srcId="{255B186E-1660-4564-A1E0-028DEF674CD4}" destId="{0FD0A34B-2537-41B0-A0F7-61AFEFF631F5}" srcOrd="4" destOrd="0" presId="urn:microsoft.com/office/officeart/2005/8/layout/vList2"/>
    <dgm:cxn modelId="{5352E407-D5CC-4B38-9A6E-28CF3FD0A322}" type="presParOf" srcId="{255B186E-1660-4564-A1E0-028DEF674CD4}" destId="{77423BDD-F5CD-4F62-A3E0-C135E5B843B9}" srcOrd="5" destOrd="0" presId="urn:microsoft.com/office/officeart/2005/8/layout/vList2"/>
    <dgm:cxn modelId="{96CC4CB0-9703-4341-9240-B83387908F3B}" type="presParOf" srcId="{255B186E-1660-4564-A1E0-028DEF674CD4}" destId="{B0B73108-F5BC-4DBE-A4A0-963046D422D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AA4FCA-82B3-44FD-A3E1-210975F258CB}" type="doc">
      <dgm:prSet loTypeId="urn:microsoft.com/office/officeart/2016/7/layout/VerticalSolidActionList" loCatId="List" qsTypeId="urn:microsoft.com/office/officeart/2005/8/quickstyle/simple4" qsCatId="simple" csTypeId="urn:microsoft.com/office/officeart/2005/8/colors/colorful5" csCatId="colorful" phldr="1"/>
      <dgm:spPr/>
      <dgm:t>
        <a:bodyPr/>
        <a:lstStyle/>
        <a:p>
          <a:endParaRPr lang="en-US"/>
        </a:p>
      </dgm:t>
    </dgm:pt>
    <dgm:pt modelId="{77F6D7BF-19A3-4A4E-AD6B-DD6292E903B1}">
      <dgm:prSet/>
      <dgm:spPr/>
      <dgm:t>
        <a:bodyPr/>
        <a:lstStyle/>
        <a:p>
          <a:r>
            <a:rPr lang="en-US" dirty="0"/>
            <a:t>Include</a:t>
          </a:r>
        </a:p>
      </dgm:t>
    </dgm:pt>
    <dgm:pt modelId="{0BEB3951-F0D8-4D9C-BDFC-7CC0C447C1BB}" type="parTrans" cxnId="{332D7F14-3F4C-4D27-B696-EFB5A82CAF2B}">
      <dgm:prSet/>
      <dgm:spPr/>
      <dgm:t>
        <a:bodyPr/>
        <a:lstStyle/>
        <a:p>
          <a:endParaRPr lang="en-US"/>
        </a:p>
      </dgm:t>
    </dgm:pt>
    <dgm:pt modelId="{C28472D8-1AF0-416A-9024-65C9F2FDE1DB}" type="sibTrans" cxnId="{332D7F14-3F4C-4D27-B696-EFB5A82CAF2B}">
      <dgm:prSet/>
      <dgm:spPr/>
      <dgm:t>
        <a:bodyPr/>
        <a:lstStyle/>
        <a:p>
          <a:endParaRPr lang="en-US"/>
        </a:p>
      </dgm:t>
    </dgm:pt>
    <dgm:pt modelId="{B47EBFBB-9CD4-4B83-A3BE-59DCAB33947B}">
      <dgm:prSet custT="1"/>
      <dgm:spPr/>
      <dgm:t>
        <a:bodyPr/>
        <a:lstStyle/>
        <a:p>
          <a:r>
            <a:rPr lang="en-US" sz="2400" dirty="0">
              <a:latin typeface="Calibri" panose="020F0502020204030204" pitchFamily="34" charset="0"/>
              <a:cs typeface="Calibri" panose="020F0502020204030204" pitchFamily="34" charset="0"/>
            </a:rPr>
            <a:t>Include district name, campus and teacher name on the website</a:t>
          </a:r>
          <a:r>
            <a:rPr lang="en-US" sz="1100" dirty="0"/>
            <a:t>. </a:t>
          </a:r>
        </a:p>
      </dgm:t>
    </dgm:pt>
    <dgm:pt modelId="{A3C4B511-4E62-41D0-B0E0-353118862F04}" type="parTrans" cxnId="{3D40D874-B15A-4973-A86B-3808488E3B3F}">
      <dgm:prSet/>
      <dgm:spPr/>
      <dgm:t>
        <a:bodyPr/>
        <a:lstStyle/>
        <a:p>
          <a:endParaRPr lang="en-US"/>
        </a:p>
      </dgm:t>
    </dgm:pt>
    <dgm:pt modelId="{811BCAAB-5240-437D-B25B-BD172872D05E}" type="sibTrans" cxnId="{3D40D874-B15A-4973-A86B-3808488E3B3F}">
      <dgm:prSet/>
      <dgm:spPr/>
      <dgm:t>
        <a:bodyPr/>
        <a:lstStyle/>
        <a:p>
          <a:endParaRPr lang="en-US"/>
        </a:p>
      </dgm:t>
    </dgm:pt>
    <dgm:pt modelId="{66E98B80-5C79-4D16-A4C3-7FF88229A4D7}">
      <dgm:prSet/>
      <dgm:spPr/>
      <dgm:t>
        <a:bodyPr/>
        <a:lstStyle/>
        <a:p>
          <a:r>
            <a:rPr lang="en-US"/>
            <a:t>Set</a:t>
          </a:r>
        </a:p>
      </dgm:t>
    </dgm:pt>
    <dgm:pt modelId="{A0CF1ED0-6A03-480C-83B5-7C42F88558D5}" type="parTrans" cxnId="{C89EB3A3-E55D-4F8C-8873-A2F03C184A6A}">
      <dgm:prSet/>
      <dgm:spPr/>
      <dgm:t>
        <a:bodyPr/>
        <a:lstStyle/>
        <a:p>
          <a:endParaRPr lang="en-US"/>
        </a:p>
      </dgm:t>
    </dgm:pt>
    <dgm:pt modelId="{5E8930AC-9C94-4A70-900B-7B7976B832DF}" type="sibTrans" cxnId="{C89EB3A3-E55D-4F8C-8873-A2F03C184A6A}">
      <dgm:prSet/>
      <dgm:spPr/>
      <dgm:t>
        <a:bodyPr/>
        <a:lstStyle/>
        <a:p>
          <a:endParaRPr lang="en-US"/>
        </a:p>
      </dgm:t>
    </dgm:pt>
    <dgm:pt modelId="{24F38C6F-103E-474B-BBFB-5CF909BC332B}">
      <dgm:prSet custT="1"/>
      <dgm:spPr/>
      <dgm:t>
        <a:bodyPr/>
        <a:lstStyle/>
        <a:p>
          <a:r>
            <a:rPr lang="en-US" sz="2400" dirty="0">
              <a:latin typeface="Calibri" panose="020F0502020204030204" pitchFamily="34" charset="0"/>
              <a:cs typeface="Calibri" panose="020F0502020204030204" pitchFamily="34" charset="0"/>
            </a:rPr>
            <a:t>Set donation period of 60 days or less. </a:t>
          </a:r>
        </a:p>
      </dgm:t>
    </dgm:pt>
    <dgm:pt modelId="{581434B2-B0AE-4BF9-A43E-880FDC331A08}" type="parTrans" cxnId="{062F1C5A-D542-40F0-BAD9-493D6195FCCC}">
      <dgm:prSet/>
      <dgm:spPr/>
      <dgm:t>
        <a:bodyPr/>
        <a:lstStyle/>
        <a:p>
          <a:endParaRPr lang="en-US"/>
        </a:p>
      </dgm:t>
    </dgm:pt>
    <dgm:pt modelId="{9C298D99-EE47-4B7B-8779-6CAA371B244D}" type="sibTrans" cxnId="{062F1C5A-D542-40F0-BAD9-493D6195FCCC}">
      <dgm:prSet/>
      <dgm:spPr/>
      <dgm:t>
        <a:bodyPr/>
        <a:lstStyle/>
        <a:p>
          <a:endParaRPr lang="en-US"/>
        </a:p>
      </dgm:t>
    </dgm:pt>
    <dgm:pt modelId="{767CA09B-6207-4FA3-9836-D7986A6A5AA9}">
      <dgm:prSet/>
      <dgm:spPr/>
      <dgm:t>
        <a:bodyPr/>
        <a:lstStyle/>
        <a:p>
          <a:r>
            <a:rPr lang="en-US" dirty="0"/>
            <a:t>Inform</a:t>
          </a:r>
        </a:p>
      </dgm:t>
    </dgm:pt>
    <dgm:pt modelId="{95C4886A-4987-4265-AF3F-9A002FFF2580}" type="parTrans" cxnId="{072751A0-E7E3-4721-9E3C-C2C815031550}">
      <dgm:prSet/>
      <dgm:spPr/>
      <dgm:t>
        <a:bodyPr/>
        <a:lstStyle/>
        <a:p>
          <a:endParaRPr lang="en-US"/>
        </a:p>
      </dgm:t>
    </dgm:pt>
    <dgm:pt modelId="{75B824F9-0919-4E79-A1CC-91A922B11A36}" type="sibTrans" cxnId="{072751A0-E7E3-4721-9E3C-C2C815031550}">
      <dgm:prSet/>
      <dgm:spPr/>
      <dgm:t>
        <a:bodyPr/>
        <a:lstStyle/>
        <a:p>
          <a:endParaRPr lang="en-US"/>
        </a:p>
      </dgm:t>
    </dgm:pt>
    <dgm:pt modelId="{C3BC9EEC-4869-45C9-B8DE-6C33EB88F734}">
      <dgm:prSet custT="1"/>
      <dgm:spPr/>
      <dgm:t>
        <a:bodyPr/>
        <a:lstStyle/>
        <a:p>
          <a:r>
            <a:rPr lang="en-US" sz="2400" dirty="0">
              <a:latin typeface="Calibri" panose="020F0502020204030204" pitchFamily="34" charset="0"/>
              <a:cs typeface="Calibri" panose="020F0502020204030204" pitchFamily="34" charset="0"/>
            </a:rPr>
            <a:t>Inform donors regarding any service fees that will be deducted from their online donation by the website being used. </a:t>
          </a:r>
        </a:p>
      </dgm:t>
    </dgm:pt>
    <dgm:pt modelId="{A40F3755-E13B-4389-9193-89D6BD7B87A8}" type="parTrans" cxnId="{46D75637-95A0-499A-92F5-3D09D4D5E16E}">
      <dgm:prSet/>
      <dgm:spPr/>
      <dgm:t>
        <a:bodyPr/>
        <a:lstStyle/>
        <a:p>
          <a:endParaRPr lang="en-US"/>
        </a:p>
      </dgm:t>
    </dgm:pt>
    <dgm:pt modelId="{76DE323D-8116-4859-9DC2-4462DC6CECF0}" type="sibTrans" cxnId="{46D75637-95A0-499A-92F5-3D09D4D5E16E}">
      <dgm:prSet/>
      <dgm:spPr/>
      <dgm:t>
        <a:bodyPr/>
        <a:lstStyle/>
        <a:p>
          <a:endParaRPr lang="en-US"/>
        </a:p>
      </dgm:t>
    </dgm:pt>
    <dgm:pt modelId="{B5309F48-62A0-416D-9C7D-4660429041DA}">
      <dgm:prSet/>
      <dgm:spPr/>
      <dgm:t>
        <a:bodyPr/>
        <a:lstStyle/>
        <a:p>
          <a:r>
            <a:rPr lang="en-US" dirty="0"/>
            <a:t>Follow</a:t>
          </a:r>
        </a:p>
      </dgm:t>
    </dgm:pt>
    <dgm:pt modelId="{31393494-E153-4610-BCED-456C5C6724A1}" type="parTrans" cxnId="{93C9EE59-9D29-414A-8210-1C5E0156B52B}">
      <dgm:prSet/>
      <dgm:spPr/>
      <dgm:t>
        <a:bodyPr/>
        <a:lstStyle/>
        <a:p>
          <a:endParaRPr lang="en-US"/>
        </a:p>
      </dgm:t>
    </dgm:pt>
    <dgm:pt modelId="{5A778931-725E-44EA-B639-524B251C633D}" type="sibTrans" cxnId="{93C9EE59-9D29-414A-8210-1C5E0156B52B}">
      <dgm:prSet/>
      <dgm:spPr/>
      <dgm:t>
        <a:bodyPr/>
        <a:lstStyle/>
        <a:p>
          <a:endParaRPr lang="en-US"/>
        </a:p>
      </dgm:t>
    </dgm:pt>
    <dgm:pt modelId="{A761EAEC-1392-41DC-B101-935B4CDE3A11}">
      <dgm:prSet custT="1"/>
      <dgm:spPr/>
      <dgm:t>
        <a:bodyPr/>
        <a:lstStyle/>
        <a:p>
          <a:r>
            <a:rPr lang="en-US" sz="2400" dirty="0">
              <a:latin typeface="Calibri" panose="020F0502020204030204" pitchFamily="34" charset="0"/>
              <a:cs typeface="Calibri" panose="020F0502020204030204" pitchFamily="34" charset="0"/>
            </a:rPr>
            <a:t>Follow all applicable District purchasing requirements when spending funds collected. </a:t>
          </a:r>
        </a:p>
      </dgm:t>
    </dgm:pt>
    <dgm:pt modelId="{12602962-9456-482E-8BB5-A27D77849FB1}" type="parTrans" cxnId="{8DC7711D-7C52-474F-ACB4-F88171FE5A59}">
      <dgm:prSet/>
      <dgm:spPr/>
      <dgm:t>
        <a:bodyPr/>
        <a:lstStyle/>
        <a:p>
          <a:endParaRPr lang="en-US"/>
        </a:p>
      </dgm:t>
    </dgm:pt>
    <dgm:pt modelId="{648B67EB-6832-4B3A-B241-2956E5248254}" type="sibTrans" cxnId="{8DC7711D-7C52-474F-ACB4-F88171FE5A59}">
      <dgm:prSet/>
      <dgm:spPr/>
      <dgm:t>
        <a:bodyPr/>
        <a:lstStyle/>
        <a:p>
          <a:endParaRPr lang="en-US"/>
        </a:p>
      </dgm:t>
    </dgm:pt>
    <dgm:pt modelId="{FB572D87-1EE8-4FE5-9348-8F3CC32E7BA8}">
      <dgm:prSet/>
      <dgm:spPr/>
      <dgm:t>
        <a:bodyPr/>
        <a:lstStyle/>
        <a:p>
          <a:r>
            <a:rPr lang="en-US" dirty="0"/>
            <a:t>Report</a:t>
          </a:r>
        </a:p>
      </dgm:t>
    </dgm:pt>
    <dgm:pt modelId="{59C868D2-2CA0-4357-9BA6-F53D41668D92}" type="parTrans" cxnId="{DA0C0911-41EC-42D6-94AC-F26CE8ED1D30}">
      <dgm:prSet/>
      <dgm:spPr/>
      <dgm:t>
        <a:bodyPr/>
        <a:lstStyle/>
        <a:p>
          <a:endParaRPr lang="en-US"/>
        </a:p>
      </dgm:t>
    </dgm:pt>
    <dgm:pt modelId="{BECA179D-C99D-4A06-B4D2-5C7F7E8324A0}" type="sibTrans" cxnId="{DA0C0911-41EC-42D6-94AC-F26CE8ED1D30}">
      <dgm:prSet/>
      <dgm:spPr/>
      <dgm:t>
        <a:bodyPr/>
        <a:lstStyle/>
        <a:p>
          <a:endParaRPr lang="en-US"/>
        </a:p>
      </dgm:t>
    </dgm:pt>
    <dgm:pt modelId="{4D44E660-24BC-4554-B502-2DE9FAE76ECD}">
      <dgm:prSet custT="1"/>
      <dgm:spPr/>
      <dgm:t>
        <a:bodyPr/>
        <a:lstStyle/>
        <a:p>
          <a:r>
            <a:rPr lang="en-US" sz="2400" dirty="0">
              <a:latin typeface="Calibri" panose="020F0502020204030204" pitchFamily="34" charset="0"/>
              <a:cs typeface="Calibri" panose="020F0502020204030204" pitchFamily="34" charset="0"/>
            </a:rPr>
            <a:t>Report donations to the Budget Office when project is completed</a:t>
          </a:r>
          <a:r>
            <a:rPr lang="en-US" sz="1100" dirty="0"/>
            <a:t>.</a:t>
          </a:r>
        </a:p>
      </dgm:t>
    </dgm:pt>
    <dgm:pt modelId="{A627549B-951C-4FC9-B898-0BCD5DA591D5}" type="parTrans" cxnId="{48A9D8B0-0F60-4725-BF0E-C8ABFA3A246F}">
      <dgm:prSet/>
      <dgm:spPr/>
      <dgm:t>
        <a:bodyPr/>
        <a:lstStyle/>
        <a:p>
          <a:endParaRPr lang="en-US"/>
        </a:p>
      </dgm:t>
    </dgm:pt>
    <dgm:pt modelId="{283C8FEF-989A-4836-95B9-72F658666620}" type="sibTrans" cxnId="{48A9D8B0-0F60-4725-BF0E-C8ABFA3A246F}">
      <dgm:prSet/>
      <dgm:spPr/>
      <dgm:t>
        <a:bodyPr/>
        <a:lstStyle/>
        <a:p>
          <a:endParaRPr lang="en-US"/>
        </a:p>
      </dgm:t>
    </dgm:pt>
    <dgm:pt modelId="{01AEE534-58F9-48EB-A036-5529CC4E8370}">
      <dgm:prSet/>
      <dgm:spPr/>
      <dgm:t>
        <a:bodyPr/>
        <a:lstStyle/>
        <a:p>
          <a:r>
            <a:rPr lang="en-US" dirty="0"/>
            <a:t>Non-Cash</a:t>
          </a:r>
        </a:p>
      </dgm:t>
    </dgm:pt>
    <dgm:pt modelId="{03038EEA-41C5-4A3C-B95A-7BB3F0B00FCB}" type="parTrans" cxnId="{A4D626B3-F6F2-4C94-AAAD-E02526BB07D4}">
      <dgm:prSet/>
      <dgm:spPr/>
      <dgm:t>
        <a:bodyPr/>
        <a:lstStyle/>
        <a:p>
          <a:endParaRPr lang="en-US"/>
        </a:p>
      </dgm:t>
    </dgm:pt>
    <dgm:pt modelId="{AB4A76C0-C3B8-436F-BF5B-409548587AE6}" type="sibTrans" cxnId="{A4D626B3-F6F2-4C94-AAAD-E02526BB07D4}">
      <dgm:prSet/>
      <dgm:spPr/>
      <dgm:t>
        <a:bodyPr/>
        <a:lstStyle/>
        <a:p>
          <a:endParaRPr lang="en-US"/>
        </a:p>
      </dgm:t>
    </dgm:pt>
    <dgm:pt modelId="{2675CC65-593F-48A5-A11C-99E1DEED1CE3}">
      <dgm:prSet custT="1"/>
      <dgm:spPr/>
      <dgm:t>
        <a:bodyPr/>
        <a:lstStyle/>
        <a:p>
          <a:r>
            <a:rPr lang="en-US" sz="2400" dirty="0">
              <a:latin typeface="Calibri" panose="020F0502020204030204" pitchFamily="34" charset="0"/>
              <a:cs typeface="Calibri" panose="020F0502020204030204" pitchFamily="34" charset="0"/>
            </a:rPr>
            <a:t>Non-Cash items need to be added to CRMS when appropriate and reported to the Budget Office if greater than $5,000. Please work with your Campus CRMS manager and/or Campus Bookkeeper.</a:t>
          </a:r>
        </a:p>
      </dgm:t>
    </dgm:pt>
    <dgm:pt modelId="{F282F0E4-6C57-41EB-96B2-D0055A627C6D}" type="parTrans" cxnId="{B884B02C-BA51-4B01-9C1D-91BBEF0E46C7}">
      <dgm:prSet/>
      <dgm:spPr/>
      <dgm:t>
        <a:bodyPr/>
        <a:lstStyle/>
        <a:p>
          <a:endParaRPr lang="en-US"/>
        </a:p>
      </dgm:t>
    </dgm:pt>
    <dgm:pt modelId="{0ED6ABFF-E516-4CC4-9D7A-9FCA4A554B5B}" type="sibTrans" cxnId="{B884B02C-BA51-4B01-9C1D-91BBEF0E46C7}">
      <dgm:prSet/>
      <dgm:spPr/>
      <dgm:t>
        <a:bodyPr/>
        <a:lstStyle/>
        <a:p>
          <a:endParaRPr lang="en-US"/>
        </a:p>
      </dgm:t>
    </dgm:pt>
    <dgm:pt modelId="{47034CD9-3ABB-48B8-827E-595A22E94B5C}" type="pres">
      <dgm:prSet presAssocID="{6BAA4FCA-82B3-44FD-A3E1-210975F258CB}" presName="Name0" presStyleCnt="0">
        <dgm:presLayoutVars>
          <dgm:dir/>
          <dgm:animLvl val="lvl"/>
          <dgm:resizeHandles val="exact"/>
        </dgm:presLayoutVars>
      </dgm:prSet>
      <dgm:spPr/>
    </dgm:pt>
    <dgm:pt modelId="{9B85A48A-07A0-4971-BC5B-6E97AB8C457E}" type="pres">
      <dgm:prSet presAssocID="{77F6D7BF-19A3-4A4E-AD6B-DD6292E903B1}" presName="linNode" presStyleCnt="0"/>
      <dgm:spPr/>
    </dgm:pt>
    <dgm:pt modelId="{08CACAB3-75B4-4694-B47D-3F7C46491774}" type="pres">
      <dgm:prSet presAssocID="{77F6D7BF-19A3-4A4E-AD6B-DD6292E903B1}" presName="parentText" presStyleLbl="alignNode1" presStyleIdx="0" presStyleCnt="6">
        <dgm:presLayoutVars>
          <dgm:chMax val="1"/>
          <dgm:bulletEnabled/>
        </dgm:presLayoutVars>
      </dgm:prSet>
      <dgm:spPr/>
    </dgm:pt>
    <dgm:pt modelId="{2A04C3BD-7688-4B0D-A4BB-84C3B640B254}" type="pres">
      <dgm:prSet presAssocID="{77F6D7BF-19A3-4A4E-AD6B-DD6292E903B1}" presName="descendantText" presStyleLbl="alignAccFollowNode1" presStyleIdx="0" presStyleCnt="6">
        <dgm:presLayoutVars>
          <dgm:bulletEnabled/>
        </dgm:presLayoutVars>
      </dgm:prSet>
      <dgm:spPr/>
    </dgm:pt>
    <dgm:pt modelId="{A868ADC7-37E6-4B67-965C-76F2BA97637B}" type="pres">
      <dgm:prSet presAssocID="{C28472D8-1AF0-416A-9024-65C9F2FDE1DB}" presName="sp" presStyleCnt="0"/>
      <dgm:spPr/>
    </dgm:pt>
    <dgm:pt modelId="{7F03F4F9-182B-4C12-B28E-038B9E53928F}" type="pres">
      <dgm:prSet presAssocID="{66E98B80-5C79-4D16-A4C3-7FF88229A4D7}" presName="linNode" presStyleCnt="0"/>
      <dgm:spPr/>
    </dgm:pt>
    <dgm:pt modelId="{7E09FE74-FBDB-453D-B5D1-B16B72CF71FB}" type="pres">
      <dgm:prSet presAssocID="{66E98B80-5C79-4D16-A4C3-7FF88229A4D7}" presName="parentText" presStyleLbl="alignNode1" presStyleIdx="1" presStyleCnt="6" custScaleY="76964">
        <dgm:presLayoutVars>
          <dgm:chMax val="1"/>
          <dgm:bulletEnabled/>
        </dgm:presLayoutVars>
      </dgm:prSet>
      <dgm:spPr/>
    </dgm:pt>
    <dgm:pt modelId="{688F762F-D320-4BAB-A9F5-3D65516E6A7E}" type="pres">
      <dgm:prSet presAssocID="{66E98B80-5C79-4D16-A4C3-7FF88229A4D7}" presName="descendantText" presStyleLbl="alignAccFollowNode1" presStyleIdx="1" presStyleCnt="6" custScaleY="76305">
        <dgm:presLayoutVars>
          <dgm:bulletEnabled/>
        </dgm:presLayoutVars>
      </dgm:prSet>
      <dgm:spPr/>
    </dgm:pt>
    <dgm:pt modelId="{8525C464-7F3D-4175-8FB7-4C86CCA63F07}" type="pres">
      <dgm:prSet presAssocID="{5E8930AC-9C94-4A70-900B-7B7976B832DF}" presName="sp" presStyleCnt="0"/>
      <dgm:spPr/>
    </dgm:pt>
    <dgm:pt modelId="{0B7FF1E5-15C7-466E-AEDD-264DD67833D8}" type="pres">
      <dgm:prSet presAssocID="{767CA09B-6207-4FA3-9836-D7986A6A5AA9}" presName="linNode" presStyleCnt="0"/>
      <dgm:spPr/>
    </dgm:pt>
    <dgm:pt modelId="{32534B64-3DC9-4FF1-8E22-3FC52819B2FE}" type="pres">
      <dgm:prSet presAssocID="{767CA09B-6207-4FA3-9836-D7986A6A5AA9}" presName="parentText" presStyleLbl="alignNode1" presStyleIdx="2" presStyleCnt="6">
        <dgm:presLayoutVars>
          <dgm:chMax val="1"/>
          <dgm:bulletEnabled/>
        </dgm:presLayoutVars>
      </dgm:prSet>
      <dgm:spPr/>
    </dgm:pt>
    <dgm:pt modelId="{45AE8564-B62C-46E9-BD7F-4AADE1CF5F9D}" type="pres">
      <dgm:prSet presAssocID="{767CA09B-6207-4FA3-9836-D7986A6A5AA9}" presName="descendantText" presStyleLbl="alignAccFollowNode1" presStyleIdx="2" presStyleCnt="6">
        <dgm:presLayoutVars>
          <dgm:bulletEnabled/>
        </dgm:presLayoutVars>
      </dgm:prSet>
      <dgm:spPr/>
    </dgm:pt>
    <dgm:pt modelId="{30B6A74A-167F-40A5-9605-DEBF30B49D14}" type="pres">
      <dgm:prSet presAssocID="{75B824F9-0919-4E79-A1CC-91A922B11A36}" presName="sp" presStyleCnt="0"/>
      <dgm:spPr/>
    </dgm:pt>
    <dgm:pt modelId="{95E9920C-22A3-4512-93F0-EBE0F585124E}" type="pres">
      <dgm:prSet presAssocID="{B5309F48-62A0-416D-9C7D-4660429041DA}" presName="linNode" presStyleCnt="0"/>
      <dgm:spPr/>
    </dgm:pt>
    <dgm:pt modelId="{99C8789E-2C5B-414A-BB02-6D8F8456080D}" type="pres">
      <dgm:prSet presAssocID="{B5309F48-62A0-416D-9C7D-4660429041DA}" presName="parentText" presStyleLbl="alignNode1" presStyleIdx="3" presStyleCnt="6" custScaleY="83802">
        <dgm:presLayoutVars>
          <dgm:chMax val="1"/>
          <dgm:bulletEnabled/>
        </dgm:presLayoutVars>
      </dgm:prSet>
      <dgm:spPr/>
    </dgm:pt>
    <dgm:pt modelId="{4A32DD9C-C5E8-4B52-BA6E-5484D9A4CB99}" type="pres">
      <dgm:prSet presAssocID="{B5309F48-62A0-416D-9C7D-4660429041DA}" presName="descendantText" presStyleLbl="alignAccFollowNode1" presStyleIdx="3" presStyleCnt="6" custScaleY="77515">
        <dgm:presLayoutVars>
          <dgm:bulletEnabled/>
        </dgm:presLayoutVars>
      </dgm:prSet>
      <dgm:spPr/>
    </dgm:pt>
    <dgm:pt modelId="{2409CCA1-C1B4-4A80-B999-579FCE9ECFC5}" type="pres">
      <dgm:prSet presAssocID="{5A778931-725E-44EA-B639-524B251C633D}" presName="sp" presStyleCnt="0"/>
      <dgm:spPr/>
    </dgm:pt>
    <dgm:pt modelId="{55919A39-128B-4592-9516-84562E441888}" type="pres">
      <dgm:prSet presAssocID="{FB572D87-1EE8-4FE5-9348-8F3CC32E7BA8}" presName="linNode" presStyleCnt="0"/>
      <dgm:spPr/>
    </dgm:pt>
    <dgm:pt modelId="{21046332-EBAE-4C36-8E6D-1D7BA0604968}" type="pres">
      <dgm:prSet presAssocID="{FB572D87-1EE8-4FE5-9348-8F3CC32E7BA8}" presName="parentText" presStyleLbl="alignNode1" presStyleIdx="4" presStyleCnt="6" custScaleY="69786">
        <dgm:presLayoutVars>
          <dgm:chMax val="1"/>
          <dgm:bulletEnabled/>
        </dgm:presLayoutVars>
      </dgm:prSet>
      <dgm:spPr/>
    </dgm:pt>
    <dgm:pt modelId="{B3671C68-5CE7-493D-B861-41C70429A81B}" type="pres">
      <dgm:prSet presAssocID="{FB572D87-1EE8-4FE5-9348-8F3CC32E7BA8}" presName="descendantText" presStyleLbl="alignAccFollowNode1" presStyleIdx="4" presStyleCnt="6" custScaleY="71513">
        <dgm:presLayoutVars>
          <dgm:bulletEnabled/>
        </dgm:presLayoutVars>
      </dgm:prSet>
      <dgm:spPr/>
    </dgm:pt>
    <dgm:pt modelId="{D3CCC97C-F450-4303-9457-6D91F2CB300D}" type="pres">
      <dgm:prSet presAssocID="{BECA179D-C99D-4A06-B4D2-5C7F7E8324A0}" presName="sp" presStyleCnt="0"/>
      <dgm:spPr/>
    </dgm:pt>
    <dgm:pt modelId="{1B841D4B-A074-468A-83D8-702B569B841A}" type="pres">
      <dgm:prSet presAssocID="{01AEE534-58F9-48EB-A036-5529CC4E8370}" presName="linNode" presStyleCnt="0"/>
      <dgm:spPr/>
    </dgm:pt>
    <dgm:pt modelId="{C0DF5A8C-4E44-4510-90F9-7E19F7902F01}" type="pres">
      <dgm:prSet presAssocID="{01AEE534-58F9-48EB-A036-5529CC4E8370}" presName="parentText" presStyleLbl="alignNode1" presStyleIdx="5" presStyleCnt="6" custScaleY="108144">
        <dgm:presLayoutVars>
          <dgm:chMax val="1"/>
          <dgm:bulletEnabled/>
        </dgm:presLayoutVars>
      </dgm:prSet>
      <dgm:spPr/>
    </dgm:pt>
    <dgm:pt modelId="{14248C8C-3CE0-46D9-BD2D-3760E91AF9F8}" type="pres">
      <dgm:prSet presAssocID="{01AEE534-58F9-48EB-A036-5529CC4E8370}" presName="descendantText" presStyleLbl="alignAccFollowNode1" presStyleIdx="5" presStyleCnt="6" custScaleY="111248">
        <dgm:presLayoutVars>
          <dgm:bulletEnabled/>
        </dgm:presLayoutVars>
      </dgm:prSet>
      <dgm:spPr/>
    </dgm:pt>
  </dgm:ptLst>
  <dgm:cxnLst>
    <dgm:cxn modelId="{1168EC00-C93B-4901-9E4A-2722147814A5}" type="presOf" srcId="{B5309F48-62A0-416D-9C7D-4660429041DA}" destId="{99C8789E-2C5B-414A-BB02-6D8F8456080D}" srcOrd="0" destOrd="0" presId="urn:microsoft.com/office/officeart/2016/7/layout/VerticalSolidActionList"/>
    <dgm:cxn modelId="{DA0C0911-41EC-42D6-94AC-F26CE8ED1D30}" srcId="{6BAA4FCA-82B3-44FD-A3E1-210975F258CB}" destId="{FB572D87-1EE8-4FE5-9348-8F3CC32E7BA8}" srcOrd="4" destOrd="0" parTransId="{59C868D2-2CA0-4357-9BA6-F53D41668D92}" sibTransId="{BECA179D-C99D-4A06-B4D2-5C7F7E8324A0}"/>
    <dgm:cxn modelId="{332D7F14-3F4C-4D27-B696-EFB5A82CAF2B}" srcId="{6BAA4FCA-82B3-44FD-A3E1-210975F258CB}" destId="{77F6D7BF-19A3-4A4E-AD6B-DD6292E903B1}" srcOrd="0" destOrd="0" parTransId="{0BEB3951-F0D8-4D9C-BDFC-7CC0C447C1BB}" sibTransId="{C28472D8-1AF0-416A-9024-65C9F2FDE1DB}"/>
    <dgm:cxn modelId="{98AFD51B-C408-41CC-9BB5-69A12319FE7A}" type="presOf" srcId="{01AEE534-58F9-48EB-A036-5529CC4E8370}" destId="{C0DF5A8C-4E44-4510-90F9-7E19F7902F01}" srcOrd="0" destOrd="0" presId="urn:microsoft.com/office/officeart/2016/7/layout/VerticalSolidActionList"/>
    <dgm:cxn modelId="{8DC7711D-7C52-474F-ACB4-F88171FE5A59}" srcId="{B5309F48-62A0-416D-9C7D-4660429041DA}" destId="{A761EAEC-1392-41DC-B101-935B4CDE3A11}" srcOrd="0" destOrd="0" parTransId="{12602962-9456-482E-8BB5-A27D77849FB1}" sibTransId="{648B67EB-6832-4B3A-B241-2956E5248254}"/>
    <dgm:cxn modelId="{B884B02C-BA51-4B01-9C1D-91BBEF0E46C7}" srcId="{01AEE534-58F9-48EB-A036-5529CC4E8370}" destId="{2675CC65-593F-48A5-A11C-99E1DEED1CE3}" srcOrd="0" destOrd="0" parTransId="{F282F0E4-6C57-41EB-96B2-D0055A627C6D}" sibTransId="{0ED6ABFF-E516-4CC4-9D7A-9FCA4A554B5B}"/>
    <dgm:cxn modelId="{46D75637-95A0-499A-92F5-3D09D4D5E16E}" srcId="{767CA09B-6207-4FA3-9836-D7986A6A5AA9}" destId="{C3BC9EEC-4869-45C9-B8DE-6C33EB88F734}" srcOrd="0" destOrd="0" parTransId="{A40F3755-E13B-4389-9193-89D6BD7B87A8}" sibTransId="{76DE323D-8116-4859-9DC2-4462DC6CECF0}"/>
    <dgm:cxn modelId="{C547F564-2708-421E-A33F-0E10BE736B46}" type="presOf" srcId="{2675CC65-593F-48A5-A11C-99E1DEED1CE3}" destId="{14248C8C-3CE0-46D9-BD2D-3760E91AF9F8}" srcOrd="0" destOrd="0" presId="urn:microsoft.com/office/officeart/2016/7/layout/VerticalSolidActionList"/>
    <dgm:cxn modelId="{2A6D9F6F-3547-4945-8D2F-8284E02D40D0}" type="presOf" srcId="{767CA09B-6207-4FA3-9836-D7986A6A5AA9}" destId="{32534B64-3DC9-4FF1-8E22-3FC52819B2FE}" srcOrd="0" destOrd="0" presId="urn:microsoft.com/office/officeart/2016/7/layout/VerticalSolidActionList"/>
    <dgm:cxn modelId="{3D40D874-B15A-4973-A86B-3808488E3B3F}" srcId="{77F6D7BF-19A3-4A4E-AD6B-DD6292E903B1}" destId="{B47EBFBB-9CD4-4B83-A3BE-59DCAB33947B}" srcOrd="0" destOrd="0" parTransId="{A3C4B511-4E62-41D0-B0E0-353118862F04}" sibTransId="{811BCAAB-5240-437D-B25B-BD172872D05E}"/>
    <dgm:cxn modelId="{C4901256-E418-4FF2-9E71-302772D9EC49}" type="presOf" srcId="{66E98B80-5C79-4D16-A4C3-7FF88229A4D7}" destId="{7E09FE74-FBDB-453D-B5D1-B16B72CF71FB}" srcOrd="0" destOrd="0" presId="urn:microsoft.com/office/officeart/2016/7/layout/VerticalSolidActionList"/>
    <dgm:cxn modelId="{93C9EE59-9D29-414A-8210-1C5E0156B52B}" srcId="{6BAA4FCA-82B3-44FD-A3E1-210975F258CB}" destId="{B5309F48-62A0-416D-9C7D-4660429041DA}" srcOrd="3" destOrd="0" parTransId="{31393494-E153-4610-BCED-456C5C6724A1}" sibTransId="{5A778931-725E-44EA-B639-524B251C633D}"/>
    <dgm:cxn modelId="{062F1C5A-D542-40F0-BAD9-493D6195FCCC}" srcId="{66E98B80-5C79-4D16-A4C3-7FF88229A4D7}" destId="{24F38C6F-103E-474B-BBFB-5CF909BC332B}" srcOrd="0" destOrd="0" parTransId="{581434B2-B0AE-4BF9-A43E-880FDC331A08}" sibTransId="{9C298D99-EE47-4B7B-8779-6CAA371B244D}"/>
    <dgm:cxn modelId="{DCA1968E-DD1B-4977-89C0-77E3EA646ABD}" type="presOf" srcId="{24F38C6F-103E-474B-BBFB-5CF909BC332B}" destId="{688F762F-D320-4BAB-A9F5-3D65516E6A7E}" srcOrd="0" destOrd="0" presId="urn:microsoft.com/office/officeart/2016/7/layout/VerticalSolidActionList"/>
    <dgm:cxn modelId="{0E85679E-8138-481C-9934-6691D8D4F977}" type="presOf" srcId="{B47EBFBB-9CD4-4B83-A3BE-59DCAB33947B}" destId="{2A04C3BD-7688-4B0D-A4BB-84C3B640B254}" srcOrd="0" destOrd="0" presId="urn:microsoft.com/office/officeart/2016/7/layout/VerticalSolidActionList"/>
    <dgm:cxn modelId="{072751A0-E7E3-4721-9E3C-C2C815031550}" srcId="{6BAA4FCA-82B3-44FD-A3E1-210975F258CB}" destId="{767CA09B-6207-4FA3-9836-D7986A6A5AA9}" srcOrd="2" destOrd="0" parTransId="{95C4886A-4987-4265-AF3F-9A002FFF2580}" sibTransId="{75B824F9-0919-4E79-A1CC-91A922B11A36}"/>
    <dgm:cxn modelId="{C89EB3A3-E55D-4F8C-8873-A2F03C184A6A}" srcId="{6BAA4FCA-82B3-44FD-A3E1-210975F258CB}" destId="{66E98B80-5C79-4D16-A4C3-7FF88229A4D7}" srcOrd="1" destOrd="0" parTransId="{A0CF1ED0-6A03-480C-83B5-7C42F88558D5}" sibTransId="{5E8930AC-9C94-4A70-900B-7B7976B832DF}"/>
    <dgm:cxn modelId="{4C3853A8-F451-4B4E-8D11-73DC6F5FB6AB}" type="presOf" srcId="{77F6D7BF-19A3-4A4E-AD6B-DD6292E903B1}" destId="{08CACAB3-75B4-4694-B47D-3F7C46491774}" srcOrd="0" destOrd="0" presId="urn:microsoft.com/office/officeart/2016/7/layout/VerticalSolidActionList"/>
    <dgm:cxn modelId="{48A9D8B0-0F60-4725-BF0E-C8ABFA3A246F}" srcId="{FB572D87-1EE8-4FE5-9348-8F3CC32E7BA8}" destId="{4D44E660-24BC-4554-B502-2DE9FAE76ECD}" srcOrd="0" destOrd="0" parTransId="{A627549B-951C-4FC9-B898-0BCD5DA591D5}" sibTransId="{283C8FEF-989A-4836-95B9-72F658666620}"/>
    <dgm:cxn modelId="{D9F6DFB1-0537-497C-9D1E-F6AE73CA6EB5}" type="presOf" srcId="{A761EAEC-1392-41DC-B101-935B4CDE3A11}" destId="{4A32DD9C-C5E8-4B52-BA6E-5484D9A4CB99}" srcOrd="0" destOrd="0" presId="urn:microsoft.com/office/officeart/2016/7/layout/VerticalSolidActionList"/>
    <dgm:cxn modelId="{A4D626B3-F6F2-4C94-AAAD-E02526BB07D4}" srcId="{6BAA4FCA-82B3-44FD-A3E1-210975F258CB}" destId="{01AEE534-58F9-48EB-A036-5529CC4E8370}" srcOrd="5" destOrd="0" parTransId="{03038EEA-41C5-4A3C-B95A-7BB3F0B00FCB}" sibTransId="{AB4A76C0-C3B8-436F-BF5B-409548587AE6}"/>
    <dgm:cxn modelId="{0F849BB3-663B-4F90-9CA7-1F0FD7F93328}" type="presOf" srcId="{6BAA4FCA-82B3-44FD-A3E1-210975F258CB}" destId="{47034CD9-3ABB-48B8-827E-595A22E94B5C}" srcOrd="0" destOrd="0" presId="urn:microsoft.com/office/officeart/2016/7/layout/VerticalSolidActionList"/>
    <dgm:cxn modelId="{D1E066DB-FABB-486D-9254-1D8838C522C4}" type="presOf" srcId="{FB572D87-1EE8-4FE5-9348-8F3CC32E7BA8}" destId="{21046332-EBAE-4C36-8E6D-1D7BA0604968}" srcOrd="0" destOrd="0" presId="urn:microsoft.com/office/officeart/2016/7/layout/VerticalSolidActionList"/>
    <dgm:cxn modelId="{A06563E0-DFE7-4998-9F64-5278CB6FBDC6}" type="presOf" srcId="{C3BC9EEC-4869-45C9-B8DE-6C33EB88F734}" destId="{45AE8564-B62C-46E9-BD7F-4AADE1CF5F9D}" srcOrd="0" destOrd="0" presId="urn:microsoft.com/office/officeart/2016/7/layout/VerticalSolidActionList"/>
    <dgm:cxn modelId="{676E76ED-94A3-45DA-AF57-982FD5D55C04}" type="presOf" srcId="{4D44E660-24BC-4554-B502-2DE9FAE76ECD}" destId="{B3671C68-5CE7-493D-B861-41C70429A81B}" srcOrd="0" destOrd="0" presId="urn:microsoft.com/office/officeart/2016/7/layout/VerticalSolidActionList"/>
    <dgm:cxn modelId="{32A3B29C-1E21-4622-86C0-0109511C708C}" type="presParOf" srcId="{47034CD9-3ABB-48B8-827E-595A22E94B5C}" destId="{9B85A48A-07A0-4971-BC5B-6E97AB8C457E}" srcOrd="0" destOrd="0" presId="urn:microsoft.com/office/officeart/2016/7/layout/VerticalSolidActionList"/>
    <dgm:cxn modelId="{01D4EF9F-9CF7-49F0-806F-761FEB430C38}" type="presParOf" srcId="{9B85A48A-07A0-4971-BC5B-6E97AB8C457E}" destId="{08CACAB3-75B4-4694-B47D-3F7C46491774}" srcOrd="0" destOrd="0" presId="urn:microsoft.com/office/officeart/2016/7/layout/VerticalSolidActionList"/>
    <dgm:cxn modelId="{BDFFB29D-DE90-448B-A8E7-6A8DFAD28085}" type="presParOf" srcId="{9B85A48A-07A0-4971-BC5B-6E97AB8C457E}" destId="{2A04C3BD-7688-4B0D-A4BB-84C3B640B254}" srcOrd="1" destOrd="0" presId="urn:microsoft.com/office/officeart/2016/7/layout/VerticalSolidActionList"/>
    <dgm:cxn modelId="{99AA4CA8-15F3-4770-82D2-95E3820AC60E}" type="presParOf" srcId="{47034CD9-3ABB-48B8-827E-595A22E94B5C}" destId="{A868ADC7-37E6-4B67-965C-76F2BA97637B}" srcOrd="1" destOrd="0" presId="urn:microsoft.com/office/officeart/2016/7/layout/VerticalSolidActionList"/>
    <dgm:cxn modelId="{3525F73C-5923-460B-9404-B1342737D1ED}" type="presParOf" srcId="{47034CD9-3ABB-48B8-827E-595A22E94B5C}" destId="{7F03F4F9-182B-4C12-B28E-038B9E53928F}" srcOrd="2" destOrd="0" presId="urn:microsoft.com/office/officeart/2016/7/layout/VerticalSolidActionList"/>
    <dgm:cxn modelId="{C794DA9A-59EB-4950-8753-AB20A66FD624}" type="presParOf" srcId="{7F03F4F9-182B-4C12-B28E-038B9E53928F}" destId="{7E09FE74-FBDB-453D-B5D1-B16B72CF71FB}" srcOrd="0" destOrd="0" presId="urn:microsoft.com/office/officeart/2016/7/layout/VerticalSolidActionList"/>
    <dgm:cxn modelId="{C849F5FC-11F5-4257-A60C-D54D31EB10DF}" type="presParOf" srcId="{7F03F4F9-182B-4C12-B28E-038B9E53928F}" destId="{688F762F-D320-4BAB-A9F5-3D65516E6A7E}" srcOrd="1" destOrd="0" presId="urn:microsoft.com/office/officeart/2016/7/layout/VerticalSolidActionList"/>
    <dgm:cxn modelId="{3B8369FD-FEFD-465A-B715-12158D7145AD}" type="presParOf" srcId="{47034CD9-3ABB-48B8-827E-595A22E94B5C}" destId="{8525C464-7F3D-4175-8FB7-4C86CCA63F07}" srcOrd="3" destOrd="0" presId="urn:microsoft.com/office/officeart/2016/7/layout/VerticalSolidActionList"/>
    <dgm:cxn modelId="{72C81D56-D28C-4358-BC02-F3D4F11E36CE}" type="presParOf" srcId="{47034CD9-3ABB-48B8-827E-595A22E94B5C}" destId="{0B7FF1E5-15C7-466E-AEDD-264DD67833D8}" srcOrd="4" destOrd="0" presId="urn:microsoft.com/office/officeart/2016/7/layout/VerticalSolidActionList"/>
    <dgm:cxn modelId="{67D4689F-F5D6-413D-9405-40862805BF36}" type="presParOf" srcId="{0B7FF1E5-15C7-466E-AEDD-264DD67833D8}" destId="{32534B64-3DC9-4FF1-8E22-3FC52819B2FE}" srcOrd="0" destOrd="0" presId="urn:microsoft.com/office/officeart/2016/7/layout/VerticalSolidActionList"/>
    <dgm:cxn modelId="{DA1D7182-0EC3-4AB6-93E5-B87C8F560F94}" type="presParOf" srcId="{0B7FF1E5-15C7-466E-AEDD-264DD67833D8}" destId="{45AE8564-B62C-46E9-BD7F-4AADE1CF5F9D}" srcOrd="1" destOrd="0" presId="urn:microsoft.com/office/officeart/2016/7/layout/VerticalSolidActionList"/>
    <dgm:cxn modelId="{1822237E-D007-4D45-83BD-A54DA8355DA4}" type="presParOf" srcId="{47034CD9-3ABB-48B8-827E-595A22E94B5C}" destId="{30B6A74A-167F-40A5-9605-DEBF30B49D14}" srcOrd="5" destOrd="0" presId="urn:microsoft.com/office/officeart/2016/7/layout/VerticalSolidActionList"/>
    <dgm:cxn modelId="{FCF9F679-8162-4F64-8EF6-262E7B225DA3}" type="presParOf" srcId="{47034CD9-3ABB-48B8-827E-595A22E94B5C}" destId="{95E9920C-22A3-4512-93F0-EBE0F585124E}" srcOrd="6" destOrd="0" presId="urn:microsoft.com/office/officeart/2016/7/layout/VerticalSolidActionList"/>
    <dgm:cxn modelId="{30443A91-7CF4-404C-9AA1-5E3859129C00}" type="presParOf" srcId="{95E9920C-22A3-4512-93F0-EBE0F585124E}" destId="{99C8789E-2C5B-414A-BB02-6D8F8456080D}" srcOrd="0" destOrd="0" presId="urn:microsoft.com/office/officeart/2016/7/layout/VerticalSolidActionList"/>
    <dgm:cxn modelId="{23B823E7-78F8-412B-8146-364E6A89916B}" type="presParOf" srcId="{95E9920C-22A3-4512-93F0-EBE0F585124E}" destId="{4A32DD9C-C5E8-4B52-BA6E-5484D9A4CB99}" srcOrd="1" destOrd="0" presId="urn:microsoft.com/office/officeart/2016/7/layout/VerticalSolidActionList"/>
    <dgm:cxn modelId="{6375998C-047B-4554-8149-0A5D22F0C7F6}" type="presParOf" srcId="{47034CD9-3ABB-48B8-827E-595A22E94B5C}" destId="{2409CCA1-C1B4-4A80-B999-579FCE9ECFC5}" srcOrd="7" destOrd="0" presId="urn:microsoft.com/office/officeart/2016/7/layout/VerticalSolidActionList"/>
    <dgm:cxn modelId="{EAA76780-A6CE-45C4-BDFB-EEF1CCDFE975}" type="presParOf" srcId="{47034CD9-3ABB-48B8-827E-595A22E94B5C}" destId="{55919A39-128B-4592-9516-84562E441888}" srcOrd="8" destOrd="0" presId="urn:microsoft.com/office/officeart/2016/7/layout/VerticalSolidActionList"/>
    <dgm:cxn modelId="{C8479FE6-44DC-4FF9-8450-F10A6AEFDB69}" type="presParOf" srcId="{55919A39-128B-4592-9516-84562E441888}" destId="{21046332-EBAE-4C36-8E6D-1D7BA0604968}" srcOrd="0" destOrd="0" presId="urn:microsoft.com/office/officeart/2016/7/layout/VerticalSolidActionList"/>
    <dgm:cxn modelId="{A7D502E4-1881-4777-8B67-A8B54F78A837}" type="presParOf" srcId="{55919A39-128B-4592-9516-84562E441888}" destId="{B3671C68-5CE7-493D-B861-41C70429A81B}" srcOrd="1" destOrd="0" presId="urn:microsoft.com/office/officeart/2016/7/layout/VerticalSolidActionList"/>
    <dgm:cxn modelId="{0954F142-27F5-44A3-8A20-56599402AE32}" type="presParOf" srcId="{47034CD9-3ABB-48B8-827E-595A22E94B5C}" destId="{D3CCC97C-F450-4303-9457-6D91F2CB300D}" srcOrd="9" destOrd="0" presId="urn:microsoft.com/office/officeart/2016/7/layout/VerticalSolidActionList"/>
    <dgm:cxn modelId="{D4E57A6C-3EAB-4683-9D8C-B915A6648E2C}" type="presParOf" srcId="{47034CD9-3ABB-48B8-827E-595A22E94B5C}" destId="{1B841D4B-A074-468A-83D8-702B569B841A}" srcOrd="10" destOrd="0" presId="urn:microsoft.com/office/officeart/2016/7/layout/VerticalSolidActionList"/>
    <dgm:cxn modelId="{C646D288-39DF-4407-B545-86F7821AFEEC}" type="presParOf" srcId="{1B841D4B-A074-468A-83D8-702B569B841A}" destId="{C0DF5A8C-4E44-4510-90F9-7E19F7902F01}" srcOrd="0" destOrd="0" presId="urn:microsoft.com/office/officeart/2016/7/layout/VerticalSolidActionList"/>
    <dgm:cxn modelId="{EDAA237E-BA33-4917-8F02-F021C4908874}" type="presParOf" srcId="{1B841D4B-A074-468A-83D8-702B569B841A}" destId="{14248C8C-3CE0-46D9-BD2D-3760E91AF9F8}"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FB43A-A2BC-4E49-B1F1-A7A978F10954}">
      <dsp:nvSpPr>
        <dsp:cNvPr id="0" name=""/>
        <dsp:cNvSpPr/>
      </dsp:nvSpPr>
      <dsp:spPr>
        <a:xfrm>
          <a:off x="0" y="14577"/>
          <a:ext cx="11186555" cy="12792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1" u="sng" kern="1200" dirty="0">
              <a:latin typeface="Calibri" panose="020F0502020204030204" pitchFamily="34" charset="0"/>
              <a:cs typeface="Calibri" panose="020F0502020204030204" pitchFamily="34" charset="0"/>
            </a:rPr>
            <a:t>All monies </a:t>
          </a:r>
          <a:r>
            <a:rPr lang="en-US" sz="2400" kern="1200" dirty="0">
              <a:latin typeface="Calibri" panose="020F0502020204030204" pitchFamily="34" charset="0"/>
              <a:cs typeface="Calibri" panose="020F0502020204030204" pitchFamily="34" charset="0"/>
            </a:rPr>
            <a:t>collected </a:t>
          </a:r>
          <a:r>
            <a:rPr lang="en-US" sz="2400" b="1" u="sng" kern="1200" dirty="0">
              <a:latin typeface="Calibri" panose="020F0502020204030204" pitchFamily="34" charset="0"/>
              <a:cs typeface="Calibri" panose="020F0502020204030204" pitchFamily="34" charset="0"/>
            </a:rPr>
            <a:t>must be deposited </a:t>
          </a:r>
          <a:r>
            <a:rPr lang="en-US" sz="2400" kern="1200" dirty="0">
              <a:latin typeface="Calibri" panose="020F0502020204030204" pitchFamily="34" charset="0"/>
              <a:cs typeface="Calibri" panose="020F0502020204030204" pitchFamily="34" charset="0"/>
            </a:rPr>
            <a:t>into the SAF/CAF account in a timely manner. Sponsor’s will not accept checks which are postdated or over 30 days.</a:t>
          </a:r>
        </a:p>
      </dsp:txBody>
      <dsp:txXfrm>
        <a:off x="62446" y="77023"/>
        <a:ext cx="11061663" cy="1154323"/>
      </dsp:txXfrm>
    </dsp:sp>
    <dsp:sp modelId="{7F6B736C-D38C-4206-9029-43102F48478E}">
      <dsp:nvSpPr>
        <dsp:cNvPr id="0" name=""/>
        <dsp:cNvSpPr/>
      </dsp:nvSpPr>
      <dsp:spPr>
        <a:xfrm>
          <a:off x="0" y="1466238"/>
          <a:ext cx="11186555" cy="90426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Cash </a:t>
          </a:r>
          <a:r>
            <a:rPr lang="en-US" sz="2400" u="sng" kern="1200" dirty="0">
              <a:latin typeface="Calibri" panose="020F0502020204030204" pitchFamily="34" charset="0"/>
              <a:cs typeface="Calibri" panose="020F0502020204030204" pitchFamily="34" charset="0"/>
            </a:rPr>
            <a:t>must not</a:t>
          </a:r>
          <a:r>
            <a:rPr lang="en-US" sz="2400" kern="1200" dirty="0">
              <a:latin typeface="Calibri" panose="020F0502020204030204" pitchFamily="34" charset="0"/>
              <a:cs typeface="Calibri" panose="020F0502020204030204" pitchFamily="34" charset="0"/>
            </a:rPr>
            <a:t> be held and used toward expenses. </a:t>
          </a:r>
        </a:p>
      </dsp:txBody>
      <dsp:txXfrm>
        <a:off x="44143" y="1510381"/>
        <a:ext cx="11098269" cy="815981"/>
      </dsp:txXfrm>
    </dsp:sp>
    <dsp:sp modelId="{0FD0A34B-2537-41B0-A0F7-61AFEFF631F5}">
      <dsp:nvSpPr>
        <dsp:cNvPr id="0" name=""/>
        <dsp:cNvSpPr/>
      </dsp:nvSpPr>
      <dsp:spPr>
        <a:xfrm>
          <a:off x="0" y="2554825"/>
          <a:ext cx="11186555" cy="12135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Payments to vendors must be made with a check issued by the Campus Bookkeeper. Employees will be reimbursed through the Employee Portal RFP system. </a:t>
          </a:r>
          <a:r>
            <a:rPr lang="en-US" sz="2400" b="1" u="sng" kern="1200" dirty="0">
              <a:latin typeface="Calibri" panose="020F0502020204030204" pitchFamily="34" charset="0"/>
              <a:cs typeface="Calibri" panose="020F0502020204030204" pitchFamily="34" charset="0"/>
            </a:rPr>
            <a:t>NO checks will be issued to employees!</a:t>
          </a:r>
          <a:endParaRPr lang="en-US" sz="2400" kern="1200" dirty="0">
            <a:latin typeface="Calibri" panose="020F0502020204030204" pitchFamily="34" charset="0"/>
            <a:cs typeface="Calibri" panose="020F0502020204030204" pitchFamily="34" charset="0"/>
          </a:endParaRPr>
        </a:p>
      </dsp:txBody>
      <dsp:txXfrm>
        <a:off x="59242" y="2614067"/>
        <a:ext cx="11068071" cy="1095091"/>
      </dsp:txXfrm>
    </dsp:sp>
    <dsp:sp modelId="{B0B73108-F5BC-4DBE-A4A0-963046D422DB}">
      <dsp:nvSpPr>
        <dsp:cNvPr id="0" name=""/>
        <dsp:cNvSpPr/>
      </dsp:nvSpPr>
      <dsp:spPr>
        <a:xfrm>
          <a:off x="0" y="3952720"/>
          <a:ext cx="11186555" cy="17269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In the event a sponsor cannot prepare the funds for deposit, the money will be counted by the sponsor, secured in a locked/sealed  bank bag, and given to the Bookkeeper to store in the vault until the deposit can be prepared. (Locking preferred or plastic sealable bags which can be obtained from the Bookkeeper or Office Depot).</a:t>
          </a:r>
        </a:p>
      </dsp:txBody>
      <dsp:txXfrm>
        <a:off x="84301" y="4037021"/>
        <a:ext cx="11017953" cy="1558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4C3BD-7688-4B0D-A4BB-84C3B640B254}">
      <dsp:nvSpPr>
        <dsp:cNvPr id="0" name=""/>
        <dsp:cNvSpPr/>
      </dsp:nvSpPr>
      <dsp:spPr>
        <a:xfrm>
          <a:off x="1851855" y="851"/>
          <a:ext cx="7407420" cy="1195461"/>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3725" tIns="303647" rIns="143725" bIns="303647"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Include district name, campus and teacher name on the website</a:t>
          </a:r>
          <a:r>
            <a:rPr lang="en-US" sz="1100" kern="1200" dirty="0"/>
            <a:t>. </a:t>
          </a:r>
        </a:p>
      </dsp:txBody>
      <dsp:txXfrm>
        <a:off x="1851855" y="851"/>
        <a:ext cx="7407420" cy="1195461"/>
      </dsp:txXfrm>
    </dsp:sp>
    <dsp:sp modelId="{08CACAB3-75B4-4694-B47D-3F7C46491774}">
      <dsp:nvSpPr>
        <dsp:cNvPr id="0" name=""/>
        <dsp:cNvSpPr/>
      </dsp:nvSpPr>
      <dsp:spPr>
        <a:xfrm>
          <a:off x="0" y="851"/>
          <a:ext cx="1851855" cy="1195461"/>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w="9525" cap="flat" cmpd="sng" algn="ctr">
          <a:solidFill>
            <a:schemeClr val="accent5">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994" tIns="118085" rIns="97994" bIns="118085" numCol="1" spcCol="1270" anchor="ctr" anchorCtr="0">
          <a:noAutofit/>
        </a:bodyPr>
        <a:lstStyle/>
        <a:p>
          <a:pPr marL="0" lvl="0" indent="0" algn="ctr" defTabSz="1244600">
            <a:lnSpc>
              <a:spcPct val="90000"/>
            </a:lnSpc>
            <a:spcBef>
              <a:spcPct val="0"/>
            </a:spcBef>
            <a:spcAft>
              <a:spcPct val="35000"/>
            </a:spcAft>
            <a:buNone/>
          </a:pPr>
          <a:r>
            <a:rPr lang="en-US" sz="2800" kern="1200" dirty="0"/>
            <a:t>Include</a:t>
          </a:r>
        </a:p>
      </dsp:txBody>
      <dsp:txXfrm>
        <a:off x="0" y="851"/>
        <a:ext cx="1851855" cy="1195461"/>
      </dsp:txXfrm>
    </dsp:sp>
    <dsp:sp modelId="{688F762F-D320-4BAB-A9F5-3D65516E6A7E}">
      <dsp:nvSpPr>
        <dsp:cNvPr id="0" name=""/>
        <dsp:cNvSpPr/>
      </dsp:nvSpPr>
      <dsp:spPr>
        <a:xfrm>
          <a:off x="1851855" y="1271980"/>
          <a:ext cx="7407420" cy="912197"/>
        </a:xfrm>
        <a:prstGeom prst="rect">
          <a:avLst/>
        </a:prstGeom>
        <a:solidFill>
          <a:schemeClr val="accent5">
            <a:tint val="40000"/>
            <a:alpha val="90000"/>
            <a:hueOff val="-3197473"/>
            <a:satOff val="-497"/>
            <a:lumOff val="-197"/>
            <a:alphaOff val="0"/>
          </a:schemeClr>
        </a:solidFill>
        <a:ln w="9525" cap="flat" cmpd="sng" algn="ctr">
          <a:solidFill>
            <a:schemeClr val="accent5">
              <a:tint val="40000"/>
              <a:alpha val="90000"/>
              <a:hueOff val="-3197473"/>
              <a:satOff val="-497"/>
              <a:lumOff val="-19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3725" tIns="303647" rIns="143725" bIns="303647"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Set donation period of 60 days or less. </a:t>
          </a:r>
        </a:p>
      </dsp:txBody>
      <dsp:txXfrm>
        <a:off x="1851855" y="1271980"/>
        <a:ext cx="7407420" cy="912197"/>
      </dsp:txXfrm>
    </dsp:sp>
    <dsp:sp modelId="{7E09FE74-FBDB-453D-B5D1-B16B72CF71FB}">
      <dsp:nvSpPr>
        <dsp:cNvPr id="0" name=""/>
        <dsp:cNvSpPr/>
      </dsp:nvSpPr>
      <dsp:spPr>
        <a:xfrm>
          <a:off x="0" y="1268041"/>
          <a:ext cx="1851855" cy="920075"/>
        </a:xfrm>
        <a:prstGeom prst="rect">
          <a:avLst/>
        </a:prstGeom>
        <a:gradFill rotWithShape="0">
          <a:gsLst>
            <a:gs pos="0">
              <a:schemeClr val="accent5">
                <a:hueOff val="-3189835"/>
                <a:satOff val="103"/>
                <a:lumOff val="-1373"/>
                <a:alphaOff val="0"/>
                <a:tint val="94000"/>
                <a:satMod val="100000"/>
                <a:lumMod val="108000"/>
              </a:schemeClr>
            </a:gs>
            <a:gs pos="50000">
              <a:schemeClr val="accent5">
                <a:hueOff val="-3189835"/>
                <a:satOff val="103"/>
                <a:lumOff val="-1373"/>
                <a:alphaOff val="0"/>
                <a:tint val="98000"/>
                <a:shade val="100000"/>
                <a:satMod val="100000"/>
                <a:lumMod val="100000"/>
              </a:schemeClr>
            </a:gs>
            <a:gs pos="100000">
              <a:schemeClr val="accent5">
                <a:hueOff val="-3189835"/>
                <a:satOff val="103"/>
                <a:lumOff val="-1373"/>
                <a:alphaOff val="0"/>
                <a:shade val="72000"/>
                <a:satMod val="120000"/>
                <a:lumMod val="100000"/>
              </a:schemeClr>
            </a:gs>
          </a:gsLst>
          <a:lin ang="5400000" scaled="0"/>
        </a:gradFill>
        <a:ln w="9525" cap="flat" cmpd="sng" algn="ctr">
          <a:solidFill>
            <a:schemeClr val="accent5">
              <a:hueOff val="-3189835"/>
              <a:satOff val="103"/>
              <a:lumOff val="-1373"/>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994" tIns="118085" rIns="97994" bIns="118085" numCol="1" spcCol="1270" anchor="ctr" anchorCtr="0">
          <a:noAutofit/>
        </a:bodyPr>
        <a:lstStyle/>
        <a:p>
          <a:pPr marL="0" lvl="0" indent="0" algn="ctr" defTabSz="1244600">
            <a:lnSpc>
              <a:spcPct val="90000"/>
            </a:lnSpc>
            <a:spcBef>
              <a:spcPct val="0"/>
            </a:spcBef>
            <a:spcAft>
              <a:spcPct val="35000"/>
            </a:spcAft>
            <a:buNone/>
          </a:pPr>
          <a:r>
            <a:rPr lang="en-US" sz="2800" kern="1200"/>
            <a:t>Set</a:t>
          </a:r>
        </a:p>
      </dsp:txBody>
      <dsp:txXfrm>
        <a:off x="0" y="1268041"/>
        <a:ext cx="1851855" cy="920075"/>
      </dsp:txXfrm>
    </dsp:sp>
    <dsp:sp modelId="{45AE8564-B62C-46E9-BD7F-4AADE1CF5F9D}">
      <dsp:nvSpPr>
        <dsp:cNvPr id="0" name=""/>
        <dsp:cNvSpPr/>
      </dsp:nvSpPr>
      <dsp:spPr>
        <a:xfrm>
          <a:off x="1851855" y="2259844"/>
          <a:ext cx="7407420" cy="1195461"/>
        </a:xfrm>
        <a:prstGeom prst="rect">
          <a:avLst/>
        </a:prstGeom>
        <a:solidFill>
          <a:schemeClr val="accent5">
            <a:tint val="40000"/>
            <a:alpha val="90000"/>
            <a:hueOff val="-6394945"/>
            <a:satOff val="-994"/>
            <a:lumOff val="-394"/>
            <a:alphaOff val="0"/>
          </a:schemeClr>
        </a:solidFill>
        <a:ln w="9525" cap="flat" cmpd="sng" algn="ctr">
          <a:solidFill>
            <a:schemeClr val="accent5">
              <a:tint val="40000"/>
              <a:alpha val="90000"/>
              <a:hueOff val="-6394945"/>
              <a:satOff val="-994"/>
              <a:lumOff val="-39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3725" tIns="303647" rIns="143725" bIns="303647"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Inform donors regarding any service fees that will be deducted from their online donation by the website being used. </a:t>
          </a:r>
        </a:p>
      </dsp:txBody>
      <dsp:txXfrm>
        <a:off x="1851855" y="2259844"/>
        <a:ext cx="7407420" cy="1195461"/>
      </dsp:txXfrm>
    </dsp:sp>
    <dsp:sp modelId="{32534B64-3DC9-4FF1-8E22-3FC52819B2FE}">
      <dsp:nvSpPr>
        <dsp:cNvPr id="0" name=""/>
        <dsp:cNvSpPr/>
      </dsp:nvSpPr>
      <dsp:spPr>
        <a:xfrm>
          <a:off x="0" y="2259844"/>
          <a:ext cx="1851855" cy="1195461"/>
        </a:xfrm>
        <a:prstGeom prst="rect">
          <a:avLst/>
        </a:prstGeom>
        <a:gradFill rotWithShape="0">
          <a:gsLst>
            <a:gs pos="0">
              <a:schemeClr val="accent5">
                <a:hueOff val="-6379671"/>
                <a:satOff val="207"/>
                <a:lumOff val="-2746"/>
                <a:alphaOff val="0"/>
                <a:tint val="94000"/>
                <a:satMod val="100000"/>
                <a:lumMod val="108000"/>
              </a:schemeClr>
            </a:gs>
            <a:gs pos="50000">
              <a:schemeClr val="accent5">
                <a:hueOff val="-6379671"/>
                <a:satOff val="207"/>
                <a:lumOff val="-2746"/>
                <a:alphaOff val="0"/>
                <a:tint val="98000"/>
                <a:shade val="100000"/>
                <a:satMod val="100000"/>
                <a:lumMod val="100000"/>
              </a:schemeClr>
            </a:gs>
            <a:gs pos="100000">
              <a:schemeClr val="accent5">
                <a:hueOff val="-6379671"/>
                <a:satOff val="207"/>
                <a:lumOff val="-2746"/>
                <a:alphaOff val="0"/>
                <a:shade val="72000"/>
                <a:satMod val="120000"/>
                <a:lumMod val="100000"/>
              </a:schemeClr>
            </a:gs>
          </a:gsLst>
          <a:lin ang="5400000" scaled="0"/>
        </a:gradFill>
        <a:ln w="9525" cap="flat" cmpd="sng" algn="ctr">
          <a:solidFill>
            <a:schemeClr val="accent5">
              <a:hueOff val="-6379671"/>
              <a:satOff val="207"/>
              <a:lumOff val="-2746"/>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994" tIns="118085" rIns="97994" bIns="118085" numCol="1" spcCol="1270" anchor="ctr" anchorCtr="0">
          <a:noAutofit/>
        </a:bodyPr>
        <a:lstStyle/>
        <a:p>
          <a:pPr marL="0" lvl="0" indent="0" algn="ctr" defTabSz="1244600">
            <a:lnSpc>
              <a:spcPct val="90000"/>
            </a:lnSpc>
            <a:spcBef>
              <a:spcPct val="0"/>
            </a:spcBef>
            <a:spcAft>
              <a:spcPct val="35000"/>
            </a:spcAft>
            <a:buNone/>
          </a:pPr>
          <a:r>
            <a:rPr lang="en-US" sz="2800" kern="1200" dirty="0"/>
            <a:t>Inform</a:t>
          </a:r>
        </a:p>
      </dsp:txBody>
      <dsp:txXfrm>
        <a:off x="0" y="2259844"/>
        <a:ext cx="1851855" cy="1195461"/>
      </dsp:txXfrm>
    </dsp:sp>
    <dsp:sp modelId="{4A32DD9C-C5E8-4B52-BA6E-5484D9A4CB99}">
      <dsp:nvSpPr>
        <dsp:cNvPr id="0" name=""/>
        <dsp:cNvSpPr/>
      </dsp:nvSpPr>
      <dsp:spPr>
        <a:xfrm>
          <a:off x="1851855" y="3564613"/>
          <a:ext cx="7407420" cy="926662"/>
        </a:xfrm>
        <a:prstGeom prst="rect">
          <a:avLst/>
        </a:prstGeom>
        <a:solidFill>
          <a:schemeClr val="accent5">
            <a:tint val="40000"/>
            <a:alpha val="90000"/>
            <a:hueOff val="-9592419"/>
            <a:satOff val="-1491"/>
            <a:lumOff val="-591"/>
            <a:alphaOff val="0"/>
          </a:schemeClr>
        </a:solidFill>
        <a:ln w="9525" cap="flat" cmpd="sng" algn="ctr">
          <a:solidFill>
            <a:schemeClr val="accent5">
              <a:tint val="40000"/>
              <a:alpha val="90000"/>
              <a:hueOff val="-9592419"/>
              <a:satOff val="-1491"/>
              <a:lumOff val="-59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3725" tIns="303647" rIns="143725" bIns="303647"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Follow all applicable District purchasing requirements when spending funds collected. </a:t>
          </a:r>
        </a:p>
      </dsp:txBody>
      <dsp:txXfrm>
        <a:off x="1851855" y="3564613"/>
        <a:ext cx="7407420" cy="926662"/>
      </dsp:txXfrm>
    </dsp:sp>
    <dsp:sp modelId="{99C8789E-2C5B-414A-BB02-6D8F8456080D}">
      <dsp:nvSpPr>
        <dsp:cNvPr id="0" name=""/>
        <dsp:cNvSpPr/>
      </dsp:nvSpPr>
      <dsp:spPr>
        <a:xfrm>
          <a:off x="0" y="3527033"/>
          <a:ext cx="1851855" cy="1001820"/>
        </a:xfrm>
        <a:prstGeom prst="rect">
          <a:avLst/>
        </a:prstGeom>
        <a:gradFill rotWithShape="0">
          <a:gsLst>
            <a:gs pos="0">
              <a:schemeClr val="accent5">
                <a:hueOff val="-9569507"/>
                <a:satOff val="310"/>
                <a:lumOff val="-4118"/>
                <a:alphaOff val="0"/>
                <a:tint val="94000"/>
                <a:satMod val="100000"/>
                <a:lumMod val="108000"/>
              </a:schemeClr>
            </a:gs>
            <a:gs pos="50000">
              <a:schemeClr val="accent5">
                <a:hueOff val="-9569507"/>
                <a:satOff val="310"/>
                <a:lumOff val="-4118"/>
                <a:alphaOff val="0"/>
                <a:tint val="98000"/>
                <a:shade val="100000"/>
                <a:satMod val="100000"/>
                <a:lumMod val="100000"/>
              </a:schemeClr>
            </a:gs>
            <a:gs pos="100000">
              <a:schemeClr val="accent5">
                <a:hueOff val="-9569507"/>
                <a:satOff val="310"/>
                <a:lumOff val="-4118"/>
                <a:alphaOff val="0"/>
                <a:shade val="72000"/>
                <a:satMod val="120000"/>
                <a:lumMod val="100000"/>
              </a:schemeClr>
            </a:gs>
          </a:gsLst>
          <a:lin ang="5400000" scaled="0"/>
        </a:gradFill>
        <a:ln w="9525" cap="flat" cmpd="sng" algn="ctr">
          <a:solidFill>
            <a:schemeClr val="accent5">
              <a:hueOff val="-9569507"/>
              <a:satOff val="310"/>
              <a:lumOff val="-4118"/>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994" tIns="118085" rIns="97994" bIns="118085" numCol="1" spcCol="1270" anchor="ctr" anchorCtr="0">
          <a:noAutofit/>
        </a:bodyPr>
        <a:lstStyle/>
        <a:p>
          <a:pPr marL="0" lvl="0" indent="0" algn="ctr" defTabSz="1244600">
            <a:lnSpc>
              <a:spcPct val="90000"/>
            </a:lnSpc>
            <a:spcBef>
              <a:spcPct val="0"/>
            </a:spcBef>
            <a:spcAft>
              <a:spcPct val="35000"/>
            </a:spcAft>
            <a:buNone/>
          </a:pPr>
          <a:r>
            <a:rPr lang="en-US" sz="2800" kern="1200" dirty="0"/>
            <a:t>Follow</a:t>
          </a:r>
        </a:p>
      </dsp:txBody>
      <dsp:txXfrm>
        <a:off x="0" y="3527033"/>
        <a:ext cx="1851855" cy="1001820"/>
      </dsp:txXfrm>
    </dsp:sp>
    <dsp:sp modelId="{B3671C68-5CE7-493D-B861-41C70429A81B}">
      <dsp:nvSpPr>
        <dsp:cNvPr id="0" name=""/>
        <dsp:cNvSpPr/>
      </dsp:nvSpPr>
      <dsp:spPr>
        <a:xfrm>
          <a:off x="1851855" y="4600582"/>
          <a:ext cx="7407420" cy="854910"/>
        </a:xfrm>
        <a:prstGeom prst="rect">
          <a:avLst/>
        </a:prstGeom>
        <a:solidFill>
          <a:schemeClr val="accent5">
            <a:tint val="40000"/>
            <a:alpha val="90000"/>
            <a:hueOff val="-12789890"/>
            <a:satOff val="-1988"/>
            <a:lumOff val="-788"/>
            <a:alphaOff val="0"/>
          </a:schemeClr>
        </a:solidFill>
        <a:ln w="9525" cap="flat" cmpd="sng" algn="ctr">
          <a:solidFill>
            <a:schemeClr val="accent5">
              <a:tint val="40000"/>
              <a:alpha val="90000"/>
              <a:hueOff val="-12789890"/>
              <a:satOff val="-1988"/>
              <a:lumOff val="-78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3725" tIns="303647" rIns="143725" bIns="303647"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Report donations to the Budget Office when project is completed</a:t>
          </a:r>
          <a:r>
            <a:rPr lang="en-US" sz="1100" kern="1200" dirty="0"/>
            <a:t>.</a:t>
          </a:r>
        </a:p>
      </dsp:txBody>
      <dsp:txXfrm>
        <a:off x="1851855" y="4600582"/>
        <a:ext cx="7407420" cy="854910"/>
      </dsp:txXfrm>
    </dsp:sp>
    <dsp:sp modelId="{21046332-EBAE-4C36-8E6D-1D7BA0604968}">
      <dsp:nvSpPr>
        <dsp:cNvPr id="0" name=""/>
        <dsp:cNvSpPr/>
      </dsp:nvSpPr>
      <dsp:spPr>
        <a:xfrm>
          <a:off x="0" y="4610905"/>
          <a:ext cx="1851855" cy="834265"/>
        </a:xfrm>
        <a:prstGeom prst="rect">
          <a:avLst/>
        </a:prstGeom>
        <a:gradFill rotWithShape="0">
          <a:gsLst>
            <a:gs pos="0">
              <a:schemeClr val="accent5">
                <a:hueOff val="-12759341"/>
                <a:satOff val="414"/>
                <a:lumOff val="-5491"/>
                <a:alphaOff val="0"/>
                <a:tint val="94000"/>
                <a:satMod val="100000"/>
                <a:lumMod val="108000"/>
              </a:schemeClr>
            </a:gs>
            <a:gs pos="50000">
              <a:schemeClr val="accent5">
                <a:hueOff val="-12759341"/>
                <a:satOff val="414"/>
                <a:lumOff val="-5491"/>
                <a:alphaOff val="0"/>
                <a:tint val="98000"/>
                <a:shade val="100000"/>
                <a:satMod val="100000"/>
                <a:lumMod val="100000"/>
              </a:schemeClr>
            </a:gs>
            <a:gs pos="100000">
              <a:schemeClr val="accent5">
                <a:hueOff val="-12759341"/>
                <a:satOff val="414"/>
                <a:lumOff val="-5491"/>
                <a:alphaOff val="0"/>
                <a:shade val="72000"/>
                <a:satMod val="120000"/>
                <a:lumMod val="100000"/>
              </a:schemeClr>
            </a:gs>
          </a:gsLst>
          <a:lin ang="5400000" scaled="0"/>
        </a:gradFill>
        <a:ln w="9525" cap="flat" cmpd="sng" algn="ctr">
          <a:solidFill>
            <a:schemeClr val="accent5">
              <a:hueOff val="-12759341"/>
              <a:satOff val="414"/>
              <a:lumOff val="-5491"/>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994" tIns="118085" rIns="97994" bIns="118085" numCol="1" spcCol="1270" anchor="ctr" anchorCtr="0">
          <a:noAutofit/>
        </a:bodyPr>
        <a:lstStyle/>
        <a:p>
          <a:pPr marL="0" lvl="0" indent="0" algn="ctr" defTabSz="1244600">
            <a:lnSpc>
              <a:spcPct val="90000"/>
            </a:lnSpc>
            <a:spcBef>
              <a:spcPct val="0"/>
            </a:spcBef>
            <a:spcAft>
              <a:spcPct val="35000"/>
            </a:spcAft>
            <a:buNone/>
          </a:pPr>
          <a:r>
            <a:rPr lang="en-US" sz="2800" kern="1200" dirty="0"/>
            <a:t>Report</a:t>
          </a:r>
        </a:p>
      </dsp:txBody>
      <dsp:txXfrm>
        <a:off x="0" y="4610905"/>
        <a:ext cx="1851855" cy="834265"/>
      </dsp:txXfrm>
    </dsp:sp>
    <dsp:sp modelId="{14248C8C-3CE0-46D9-BD2D-3760E91AF9F8}">
      <dsp:nvSpPr>
        <dsp:cNvPr id="0" name=""/>
        <dsp:cNvSpPr/>
      </dsp:nvSpPr>
      <dsp:spPr>
        <a:xfrm>
          <a:off x="1850046" y="5527220"/>
          <a:ext cx="7400186" cy="1329927"/>
        </a:xfrm>
        <a:prstGeom prst="rect">
          <a:avLst/>
        </a:prstGeom>
        <a:solidFill>
          <a:schemeClr val="accent5">
            <a:tint val="40000"/>
            <a:alpha val="90000"/>
            <a:hueOff val="-15987363"/>
            <a:satOff val="-2485"/>
            <a:lumOff val="-985"/>
            <a:alphaOff val="0"/>
          </a:schemeClr>
        </a:solidFill>
        <a:ln w="9525" cap="flat" cmpd="sng" algn="ctr">
          <a:solidFill>
            <a:schemeClr val="accent5">
              <a:tint val="40000"/>
              <a:alpha val="90000"/>
              <a:hueOff val="-15987363"/>
              <a:satOff val="-2485"/>
              <a:lumOff val="-9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3584" tIns="303647" rIns="143584" bIns="303647"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Non-Cash items need to be added to CRMS when appropriate and reported to the Budget Office if greater than $5,000. Please work with your Campus CRMS manager and/or Campus Bookkeeper.</a:t>
          </a:r>
        </a:p>
      </dsp:txBody>
      <dsp:txXfrm>
        <a:off x="1850046" y="5527220"/>
        <a:ext cx="7400186" cy="1329927"/>
      </dsp:txXfrm>
    </dsp:sp>
    <dsp:sp modelId="{C0DF5A8C-4E44-4510-90F9-7E19F7902F01}">
      <dsp:nvSpPr>
        <dsp:cNvPr id="0" name=""/>
        <dsp:cNvSpPr/>
      </dsp:nvSpPr>
      <dsp:spPr>
        <a:xfrm>
          <a:off x="0" y="5545774"/>
          <a:ext cx="1850046" cy="1292820"/>
        </a:xfrm>
        <a:prstGeom prst="rect">
          <a:avLst/>
        </a:prstGeom>
        <a:gradFill rotWithShape="0">
          <a:gsLst>
            <a:gs pos="0">
              <a:schemeClr val="accent5">
                <a:hueOff val="-15949177"/>
                <a:satOff val="517"/>
                <a:lumOff val="-6864"/>
                <a:alphaOff val="0"/>
                <a:tint val="94000"/>
                <a:satMod val="100000"/>
                <a:lumMod val="108000"/>
              </a:schemeClr>
            </a:gs>
            <a:gs pos="50000">
              <a:schemeClr val="accent5">
                <a:hueOff val="-15949177"/>
                <a:satOff val="517"/>
                <a:lumOff val="-6864"/>
                <a:alphaOff val="0"/>
                <a:tint val="98000"/>
                <a:shade val="100000"/>
                <a:satMod val="100000"/>
                <a:lumMod val="100000"/>
              </a:schemeClr>
            </a:gs>
            <a:gs pos="100000">
              <a:schemeClr val="accent5">
                <a:hueOff val="-15949177"/>
                <a:satOff val="517"/>
                <a:lumOff val="-6864"/>
                <a:alphaOff val="0"/>
                <a:shade val="72000"/>
                <a:satMod val="120000"/>
                <a:lumMod val="100000"/>
              </a:schemeClr>
            </a:gs>
          </a:gsLst>
          <a:lin ang="5400000" scaled="0"/>
        </a:gradFill>
        <a:ln w="9525" cap="flat" cmpd="sng" algn="ctr">
          <a:solidFill>
            <a:schemeClr val="accent5">
              <a:hueOff val="-15949177"/>
              <a:satOff val="517"/>
              <a:lumOff val="-6864"/>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898" tIns="118085" rIns="97898" bIns="118085" numCol="1" spcCol="1270" anchor="ctr" anchorCtr="0">
          <a:noAutofit/>
        </a:bodyPr>
        <a:lstStyle/>
        <a:p>
          <a:pPr marL="0" lvl="0" indent="0" algn="ctr" defTabSz="1244600">
            <a:lnSpc>
              <a:spcPct val="90000"/>
            </a:lnSpc>
            <a:spcBef>
              <a:spcPct val="0"/>
            </a:spcBef>
            <a:spcAft>
              <a:spcPct val="35000"/>
            </a:spcAft>
            <a:buNone/>
          </a:pPr>
          <a:r>
            <a:rPr lang="en-US" sz="2800" kern="1200" dirty="0"/>
            <a:t>Non-Cash</a:t>
          </a:r>
        </a:p>
      </dsp:txBody>
      <dsp:txXfrm>
        <a:off x="0" y="5545774"/>
        <a:ext cx="1850046" cy="12928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6247"/>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1"/>
            <a:ext cx="3037523" cy="466247"/>
          </a:xfrm>
          <a:prstGeom prst="rect">
            <a:avLst/>
          </a:prstGeom>
        </p:spPr>
        <p:txBody>
          <a:bodyPr vert="horz" lIns="91330" tIns="45665" rIns="91330" bIns="45665" rtlCol="0"/>
          <a:lstStyle>
            <a:lvl1pPr algn="r">
              <a:defRPr sz="1200"/>
            </a:lvl1pPr>
          </a:lstStyle>
          <a:p>
            <a:fld id="{331796AF-00E4-458B-8829-A52581E02510}" type="datetimeFigureOut">
              <a:rPr lang="en-US" smtClean="0"/>
              <a:t>8/11/2025</a:t>
            </a:fld>
            <a:endParaRPr lang="en-US"/>
          </a:p>
        </p:txBody>
      </p:sp>
      <p:sp>
        <p:nvSpPr>
          <p:cNvPr id="4" name="Footer Placeholder 3"/>
          <p:cNvSpPr>
            <a:spLocks noGrp="1"/>
          </p:cNvSpPr>
          <p:nvPr>
            <p:ph type="ftr" sz="quarter" idx="2"/>
          </p:nvPr>
        </p:nvSpPr>
        <p:spPr>
          <a:xfrm>
            <a:off x="0" y="8830153"/>
            <a:ext cx="3037523" cy="466247"/>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6247"/>
          </a:xfrm>
          <a:prstGeom prst="rect">
            <a:avLst/>
          </a:prstGeom>
        </p:spPr>
        <p:txBody>
          <a:bodyPr vert="horz" lIns="91330" tIns="45665" rIns="91330" bIns="45665" rtlCol="0" anchor="b"/>
          <a:lstStyle>
            <a:lvl1pPr algn="r">
              <a:defRPr sz="1200"/>
            </a:lvl1pPr>
          </a:lstStyle>
          <a:p>
            <a:fld id="{4946280A-1A19-4840-A61E-A74DA33458A0}" type="slidenum">
              <a:rPr lang="en-US" smtClean="0"/>
              <a:t>‹#›</a:t>
            </a:fld>
            <a:endParaRPr lang="en-US"/>
          </a:p>
        </p:txBody>
      </p:sp>
    </p:spTree>
    <p:extLst>
      <p:ext uri="{BB962C8B-B14F-4D97-AF65-F5344CB8AC3E}">
        <p14:creationId xmlns:p14="http://schemas.microsoft.com/office/powerpoint/2010/main" val="485970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6247"/>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idx="1"/>
          </p:nvPr>
        </p:nvSpPr>
        <p:spPr>
          <a:xfrm>
            <a:off x="3971292" y="1"/>
            <a:ext cx="3037523" cy="466247"/>
          </a:xfrm>
          <a:prstGeom prst="rect">
            <a:avLst/>
          </a:prstGeom>
        </p:spPr>
        <p:txBody>
          <a:bodyPr vert="horz" lIns="91330" tIns="45665" rIns="91330" bIns="45665" rtlCol="0"/>
          <a:lstStyle>
            <a:lvl1pPr algn="r">
              <a:defRPr sz="1200"/>
            </a:lvl1pPr>
          </a:lstStyle>
          <a:p>
            <a:fld id="{60C169AD-6021-4BCD-862E-DB1A5BD12A93}" type="datetimeFigureOut">
              <a:rPr lang="en-US" smtClean="0"/>
              <a:t>8/11/2025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330" tIns="45665" rIns="91330" bIns="45665" rtlCol="0" anchor="ctr"/>
          <a:lstStyle/>
          <a:p>
            <a:endParaRPr lang="en-US"/>
          </a:p>
        </p:txBody>
      </p:sp>
      <p:sp>
        <p:nvSpPr>
          <p:cNvPr id="5" name="Notes Placeholder 4"/>
          <p:cNvSpPr>
            <a:spLocks noGrp="1"/>
          </p:cNvSpPr>
          <p:nvPr>
            <p:ph type="body" sz="quarter" idx="3"/>
          </p:nvPr>
        </p:nvSpPr>
        <p:spPr>
          <a:xfrm>
            <a:off x="700723" y="4473754"/>
            <a:ext cx="5608954" cy="3660200"/>
          </a:xfrm>
          <a:prstGeom prst="rect">
            <a:avLst/>
          </a:prstGeom>
        </p:spPr>
        <p:txBody>
          <a:bodyPr vert="horz" lIns="91330" tIns="45665" rIns="91330" bIns="456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153"/>
            <a:ext cx="3037523" cy="466247"/>
          </a:xfrm>
          <a:prstGeom prst="rect">
            <a:avLst/>
          </a:prstGeom>
        </p:spPr>
        <p:txBody>
          <a:bodyPr vert="horz" lIns="91330" tIns="45665" rIns="91330" bIns="45665" rtlCol="0" anchor="b"/>
          <a:lstStyle>
            <a:lvl1pPr algn="l">
              <a:defRPr sz="1200"/>
            </a:lvl1pPr>
          </a:lstStyle>
          <a:p>
            <a:endParaRPr lang="en-US"/>
          </a:p>
        </p:txBody>
      </p:sp>
      <p:sp>
        <p:nvSpPr>
          <p:cNvPr id="7" name="Slide Number Placeholder 6"/>
          <p:cNvSpPr>
            <a:spLocks noGrp="1"/>
          </p:cNvSpPr>
          <p:nvPr>
            <p:ph type="sldNum" sz="quarter" idx="5"/>
          </p:nvPr>
        </p:nvSpPr>
        <p:spPr>
          <a:xfrm>
            <a:off x="3971292" y="8830153"/>
            <a:ext cx="3037523" cy="466247"/>
          </a:xfrm>
          <a:prstGeom prst="rect">
            <a:avLst/>
          </a:prstGeom>
        </p:spPr>
        <p:txBody>
          <a:bodyPr vert="horz" lIns="91330" tIns="45665" rIns="91330" bIns="45665" rtlCol="0" anchor="b"/>
          <a:lstStyle>
            <a:lvl1pPr algn="r">
              <a:defRPr sz="1200"/>
            </a:lvl1pPr>
          </a:lstStyle>
          <a:p>
            <a:fld id="{D896504A-2EE1-4078-96E9-CD0D08B75D14}" type="slidenum">
              <a:rPr lang="en-US" smtClean="0"/>
              <a:t>‹#›</a:t>
            </a:fld>
            <a:endParaRPr lang="en-US"/>
          </a:p>
        </p:txBody>
      </p:sp>
    </p:spTree>
    <p:extLst>
      <p:ext uri="{BB962C8B-B14F-4D97-AF65-F5344CB8AC3E}">
        <p14:creationId xmlns:p14="http://schemas.microsoft.com/office/powerpoint/2010/main" val="894598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new School Year with North East ISD.  If you are watching this training, you may have been selected to be a Sponsor for a Campus or Student Activity Account, also known as CAF or SAF. This presentation will provide you with procedures for making deposits, fundraising and placing orders. For more in-depth information, please refer to the Sponsor Handbook located under the Budget and Finance webpage. </a:t>
            </a:r>
          </a:p>
        </p:txBody>
      </p:sp>
      <p:sp>
        <p:nvSpPr>
          <p:cNvPr id="4" name="Slide Number Placeholder 3"/>
          <p:cNvSpPr>
            <a:spLocks noGrp="1"/>
          </p:cNvSpPr>
          <p:nvPr>
            <p:ph type="sldNum" sz="quarter" idx="5"/>
          </p:nvPr>
        </p:nvSpPr>
        <p:spPr/>
        <p:txBody>
          <a:bodyPr/>
          <a:lstStyle/>
          <a:p>
            <a:fld id="{D896504A-2EE1-4078-96E9-CD0D08B75D14}" type="slidenum">
              <a:rPr lang="en-US" smtClean="0"/>
              <a:t>1</a:t>
            </a:fld>
            <a:endParaRPr lang="en-US"/>
          </a:p>
        </p:txBody>
      </p:sp>
    </p:spTree>
    <p:extLst>
      <p:ext uri="{BB962C8B-B14F-4D97-AF65-F5344CB8AC3E}">
        <p14:creationId xmlns:p14="http://schemas.microsoft.com/office/powerpoint/2010/main" val="556837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Activity Funds or SAF Accounts as they are called, are funds which the district holds in trust for the student groups. Examples of this type of account would be, PALS, Chess Club,  Faculty Fund, Student Council, NJHS, Band, Spirit Club, Debate, Yearbook. Students accounts will have officers and the Students determine how the money is spent, not the sponsor. Meeting minutes approving each expenditure will be attached to all requests and signed by the SAF Officer’s prior to any purchase. No photocopies will be accepted. All purchase request must be on a completed SAF/CAF PO form attached to the signed student minutes, signed by the Principal and then given to the Campus Bookkeeper for processing. All purchases are required to be made from a District Approved Bid Vendor.</a:t>
            </a:r>
          </a:p>
        </p:txBody>
      </p:sp>
      <p:sp>
        <p:nvSpPr>
          <p:cNvPr id="4" name="Slide Number Placeholder 3"/>
          <p:cNvSpPr>
            <a:spLocks noGrp="1"/>
          </p:cNvSpPr>
          <p:nvPr>
            <p:ph type="sldNum" sz="quarter" idx="5"/>
          </p:nvPr>
        </p:nvSpPr>
        <p:spPr/>
        <p:txBody>
          <a:bodyPr/>
          <a:lstStyle/>
          <a:p>
            <a:fld id="{D896504A-2EE1-4078-96E9-CD0D08B75D14}" type="slidenum">
              <a:rPr lang="en-US" smtClean="0"/>
              <a:t>10</a:t>
            </a:fld>
            <a:endParaRPr lang="en-US"/>
          </a:p>
        </p:txBody>
      </p:sp>
    </p:spTree>
    <p:extLst>
      <p:ext uri="{BB962C8B-B14F-4D97-AF65-F5344CB8AC3E}">
        <p14:creationId xmlns:p14="http://schemas.microsoft.com/office/powerpoint/2010/main" val="30227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US" dirty="0"/>
              <a:t>The District Bid Vendor List is located under the Procurement &amp; e-Commerce web page. In order to access this page, please be sure you are logged into your </a:t>
            </a:r>
            <a:r>
              <a:rPr lang="en-US" dirty="0" err="1"/>
              <a:t>MyNEISD</a:t>
            </a:r>
            <a:r>
              <a:rPr lang="en-US" dirty="0"/>
              <a:t>. Go to Departments, Purchasing &amp; eCommerce, Scroll down and go to Purchasing – PO Code/Vendor List, then Click Here to view the PO/Vendor list.</a:t>
            </a:r>
          </a:p>
          <a:p>
            <a:pPr defTabSz="913303">
              <a:defRPr/>
            </a:pPr>
            <a:endParaRPr lang="en-US" dirty="0"/>
          </a:p>
          <a:p>
            <a:pPr defTabSz="913303">
              <a:defRPr/>
            </a:pPr>
            <a:r>
              <a:rPr lang="en-US" dirty="0"/>
              <a:t>This is a searchable PDF. On your keyboard, press Ctrl F and enter the Vendor Name you are searching for or the type of service or product you are looking for. Example of this would be,  Whataburger. This will come up and show you what locations you may use.  Only locations on this Vendor list can be used, so please be sure when placing an order, you have the right location. Another example would be Hobby Lobby. You can see they are a Bid Vendor, but are not EDGAR compliant, meaning you cannot use Federal Funds for these purchases. If you don’t know where you may purchase a product, you could search for an item: example, food. This will bring up vendors who are on the bid list and are “allowable” vendors. By pressing enter after your search, if there are any other vendors under this list with your description, the search will filter through each one until it reaches the end. You may always check with your Campus Bookkeeper if you are unable to locate a vendor for assistance. The is a living breathing document and can be updated at anytime, so please do not print this.</a:t>
            </a:r>
          </a:p>
          <a:p>
            <a:pPr defTabSz="913303">
              <a:defRPr/>
            </a:pPr>
            <a:endParaRPr lang="en-US" dirty="0"/>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11</a:t>
            </a:fld>
            <a:endParaRPr lang="en-US"/>
          </a:p>
        </p:txBody>
      </p:sp>
    </p:spTree>
    <p:extLst>
      <p:ext uri="{BB962C8B-B14F-4D97-AF65-F5344CB8AC3E}">
        <p14:creationId xmlns:p14="http://schemas.microsoft.com/office/powerpoint/2010/main" val="221887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District Bid Vendor List is located under the Procurement &amp; e-Commerce web page. Go to Purchasing – PO Code/Vendor List.</a:t>
            </a:r>
          </a:p>
        </p:txBody>
      </p:sp>
      <p:sp>
        <p:nvSpPr>
          <p:cNvPr id="4" name="Slide Number Placeholder 3"/>
          <p:cNvSpPr>
            <a:spLocks noGrp="1"/>
          </p:cNvSpPr>
          <p:nvPr>
            <p:ph type="sldNum" sz="quarter" idx="5"/>
          </p:nvPr>
        </p:nvSpPr>
        <p:spPr/>
        <p:txBody>
          <a:bodyPr/>
          <a:lstStyle/>
          <a:p>
            <a:fld id="{D896504A-2EE1-4078-96E9-CD0D08B75D14}" type="slidenum">
              <a:rPr lang="en-US" smtClean="0"/>
              <a:t>12</a:t>
            </a:fld>
            <a:endParaRPr lang="en-US"/>
          </a:p>
        </p:txBody>
      </p:sp>
    </p:spTree>
    <p:extLst>
      <p:ext uri="{BB962C8B-B14F-4D97-AF65-F5344CB8AC3E}">
        <p14:creationId xmlns:p14="http://schemas.microsoft.com/office/powerpoint/2010/main" val="753782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searchable PDF. On your keyboard, press Ctrl F and enter the Vendor Name you are searching for or the type of service or product you are looking for. Example of this would be,  Whataburger. This will come up and show you what location you may use. Another example would be Hobby Lobby. You can see they are a Bid Vendor, but are not EDGAR compliant, meaning you cannot use Federal Funds for purchases. If you don’t know where you may purchase a product, you could search for example, Art Supplies. This will bring up vendors who you can use. By pressing enter after your search, if there are any other vendors under this list with your description, the search will filter through each one until it reaches the end. You may always check with your Campus Bookkeeper if you are unable to locate a vendor for assistance. The is a living breathing document and can change at anytime, so never print this.</a:t>
            </a:r>
          </a:p>
        </p:txBody>
      </p:sp>
      <p:sp>
        <p:nvSpPr>
          <p:cNvPr id="4" name="Slide Number Placeholder 3"/>
          <p:cNvSpPr>
            <a:spLocks noGrp="1"/>
          </p:cNvSpPr>
          <p:nvPr>
            <p:ph type="sldNum" sz="quarter" idx="5"/>
          </p:nvPr>
        </p:nvSpPr>
        <p:spPr/>
        <p:txBody>
          <a:bodyPr/>
          <a:lstStyle/>
          <a:p>
            <a:fld id="{D896504A-2EE1-4078-96E9-CD0D08B75D14}" type="slidenum">
              <a:rPr lang="en-US" smtClean="0"/>
              <a:t>13</a:t>
            </a:fld>
            <a:endParaRPr lang="en-US"/>
          </a:p>
        </p:txBody>
      </p:sp>
    </p:spTree>
    <p:extLst>
      <p:ext uri="{BB962C8B-B14F-4D97-AF65-F5344CB8AC3E}">
        <p14:creationId xmlns:p14="http://schemas.microsoft.com/office/powerpoint/2010/main" val="4005320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US" dirty="0"/>
              <a:t>All purchase request must be on a completed SAF/CAF PO form. If you are using a SAF account, you must attach the signed student minutes authorizing the purchase. This form will need to be signed by the Principal or Budget Manager and then given to the Campus Bookkeeper for processing. All purchases must be made from a District Approved Bid Vendor. You can find the fillable SAF/CAF PO form under the Procurement &amp; e-Commerce web page. Go to Purchasing – Forms – CAF Purchases. Complete all of the information prior to providing this to your Principal or Budget Manager. This information includes, the Vendor where you are purchasing from, shipping address (must be shipped to the campus, not a home address), SAF/CAF Account you are using and product information, including cost of product. If you should need assistance completing this form, contact your Campus Bookkeeper or the Budget and Finance office for assistance.</a:t>
            </a:r>
          </a:p>
          <a:p>
            <a:pPr defTabSz="913303">
              <a:defRPr/>
            </a:pPr>
            <a:endParaRPr lang="en-US" dirty="0"/>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14</a:t>
            </a:fld>
            <a:endParaRPr lang="en-US"/>
          </a:p>
        </p:txBody>
      </p:sp>
    </p:spTree>
    <p:extLst>
      <p:ext uri="{BB962C8B-B14F-4D97-AF65-F5344CB8AC3E}">
        <p14:creationId xmlns:p14="http://schemas.microsoft.com/office/powerpoint/2010/main" val="383115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SAF/CAF PO can be found under the Procurement &amp; e-Commerce web page. Go to Purchasing – CAF Purchases.</a:t>
            </a:r>
          </a:p>
        </p:txBody>
      </p:sp>
      <p:sp>
        <p:nvSpPr>
          <p:cNvPr id="4" name="Slide Number Placeholder 3"/>
          <p:cNvSpPr>
            <a:spLocks noGrp="1"/>
          </p:cNvSpPr>
          <p:nvPr>
            <p:ph type="sldNum" sz="quarter" idx="5"/>
          </p:nvPr>
        </p:nvSpPr>
        <p:spPr/>
        <p:txBody>
          <a:bodyPr/>
          <a:lstStyle/>
          <a:p>
            <a:fld id="{D896504A-2EE1-4078-96E9-CD0D08B75D14}" type="slidenum">
              <a:rPr lang="en-US" smtClean="0"/>
              <a:t>15</a:t>
            </a:fld>
            <a:endParaRPr lang="en-US"/>
          </a:p>
        </p:txBody>
      </p:sp>
    </p:spTree>
    <p:extLst>
      <p:ext uri="{BB962C8B-B14F-4D97-AF65-F5344CB8AC3E}">
        <p14:creationId xmlns:p14="http://schemas.microsoft.com/office/powerpoint/2010/main" val="2577975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SAF/CAF PO can be found under the Procurement &amp; e-Commerce web page. Go to Purchasing – CAF Purchases. </a:t>
            </a:r>
          </a:p>
        </p:txBody>
      </p:sp>
      <p:sp>
        <p:nvSpPr>
          <p:cNvPr id="4" name="Slide Number Placeholder 3"/>
          <p:cNvSpPr>
            <a:spLocks noGrp="1"/>
          </p:cNvSpPr>
          <p:nvPr>
            <p:ph type="sldNum" sz="quarter" idx="5"/>
          </p:nvPr>
        </p:nvSpPr>
        <p:spPr/>
        <p:txBody>
          <a:bodyPr/>
          <a:lstStyle/>
          <a:p>
            <a:fld id="{D896504A-2EE1-4078-96E9-CD0D08B75D14}" type="slidenum">
              <a:rPr lang="en-US" smtClean="0"/>
              <a:t>16</a:t>
            </a:fld>
            <a:endParaRPr lang="en-US"/>
          </a:p>
        </p:txBody>
      </p:sp>
    </p:spTree>
    <p:extLst>
      <p:ext uri="{BB962C8B-B14F-4D97-AF65-F5344CB8AC3E}">
        <p14:creationId xmlns:p14="http://schemas.microsoft.com/office/powerpoint/2010/main" val="2561123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 Purchasing Cheat Sheet was developed to guide you through what types of expenditures are “allowable” and those which are not based of what type of “Funding” source you are using. The reference box on the right will assist you with any guidelines associated with the type of purchase you are looking at making. This document is a “living” document and can be updated as needed, so always check the web page for the most current document or check with your campus bookkeeper for assistance. </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17</a:t>
            </a:fld>
            <a:endParaRPr lang="en-US"/>
          </a:p>
        </p:txBody>
      </p:sp>
    </p:spTree>
    <p:extLst>
      <p:ext uri="{BB962C8B-B14F-4D97-AF65-F5344CB8AC3E}">
        <p14:creationId xmlns:p14="http://schemas.microsoft.com/office/powerpoint/2010/main" val="409897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the Purchasing Cheat Sheet under the Procurement &amp; eCommerce page.</a:t>
            </a:r>
          </a:p>
        </p:txBody>
      </p:sp>
      <p:sp>
        <p:nvSpPr>
          <p:cNvPr id="4" name="Slide Number Placeholder 3"/>
          <p:cNvSpPr>
            <a:spLocks noGrp="1"/>
          </p:cNvSpPr>
          <p:nvPr>
            <p:ph type="sldNum" sz="quarter" idx="5"/>
          </p:nvPr>
        </p:nvSpPr>
        <p:spPr/>
        <p:txBody>
          <a:bodyPr/>
          <a:lstStyle/>
          <a:p>
            <a:fld id="{D896504A-2EE1-4078-96E9-CD0D08B75D14}" type="slidenum">
              <a:rPr lang="en-US" smtClean="0"/>
              <a:t>18</a:t>
            </a:fld>
            <a:endParaRPr lang="en-US"/>
          </a:p>
        </p:txBody>
      </p:sp>
    </p:spTree>
    <p:extLst>
      <p:ext uri="{BB962C8B-B14F-4D97-AF65-F5344CB8AC3E}">
        <p14:creationId xmlns:p14="http://schemas.microsoft.com/office/powerpoint/2010/main" val="2050192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6504A-2EE1-4078-96E9-CD0D08B75D14}" type="slidenum">
              <a:rPr lang="en-US" smtClean="0"/>
              <a:t>19</a:t>
            </a:fld>
            <a:endParaRPr lang="en-US"/>
          </a:p>
        </p:txBody>
      </p:sp>
    </p:spTree>
    <p:extLst>
      <p:ext uri="{BB962C8B-B14F-4D97-AF65-F5344CB8AC3E}">
        <p14:creationId xmlns:p14="http://schemas.microsoft.com/office/powerpoint/2010/main" val="57387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2</a:t>
            </a:fld>
            <a:endParaRPr lang="en-US"/>
          </a:p>
        </p:txBody>
      </p:sp>
    </p:spTree>
    <p:extLst>
      <p:ext uri="{BB962C8B-B14F-4D97-AF65-F5344CB8AC3E}">
        <p14:creationId xmlns:p14="http://schemas.microsoft.com/office/powerpoint/2010/main" val="1026160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Wingdings" panose="05000000000000000000" pitchFamily="2" charset="2"/>
              <a:buNone/>
            </a:pPr>
            <a:r>
              <a:rPr lang="en-US" dirty="0"/>
              <a:t>All monies collected must be given to the Campus Bookkeeper for deposit in a timely manner.  A timely manner is defined as no more than the third day after the event has ended. Please do not accept Postdated checks or checks dated over 30 days. </a:t>
            </a:r>
          </a:p>
          <a:p>
            <a:pPr>
              <a:lnSpc>
                <a:spcPct val="90000"/>
              </a:lnSpc>
              <a:buFont typeface="Wingdings" panose="05000000000000000000" pitchFamily="2" charset="2"/>
              <a:buNone/>
            </a:pPr>
            <a:endParaRPr lang="en-US" dirty="0"/>
          </a:p>
          <a:p>
            <a:pPr>
              <a:lnSpc>
                <a:spcPct val="90000"/>
              </a:lnSpc>
              <a:buFont typeface="Wingdings" panose="05000000000000000000" pitchFamily="2" charset="2"/>
              <a:buNone/>
            </a:pPr>
            <a:r>
              <a:rPr lang="en-US" dirty="0"/>
              <a:t>Cash </a:t>
            </a:r>
            <a:r>
              <a:rPr lang="en-US" u="sng" dirty="0"/>
              <a:t>must not</a:t>
            </a:r>
            <a:r>
              <a:rPr lang="en-US" dirty="0"/>
              <a:t> be held and used toward expenses. </a:t>
            </a:r>
          </a:p>
          <a:p>
            <a:pPr>
              <a:lnSpc>
                <a:spcPct val="90000"/>
              </a:lnSpc>
              <a:buFont typeface="Wingdings" panose="05000000000000000000" pitchFamily="2" charset="2"/>
              <a:buNone/>
            </a:pPr>
            <a:endParaRPr lang="en-US" dirty="0"/>
          </a:p>
          <a:p>
            <a:pPr>
              <a:lnSpc>
                <a:spcPct val="90000"/>
              </a:lnSpc>
              <a:buFont typeface="Wingdings" panose="05000000000000000000" pitchFamily="2" charset="2"/>
              <a:buNone/>
            </a:pPr>
            <a:r>
              <a:rPr lang="en-US" dirty="0"/>
              <a:t>Payments to vendors must be made with a check issued by the Campus Bookkeeper. Employees will be reimbursed through the Employee Portal RFP system. </a:t>
            </a:r>
            <a:r>
              <a:rPr lang="en-US" b="1" u="sng" dirty="0"/>
              <a:t>NO checks will be issued to employees from the Activity Fund! </a:t>
            </a:r>
            <a:r>
              <a:rPr lang="en-US" dirty="0"/>
              <a:t>Employees must submit all receipts (purchased from a Bid Vendor) with dates and amounts at the time of the request. Sales tax will not be reimbursed.</a:t>
            </a:r>
            <a:endParaRPr lang="en-US" b="1" u="sng" dirty="0"/>
          </a:p>
          <a:p>
            <a:pPr>
              <a:lnSpc>
                <a:spcPct val="90000"/>
              </a:lnSpc>
              <a:buFont typeface="Wingdings" panose="05000000000000000000" pitchFamily="2" charset="2"/>
              <a:buNone/>
            </a:pPr>
            <a:endParaRPr lang="en-US" b="1" u="sng" dirty="0"/>
          </a:p>
          <a:p>
            <a:pPr>
              <a:lnSpc>
                <a:spcPct val="90000"/>
              </a:lnSpc>
              <a:buFont typeface="Wingdings" panose="05000000000000000000" pitchFamily="2" charset="2"/>
              <a:buNone/>
            </a:pPr>
            <a:r>
              <a:rPr lang="en-US" dirty="0"/>
              <a:t>In the event a sponsor cannot prepare the funds for deposit, the money will be counted by the sponsor, secured in a locked/sealed  bank bag, and given to the Bookkeeper to store in the vault until the deposit can be prepared. (Locking preferred or plastic sealable bags which can be obtained from the Bookkeeper or Office Depot).</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20</a:t>
            </a:fld>
            <a:endParaRPr lang="en-US"/>
          </a:p>
        </p:txBody>
      </p:sp>
    </p:spTree>
    <p:extLst>
      <p:ext uri="{BB962C8B-B14F-4D97-AF65-F5344CB8AC3E}">
        <p14:creationId xmlns:p14="http://schemas.microsoft.com/office/powerpoint/2010/main" val="12985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sponsor, you must document all cash and checks received for the SAF or CAF account. If collecting funds from individuals for an item such as a band t-shirt, you would complete the Class Receipt Record. Here you would record the name of each individual you collected funds from, and the amount collected. If you collected cash, you would notate you collected cash and the amount. If you collected a check, you would notate the check number and the amount of the check. You may use your own Excel spreadsheet as long as you provide the same information as requested on the Class Receipt Record. </a:t>
            </a:r>
          </a:p>
          <a:p>
            <a:r>
              <a:rPr lang="en-US" dirty="0"/>
              <a:t>The Cash Receipts Voucher is to be used for monies collected when students are collecting funds for items sold in a School Store, selling flowers for Valentines Day, etc.</a:t>
            </a:r>
          </a:p>
          <a:p>
            <a:endParaRPr lang="en-US" dirty="0"/>
          </a:p>
          <a:p>
            <a:r>
              <a:rPr lang="en-US" dirty="0"/>
              <a:t>These forms will be part of your back-up documentation for all funds collected and turned into your campus bookkeeper.</a:t>
            </a:r>
          </a:p>
        </p:txBody>
      </p:sp>
      <p:sp>
        <p:nvSpPr>
          <p:cNvPr id="4" name="Slide Number Placeholder 3"/>
          <p:cNvSpPr>
            <a:spLocks noGrp="1"/>
          </p:cNvSpPr>
          <p:nvPr>
            <p:ph type="sldNum" sz="quarter" idx="5"/>
          </p:nvPr>
        </p:nvSpPr>
        <p:spPr/>
        <p:txBody>
          <a:bodyPr/>
          <a:lstStyle/>
          <a:p>
            <a:fld id="{D896504A-2EE1-4078-96E9-CD0D08B75D14}" type="slidenum">
              <a:rPr lang="en-US" smtClean="0"/>
              <a:t>21</a:t>
            </a:fld>
            <a:endParaRPr lang="en-US"/>
          </a:p>
        </p:txBody>
      </p:sp>
    </p:spTree>
    <p:extLst>
      <p:ext uri="{BB962C8B-B14F-4D97-AF65-F5344CB8AC3E}">
        <p14:creationId xmlns:p14="http://schemas.microsoft.com/office/powerpoint/2010/main" val="1312137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Receipt Records are used when receiving collections from multiple individuals and it is necessary to maintain a record of who has paid. </a:t>
            </a:r>
          </a:p>
          <a:p>
            <a:endParaRPr lang="en-US" dirty="0"/>
          </a:p>
          <a:p>
            <a:r>
              <a:rPr lang="en-US" dirty="0"/>
              <a:t>Examples would be T-shirt sales, field trips, library/textbook fines, uniform payments, dance tickets/bids, brochure sales, dues for faculty social accounts, etc. </a:t>
            </a:r>
          </a:p>
          <a:p>
            <a:endParaRPr lang="en-US" dirty="0"/>
          </a:p>
          <a:p>
            <a:r>
              <a:rPr lang="en-US" dirty="0"/>
              <a:t>Computer generated lists or handwritten ledger sheets as attachments are acceptable, provided all the information requested on the Class Receipt Record is furnished. </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22</a:t>
            </a:fld>
            <a:endParaRPr lang="en-US"/>
          </a:p>
        </p:txBody>
      </p:sp>
    </p:spTree>
    <p:extLst>
      <p:ext uri="{BB962C8B-B14F-4D97-AF65-F5344CB8AC3E}">
        <p14:creationId xmlns:p14="http://schemas.microsoft.com/office/powerpoint/2010/main" val="3163602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Receipt Record – All sections must be completed.</a:t>
            </a:r>
          </a:p>
          <a:p>
            <a:pPr marL="513733" indent="-513733">
              <a:buFont typeface="+mj-lt"/>
              <a:buAutoNum type="arabicPeriod"/>
            </a:pPr>
            <a:r>
              <a:rPr lang="en-US" dirty="0"/>
              <a:t>School (Madison)</a:t>
            </a:r>
          </a:p>
          <a:p>
            <a:pPr marL="513733" indent="-513733">
              <a:buFont typeface="+mj-lt"/>
              <a:buAutoNum type="arabicPeriod"/>
            </a:pPr>
            <a:r>
              <a:rPr lang="en-US" dirty="0"/>
              <a:t>SAF/CAF Account Number (461-901GEN)</a:t>
            </a:r>
          </a:p>
          <a:p>
            <a:pPr marL="513733" indent="-513733">
              <a:buFont typeface="+mj-lt"/>
              <a:buAutoNum type="arabicPeriod"/>
            </a:pPr>
            <a:r>
              <a:rPr lang="en-US" dirty="0"/>
              <a:t>SAF/CAF Account Name (Campus Fund)</a:t>
            </a:r>
          </a:p>
          <a:p>
            <a:pPr marL="513733" indent="-513733">
              <a:buFont typeface="+mj-lt"/>
              <a:buAutoNum type="arabicPeriod"/>
            </a:pPr>
            <a:r>
              <a:rPr lang="en-US" dirty="0"/>
              <a:t>Funds Collected for the event of: (UIL Band)</a:t>
            </a:r>
          </a:p>
          <a:p>
            <a:pPr marL="513733" indent="-513733">
              <a:buFont typeface="+mj-lt"/>
              <a:buAutoNum type="arabicPeriod"/>
            </a:pPr>
            <a:r>
              <a:rPr lang="en-US" dirty="0"/>
              <a:t>Name, date check is written, payment type (cash or ck #), and amount</a:t>
            </a:r>
          </a:p>
          <a:p>
            <a:pPr marL="513733" indent="-513733">
              <a:buFont typeface="+mj-lt"/>
              <a:buAutoNum type="arabicPeriod"/>
            </a:pPr>
            <a:r>
              <a:rPr lang="en-US" dirty="0"/>
              <a:t>Total of all items on list</a:t>
            </a:r>
          </a:p>
          <a:p>
            <a:pPr marL="513733" indent="-513733">
              <a:buFont typeface="+mj-lt"/>
              <a:buAutoNum type="arabicPeriod"/>
            </a:pPr>
            <a:r>
              <a:rPr lang="en-US" dirty="0"/>
              <a:t>Signature and date</a:t>
            </a:r>
          </a:p>
          <a:p>
            <a:pPr marL="513733" indent="-513733">
              <a:buFont typeface="+mj-lt"/>
              <a:buAutoNum type="arabicPeriod"/>
            </a:pPr>
            <a:r>
              <a:rPr lang="en-US" dirty="0"/>
              <a:t>Money Count – value not quantity</a:t>
            </a:r>
          </a:p>
          <a:p>
            <a:r>
              <a:rPr lang="en-US" dirty="0"/>
              <a:t>       Total must equal Total of list (6)</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23</a:t>
            </a:fld>
            <a:endParaRPr lang="en-US"/>
          </a:p>
        </p:txBody>
      </p:sp>
    </p:spTree>
    <p:extLst>
      <p:ext uri="{BB962C8B-B14F-4D97-AF65-F5344CB8AC3E}">
        <p14:creationId xmlns:p14="http://schemas.microsoft.com/office/powerpoint/2010/main" val="2631664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Cash Receipt Vouchers are used when collecting money for activities when it is not feasible or necessary to record each individual payee, only the number of each item sold. </a:t>
            </a:r>
          </a:p>
          <a:p>
            <a:endParaRPr lang="en-US" dirty="0"/>
          </a:p>
          <a:p>
            <a:r>
              <a:rPr lang="en-US" dirty="0"/>
              <a:t>Examples include: </a:t>
            </a:r>
          </a:p>
          <a:p>
            <a:r>
              <a:rPr lang="en-US" dirty="0"/>
              <a:t>sales at a table (Candy, Flower sales for Valentines)</a:t>
            </a:r>
          </a:p>
          <a:p>
            <a:r>
              <a:rPr lang="en-US" dirty="0"/>
              <a:t>book fairs</a:t>
            </a:r>
          </a:p>
          <a:p>
            <a:r>
              <a:rPr lang="en-US" dirty="0"/>
              <a:t>school store sales. </a:t>
            </a:r>
          </a:p>
        </p:txBody>
      </p:sp>
      <p:sp>
        <p:nvSpPr>
          <p:cNvPr id="4" name="Slide Number Placeholder 3"/>
          <p:cNvSpPr>
            <a:spLocks noGrp="1"/>
          </p:cNvSpPr>
          <p:nvPr>
            <p:ph type="sldNum" sz="quarter" idx="5"/>
          </p:nvPr>
        </p:nvSpPr>
        <p:spPr/>
        <p:txBody>
          <a:bodyPr/>
          <a:lstStyle/>
          <a:p>
            <a:fld id="{D896504A-2EE1-4078-96E9-CD0D08B75D14}" type="slidenum">
              <a:rPr lang="en-US" smtClean="0"/>
              <a:t>24</a:t>
            </a:fld>
            <a:endParaRPr lang="en-US"/>
          </a:p>
        </p:txBody>
      </p:sp>
    </p:spTree>
    <p:extLst>
      <p:ext uri="{BB962C8B-B14F-4D97-AF65-F5344CB8AC3E}">
        <p14:creationId xmlns:p14="http://schemas.microsoft.com/office/powerpoint/2010/main" val="1994417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Cash Receipts Voucher</a:t>
            </a:r>
          </a:p>
          <a:p>
            <a:r>
              <a:rPr lang="en-US" b="1" u="sng" dirty="0"/>
              <a:t>All sections MUST be completed</a:t>
            </a:r>
          </a:p>
          <a:p>
            <a:pPr marL="513733" indent="-513733">
              <a:buFont typeface="+mj-lt"/>
              <a:buAutoNum type="arabicPeriod"/>
            </a:pPr>
            <a:r>
              <a:rPr lang="en-US" dirty="0"/>
              <a:t>School</a:t>
            </a:r>
          </a:p>
          <a:p>
            <a:pPr marL="513733" indent="-513733">
              <a:buFont typeface="+mj-lt"/>
              <a:buAutoNum type="arabicPeriod"/>
            </a:pPr>
            <a:r>
              <a:rPr lang="en-US" dirty="0"/>
              <a:t>SAF/CAF Account Number </a:t>
            </a:r>
            <a:r>
              <a:rPr lang="en-US" sz="1000" dirty="0"/>
              <a:t>(ex: 461-901GEN)</a:t>
            </a:r>
          </a:p>
          <a:p>
            <a:pPr marL="513733" indent="-513733">
              <a:buFont typeface="+mj-lt"/>
              <a:buAutoNum type="arabicPeriod"/>
            </a:pPr>
            <a:r>
              <a:rPr lang="en-US" dirty="0"/>
              <a:t>SAF/CAF Account Name </a:t>
            </a:r>
            <a:r>
              <a:rPr lang="en-US" sz="1000" dirty="0"/>
              <a:t>(ex: Campus Fund)</a:t>
            </a:r>
          </a:p>
          <a:p>
            <a:pPr marL="513733" indent="-513733">
              <a:buFont typeface="+mj-lt"/>
              <a:buAutoNum type="arabicPeriod"/>
            </a:pPr>
            <a:r>
              <a:rPr lang="en-US" dirty="0"/>
              <a:t>Funds Collected for the event of:</a:t>
            </a:r>
          </a:p>
          <a:p>
            <a:pPr marL="513733" indent="-513733">
              <a:buFont typeface="+mj-lt"/>
              <a:buAutoNum type="arabicPeriod"/>
            </a:pPr>
            <a:r>
              <a:rPr lang="en-US" dirty="0"/>
              <a:t>Item Sold, Number Sold, Price per Item and Total $$ Collected</a:t>
            </a:r>
          </a:p>
          <a:p>
            <a:pPr marL="513733" indent="-513733">
              <a:buFont typeface="+mj-lt"/>
              <a:buAutoNum type="arabicPeriod"/>
            </a:pPr>
            <a:r>
              <a:rPr lang="en-US" dirty="0"/>
              <a:t>Total of all items on list</a:t>
            </a:r>
          </a:p>
          <a:p>
            <a:pPr marL="513733" indent="-513733">
              <a:buFont typeface="+mj-lt"/>
              <a:buAutoNum type="arabicPeriod"/>
            </a:pPr>
            <a:r>
              <a:rPr lang="en-US" dirty="0"/>
              <a:t>Signature and date</a:t>
            </a:r>
          </a:p>
          <a:p>
            <a:pPr marL="513733" indent="-513733">
              <a:buFont typeface="+mj-lt"/>
              <a:buAutoNum type="arabicPeriod"/>
            </a:pPr>
            <a:r>
              <a:rPr lang="en-US" dirty="0"/>
              <a:t>Money Count – value not quantity</a:t>
            </a:r>
          </a:p>
          <a:p>
            <a:r>
              <a:rPr lang="en-US" dirty="0"/>
              <a:t>       Total must equal Total of list (6)</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25</a:t>
            </a:fld>
            <a:endParaRPr lang="en-US"/>
          </a:p>
        </p:txBody>
      </p:sp>
    </p:spTree>
    <p:extLst>
      <p:ext uri="{BB962C8B-B14F-4D97-AF65-F5344CB8AC3E}">
        <p14:creationId xmlns:p14="http://schemas.microsoft.com/office/powerpoint/2010/main" val="4238781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Cash Collection Procedures</a:t>
            </a:r>
          </a:p>
          <a:p>
            <a:endParaRPr lang="en-US" dirty="0"/>
          </a:p>
          <a:p>
            <a:r>
              <a:rPr lang="en-US" dirty="0"/>
              <a:t>The sponsor/teacher counts the money to ensure the total agrees with the total collections per the Transmittal Form. Sponsors </a:t>
            </a:r>
            <a:r>
              <a:rPr lang="en-US" b="1" dirty="0"/>
              <a:t>must </a:t>
            </a:r>
            <a:r>
              <a:rPr lang="en-US" dirty="0"/>
              <a:t>complete the Money Count box on the form noting the breakdown of cash and coin by denomination. </a:t>
            </a:r>
          </a:p>
          <a:p>
            <a:endParaRPr lang="en-US" sz="1000" dirty="0"/>
          </a:p>
          <a:p>
            <a:r>
              <a:rPr lang="en-US" dirty="0"/>
              <a:t>Sponsors </a:t>
            </a:r>
            <a:r>
              <a:rPr lang="en-US" b="1" dirty="0"/>
              <a:t>must</a:t>
            </a:r>
            <a:r>
              <a:rPr lang="en-US" dirty="0"/>
              <a:t> ensure the 3 digit school org and account number are stamped in black in the upper middle section of all checks included in the deposit. If the check should be returned due to insufficient funds (NSF), it can be identified with the proper account. Example: 047 9791PE.</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26</a:t>
            </a:fld>
            <a:endParaRPr lang="en-US"/>
          </a:p>
        </p:txBody>
      </p:sp>
    </p:spTree>
    <p:extLst>
      <p:ext uri="{BB962C8B-B14F-4D97-AF65-F5344CB8AC3E}">
        <p14:creationId xmlns:p14="http://schemas.microsoft.com/office/powerpoint/2010/main" val="1004398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Non-Sufficient Fund Checks (NSF)</a:t>
            </a:r>
          </a:p>
          <a:p>
            <a:r>
              <a:rPr lang="en-US" dirty="0"/>
              <a:t>NEISD uses </a:t>
            </a:r>
            <a:r>
              <a:rPr lang="en-US" u="sng" dirty="0"/>
              <a:t>Envision Payment Solutions </a:t>
            </a:r>
            <a:r>
              <a:rPr lang="en-US" dirty="0"/>
              <a:t> to collect returned checks. </a:t>
            </a:r>
            <a:r>
              <a:rPr lang="en-US" u="sng" dirty="0"/>
              <a:t>Envision Payment Solutions </a:t>
            </a:r>
            <a:r>
              <a:rPr lang="en-US" dirty="0"/>
              <a:t> notifies the check writer requesting remittance of the amount owed plus a service fee of $30 plus tax.</a:t>
            </a:r>
          </a:p>
          <a:p>
            <a:r>
              <a:rPr lang="en-US" dirty="0"/>
              <a:t>A Journal Entry will be posted to deduct these funds from the SAF/CAF account balance.</a:t>
            </a:r>
          </a:p>
          <a:p>
            <a:r>
              <a:rPr lang="en-US" dirty="0"/>
              <a:t>If funds are collected by </a:t>
            </a:r>
            <a:r>
              <a:rPr lang="en-US" u="sng" dirty="0"/>
              <a:t>Envision Payment Solutions </a:t>
            </a:r>
            <a:r>
              <a:rPr lang="en-US" dirty="0"/>
              <a:t>, a Journal Entry will be posted to re-deposit these funds back to the SAF/CAF account.</a:t>
            </a:r>
          </a:p>
          <a:p>
            <a:r>
              <a:rPr lang="en-US" dirty="0"/>
              <a:t>If funds are not collected and the student has outstanding NSF checks, keep track of those students and the amount owed to the District.  (Deduct amount owed from any personal profit amount).</a:t>
            </a:r>
          </a:p>
          <a:p>
            <a:r>
              <a:rPr lang="en-US" dirty="0"/>
              <a:t>Sponsors or front office personnel Will Not accept funds to pay for NSF checks. All funds must be paid directly to </a:t>
            </a:r>
            <a:r>
              <a:rPr lang="en-US" u="sng" dirty="0"/>
              <a:t>Envision Payment Solutions </a:t>
            </a:r>
            <a:r>
              <a:rPr lang="en-US" dirty="0"/>
              <a:t>. </a:t>
            </a:r>
          </a:p>
          <a:p>
            <a:endParaRPr lang="en-US" dirty="0"/>
          </a:p>
          <a:p>
            <a:r>
              <a:rPr lang="en-US" dirty="0"/>
              <a:t>Per our contract with Envision Payment Solutions, the District will be charged the fees, if we accept payments for an NSF’s, in which Envision would have collected. Should the district incur any fees because the campus collected the funds from the check writer, the fees will be passed along to the SAF/CAF account in which these funds were collected.</a:t>
            </a:r>
          </a:p>
          <a:p>
            <a:endParaRPr lang="en-US" dirty="0"/>
          </a:p>
          <a:p>
            <a:r>
              <a:rPr lang="en-US" dirty="0"/>
              <a:t>Sponsors are not allowed to waive payment of NSF’s or the fees associated with the NSF.</a:t>
            </a:r>
          </a:p>
          <a:p>
            <a:r>
              <a:rPr lang="en-US" dirty="0"/>
              <a:t>Do not accept checks from individuals with outstanding NSF checks.</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27</a:t>
            </a:fld>
            <a:endParaRPr lang="en-US"/>
          </a:p>
        </p:txBody>
      </p:sp>
    </p:spTree>
    <p:extLst>
      <p:ext uri="{BB962C8B-B14F-4D97-AF65-F5344CB8AC3E}">
        <p14:creationId xmlns:p14="http://schemas.microsoft.com/office/powerpoint/2010/main" val="2661336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US" dirty="0"/>
              <a:t>Do Not Accept </a:t>
            </a:r>
            <a:r>
              <a:rPr lang="en-US" b="1" u="sng" dirty="0"/>
              <a:t>temporary checks </a:t>
            </a:r>
            <a:r>
              <a:rPr lang="en-US" dirty="0"/>
              <a:t>– name, address and check number must be printed on check.</a:t>
            </a:r>
          </a:p>
          <a:p>
            <a:pPr defTabSz="913303">
              <a:defRPr/>
            </a:pPr>
            <a:r>
              <a:rPr lang="en-US" dirty="0"/>
              <a:t>Do Not Accept </a:t>
            </a:r>
            <a:r>
              <a:rPr lang="en-US" dirty="0" err="1"/>
              <a:t>Accept</a:t>
            </a:r>
            <a:r>
              <a:rPr lang="en-US" dirty="0"/>
              <a:t> </a:t>
            </a:r>
            <a:r>
              <a:rPr lang="en-US" b="1" u="sng" dirty="0"/>
              <a:t>checks over 30 days </a:t>
            </a:r>
            <a:r>
              <a:rPr lang="en-US" dirty="0"/>
              <a:t>old or </a:t>
            </a:r>
            <a:r>
              <a:rPr lang="en-US" b="1" u="sng" dirty="0"/>
              <a:t>post-dated checks</a:t>
            </a:r>
            <a:r>
              <a:rPr lang="en-US" dirty="0"/>
              <a:t>.</a:t>
            </a:r>
          </a:p>
          <a:p>
            <a:pPr defTabSz="913303">
              <a:defRPr/>
            </a:pPr>
            <a:r>
              <a:rPr lang="en-US" dirty="0"/>
              <a:t>Do Not Accept </a:t>
            </a:r>
            <a:r>
              <a:rPr lang="en-US" dirty="0" err="1"/>
              <a:t>Accept</a:t>
            </a:r>
            <a:r>
              <a:rPr lang="en-US" dirty="0"/>
              <a:t> </a:t>
            </a:r>
            <a:r>
              <a:rPr lang="en-US" b="1" u="sng" dirty="0"/>
              <a:t>checks from individuals with outstanding NSFs</a:t>
            </a:r>
            <a:r>
              <a:rPr lang="en-US" dirty="0"/>
              <a:t>.  (Accept only cash or money order).</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28</a:t>
            </a:fld>
            <a:endParaRPr lang="en-US"/>
          </a:p>
        </p:txBody>
      </p:sp>
    </p:spTree>
    <p:extLst>
      <p:ext uri="{BB962C8B-B14F-4D97-AF65-F5344CB8AC3E}">
        <p14:creationId xmlns:p14="http://schemas.microsoft.com/office/powerpoint/2010/main" val="63357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Remember</a:t>
            </a:r>
          </a:p>
          <a:p>
            <a:endParaRPr lang="en-US" dirty="0"/>
          </a:p>
          <a:p>
            <a:pPr>
              <a:buFont typeface="Wingdings" panose="05000000000000000000" pitchFamily="2" charset="2"/>
              <a:buChar char="Ø"/>
            </a:pPr>
            <a:r>
              <a:rPr lang="en-US" dirty="0"/>
              <a:t>Money </a:t>
            </a:r>
            <a:r>
              <a:rPr lang="en-US" b="1" u="sng" dirty="0"/>
              <a:t>will not</a:t>
            </a:r>
            <a:r>
              <a:rPr lang="en-US" b="1" dirty="0"/>
              <a:t> </a:t>
            </a:r>
            <a:r>
              <a:rPr lang="en-US" dirty="0"/>
              <a:t>be kept in classrooms unless there is a safe. </a:t>
            </a:r>
          </a:p>
          <a:p>
            <a:pPr>
              <a:buFont typeface="Wingdings" panose="05000000000000000000" pitchFamily="2" charset="2"/>
              <a:buChar char="Ø"/>
            </a:pPr>
            <a:r>
              <a:rPr lang="en-US" dirty="0"/>
              <a:t>Sponsors will be required to reimburse funds which are lost or stolen while in their possession.</a:t>
            </a:r>
          </a:p>
          <a:p>
            <a:pPr>
              <a:buFont typeface="Wingdings" panose="05000000000000000000" pitchFamily="2" charset="2"/>
              <a:buChar char="Ø"/>
            </a:pPr>
            <a:r>
              <a:rPr lang="en-US" dirty="0"/>
              <a:t>Sponsors will be held accountable for timely deposits. </a:t>
            </a:r>
          </a:p>
          <a:p>
            <a:pPr>
              <a:buFont typeface="Wingdings" panose="05000000000000000000" pitchFamily="2" charset="2"/>
              <a:buChar char="Ø"/>
            </a:pPr>
            <a:r>
              <a:rPr lang="en-US" dirty="0"/>
              <a:t>Deposits </a:t>
            </a:r>
            <a:r>
              <a:rPr lang="en-US" b="1" u="sng" dirty="0"/>
              <a:t>MUST</a:t>
            </a:r>
            <a:r>
              <a:rPr lang="en-US" dirty="0"/>
              <a:t> be completed and given to Campus Bookkeeper for deposit to the bank within   3 days after the event has ended.</a:t>
            </a:r>
          </a:p>
          <a:p>
            <a:pPr>
              <a:buFont typeface="Wingdings" panose="05000000000000000000" pitchFamily="2" charset="2"/>
              <a:buChar char="Ø"/>
            </a:pPr>
            <a:r>
              <a:rPr lang="en-US" dirty="0"/>
              <a:t>Unprepared deposits should be in a locked/sealed in a bank bag (provided by the bookkeeper), </a:t>
            </a:r>
            <a:r>
              <a:rPr lang="en-US" b="1" dirty="0">
                <a:solidFill>
                  <a:srgbClr val="FF0000"/>
                </a:solidFill>
              </a:rPr>
              <a:t>logged</a:t>
            </a:r>
            <a:r>
              <a:rPr lang="en-US" dirty="0"/>
              <a:t> in by the bookkeeper, signed and dated by the sponsor, and placed in the vault or safe until funds can be processed, entered into the SAF/CAF system and sent to the bank.</a:t>
            </a:r>
          </a:p>
          <a:p>
            <a:pPr>
              <a:buFont typeface="Wingdings" panose="05000000000000000000" pitchFamily="2" charset="2"/>
              <a:buChar char="Ø"/>
            </a:pPr>
            <a:r>
              <a:rPr lang="en-US" b="1" dirty="0"/>
              <a:t>ALL MONIES </a:t>
            </a:r>
            <a:r>
              <a:rPr lang="en-US" b="1" u="sng" dirty="0"/>
              <a:t>MUST BE DEPOSITED </a:t>
            </a:r>
            <a:r>
              <a:rPr lang="en-US" b="1" dirty="0"/>
              <a:t>PRIOR TO LEAVING ON </a:t>
            </a:r>
            <a:r>
              <a:rPr lang="en-US" b="1" u="sng" dirty="0"/>
              <a:t>ANY</a:t>
            </a:r>
            <a:r>
              <a:rPr lang="en-US" b="1" dirty="0"/>
              <a:t> DISTRICT HOLIDAY BREAK!!</a:t>
            </a:r>
            <a:r>
              <a:rPr lang="en-US" dirty="0"/>
              <a:t> This includes Thanksgiving, Christmas and Spring Break. </a:t>
            </a:r>
            <a:r>
              <a:rPr lang="en-US" b="1" dirty="0">
                <a:solidFill>
                  <a:srgbClr val="FF0000"/>
                </a:solidFill>
              </a:rPr>
              <a:t>NO EXCEPTIONS!</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29</a:t>
            </a:fld>
            <a:endParaRPr lang="en-US"/>
          </a:p>
        </p:txBody>
      </p:sp>
    </p:spTree>
    <p:extLst>
      <p:ext uri="{BB962C8B-B14F-4D97-AF65-F5344CB8AC3E}">
        <p14:creationId xmlns:p14="http://schemas.microsoft.com/office/powerpoint/2010/main" val="148896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eaLnBrk="0" fontAlgn="base" hangingPunct="0">
              <a:spcBef>
                <a:spcPct val="0"/>
              </a:spcBef>
              <a:spcAft>
                <a:spcPct val="0"/>
              </a:spcAft>
            </a:pPr>
            <a:r>
              <a:rPr lang="en-US" altLang="en-US" dirty="0">
                <a:latin typeface="Century Gothic" panose="020B0502020202020204" pitchFamily="34" charset="0"/>
                <a:ea typeface="Times New Roman" panose="02020603050405020304" pitchFamily="18" charset="0"/>
              </a:rPr>
              <a:t>The management of Activity Funds is addressed in the Board Policy CFD (Local) and Administrative Regulation CFD(R). Sponsors should become familiar with these policies and associated regulations, as you are required to follow these regulations. If at any time you need any assistance with these Policies and Regulations, please reach out to your Campus Bookkeeper or the Budget and Finance department. We are here to assist you at any time.</a:t>
            </a:r>
          </a:p>
          <a:p>
            <a:pPr defTabSz="913303" eaLnBrk="0" fontAlgn="base" hangingPunct="0">
              <a:spcBef>
                <a:spcPct val="0"/>
              </a:spcBef>
              <a:spcAft>
                <a:spcPct val="0"/>
              </a:spcAft>
            </a:pPr>
            <a:endParaRPr lang="en-US" altLang="en-US" dirty="0">
              <a:latin typeface="Century Gothic" panose="020B0502020202020204" pitchFamily="34" charset="0"/>
              <a:ea typeface="Times New Roman" panose="02020603050405020304" pitchFamily="18" charset="0"/>
            </a:endParaRPr>
          </a:p>
          <a:p>
            <a:pPr defTabSz="913303" eaLnBrk="0" fontAlgn="base" hangingPunct="0">
              <a:spcBef>
                <a:spcPct val="0"/>
              </a:spcBef>
              <a:spcAft>
                <a:spcPct val="0"/>
              </a:spcAft>
            </a:pPr>
            <a:r>
              <a:rPr lang="en-US" altLang="en-US" dirty="0">
                <a:latin typeface="Century Gothic" panose="020B0502020202020204" pitchFamily="34" charset="0"/>
                <a:ea typeface="Times New Roman" panose="02020603050405020304" pitchFamily="18" charset="0"/>
              </a:rPr>
              <a:t>You can find the policies and regulation on the NEISD internet under</a:t>
            </a:r>
            <a:r>
              <a:rPr lang="en-US" altLang="en-US" dirty="0">
                <a:solidFill>
                  <a:srgbClr val="008080"/>
                </a:solidFill>
                <a:latin typeface="Century Gothic" panose="020B0502020202020204" pitchFamily="34" charset="0"/>
                <a:ea typeface="Times New Roman" panose="02020603050405020304" pitchFamily="18" charset="0"/>
              </a:rPr>
              <a:t> </a:t>
            </a:r>
            <a:r>
              <a:rPr lang="en-US" altLang="en-US" u="sng" dirty="0">
                <a:solidFill>
                  <a:srgbClr val="008080"/>
                </a:solidFill>
                <a:latin typeface="Century Gothic" panose="020B0502020202020204" pitchFamily="34" charset="0"/>
                <a:ea typeface="Times New Roman" panose="02020603050405020304" pitchFamily="18" charset="0"/>
              </a:rPr>
              <a:t>NEISD.net/About NEISD/</a:t>
            </a:r>
            <a:r>
              <a:rPr lang="en-US" altLang="en-US" u="sng" dirty="0">
                <a:solidFill>
                  <a:srgbClr val="0000FF"/>
                </a:solidFill>
                <a:latin typeface="Century Gothic" panose="020B0502020202020204" pitchFamily="34" charset="0"/>
                <a:ea typeface="Times New Roman" panose="02020603050405020304" pitchFamily="18" charset="0"/>
                <a:cs typeface="Times New Roman" panose="02020603050405020304" pitchFamily="18" charset="0"/>
              </a:rPr>
              <a:t>Board of Trustees/</a:t>
            </a:r>
            <a:r>
              <a:rPr lang="en-US" altLang="en-US" u="sng" dirty="0">
                <a:solidFill>
                  <a:srgbClr val="008080"/>
                </a:solidFill>
                <a:latin typeface="Century Gothic" panose="020B0502020202020204" pitchFamily="34" charset="0"/>
                <a:ea typeface="Times New Roman" panose="02020603050405020304" pitchFamily="18" charset="0"/>
              </a:rPr>
              <a:t>Board Policies</a:t>
            </a:r>
            <a:r>
              <a:rPr lang="en-US" altLang="en-US" b="1" dirty="0">
                <a:latin typeface="Century Gothic" panose="020B0502020202020204" pitchFamily="34" charset="0"/>
                <a:ea typeface="Times New Roman" panose="02020603050405020304" pitchFamily="18" charset="0"/>
              </a:rPr>
              <a:t>.</a:t>
            </a:r>
            <a:r>
              <a:rPr lang="en-US" altLang="en-US" dirty="0">
                <a:latin typeface="Century Gothic" panose="020B0502020202020204" pitchFamily="34" charset="0"/>
                <a:ea typeface="Times New Roman" panose="02020603050405020304" pitchFamily="18" charset="0"/>
              </a:rPr>
              <a:t>  </a:t>
            </a:r>
          </a:p>
          <a:p>
            <a:pPr defTabSz="913303" eaLnBrk="0" fontAlgn="base" hangingPunct="0">
              <a:spcBef>
                <a:spcPct val="0"/>
              </a:spcBef>
              <a:spcAft>
                <a:spcPct val="0"/>
              </a:spcAft>
            </a:pPr>
            <a:endParaRPr lang="en-US" altLang="en-US" dirty="0">
              <a:latin typeface="Century Gothic" panose="020B0502020202020204" pitchFamily="34" charset="0"/>
              <a:ea typeface="Times New Roman" panose="02020603050405020304" pitchFamily="18" charset="0"/>
            </a:endParaRPr>
          </a:p>
          <a:p>
            <a:pPr defTabSz="913303" eaLnBrk="0" fontAlgn="base" hangingPunct="0">
              <a:spcBef>
                <a:spcPct val="0"/>
              </a:spcBef>
              <a:spcAft>
                <a:spcPct val="0"/>
              </a:spcAft>
            </a:pPr>
            <a:r>
              <a:rPr lang="en-US" altLang="en-US" dirty="0">
                <a:latin typeface="Century Gothic" panose="020B0502020202020204" pitchFamily="34" charset="0"/>
                <a:ea typeface="Times New Roman" panose="02020603050405020304" pitchFamily="18" charset="0"/>
              </a:rPr>
              <a:t>Following these procedures is required by CFD (Local).</a:t>
            </a:r>
            <a:endParaRPr lang="en-US" altLang="en-US"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3</a:t>
            </a:fld>
            <a:endParaRPr lang="en-US"/>
          </a:p>
        </p:txBody>
      </p:sp>
    </p:spTree>
    <p:extLst>
      <p:ext uri="{BB962C8B-B14F-4D97-AF65-F5344CB8AC3E}">
        <p14:creationId xmlns:p14="http://schemas.microsoft.com/office/powerpoint/2010/main" val="532881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6504A-2EE1-4078-96E9-CD0D08B75D14}" type="slidenum">
              <a:rPr lang="en-US" smtClean="0"/>
              <a:t>30</a:t>
            </a:fld>
            <a:endParaRPr lang="en-US"/>
          </a:p>
        </p:txBody>
      </p:sp>
    </p:spTree>
    <p:extLst>
      <p:ext uri="{BB962C8B-B14F-4D97-AF65-F5344CB8AC3E}">
        <p14:creationId xmlns:p14="http://schemas.microsoft.com/office/powerpoint/2010/main" val="305492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Request for Payments from Activity Funds will be completed by the Campus Bookkeeper</a:t>
            </a:r>
          </a:p>
          <a:p>
            <a:endParaRPr lang="en-US" dirty="0"/>
          </a:p>
          <a:p>
            <a:pPr>
              <a:buFont typeface="Wingdings" panose="05000000000000000000" pitchFamily="2" charset="2"/>
              <a:buChar char="Ø"/>
            </a:pPr>
            <a:r>
              <a:rPr lang="en-US" dirty="0"/>
              <a:t>A SAF/CAF check request form </a:t>
            </a:r>
            <a:r>
              <a:rPr lang="en-US" b="1" dirty="0"/>
              <a:t>must</a:t>
            </a:r>
            <a:r>
              <a:rPr lang="en-US" dirty="0"/>
              <a:t> be filled out completely, attached to the  supporting documentation, and given to the Bookkeeper.  </a:t>
            </a:r>
          </a:p>
          <a:p>
            <a:pPr>
              <a:buFont typeface="Wingdings" panose="05000000000000000000" pitchFamily="2" charset="2"/>
              <a:buChar char="Ø"/>
            </a:pPr>
            <a:r>
              <a:rPr lang="en-US" dirty="0"/>
              <a:t>The Bookkeeper cannot disburse funds without proper supporting </a:t>
            </a:r>
            <a:r>
              <a:rPr lang="fr-FR" dirty="0"/>
              <a:t>documentation. Acceptable documentation </a:t>
            </a:r>
            <a:r>
              <a:rPr lang="fr-FR" dirty="0" err="1"/>
              <a:t>is</a:t>
            </a:r>
            <a:r>
              <a:rPr lang="fr-FR" dirty="0"/>
              <a:t> a </a:t>
            </a:r>
            <a:r>
              <a:rPr lang="fr-FR" dirty="0" err="1"/>
              <a:t>vendors</a:t>
            </a:r>
            <a:r>
              <a:rPr lang="fr-FR" dirty="0"/>
              <a:t>’ </a:t>
            </a:r>
            <a:r>
              <a:rPr lang="fr-FR" b="1" dirty="0"/>
              <a:t>original </a:t>
            </a:r>
            <a:r>
              <a:rPr lang="fr-FR" b="1" dirty="0" err="1"/>
              <a:t>detailed</a:t>
            </a:r>
            <a:r>
              <a:rPr lang="fr-FR" b="1" dirty="0"/>
              <a:t> </a:t>
            </a:r>
            <a:r>
              <a:rPr lang="fr-FR" dirty="0" err="1"/>
              <a:t>invoice</a:t>
            </a:r>
            <a:r>
              <a:rPr lang="fr-FR" dirty="0"/>
              <a:t> (</a:t>
            </a:r>
            <a:r>
              <a:rPr lang="fr-FR" dirty="0" err="1"/>
              <a:t>which</a:t>
            </a:r>
            <a:r>
              <a:rPr lang="fr-FR" dirty="0"/>
              <a:t> </a:t>
            </a:r>
            <a:r>
              <a:rPr lang="fr-FR" dirty="0" err="1"/>
              <a:t>includes</a:t>
            </a:r>
            <a:r>
              <a:rPr lang="fr-FR" dirty="0"/>
              <a:t> an </a:t>
            </a:r>
            <a:r>
              <a:rPr lang="fr-FR" dirty="0" err="1"/>
              <a:t>invoice</a:t>
            </a:r>
            <a:r>
              <a:rPr lang="fr-FR" dirty="0"/>
              <a:t> </a:t>
            </a:r>
            <a:r>
              <a:rPr lang="fr-FR" dirty="0" err="1"/>
              <a:t>number</a:t>
            </a:r>
            <a:r>
              <a:rPr lang="fr-FR" dirty="0"/>
              <a:t> and date) </a:t>
            </a:r>
            <a:r>
              <a:rPr lang="en-US" dirty="0"/>
              <a:t>and/or sales receipts, along with cash register tapes or packing slip.  </a:t>
            </a:r>
          </a:p>
          <a:p>
            <a:pPr>
              <a:buFont typeface="Wingdings" panose="05000000000000000000" pitchFamily="2" charset="2"/>
              <a:buChar char="Ø"/>
            </a:pPr>
            <a:r>
              <a:rPr lang="en-US" b="1" u="sng" dirty="0"/>
              <a:t>Statements, Emails, and Sales Orders </a:t>
            </a:r>
            <a:r>
              <a:rPr lang="en-US" dirty="0"/>
              <a:t>are examples of </a:t>
            </a:r>
            <a:r>
              <a:rPr lang="en-US" b="1" u="sng" dirty="0">
                <a:solidFill>
                  <a:srgbClr val="FF0000"/>
                </a:solidFill>
              </a:rPr>
              <a:t>Not Acceptable </a:t>
            </a:r>
            <a:r>
              <a:rPr lang="en-US" dirty="0"/>
              <a:t>forms of documentation for disbursement of funds.</a:t>
            </a:r>
            <a:endParaRPr lang="en-US" sz="800" dirty="0"/>
          </a:p>
          <a:p>
            <a:pPr>
              <a:buFont typeface="Wingdings" panose="05000000000000000000" pitchFamily="2" charset="2"/>
              <a:buChar char="Ø"/>
            </a:pPr>
            <a:r>
              <a:rPr lang="en-US" b="1" u="sng" dirty="0"/>
              <a:t>All SAF accounts must have Officers</a:t>
            </a:r>
            <a:r>
              <a:rPr lang="en-US" dirty="0"/>
              <a:t>.  A signed copy of the secretary’s minutes authorizing the expenditures must be attached to the check request.</a:t>
            </a:r>
          </a:p>
          <a:p>
            <a:pPr>
              <a:buFont typeface="Wingdings" panose="05000000000000000000" pitchFamily="2" charset="2"/>
              <a:buChar char="Ø"/>
            </a:pPr>
            <a:r>
              <a:rPr lang="en-US" b="1" u="sng" dirty="0"/>
              <a:t>Checks will NOT be issued for Prepayment</a:t>
            </a:r>
            <a:r>
              <a:rPr lang="en-US" dirty="0"/>
              <a:t>. An order must be physically shipped to and received by the campus before funds can be disbursed.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31</a:t>
            </a:fld>
            <a:endParaRPr lang="en-US"/>
          </a:p>
        </p:txBody>
      </p:sp>
    </p:spTree>
    <p:extLst>
      <p:ext uri="{BB962C8B-B14F-4D97-AF65-F5344CB8AC3E}">
        <p14:creationId xmlns:p14="http://schemas.microsoft.com/office/powerpoint/2010/main" val="2449268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b="1" dirty="0"/>
              <a:t>ALL payments to an employee of NEISD </a:t>
            </a:r>
            <a:r>
              <a:rPr lang="en-US" dirty="0"/>
              <a:t>must be submitted for reimbursement through the Employee Portal RFP System. </a:t>
            </a:r>
            <a:r>
              <a:rPr lang="en-US" u="sng" dirty="0"/>
              <a:t>No checks will be issued to a NEISD Employee</a:t>
            </a:r>
            <a:r>
              <a:rPr lang="en-US" dirty="0"/>
              <a:t>.</a:t>
            </a:r>
          </a:p>
          <a:p>
            <a:pPr>
              <a:buFont typeface="Wingdings" panose="05000000000000000000" pitchFamily="2" charset="2"/>
              <a:buChar char="Ø"/>
            </a:pPr>
            <a:r>
              <a:rPr lang="en-US" dirty="0"/>
              <a:t>Employee reimbursements are paid each Friday. This </a:t>
            </a:r>
            <a:r>
              <a:rPr lang="en-US" u="sng" dirty="0"/>
              <a:t>Must</a:t>
            </a:r>
            <a:r>
              <a:rPr lang="en-US" dirty="0"/>
              <a:t> be in the RFP system (with all supporting documentation) no later than </a:t>
            </a:r>
            <a:r>
              <a:rPr lang="en-US" u="sng" dirty="0"/>
              <a:t>Noon</a:t>
            </a:r>
            <a:r>
              <a:rPr lang="en-US" dirty="0"/>
              <a:t> each </a:t>
            </a:r>
            <a:r>
              <a:rPr lang="en-US" u="sng" dirty="0"/>
              <a:t>Wednesday</a:t>
            </a:r>
            <a:r>
              <a:rPr lang="en-US" dirty="0"/>
              <a:t> for approval in order for the employee to receive payment on Friday.</a:t>
            </a:r>
            <a:endParaRPr lang="en-US" sz="800" dirty="0"/>
          </a:p>
          <a:p>
            <a:pPr>
              <a:buFont typeface="Wingdings" panose="05000000000000000000" pitchFamily="2" charset="2"/>
              <a:buChar char="Ø"/>
            </a:pPr>
            <a:r>
              <a:rPr lang="en-US" dirty="0"/>
              <a:t>Student Groups giving donations MUST be donating to a 501(c)(3) organization. No donation can be made to an individual.</a:t>
            </a:r>
          </a:p>
          <a:p>
            <a:pPr>
              <a:buFont typeface="Wingdings" panose="05000000000000000000" pitchFamily="2" charset="2"/>
              <a:buChar char="Ø"/>
            </a:pPr>
            <a:r>
              <a:rPr lang="en-US" dirty="0"/>
              <a:t>CAF accounts can not make donations or scholarships to any organization or individual</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32</a:t>
            </a:fld>
            <a:endParaRPr lang="en-US"/>
          </a:p>
        </p:txBody>
      </p:sp>
    </p:spTree>
    <p:extLst>
      <p:ext uri="{BB962C8B-B14F-4D97-AF65-F5344CB8AC3E}">
        <p14:creationId xmlns:p14="http://schemas.microsoft.com/office/powerpoint/2010/main" val="483168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Turn into the bookkeeper </a:t>
            </a:r>
          </a:p>
          <a:p>
            <a:pPr>
              <a:buFont typeface="Wingdings" panose="05000000000000000000" pitchFamily="2" charset="2"/>
              <a:buChar char="ü"/>
            </a:pPr>
            <a:r>
              <a:rPr lang="en-US" dirty="0"/>
              <a:t>copy any laser receipts (which may fade). Turn in the original and the copy as support;</a:t>
            </a:r>
          </a:p>
          <a:p>
            <a:pPr>
              <a:buFont typeface="Wingdings" panose="05000000000000000000" pitchFamily="2" charset="2"/>
              <a:buChar char="ü"/>
            </a:pPr>
            <a:r>
              <a:rPr lang="en-US" dirty="0"/>
              <a:t>tape numerous receipts on a piece of paper;</a:t>
            </a:r>
          </a:p>
          <a:p>
            <a:pPr>
              <a:buFont typeface="Wingdings" panose="05000000000000000000" pitchFamily="2" charset="2"/>
              <a:buChar char="ü"/>
            </a:pPr>
            <a:r>
              <a:rPr lang="en-US" dirty="0"/>
              <a:t>circle the total of each receipt; and</a:t>
            </a:r>
          </a:p>
          <a:p>
            <a:pPr>
              <a:buFont typeface="Wingdings" panose="05000000000000000000" pitchFamily="2" charset="2"/>
              <a:buChar char="ü"/>
            </a:pPr>
            <a:r>
              <a:rPr lang="en-US" dirty="0"/>
              <a:t>prepare a calculator tape showing the individual amounts and verify that it equals the amount requested for reimbursement. (Less Sales Tax. The district does not reimburse Sales Tax).</a:t>
            </a:r>
          </a:p>
          <a:p>
            <a:pPr>
              <a:buFont typeface="Wingdings" panose="05000000000000000000" pitchFamily="2" charset="2"/>
              <a:buChar char="ü"/>
            </a:pPr>
            <a:r>
              <a:rPr lang="en-US" dirty="0"/>
              <a:t>Review copied receipts and support documents for legibility.</a:t>
            </a:r>
          </a:p>
          <a:p>
            <a:pPr>
              <a:buFont typeface="Wingdings" panose="05000000000000000000" pitchFamily="2" charset="2"/>
              <a:buChar char="Ø"/>
            </a:pPr>
            <a:endParaRPr lang="en-US" sz="1000" dirty="0"/>
          </a:p>
          <a:p>
            <a:endParaRPr lang="en-US" dirty="0"/>
          </a:p>
          <a:p>
            <a:r>
              <a:rPr lang="en-US" dirty="0"/>
              <a:t>ALL REQUESTS FROM THE ACTIVITY FUNDS IN </a:t>
            </a:r>
            <a:r>
              <a:rPr lang="en-US" u="sng" dirty="0"/>
              <a:t>EXCESS OF </a:t>
            </a:r>
            <a:r>
              <a:rPr lang="en-US" u="sng" dirty="0">
                <a:solidFill>
                  <a:srgbClr val="FF0000"/>
                </a:solidFill>
              </a:rPr>
              <a:t>$2,000 </a:t>
            </a:r>
            <a:r>
              <a:rPr lang="en-US" dirty="0"/>
              <a:t>MUST INCLUDE A COMPLETED </a:t>
            </a:r>
            <a:r>
              <a:rPr lang="en-US" b="1" u="sng" dirty="0"/>
              <a:t>DISBURSEMENT APPROVAL FORM, SIGNED AND DATED </a:t>
            </a:r>
            <a:r>
              <a:rPr lang="en-US" dirty="0"/>
              <a:t>PRIOR TO THE OBLIGATION OF THE FUNDS, UNLESS A SAF/CAF PURCHASE ORDER IS USED. </a:t>
            </a:r>
          </a:p>
          <a:p>
            <a:r>
              <a:rPr lang="en-US" dirty="0"/>
              <a:t>(The form is available on the intranet.)</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33</a:t>
            </a:fld>
            <a:endParaRPr lang="en-US"/>
          </a:p>
        </p:txBody>
      </p:sp>
    </p:spTree>
    <p:extLst>
      <p:ext uri="{BB962C8B-B14F-4D97-AF65-F5344CB8AC3E}">
        <p14:creationId xmlns:p14="http://schemas.microsoft.com/office/powerpoint/2010/main" val="612146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Teachers/sponsors are responsible for communicating with the Bookkeeper </a:t>
            </a:r>
            <a:r>
              <a:rPr lang="en-US" b="1" dirty="0"/>
              <a:t>before</a:t>
            </a:r>
            <a:r>
              <a:rPr lang="en-US" dirty="0"/>
              <a:t> committing to any contracted service.  The Bookkeeper will determine if a contract is required, and if the vendor is active in the accounting system.  </a:t>
            </a:r>
          </a:p>
          <a:p>
            <a:r>
              <a:rPr lang="en-US" dirty="0"/>
              <a:t>Payments for contracted services must be reported by NEISD to the IRS annually. Expenditures classified as “Contracted Services” – Reportable to the IRS include:</a:t>
            </a:r>
          </a:p>
          <a:p>
            <a:pPr lvl="1"/>
            <a:r>
              <a:rPr lang="en-US" dirty="0"/>
              <a:t>Catering/banquet services</a:t>
            </a:r>
          </a:p>
          <a:p>
            <a:pPr lvl="1"/>
            <a:r>
              <a:rPr lang="en-US" dirty="0"/>
              <a:t>Repairs: copiers, machinery, uniforms, mats, etc.</a:t>
            </a:r>
          </a:p>
          <a:p>
            <a:pPr lvl="1"/>
            <a:r>
              <a:rPr lang="en-US" dirty="0"/>
              <a:t>Business Services: printing, landscaping, framing, photo processing, etc.</a:t>
            </a:r>
          </a:p>
          <a:p>
            <a:pPr lvl="1"/>
            <a:r>
              <a:rPr lang="en-US" dirty="0"/>
              <a:t>Rentals: cars, vans, buses, costumes, facilities, machines, pagers, etc.</a:t>
            </a:r>
          </a:p>
          <a:p>
            <a:pPr lvl="1"/>
            <a:r>
              <a:rPr lang="en-US" dirty="0"/>
              <a:t>Presenters/Performers (includes disc jockeys, seminar and workshop speakers, dance clinic assistants, etc.)</a:t>
            </a:r>
          </a:p>
          <a:p>
            <a:pPr lvl="1"/>
            <a:r>
              <a:rPr lang="en-US" dirty="0"/>
              <a:t>Custom services:  monogramming, sewing, choreography, engraving, custom T-shirts, T-shirt printing, and screen-printing, etc.</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34</a:t>
            </a:fld>
            <a:endParaRPr lang="en-US"/>
          </a:p>
        </p:txBody>
      </p:sp>
    </p:spTree>
    <p:extLst>
      <p:ext uri="{BB962C8B-B14F-4D97-AF65-F5344CB8AC3E}">
        <p14:creationId xmlns:p14="http://schemas.microsoft.com/office/powerpoint/2010/main" val="2628152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latin typeface="Calibri" panose="020F0502020204030204" pitchFamily="34" charset="0"/>
                <a:cs typeface="Calibri" panose="020F0502020204030204" pitchFamily="34" charset="0"/>
              </a:rPr>
              <a:t>Fine Arts Service Provider RFP Form </a:t>
            </a:r>
            <a:r>
              <a:rPr lang="en-US" sz="1200" dirty="0">
                <a:latin typeface="Calibri" panose="020F0502020204030204" pitchFamily="34" charset="0"/>
                <a:cs typeface="Calibri" panose="020F0502020204030204" pitchFamily="34" charset="0"/>
              </a:rPr>
              <a:t>can be found on the Procurement &amp; eCommerce page under “Purchasing”- “Form”. This form is for the “one-time” individual who may come to assist as a Judge, an Accompanist, a Spotter, or One-time Clinician. The completed form may be used as an invoice after the service has been completed, the form is filled out completely and signed by the Campus Principal/Budget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r>
              <a:rPr lang="en-US" dirty="0"/>
              <a:t>Travel for individuals performing a service must be included in their fee and treated as a contracted service. This includes their lodging, transportation, meals and any miscellaneous cost associated with their travel.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Calibri" panose="020F0502020204030204" pitchFamily="34" charset="0"/>
                <a:cs typeface="Calibri" panose="020F0502020204030204" pitchFamily="34" charset="0"/>
              </a:rPr>
              <a:t>All contracts MUST </a:t>
            </a:r>
            <a:r>
              <a:rPr lang="en-US" sz="1200" dirty="0">
                <a:latin typeface="Calibri" panose="020F0502020204030204" pitchFamily="34" charset="0"/>
                <a:cs typeface="Calibri" panose="020F0502020204030204" pitchFamily="34" charset="0"/>
              </a:rPr>
              <a:t>be sent to Procurement for review. Sponsors </a:t>
            </a:r>
            <a:r>
              <a:rPr lang="en-US" sz="1200" b="1" dirty="0">
                <a:solidFill>
                  <a:srgbClr val="FF0000"/>
                </a:solidFill>
                <a:latin typeface="Calibri" panose="020F0502020204030204" pitchFamily="34" charset="0"/>
                <a:cs typeface="Calibri" panose="020F0502020204030204" pitchFamily="34" charset="0"/>
              </a:rPr>
              <a:t>CANNOT</a:t>
            </a:r>
            <a:r>
              <a:rPr lang="en-US" sz="1200" dirty="0">
                <a:latin typeface="Calibri" panose="020F0502020204030204" pitchFamily="34" charset="0"/>
                <a:cs typeface="Calibri" panose="020F0502020204030204" pitchFamily="34" charset="0"/>
              </a:rPr>
              <a:t> sign a 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 exception to this is the above-mentioned Fine Arts Service form.</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35</a:t>
            </a:fld>
            <a:endParaRPr lang="en-US"/>
          </a:p>
        </p:txBody>
      </p:sp>
    </p:spTree>
    <p:extLst>
      <p:ext uri="{BB962C8B-B14F-4D97-AF65-F5344CB8AC3E}">
        <p14:creationId xmlns:p14="http://schemas.microsoft.com/office/powerpoint/2010/main" val="3906025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All CAF expenditures are paid directly to an approved vendor or should be reimbursed to a district employee who paid an approved vendor.  </a:t>
            </a:r>
          </a:p>
          <a:p>
            <a:pPr>
              <a:buFont typeface="Wingdings" panose="05000000000000000000" pitchFamily="2" charset="2"/>
              <a:buChar char="Ø"/>
            </a:pPr>
            <a:endParaRPr lang="en-US" dirty="0"/>
          </a:p>
          <a:p>
            <a:pPr>
              <a:buFont typeface="Wingdings" panose="05000000000000000000" pitchFamily="2" charset="2"/>
              <a:buChar char="Ø"/>
            </a:pPr>
            <a:r>
              <a:rPr lang="en-US" dirty="0"/>
              <a:t>Reimbursing parents, students, or 3rd parties is </a:t>
            </a:r>
            <a:r>
              <a:rPr lang="en-US" b="1" i="1" u="sng" dirty="0"/>
              <a:t>not allowed </a:t>
            </a:r>
            <a:r>
              <a:rPr lang="en-US" dirty="0"/>
              <a:t>with SAF or CAF accounts.  Giving parents, students, or 3rd parties authority to purchase on behalf of the District puts the district in potential </a:t>
            </a:r>
            <a:r>
              <a:rPr lang="en-US" b="1" dirty="0"/>
              <a:t>violation</a:t>
            </a:r>
            <a:r>
              <a:rPr lang="en-US" dirty="0"/>
              <a:t> of the </a:t>
            </a:r>
            <a:r>
              <a:rPr lang="en-US" i="1" u="sng" dirty="0"/>
              <a:t>Texas Constitutional prohibition against gifts of public funds.</a:t>
            </a:r>
          </a:p>
        </p:txBody>
      </p:sp>
      <p:sp>
        <p:nvSpPr>
          <p:cNvPr id="4" name="Slide Number Placeholder 3"/>
          <p:cNvSpPr>
            <a:spLocks noGrp="1"/>
          </p:cNvSpPr>
          <p:nvPr>
            <p:ph type="sldNum" sz="quarter" idx="5"/>
          </p:nvPr>
        </p:nvSpPr>
        <p:spPr/>
        <p:txBody>
          <a:bodyPr/>
          <a:lstStyle/>
          <a:p>
            <a:fld id="{D896504A-2EE1-4078-96E9-CD0D08B75D14}" type="slidenum">
              <a:rPr lang="en-US" smtClean="0"/>
              <a:t>36</a:t>
            </a:fld>
            <a:endParaRPr lang="en-US"/>
          </a:p>
        </p:txBody>
      </p:sp>
    </p:spTree>
    <p:extLst>
      <p:ext uri="{BB962C8B-B14F-4D97-AF65-F5344CB8AC3E}">
        <p14:creationId xmlns:p14="http://schemas.microsoft.com/office/powerpoint/2010/main" val="4086801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 groups may use their funds to hold “staff” or “coach/sponsor” appreciation events solely under the following conditions:</a:t>
            </a:r>
          </a:p>
          <a:p>
            <a:pPr>
              <a:buFont typeface="Wingdings" panose="05000000000000000000" pitchFamily="2" charset="2"/>
              <a:buChar char="v"/>
            </a:pPr>
            <a:r>
              <a:rPr lang="en-US" dirty="0"/>
              <a:t>The decision to hold any appreciation event must come directly from the students and cannot be mandated by campus administration or other personnel. Student minutes must be provided along with Officer signatures. No Photocopies!</a:t>
            </a:r>
          </a:p>
          <a:p>
            <a:pPr>
              <a:buFont typeface="Wingdings" panose="05000000000000000000" pitchFamily="2" charset="2"/>
              <a:buChar char="v"/>
            </a:pPr>
            <a:r>
              <a:rPr lang="en-US" dirty="0"/>
              <a:t>Documentation must reflect the student approval and reason.</a:t>
            </a:r>
          </a:p>
          <a:p>
            <a:pPr>
              <a:buFont typeface="Wingdings" panose="05000000000000000000" pitchFamily="2" charset="2"/>
              <a:buChar char="v"/>
            </a:pPr>
            <a:r>
              <a:rPr lang="en-US" dirty="0"/>
              <a:t>Per-person food costs for meals </a:t>
            </a:r>
            <a:r>
              <a:rPr lang="en-US" b="1" u="sng" dirty="0"/>
              <a:t>must not exceed </a:t>
            </a:r>
            <a:r>
              <a:rPr lang="en-US" dirty="0"/>
              <a:t>$10 per person for breakfast or $16 for lunch.</a:t>
            </a:r>
          </a:p>
          <a:p>
            <a:pPr>
              <a:buFont typeface="Wingdings" panose="05000000000000000000" pitchFamily="2" charset="2"/>
              <a:buChar char="v"/>
            </a:pPr>
            <a:r>
              <a:rPr lang="en-US" dirty="0"/>
              <a:t>Gifts must be less than $25 per person.</a:t>
            </a:r>
          </a:p>
          <a:p>
            <a:pPr>
              <a:buFont typeface="Wingdings" panose="05000000000000000000" pitchFamily="2" charset="2"/>
              <a:buChar char="v"/>
            </a:pPr>
            <a:r>
              <a:rPr lang="en-US" dirty="0"/>
              <a:t>No cash, cash-equivalents, or gift cards allowed.</a:t>
            </a:r>
          </a:p>
          <a:p>
            <a:pPr>
              <a:buFont typeface="Wingdings" panose="05000000000000000000" pitchFamily="2" charset="2"/>
              <a:buChar char="v"/>
            </a:pPr>
            <a:r>
              <a:rPr lang="en-US" dirty="0"/>
              <a:t>Purchases must be made from an approved vendor.</a:t>
            </a:r>
          </a:p>
          <a:p>
            <a:pPr>
              <a:buFont typeface="Wingdings" panose="05000000000000000000" pitchFamily="2" charset="2"/>
              <a:buChar char="v"/>
            </a:pPr>
            <a:r>
              <a:rPr lang="en-US" dirty="0"/>
              <a:t>Only two events allowed per student group per year if done for groups (e.g., custodians, teachers, all athletic coaches.)  No more than one per month if done for individuals (e.g., teacher of the month, specific team coaches/sponsors.)</a:t>
            </a:r>
          </a:p>
          <a:p>
            <a:pPr>
              <a:buFont typeface="Wingdings" panose="05000000000000000000" pitchFamily="2" charset="2"/>
              <a:buChar char="Ø"/>
            </a:pPr>
            <a:endParaRPr lang="en-US" i="1" u="sng" dirty="0"/>
          </a:p>
        </p:txBody>
      </p:sp>
      <p:sp>
        <p:nvSpPr>
          <p:cNvPr id="4" name="Slide Number Placeholder 3"/>
          <p:cNvSpPr>
            <a:spLocks noGrp="1"/>
          </p:cNvSpPr>
          <p:nvPr>
            <p:ph type="sldNum" sz="quarter" idx="5"/>
          </p:nvPr>
        </p:nvSpPr>
        <p:spPr/>
        <p:txBody>
          <a:bodyPr/>
          <a:lstStyle/>
          <a:p>
            <a:fld id="{D896504A-2EE1-4078-96E9-CD0D08B75D14}" type="slidenum">
              <a:rPr lang="en-US" smtClean="0"/>
              <a:t>37</a:t>
            </a:fld>
            <a:endParaRPr lang="en-US"/>
          </a:p>
        </p:txBody>
      </p:sp>
    </p:spTree>
    <p:extLst>
      <p:ext uri="{BB962C8B-B14F-4D97-AF65-F5344CB8AC3E}">
        <p14:creationId xmlns:p14="http://schemas.microsoft.com/office/powerpoint/2010/main" val="906958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6504A-2EE1-4078-96E9-CD0D08B75D14}" type="slidenum">
              <a:rPr lang="en-US" smtClean="0"/>
              <a:t>38</a:t>
            </a:fld>
            <a:endParaRPr lang="en-US"/>
          </a:p>
        </p:txBody>
      </p:sp>
    </p:spTree>
    <p:extLst>
      <p:ext uri="{BB962C8B-B14F-4D97-AF65-F5344CB8AC3E}">
        <p14:creationId xmlns:p14="http://schemas.microsoft.com/office/powerpoint/2010/main" val="4283638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You can use the Campus American Express P-Card for purchases.</a:t>
            </a:r>
          </a:p>
          <a:p>
            <a:pPr>
              <a:buFont typeface="Wingdings" panose="05000000000000000000" pitchFamily="2" charset="2"/>
              <a:buChar char="Ø"/>
            </a:pPr>
            <a:r>
              <a:rPr lang="en-US" dirty="0"/>
              <a:t>The P-Card can be used for purchases on Amazon. Check with your campus bookkeeper to ensure this has been set up for your campus.</a:t>
            </a:r>
          </a:p>
          <a:p>
            <a:pPr>
              <a:buFont typeface="Wingdings" panose="05000000000000000000" pitchFamily="2" charset="2"/>
              <a:buChar char="Ø"/>
            </a:pPr>
            <a:r>
              <a:rPr lang="en-US" dirty="0"/>
              <a:t>The card can ONLY be used at PSL 21 vendors.</a:t>
            </a:r>
          </a:p>
          <a:p>
            <a:pPr>
              <a:buFont typeface="Wingdings" panose="05000000000000000000" pitchFamily="2" charset="2"/>
              <a:buChar char="Ø"/>
            </a:pPr>
            <a:r>
              <a:rPr lang="en-US" dirty="0"/>
              <a:t>All policies for the use &amp; documentation of P-Cards transaction do apply.</a:t>
            </a:r>
          </a:p>
          <a:p>
            <a:pPr>
              <a:buFont typeface="Wingdings" panose="05000000000000000000" pitchFamily="2" charset="2"/>
              <a:buChar char="Ø"/>
            </a:pPr>
            <a:r>
              <a:rPr lang="en-US" dirty="0"/>
              <a:t>P-Cards MUST be returned to the Campus Bookkeeper within 24 hours of checkout.</a:t>
            </a:r>
          </a:p>
          <a:p>
            <a:pPr>
              <a:buFont typeface="Wingdings" panose="05000000000000000000" pitchFamily="2" charset="2"/>
              <a:buChar char="Ø"/>
            </a:pPr>
            <a:endParaRPr lang="en-US" dirty="0"/>
          </a:p>
          <a:p>
            <a:pPr>
              <a:buFont typeface="Wingdings" panose="05000000000000000000" pitchFamily="2" charset="2"/>
              <a:buChar char="Ø"/>
            </a:pPr>
            <a:r>
              <a:rPr lang="en-US" sz="1600" b="1" dirty="0"/>
              <a:t>P-Cards </a:t>
            </a:r>
            <a:r>
              <a:rPr lang="en-US" sz="1600" b="1" u="sng" dirty="0"/>
              <a:t>cannot</a:t>
            </a:r>
            <a:r>
              <a:rPr lang="en-US" sz="1600" b="1" dirty="0"/>
              <a:t> be checked out over a weekend or district holidays.</a:t>
            </a:r>
          </a:p>
          <a:p>
            <a:endParaRPr lang="en-US" dirty="0"/>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39</a:t>
            </a:fld>
            <a:endParaRPr lang="en-US"/>
          </a:p>
        </p:txBody>
      </p:sp>
    </p:spTree>
    <p:extLst>
      <p:ext uri="{BB962C8B-B14F-4D97-AF65-F5344CB8AC3E}">
        <p14:creationId xmlns:p14="http://schemas.microsoft.com/office/powerpoint/2010/main" val="1488758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CFD Local Policy states:</a:t>
            </a:r>
          </a:p>
          <a:p>
            <a:endParaRPr lang="en-US" dirty="0"/>
          </a:p>
          <a:p>
            <a:pPr>
              <a:spcAft>
                <a:spcPts val="499"/>
              </a:spcAft>
            </a:pPr>
            <a:r>
              <a:rPr lang="en-US" sz="1800" b="1" dirty="0">
                <a:latin typeface="Arial" panose="020B0604020202020204" pitchFamily="34" charset="0"/>
                <a:ea typeface="Times New Roman" panose="02020603050405020304" pitchFamily="18" charset="0"/>
                <a:cs typeface="Times New Roman" panose="02020603050405020304" pitchFamily="18" charset="0"/>
              </a:rPr>
              <a:t>Fiduciary Responsibility</a:t>
            </a:r>
          </a:p>
          <a:p>
            <a:pPr>
              <a:lnSpc>
                <a:spcPts val="1298"/>
              </a:lnSpc>
              <a:spcAft>
                <a:spcPts val="799"/>
              </a:spcAft>
            </a:pPr>
            <a:r>
              <a:rPr lang="en-US" sz="1800" kern="1000" dirty="0">
                <a:latin typeface="Arial" panose="020B0604020202020204" pitchFamily="34" charset="0"/>
                <a:ea typeface="Times New Roman" panose="02020603050405020304" pitchFamily="18" charset="0"/>
                <a:cs typeface="Times New Roman" panose="02020603050405020304" pitchFamily="18" charset="0"/>
              </a:rPr>
              <a:t>The Superintendent, principal, and sponsor, as applicable, shall be responsible for the proper administration of District and campus activity funds and student activity funds, including the depositing and withdrawing of such funds, in accordance with state law and local policy, District-approved accounting practices and procedures, and the TEA </a:t>
            </a:r>
            <a:r>
              <a:rPr lang="en-US" sz="1800" i="1" kern="1000" dirty="0">
                <a:latin typeface="Arial" panose="020B0604020202020204" pitchFamily="34" charset="0"/>
                <a:ea typeface="Times New Roman" panose="02020603050405020304" pitchFamily="18" charset="0"/>
                <a:cs typeface="Times New Roman" panose="02020603050405020304" pitchFamily="18" charset="0"/>
              </a:rPr>
              <a:t>Financial Accountability System Resource Guide</a:t>
            </a:r>
            <a:r>
              <a:rPr lang="en-US" sz="1800" kern="1000" dirty="0">
                <a:latin typeface="Arial" panose="020B0604020202020204" pitchFamily="34" charset="0"/>
                <a:ea typeface="Times New Roman" panose="02020603050405020304" pitchFamily="18" charset="0"/>
                <a:cs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4</a:t>
            </a:fld>
            <a:endParaRPr lang="en-US"/>
          </a:p>
        </p:txBody>
      </p:sp>
    </p:spTree>
    <p:extLst>
      <p:ext uri="{BB962C8B-B14F-4D97-AF65-F5344CB8AC3E}">
        <p14:creationId xmlns:p14="http://schemas.microsoft.com/office/powerpoint/2010/main" val="4233788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6504A-2EE1-4078-96E9-CD0D08B75D14}" type="slidenum">
              <a:rPr lang="en-US" smtClean="0"/>
              <a:t>40</a:t>
            </a:fld>
            <a:endParaRPr lang="en-US"/>
          </a:p>
        </p:txBody>
      </p:sp>
    </p:spTree>
    <p:extLst>
      <p:ext uri="{BB962C8B-B14F-4D97-AF65-F5344CB8AC3E}">
        <p14:creationId xmlns:p14="http://schemas.microsoft.com/office/powerpoint/2010/main" val="406451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Most items purchased for the school’s use are exempt from sales tax. A Texas Sales and Use Tax Exemption Certificate must be presented to the vendor in order to qualify for a tax exemption.</a:t>
            </a:r>
          </a:p>
          <a:p>
            <a:pPr>
              <a:buFont typeface="Wingdings" panose="05000000000000000000" pitchFamily="2" charset="2"/>
              <a:buChar char="Ø"/>
            </a:pPr>
            <a:endParaRPr lang="en-US" sz="1000" dirty="0"/>
          </a:p>
          <a:p>
            <a:pPr>
              <a:buFont typeface="Wingdings" panose="05000000000000000000" pitchFamily="2" charset="2"/>
              <a:buChar char="Ø"/>
            </a:pPr>
            <a:r>
              <a:rPr lang="en-US" dirty="0"/>
              <a:t>The Bookkeeper </a:t>
            </a:r>
            <a:r>
              <a:rPr lang="en-US" u="sng" dirty="0"/>
              <a:t>cannot pay sales tax </a:t>
            </a:r>
            <a:r>
              <a:rPr lang="en-US" dirty="0"/>
              <a:t>to a vendor or reimburse an individual for sales tax paid if the district is not required to pay tax on the item or service.</a:t>
            </a:r>
          </a:p>
          <a:p>
            <a:endParaRPr lang="en-US" sz="1000" dirty="0"/>
          </a:p>
          <a:p>
            <a:pPr>
              <a:buFont typeface="Wingdings" panose="05000000000000000000" pitchFamily="2" charset="2"/>
              <a:buChar char="Ø"/>
            </a:pPr>
            <a:r>
              <a:rPr lang="en-US" dirty="0"/>
              <a:t>Sales tax on meals for athletic teams, bands, etc. is exempt </a:t>
            </a:r>
            <a:r>
              <a:rPr lang="en-US" b="1" dirty="0"/>
              <a:t>only</a:t>
            </a:r>
            <a:r>
              <a:rPr lang="en-US" dirty="0"/>
              <a:t> if the school contracts for the meal and the meal is paid for by the school.</a:t>
            </a:r>
          </a:p>
          <a:p>
            <a:pPr>
              <a:buFont typeface="Wingdings" panose="05000000000000000000" pitchFamily="2" charset="2"/>
              <a:buChar char="Ø"/>
            </a:pPr>
            <a:endParaRPr lang="en-US" sz="1000" dirty="0"/>
          </a:p>
          <a:p>
            <a:pPr>
              <a:buFont typeface="Wingdings" panose="05000000000000000000" pitchFamily="2" charset="2"/>
              <a:buChar char="Ø"/>
            </a:pPr>
            <a:r>
              <a:rPr lang="en-US" dirty="0"/>
              <a:t>Individual members are not eligible under IRS regulations for a tax exemption from meals they purchase. Reimbursement is available for taxes paid on prepared food.</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41</a:t>
            </a:fld>
            <a:endParaRPr lang="en-US"/>
          </a:p>
        </p:txBody>
      </p:sp>
    </p:spTree>
    <p:extLst>
      <p:ext uri="{BB962C8B-B14F-4D97-AF65-F5344CB8AC3E}">
        <p14:creationId xmlns:p14="http://schemas.microsoft.com/office/powerpoint/2010/main" val="429954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School districts are exempt from the state portion of hotel tax. A Texas Hotel Occupancy Tax Exemption Certificate (which can be found under Departments-Procurement-Travel-Hotel Accommodations page) must be submitted to the hotel. NEISD is required to pay the local taxes; reimbursement is available for the local taxes.</a:t>
            </a:r>
          </a:p>
          <a:p>
            <a:pPr>
              <a:buFont typeface="Wingdings" panose="05000000000000000000" pitchFamily="2" charset="2"/>
              <a:buChar char="Ø"/>
            </a:pPr>
            <a:endParaRPr lang="en-US" sz="1000" dirty="0"/>
          </a:p>
          <a:p>
            <a:pPr>
              <a:buFont typeface="Wingdings" panose="05000000000000000000" pitchFamily="2" charset="2"/>
              <a:buChar char="Ø"/>
            </a:pPr>
            <a:r>
              <a:rPr lang="en-US" dirty="0"/>
              <a:t>When renting vehicles, a Motor Vehicle Rental Exemption Certificate must be presented to the vendor to obtain the sales tax exemption.</a:t>
            </a:r>
          </a:p>
          <a:p>
            <a:pPr>
              <a:buFont typeface="Wingdings" panose="05000000000000000000" pitchFamily="2" charset="2"/>
              <a:buChar char="Ø"/>
            </a:pPr>
            <a:endParaRPr lang="en-US" sz="1000" dirty="0"/>
          </a:p>
          <a:p>
            <a:pPr>
              <a:buFont typeface="Wingdings" panose="05000000000000000000" pitchFamily="2" charset="2"/>
              <a:buChar char="Ø"/>
            </a:pPr>
            <a:r>
              <a:rPr lang="en-US" dirty="0"/>
              <a:t>Groups are required to use the district car rental vendors when renting vehicles.</a:t>
            </a:r>
          </a:p>
          <a:p>
            <a:endParaRPr lang="en-US" sz="1000" dirty="0"/>
          </a:p>
          <a:p>
            <a:pPr>
              <a:buFont typeface="Wingdings" panose="05000000000000000000" pitchFamily="2" charset="2"/>
              <a:buChar char="Ø"/>
            </a:pPr>
            <a:r>
              <a:rPr lang="en-US" dirty="0"/>
              <a:t>Please note…. property damage coverage insurance (collision / comprehensive) should be purchased when renting vehicles.</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42</a:t>
            </a:fld>
            <a:endParaRPr lang="en-US"/>
          </a:p>
        </p:txBody>
      </p:sp>
    </p:spTree>
    <p:extLst>
      <p:ext uri="{BB962C8B-B14F-4D97-AF65-F5344CB8AC3E}">
        <p14:creationId xmlns:p14="http://schemas.microsoft.com/office/powerpoint/2010/main" val="2359706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The school district, the school, and each bona-fide student activity fund account are permitted TWO tax-free sales days </a:t>
            </a:r>
            <a:r>
              <a:rPr lang="en-US" sz="2800" b="1" dirty="0"/>
              <a:t>per CALENDAR year</a:t>
            </a:r>
            <a:r>
              <a:rPr lang="en-US" sz="2800" dirty="0"/>
              <a:t>.</a:t>
            </a:r>
          </a:p>
          <a:p>
            <a:r>
              <a:rPr lang="en-US" dirty="0"/>
              <a:t>Any student group which is recognized by the school and is organized by </a:t>
            </a:r>
            <a:r>
              <a:rPr lang="en-US" b="1" dirty="0"/>
              <a:t>electing officers, holding meetings</a:t>
            </a:r>
            <a:r>
              <a:rPr lang="en-US" dirty="0"/>
              <a:t>, and </a:t>
            </a:r>
            <a:r>
              <a:rPr lang="en-US" b="1" dirty="0"/>
              <a:t>conducting business </a:t>
            </a:r>
            <a:r>
              <a:rPr lang="en-US" dirty="0"/>
              <a:t>are bona-fide chapters of the school. Groups meeting for classroom instruction or team sports are not categorized as bona-fide chapters and do not qualify for the tax-free sales days.</a:t>
            </a:r>
          </a:p>
          <a:p>
            <a:r>
              <a:rPr lang="en-US" dirty="0"/>
              <a:t>For example:</a:t>
            </a:r>
          </a:p>
          <a:p>
            <a:r>
              <a:rPr lang="en-US" dirty="0"/>
              <a:t>The school district qualifies for a tax-free day.</a:t>
            </a:r>
          </a:p>
          <a:p>
            <a:r>
              <a:rPr lang="en-US" dirty="0"/>
              <a:t>The school-wide fundraiser qualifies for a tax-free day.</a:t>
            </a:r>
          </a:p>
          <a:p>
            <a:r>
              <a:rPr lang="en-US" dirty="0"/>
              <a:t>The Basketball Club qualifies, but the basketball team does not.</a:t>
            </a:r>
          </a:p>
          <a:p>
            <a:r>
              <a:rPr lang="en-US" dirty="0"/>
              <a:t>The Cheerleader Club qualifies, but the cheerleader team does not.</a:t>
            </a:r>
          </a:p>
          <a:p>
            <a:r>
              <a:rPr lang="en-US" dirty="0"/>
              <a:t>The French Club qualifies, but the French classes do not.</a:t>
            </a:r>
          </a:p>
          <a:p>
            <a:r>
              <a:rPr lang="en-US" dirty="0"/>
              <a:t>The Senior Class qualifies, but not a class which has seniors in it.</a:t>
            </a:r>
          </a:p>
          <a:p>
            <a:r>
              <a:rPr lang="en-US" dirty="0"/>
              <a:t>Sales must take place within a 24-hour period. If items are pre-sold, such as yearbooks, then delivery must take place within a 24-hour period. Items sold after the completion of the one-day event are taxable.</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43</a:t>
            </a:fld>
            <a:endParaRPr lang="en-US"/>
          </a:p>
        </p:txBody>
      </p:sp>
    </p:spTree>
    <p:extLst>
      <p:ext uri="{BB962C8B-B14F-4D97-AF65-F5344CB8AC3E}">
        <p14:creationId xmlns:p14="http://schemas.microsoft.com/office/powerpoint/2010/main" val="392765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items are examples of what is exempt from sales tax.</a:t>
            </a:r>
          </a:p>
          <a:p>
            <a:endParaRPr lang="en-US" dirty="0"/>
          </a:p>
          <a:p>
            <a:r>
              <a:rPr lang="en-US" dirty="0"/>
              <a:t>Ad Sales – in yearbooks, athletic programs, newspapers, posters</a:t>
            </a:r>
          </a:p>
          <a:p>
            <a:r>
              <a:rPr lang="en-US" dirty="0"/>
              <a:t>Admission – athletic, dances, dance performances, drama and musical performances</a:t>
            </a:r>
          </a:p>
          <a:p>
            <a:r>
              <a:rPr lang="en-US" dirty="0"/>
              <a:t>Admission – summer camps, clinics, workshops, project graduation</a:t>
            </a:r>
          </a:p>
          <a:p>
            <a:r>
              <a:rPr lang="en-US" dirty="0"/>
              <a:t>Admission – banquet fees, bids, prom, homecoming</a:t>
            </a:r>
          </a:p>
          <a:p>
            <a:r>
              <a:rPr lang="en-US" dirty="0"/>
              <a:t>Admission - tournament fees, academic competition fees</a:t>
            </a:r>
          </a:p>
          <a:p>
            <a:r>
              <a:rPr lang="en-US" dirty="0"/>
              <a:t>Cosmetology services (Products sold to customers are taxable)</a:t>
            </a:r>
          </a:p>
          <a:p>
            <a:r>
              <a:rPr lang="en-US" dirty="0"/>
              <a:t>Discount/Entertainment cards and books</a:t>
            </a:r>
          </a:p>
          <a:p>
            <a:r>
              <a:rPr lang="en-US" dirty="0"/>
              <a:t>Facility rentals for school groups</a:t>
            </a:r>
          </a:p>
          <a:p>
            <a:r>
              <a:rPr lang="en-US" dirty="0"/>
              <a:t>Food items sold during fundraisers</a:t>
            </a:r>
          </a:p>
          <a:p>
            <a:r>
              <a:rPr lang="en-US" dirty="0"/>
              <a:t>Labor - automotive, upholstery classes (parts are taxable)</a:t>
            </a:r>
          </a:p>
          <a:p>
            <a:r>
              <a:rPr lang="en-US" dirty="0"/>
              <a:t>Magazine subscriptions greater than six months</a:t>
            </a:r>
          </a:p>
          <a:p>
            <a:r>
              <a:rPr lang="en-US" dirty="0"/>
              <a:t>Parking permits</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44</a:t>
            </a:fld>
            <a:endParaRPr lang="en-US"/>
          </a:p>
        </p:txBody>
      </p:sp>
    </p:spTree>
    <p:extLst>
      <p:ext uri="{BB962C8B-B14F-4D97-AF65-F5344CB8AC3E}">
        <p14:creationId xmlns:p14="http://schemas.microsoft.com/office/powerpoint/2010/main" val="1401687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Sales Tax must be collected on items purchased by the school and resold to individuals, as this becomes their personal property. Sales tax will be deducted from the deposited amount based on the description provided to the bookkeeper when the funds and documentation are turned in.</a:t>
            </a:r>
          </a:p>
        </p:txBody>
      </p:sp>
      <p:sp>
        <p:nvSpPr>
          <p:cNvPr id="4" name="Slide Number Placeholder 3"/>
          <p:cNvSpPr>
            <a:spLocks noGrp="1"/>
          </p:cNvSpPr>
          <p:nvPr>
            <p:ph type="sldNum" sz="quarter" idx="5"/>
          </p:nvPr>
        </p:nvSpPr>
        <p:spPr/>
        <p:txBody>
          <a:bodyPr/>
          <a:lstStyle/>
          <a:p>
            <a:fld id="{D896504A-2EE1-4078-96E9-CD0D08B75D14}" type="slidenum">
              <a:rPr lang="en-US" smtClean="0"/>
              <a:t>45</a:t>
            </a:fld>
            <a:endParaRPr lang="en-US"/>
          </a:p>
        </p:txBody>
      </p:sp>
    </p:spTree>
    <p:extLst>
      <p:ext uri="{BB962C8B-B14F-4D97-AF65-F5344CB8AC3E}">
        <p14:creationId xmlns:p14="http://schemas.microsoft.com/office/powerpoint/2010/main" val="2041381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6504A-2EE1-4078-96E9-CD0D08B75D14}" type="slidenum">
              <a:rPr lang="en-US" smtClean="0"/>
              <a:t>46</a:t>
            </a:fld>
            <a:endParaRPr lang="en-US"/>
          </a:p>
        </p:txBody>
      </p:sp>
    </p:spTree>
    <p:extLst>
      <p:ext uri="{BB962C8B-B14F-4D97-AF65-F5344CB8AC3E}">
        <p14:creationId xmlns:p14="http://schemas.microsoft.com/office/powerpoint/2010/main" val="1436681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 Raising events must be pre-approved by the appropriate campus administrator in accordance with campus policy. Before the commencement of a fund-raising event, the top section of a Sales Accountability Sheet must be completed and signed by the campus administrator.</a:t>
            </a:r>
          </a:p>
          <a:p>
            <a:endParaRPr lang="en-US" dirty="0"/>
          </a:p>
          <a:p>
            <a:r>
              <a:rPr lang="en-US" dirty="0"/>
              <a:t>When selling tickets for the entrance to an event, the tickets must be numbered to account for the sales. The sale of these tickets is then tracked using the Ticket Sales Accountability Sheet.</a:t>
            </a:r>
          </a:p>
          <a:p>
            <a:endParaRPr lang="en-US" dirty="0"/>
          </a:p>
          <a:p>
            <a:r>
              <a:rPr lang="en-US" dirty="0"/>
              <a:t>Accurate and diligent bookkeeping is necessary to ensure profits earned by individual student’s fundraising sales.</a:t>
            </a:r>
          </a:p>
        </p:txBody>
      </p:sp>
      <p:sp>
        <p:nvSpPr>
          <p:cNvPr id="4" name="Slide Number Placeholder 3"/>
          <p:cNvSpPr>
            <a:spLocks noGrp="1"/>
          </p:cNvSpPr>
          <p:nvPr>
            <p:ph type="sldNum" sz="quarter" idx="5"/>
          </p:nvPr>
        </p:nvSpPr>
        <p:spPr/>
        <p:txBody>
          <a:bodyPr/>
          <a:lstStyle/>
          <a:p>
            <a:fld id="{D896504A-2EE1-4078-96E9-CD0D08B75D14}" type="slidenum">
              <a:rPr lang="en-US" smtClean="0"/>
              <a:t>47</a:t>
            </a:fld>
            <a:endParaRPr lang="en-US"/>
          </a:p>
        </p:txBody>
      </p:sp>
    </p:spTree>
    <p:extLst>
      <p:ext uri="{BB962C8B-B14F-4D97-AF65-F5344CB8AC3E}">
        <p14:creationId xmlns:p14="http://schemas.microsoft.com/office/powerpoint/2010/main" val="2929446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Sales Accountability Sheet must be completed and signed by the Sponsor who completed the form.</a:t>
            </a:r>
          </a:p>
        </p:txBody>
      </p:sp>
      <p:sp>
        <p:nvSpPr>
          <p:cNvPr id="4" name="Slide Number Placeholder 3"/>
          <p:cNvSpPr>
            <a:spLocks noGrp="1"/>
          </p:cNvSpPr>
          <p:nvPr>
            <p:ph type="sldNum" sz="quarter" idx="5"/>
          </p:nvPr>
        </p:nvSpPr>
        <p:spPr/>
        <p:txBody>
          <a:bodyPr/>
          <a:lstStyle/>
          <a:p>
            <a:fld id="{D896504A-2EE1-4078-96E9-CD0D08B75D14}" type="slidenum">
              <a:rPr lang="en-US" smtClean="0"/>
              <a:t>48</a:t>
            </a:fld>
            <a:endParaRPr lang="en-US"/>
          </a:p>
        </p:txBody>
      </p:sp>
    </p:spTree>
    <p:extLst>
      <p:ext uri="{BB962C8B-B14F-4D97-AF65-F5344CB8AC3E}">
        <p14:creationId xmlns:p14="http://schemas.microsoft.com/office/powerpoint/2010/main" val="2720340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Ticket Sales Accountability Sheet must be completed and signed by the Sponsor who completed the form.</a:t>
            </a:r>
          </a:p>
        </p:txBody>
      </p:sp>
      <p:sp>
        <p:nvSpPr>
          <p:cNvPr id="4" name="Slide Number Placeholder 3"/>
          <p:cNvSpPr>
            <a:spLocks noGrp="1"/>
          </p:cNvSpPr>
          <p:nvPr>
            <p:ph type="sldNum" sz="quarter" idx="5"/>
          </p:nvPr>
        </p:nvSpPr>
        <p:spPr/>
        <p:txBody>
          <a:bodyPr/>
          <a:lstStyle/>
          <a:p>
            <a:fld id="{D896504A-2EE1-4078-96E9-CD0D08B75D14}" type="slidenum">
              <a:rPr lang="en-US" smtClean="0"/>
              <a:t>49</a:t>
            </a:fld>
            <a:endParaRPr lang="en-US"/>
          </a:p>
        </p:txBody>
      </p:sp>
    </p:spTree>
    <p:extLst>
      <p:ext uri="{BB962C8B-B14F-4D97-AF65-F5344CB8AC3E}">
        <p14:creationId xmlns:p14="http://schemas.microsoft.com/office/powerpoint/2010/main" val="4208461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CFD Local Policy states:</a:t>
            </a:r>
          </a:p>
          <a:p>
            <a:endParaRPr lang="en-US" dirty="0"/>
          </a:p>
          <a:p>
            <a:pPr>
              <a:spcAft>
                <a:spcPts val="499"/>
              </a:spcAft>
            </a:pPr>
            <a:r>
              <a:rPr lang="en-US" sz="1800" b="1" dirty="0">
                <a:latin typeface="Arial" panose="020B0604020202020204" pitchFamily="34" charset="0"/>
                <a:ea typeface="Times New Roman" panose="02020603050405020304" pitchFamily="18" charset="0"/>
                <a:cs typeface="Times New Roman" panose="02020603050405020304" pitchFamily="18" charset="0"/>
              </a:rPr>
              <a:t>Student Activity Funds</a:t>
            </a:r>
          </a:p>
          <a:p>
            <a:pPr>
              <a:lnSpc>
                <a:spcPts val="1298"/>
              </a:lnSpc>
              <a:spcAft>
                <a:spcPts val="799"/>
              </a:spcAft>
            </a:pPr>
            <a:r>
              <a:rPr lang="en-US" sz="1800" kern="1000" dirty="0">
                <a:latin typeface="Arial" panose="020B0604020202020204" pitchFamily="34" charset="0"/>
                <a:ea typeface="Times New Roman" panose="02020603050405020304" pitchFamily="18" charset="0"/>
                <a:cs typeface="Times New Roman" panose="02020603050405020304" pitchFamily="18" charset="0"/>
              </a:rPr>
              <a:t>The Superintendent or designee shall ensure that student activity accounts are maintained to manage all class funds, organization funds, and any other funds collected from students for a school-related purpose. The principal or designee shall issue receipts for all funds prior to their deposit into the appropriate District account at the District depository on the same day if possible.</a:t>
            </a:r>
          </a:p>
          <a:p>
            <a:pPr>
              <a:lnSpc>
                <a:spcPts val="1298"/>
              </a:lnSpc>
              <a:spcAft>
                <a:spcPts val="799"/>
              </a:spcAft>
            </a:pPr>
            <a:r>
              <a:rPr lang="en-US" sz="1800" kern="1000" dirty="0">
                <a:latin typeface="Arial" panose="020B0604020202020204" pitchFamily="34" charset="0"/>
                <a:ea typeface="Times New Roman" panose="02020603050405020304" pitchFamily="18" charset="0"/>
                <a:cs typeface="Times New Roman" panose="02020603050405020304" pitchFamily="18" charset="0"/>
              </a:rPr>
              <a:t>Student activity funds shall be included in the annual audit of the District’s fiscal accounts. [See CFC]</a:t>
            </a:r>
          </a:p>
          <a:p>
            <a:endParaRPr lang="en-US" dirty="0"/>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5</a:t>
            </a:fld>
            <a:endParaRPr lang="en-US"/>
          </a:p>
        </p:txBody>
      </p:sp>
    </p:spTree>
    <p:extLst>
      <p:ext uri="{BB962C8B-B14F-4D97-AF65-F5344CB8AC3E}">
        <p14:creationId xmlns:p14="http://schemas.microsoft.com/office/powerpoint/2010/main" val="4013897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6504A-2EE1-4078-96E9-CD0D08B75D14}" type="slidenum">
              <a:rPr lang="en-US" smtClean="0"/>
              <a:t>50</a:t>
            </a:fld>
            <a:endParaRPr lang="en-US"/>
          </a:p>
        </p:txBody>
      </p:sp>
    </p:spTree>
    <p:extLst>
      <p:ext uri="{BB962C8B-B14F-4D97-AF65-F5344CB8AC3E}">
        <p14:creationId xmlns:p14="http://schemas.microsoft.com/office/powerpoint/2010/main" val="1875272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Donation Websites and Crowd Source Funds are a source of fundraising for SAF accounts. The guidelines for this type of funding can be found under the Board of Trustees – NEISD Administrative Regulations – CDIB Donation Websites &amp; Crowd Source Funding. All donated funds and donated property shall become the property of the District or held in trust for District students. The websites shall not be established by the District for the personal benefit of a staff member or student. All donation requests must be submitted and approved by the campus principal before being posted to a website. All requests for technology items must be approved by the technology department before principal approval is made.  The campus principal is responsible for reviewing the website for appropriateness, ensuring the donation requests meet the goals and objectives as it relates to the campus improvement plan and overseeing the website donation solicitation to ensure compliance with the following requirements: </a:t>
            </a:r>
          </a:p>
        </p:txBody>
      </p:sp>
      <p:sp>
        <p:nvSpPr>
          <p:cNvPr id="4" name="Slide Number Placeholder 3"/>
          <p:cNvSpPr>
            <a:spLocks noGrp="1"/>
          </p:cNvSpPr>
          <p:nvPr>
            <p:ph type="sldNum" sz="quarter" idx="5"/>
          </p:nvPr>
        </p:nvSpPr>
        <p:spPr/>
        <p:txBody>
          <a:bodyPr/>
          <a:lstStyle/>
          <a:p>
            <a:fld id="{D896504A-2EE1-4078-96E9-CD0D08B75D14}" type="slidenum">
              <a:rPr lang="en-US" smtClean="0"/>
              <a:t>51</a:t>
            </a:fld>
            <a:endParaRPr lang="en-US"/>
          </a:p>
        </p:txBody>
      </p:sp>
    </p:spTree>
    <p:extLst>
      <p:ext uri="{BB962C8B-B14F-4D97-AF65-F5344CB8AC3E}">
        <p14:creationId xmlns:p14="http://schemas.microsoft.com/office/powerpoint/2010/main" val="3185690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website must include the district name, campus and teacher name. You must set a donation period of 60 days or less. You must inform donors of any service fees that will be deducted from their online donation by the website being used. You must follow all applicable District purchasing requirements when spending funds collected. You must report donations to the Budget Office when the project is completed. Any Non-Cash items need to be added to CRMS when appropriate and reported to the Budget Office if greater than $5,000. Please ensure you work with your Campus CRMS manager and/or your Campus Bookkeeper.</a:t>
            </a:r>
          </a:p>
        </p:txBody>
      </p:sp>
      <p:sp>
        <p:nvSpPr>
          <p:cNvPr id="4" name="Slide Number Placeholder 3"/>
          <p:cNvSpPr>
            <a:spLocks noGrp="1"/>
          </p:cNvSpPr>
          <p:nvPr>
            <p:ph type="sldNum" sz="quarter" idx="5"/>
          </p:nvPr>
        </p:nvSpPr>
        <p:spPr/>
        <p:txBody>
          <a:bodyPr/>
          <a:lstStyle/>
          <a:p>
            <a:fld id="{D896504A-2EE1-4078-96E9-CD0D08B75D14}" type="slidenum">
              <a:rPr lang="en-US" smtClean="0"/>
              <a:t>52</a:t>
            </a:fld>
            <a:endParaRPr lang="en-US"/>
          </a:p>
        </p:txBody>
      </p:sp>
    </p:spTree>
    <p:extLst>
      <p:ext uri="{BB962C8B-B14F-4D97-AF65-F5344CB8AC3E}">
        <p14:creationId xmlns:p14="http://schemas.microsoft.com/office/powerpoint/2010/main" val="3335719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complete a Donation Website Request Form &amp; Agreement and present this to your principal to sign and approve prior to posting to a website. This form is located under Budgets &amp; Financial Analysis – Procedures &amp; Resources – Process Donation. If you are planning on purchasing Technology products with theses funds, you must first get the approval from Technology Services. Once the products are purchased, they belong to the campus. If you transfer campuses and what to take these products with you, you must get the written approval from the Principal.</a:t>
            </a:r>
          </a:p>
        </p:txBody>
      </p:sp>
      <p:sp>
        <p:nvSpPr>
          <p:cNvPr id="4" name="Slide Number Placeholder 3"/>
          <p:cNvSpPr>
            <a:spLocks noGrp="1"/>
          </p:cNvSpPr>
          <p:nvPr>
            <p:ph type="sldNum" sz="quarter" idx="5"/>
          </p:nvPr>
        </p:nvSpPr>
        <p:spPr/>
        <p:txBody>
          <a:bodyPr/>
          <a:lstStyle/>
          <a:p>
            <a:fld id="{D896504A-2EE1-4078-96E9-CD0D08B75D14}" type="slidenum">
              <a:rPr lang="en-US" smtClean="0"/>
              <a:t>53</a:t>
            </a:fld>
            <a:endParaRPr lang="en-US"/>
          </a:p>
        </p:txBody>
      </p:sp>
    </p:spTree>
    <p:extLst>
      <p:ext uri="{BB962C8B-B14F-4D97-AF65-F5344CB8AC3E}">
        <p14:creationId xmlns:p14="http://schemas.microsoft.com/office/powerpoint/2010/main" val="41764684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the website, do not do the following:</a:t>
            </a:r>
          </a:p>
          <a:p>
            <a:r>
              <a:rPr lang="en-US" dirty="0"/>
              <a:t>Do not use photos of students</a:t>
            </a:r>
          </a:p>
          <a:p>
            <a:r>
              <a:rPr lang="en-US" dirty="0"/>
              <a:t>Do not withdraw funds into a personal bank account</a:t>
            </a:r>
          </a:p>
          <a:p>
            <a:r>
              <a:rPr lang="en-US" dirty="0"/>
              <a:t>Do not mail donated items to a home address, it must be sent to the campus</a:t>
            </a:r>
          </a:p>
          <a:p>
            <a:r>
              <a:rPr lang="en-US" dirty="0"/>
              <a:t>Do not seek funding for personal or political reasons</a:t>
            </a:r>
          </a:p>
          <a:p>
            <a:r>
              <a:rPr lang="en-US" dirty="0"/>
              <a:t>Do not seek funding for charities or no-District related third parties</a:t>
            </a:r>
          </a:p>
          <a:p>
            <a:r>
              <a:rPr lang="en-US" dirty="0"/>
              <a:t>Do not make defamatory statements</a:t>
            </a:r>
          </a:p>
          <a:p>
            <a:r>
              <a:rPr lang="en-US" dirty="0"/>
              <a:t>Do not endorse products</a:t>
            </a:r>
          </a:p>
          <a:p>
            <a:r>
              <a:rPr lang="en-US" dirty="0"/>
              <a:t>Do not pressure parents for donations</a:t>
            </a:r>
          </a:p>
        </p:txBody>
      </p:sp>
      <p:sp>
        <p:nvSpPr>
          <p:cNvPr id="4" name="Slide Number Placeholder 3"/>
          <p:cNvSpPr>
            <a:spLocks noGrp="1"/>
          </p:cNvSpPr>
          <p:nvPr>
            <p:ph type="sldNum" sz="quarter" idx="5"/>
          </p:nvPr>
        </p:nvSpPr>
        <p:spPr/>
        <p:txBody>
          <a:bodyPr/>
          <a:lstStyle/>
          <a:p>
            <a:fld id="{D896504A-2EE1-4078-96E9-CD0D08B75D14}" type="slidenum">
              <a:rPr lang="en-US" smtClean="0"/>
              <a:t>54</a:t>
            </a:fld>
            <a:endParaRPr lang="en-US"/>
          </a:p>
        </p:txBody>
      </p:sp>
    </p:spTree>
    <p:extLst>
      <p:ext uri="{BB962C8B-B14F-4D97-AF65-F5344CB8AC3E}">
        <p14:creationId xmlns:p14="http://schemas.microsoft.com/office/powerpoint/2010/main" val="27516552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only use approved websites for crowd sourcing. The most current list may be found under the Procurement &amp; eCommerce webpage, Fundraising-Crowd Source. Any additional websites may be added once approved by Executive Staff. Please keep in mind, just because a vendor is approved for fundraising, doesn’t mean they are approved for crowd-sourcing.</a:t>
            </a:r>
          </a:p>
        </p:txBody>
      </p:sp>
      <p:sp>
        <p:nvSpPr>
          <p:cNvPr id="4" name="Slide Number Placeholder 3"/>
          <p:cNvSpPr>
            <a:spLocks noGrp="1"/>
          </p:cNvSpPr>
          <p:nvPr>
            <p:ph type="sldNum" sz="quarter" idx="5"/>
          </p:nvPr>
        </p:nvSpPr>
        <p:spPr/>
        <p:txBody>
          <a:bodyPr/>
          <a:lstStyle/>
          <a:p>
            <a:fld id="{D896504A-2EE1-4078-96E9-CD0D08B75D14}" type="slidenum">
              <a:rPr lang="en-US" smtClean="0"/>
              <a:t>55</a:t>
            </a:fld>
            <a:endParaRPr lang="en-US"/>
          </a:p>
        </p:txBody>
      </p:sp>
    </p:spTree>
    <p:extLst>
      <p:ext uri="{BB962C8B-B14F-4D97-AF65-F5344CB8AC3E}">
        <p14:creationId xmlns:p14="http://schemas.microsoft.com/office/powerpoint/2010/main" val="1895185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6504A-2EE1-4078-96E9-CD0D08B75D14}" type="slidenum">
              <a:rPr lang="en-US" smtClean="0"/>
              <a:t>56</a:t>
            </a:fld>
            <a:endParaRPr lang="en-US"/>
          </a:p>
        </p:txBody>
      </p:sp>
    </p:spTree>
    <p:extLst>
      <p:ext uri="{BB962C8B-B14F-4D97-AF65-F5344CB8AC3E}">
        <p14:creationId xmlns:p14="http://schemas.microsoft.com/office/powerpoint/2010/main" val="1783721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57</a:t>
            </a:fld>
            <a:endParaRPr lang="en-US"/>
          </a:p>
        </p:txBody>
      </p:sp>
    </p:spTree>
    <p:extLst>
      <p:ext uri="{BB962C8B-B14F-4D97-AF65-F5344CB8AC3E}">
        <p14:creationId xmlns:p14="http://schemas.microsoft.com/office/powerpoint/2010/main" val="7301351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58</a:t>
            </a:fld>
            <a:endParaRPr lang="en-US"/>
          </a:p>
        </p:txBody>
      </p:sp>
    </p:spTree>
    <p:extLst>
      <p:ext uri="{BB962C8B-B14F-4D97-AF65-F5344CB8AC3E}">
        <p14:creationId xmlns:p14="http://schemas.microsoft.com/office/powerpoint/2010/main" val="8560738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59</a:t>
            </a:fld>
            <a:endParaRPr lang="en-US"/>
          </a:p>
        </p:txBody>
      </p:sp>
    </p:spTree>
    <p:extLst>
      <p:ext uri="{BB962C8B-B14F-4D97-AF65-F5344CB8AC3E}">
        <p14:creationId xmlns:p14="http://schemas.microsoft.com/office/powerpoint/2010/main" val="1396787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CFD Local Policy states:</a:t>
            </a:r>
          </a:p>
          <a:p>
            <a:endParaRPr lang="en-US" dirty="0"/>
          </a:p>
          <a:p>
            <a:pPr marL="155388">
              <a:spcAft>
                <a:spcPts val="499"/>
              </a:spcAft>
            </a:pPr>
            <a:r>
              <a:rPr lang="en-US" sz="1800" dirty="0">
                <a:latin typeface="Arial" panose="020B0604020202020204" pitchFamily="34" charset="0"/>
                <a:ea typeface="Times New Roman" panose="02020603050405020304" pitchFamily="18" charset="0"/>
                <a:cs typeface="Times New Roman" panose="02020603050405020304" pitchFamily="18" charset="0"/>
              </a:rPr>
              <a:t>Use and Expenditure</a:t>
            </a:r>
          </a:p>
          <a:p>
            <a:pPr>
              <a:lnSpc>
                <a:spcPts val="1298"/>
              </a:lnSpc>
              <a:spcAft>
                <a:spcPts val="799"/>
              </a:spcAft>
            </a:pPr>
            <a:r>
              <a:rPr lang="en-US" sz="1800" kern="1000" dirty="0">
                <a:latin typeface="Arial" panose="020B0604020202020204" pitchFamily="34" charset="0"/>
                <a:ea typeface="Times New Roman" panose="02020603050405020304" pitchFamily="18" charset="0"/>
                <a:cs typeface="Times New Roman" panose="02020603050405020304" pitchFamily="18" charset="0"/>
              </a:rPr>
              <a:t>Funds collected by student groups shall be used only for purposes authorized by the organization or upon approval of the sponsor. The principal or designee shall approve all disbursements. All funds raised by student organizations must be expended for the benefit of the students.</a:t>
            </a:r>
          </a:p>
        </p:txBody>
      </p:sp>
      <p:sp>
        <p:nvSpPr>
          <p:cNvPr id="4" name="Slide Number Placeholder 3"/>
          <p:cNvSpPr>
            <a:spLocks noGrp="1"/>
          </p:cNvSpPr>
          <p:nvPr>
            <p:ph type="sldNum" sz="quarter" idx="5"/>
          </p:nvPr>
        </p:nvSpPr>
        <p:spPr/>
        <p:txBody>
          <a:bodyPr/>
          <a:lstStyle/>
          <a:p>
            <a:fld id="{D896504A-2EE1-4078-96E9-CD0D08B75D14}" type="slidenum">
              <a:rPr lang="en-US" smtClean="0"/>
              <a:t>6</a:t>
            </a:fld>
            <a:endParaRPr lang="en-US"/>
          </a:p>
        </p:txBody>
      </p:sp>
    </p:spTree>
    <p:extLst>
      <p:ext uri="{BB962C8B-B14F-4D97-AF65-F5344CB8AC3E}">
        <p14:creationId xmlns:p14="http://schemas.microsoft.com/office/powerpoint/2010/main" val="2440040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60</a:t>
            </a:fld>
            <a:endParaRPr lang="en-US"/>
          </a:p>
        </p:txBody>
      </p:sp>
    </p:spTree>
    <p:extLst>
      <p:ext uri="{BB962C8B-B14F-4D97-AF65-F5344CB8AC3E}">
        <p14:creationId xmlns:p14="http://schemas.microsoft.com/office/powerpoint/2010/main" val="194198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information, please refer to the Activity Fund Sponsor Handbook. This is located under Budgets &amp; Financial Analysis Web Page – Procedures &amp; Resources – Sponsor Manuals &amp; Procedures.</a:t>
            </a:r>
          </a:p>
        </p:txBody>
      </p:sp>
      <p:sp>
        <p:nvSpPr>
          <p:cNvPr id="4" name="Slide Number Placeholder 3"/>
          <p:cNvSpPr>
            <a:spLocks noGrp="1"/>
          </p:cNvSpPr>
          <p:nvPr>
            <p:ph type="sldNum" sz="quarter" idx="5"/>
          </p:nvPr>
        </p:nvSpPr>
        <p:spPr/>
        <p:txBody>
          <a:bodyPr/>
          <a:lstStyle/>
          <a:p>
            <a:fld id="{D896504A-2EE1-4078-96E9-CD0D08B75D14}" type="slidenum">
              <a:rPr lang="en-US" smtClean="0"/>
              <a:t>61</a:t>
            </a:fld>
            <a:endParaRPr lang="en-US"/>
          </a:p>
        </p:txBody>
      </p:sp>
    </p:spTree>
    <p:extLst>
      <p:ext uri="{BB962C8B-B14F-4D97-AF65-F5344CB8AC3E}">
        <p14:creationId xmlns:p14="http://schemas.microsoft.com/office/powerpoint/2010/main" val="36409055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information, please refer to the Activity Fund Sponsor Handbook. This is located under Budgets &amp; Financial Analysis Web Page – Procedures &amp; Resources – Sponsor Manuals &amp; Procedures.</a:t>
            </a:r>
          </a:p>
        </p:txBody>
      </p:sp>
      <p:sp>
        <p:nvSpPr>
          <p:cNvPr id="4" name="Slide Number Placeholder 3"/>
          <p:cNvSpPr>
            <a:spLocks noGrp="1"/>
          </p:cNvSpPr>
          <p:nvPr>
            <p:ph type="sldNum" sz="quarter" idx="5"/>
          </p:nvPr>
        </p:nvSpPr>
        <p:spPr/>
        <p:txBody>
          <a:bodyPr/>
          <a:lstStyle/>
          <a:p>
            <a:fld id="{D896504A-2EE1-4078-96E9-CD0D08B75D14}" type="slidenum">
              <a:rPr lang="en-US" smtClean="0"/>
              <a:t>62</a:t>
            </a:fld>
            <a:endParaRPr lang="en-US"/>
          </a:p>
        </p:txBody>
      </p:sp>
    </p:spTree>
    <p:extLst>
      <p:ext uri="{BB962C8B-B14F-4D97-AF65-F5344CB8AC3E}">
        <p14:creationId xmlns:p14="http://schemas.microsoft.com/office/powerpoint/2010/main" val="4092587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becoming a Sponsor for NEISD. Please log in to your district Google account and scan the QR Code and complete the Google form to record the completion of your Sponsor Training. Have a wonderful school year.</a:t>
            </a:r>
          </a:p>
        </p:txBody>
      </p:sp>
      <p:sp>
        <p:nvSpPr>
          <p:cNvPr id="4" name="Slide Number Placeholder 3"/>
          <p:cNvSpPr>
            <a:spLocks noGrp="1"/>
          </p:cNvSpPr>
          <p:nvPr>
            <p:ph type="sldNum" sz="quarter" idx="5"/>
          </p:nvPr>
        </p:nvSpPr>
        <p:spPr/>
        <p:txBody>
          <a:bodyPr/>
          <a:lstStyle/>
          <a:p>
            <a:fld id="{D896504A-2EE1-4078-96E9-CD0D08B75D14}" type="slidenum">
              <a:rPr lang="en-US" smtClean="0"/>
              <a:t>63</a:t>
            </a:fld>
            <a:endParaRPr lang="en-US"/>
          </a:p>
        </p:txBody>
      </p:sp>
    </p:spTree>
    <p:extLst>
      <p:ext uri="{BB962C8B-B14F-4D97-AF65-F5344CB8AC3E}">
        <p14:creationId xmlns:p14="http://schemas.microsoft.com/office/powerpoint/2010/main" val="1527977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please scan the QR code to submit your question directly to our Budget and Finance Team.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96504A-2EE1-4078-96E9-CD0D08B75D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2110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volunteering your time to your campus/student organization. Wishing you a safe and wonderful school year!</a:t>
            </a:r>
          </a:p>
        </p:txBody>
      </p:sp>
      <p:sp>
        <p:nvSpPr>
          <p:cNvPr id="4" name="Slide Number Placeholder 3"/>
          <p:cNvSpPr>
            <a:spLocks noGrp="1"/>
          </p:cNvSpPr>
          <p:nvPr>
            <p:ph type="sldNum" sz="quarter" idx="5"/>
          </p:nvPr>
        </p:nvSpPr>
        <p:spPr/>
        <p:txBody>
          <a:bodyPr/>
          <a:lstStyle/>
          <a:p>
            <a:fld id="{D896504A-2EE1-4078-96E9-CD0D08B75D14}" type="slidenum">
              <a:rPr lang="en-US" smtClean="0"/>
              <a:t>65</a:t>
            </a:fld>
            <a:endParaRPr lang="en-US"/>
          </a:p>
        </p:txBody>
      </p:sp>
    </p:spTree>
    <p:extLst>
      <p:ext uri="{BB962C8B-B14F-4D97-AF65-F5344CB8AC3E}">
        <p14:creationId xmlns:p14="http://schemas.microsoft.com/office/powerpoint/2010/main" val="74795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CFD Local Policy states:</a:t>
            </a:r>
          </a:p>
          <a:p>
            <a:endParaRPr lang="en-US" dirty="0"/>
          </a:p>
          <a:p>
            <a:pPr>
              <a:spcAft>
                <a:spcPts val="499"/>
              </a:spcAft>
            </a:pPr>
            <a:r>
              <a:rPr lang="en-US" sz="1800" b="1" dirty="0">
                <a:latin typeface="Arial" panose="020B0604020202020204" pitchFamily="34" charset="0"/>
                <a:ea typeface="Times New Roman" panose="02020603050405020304" pitchFamily="18" charset="0"/>
                <a:cs typeface="Times New Roman" panose="02020603050405020304" pitchFamily="18" charset="0"/>
              </a:rPr>
              <a:t>District and Campus Activity Funds</a:t>
            </a:r>
          </a:p>
          <a:p>
            <a:pPr>
              <a:lnSpc>
                <a:spcPts val="1298"/>
              </a:lnSpc>
              <a:spcAft>
                <a:spcPts val="799"/>
              </a:spcAft>
            </a:pPr>
            <a:r>
              <a:rPr lang="en-US" sz="1800" kern="1000" dirty="0">
                <a:latin typeface="Arial" panose="020B0604020202020204" pitchFamily="34" charset="0"/>
                <a:ea typeface="Times New Roman" panose="02020603050405020304" pitchFamily="18" charset="0"/>
                <a:cs typeface="Times New Roman" panose="02020603050405020304" pitchFamily="18" charset="0"/>
              </a:rPr>
              <a:t>The Superintendent shall establish regulations governing the expenditure of District and campus activity funds generated from vending machines, rentals, gate receipts, concessions, and other local sources of revenue over which the District has direct control. Funds generated from such sources shall be expended for the benefit of the District or its students and shall be related to the District’s educational purpose.</a:t>
            </a:r>
          </a:p>
          <a:p>
            <a:pPr>
              <a:lnSpc>
                <a:spcPts val="1298"/>
              </a:lnSpc>
              <a:spcAft>
                <a:spcPts val="799"/>
              </a:spcAft>
            </a:pPr>
            <a:endParaRPr lang="en-US" sz="1800" kern="1000" dirty="0">
              <a:latin typeface="Arial" panose="020B0604020202020204" pitchFamily="34" charset="0"/>
              <a:ea typeface="Times New Roman" panose="02020603050405020304" pitchFamily="18" charset="0"/>
              <a:cs typeface="Times New Roman" panose="02020603050405020304" pitchFamily="18" charset="0"/>
            </a:endParaRPr>
          </a:p>
          <a:p>
            <a:pPr marL="155388">
              <a:spcAft>
                <a:spcPts val="499"/>
              </a:spcAft>
            </a:pPr>
            <a:r>
              <a:rPr lang="en-US" sz="1800" dirty="0">
                <a:latin typeface="Arial" panose="020B0604020202020204" pitchFamily="34" charset="0"/>
                <a:ea typeface="Times New Roman" panose="02020603050405020304" pitchFamily="18" charset="0"/>
                <a:cs typeface="Times New Roman" panose="02020603050405020304" pitchFamily="18" charset="0"/>
              </a:rPr>
              <a:t>Approval</a:t>
            </a:r>
          </a:p>
          <a:p>
            <a:pPr>
              <a:lnSpc>
                <a:spcPts val="1298"/>
              </a:lnSpc>
              <a:spcAft>
                <a:spcPts val="799"/>
              </a:spcAft>
            </a:pPr>
            <a:r>
              <a:rPr lang="en-US" sz="1800" kern="1000" dirty="0">
                <a:latin typeface="Arial" panose="020B0604020202020204" pitchFamily="34" charset="0"/>
                <a:ea typeface="Times New Roman" panose="02020603050405020304" pitchFamily="18" charset="0"/>
                <a:cs typeface="Times New Roman" panose="02020603050405020304" pitchFamily="18" charset="0"/>
              </a:rPr>
              <a:t>Approval from the immediate supervisor or designee shall be obtained prior to a disbursement being made to any employee, including the principal. </a:t>
            </a:r>
          </a:p>
          <a:p>
            <a:endParaRPr lang="en-US" dirty="0"/>
          </a:p>
        </p:txBody>
      </p:sp>
      <p:sp>
        <p:nvSpPr>
          <p:cNvPr id="4" name="Slide Number Placeholder 3"/>
          <p:cNvSpPr>
            <a:spLocks noGrp="1"/>
          </p:cNvSpPr>
          <p:nvPr>
            <p:ph type="sldNum" sz="quarter" idx="5"/>
          </p:nvPr>
        </p:nvSpPr>
        <p:spPr/>
        <p:txBody>
          <a:bodyPr/>
          <a:lstStyle/>
          <a:p>
            <a:fld id="{D896504A-2EE1-4078-96E9-CD0D08B75D14}" type="slidenum">
              <a:rPr lang="en-US" smtClean="0"/>
              <a:t>7</a:t>
            </a:fld>
            <a:endParaRPr lang="en-US"/>
          </a:p>
        </p:txBody>
      </p:sp>
    </p:spTree>
    <p:extLst>
      <p:ext uri="{BB962C8B-B14F-4D97-AF65-F5344CB8AC3E}">
        <p14:creationId xmlns:p14="http://schemas.microsoft.com/office/powerpoint/2010/main" val="336410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6504A-2EE1-4078-96E9-CD0D08B75D14}" type="slidenum">
              <a:rPr lang="en-US" smtClean="0"/>
              <a:t>8</a:t>
            </a:fld>
            <a:endParaRPr lang="en-US"/>
          </a:p>
        </p:txBody>
      </p:sp>
    </p:spTree>
    <p:extLst>
      <p:ext uri="{BB962C8B-B14F-4D97-AF65-F5344CB8AC3E}">
        <p14:creationId xmlns:p14="http://schemas.microsoft.com/office/powerpoint/2010/main" val="1195125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Campus Activity Funds or CAF accounts, as they are referred to, are Campus Funds and are treated just like Budgeted Funds. Examples of this type of account would be the Campus Fund, Campus Fund 1</a:t>
            </a:r>
            <a:r>
              <a:rPr lang="en-US" baseline="30000" dirty="0"/>
              <a:t>st</a:t>
            </a:r>
            <a:r>
              <a:rPr lang="en-US" dirty="0"/>
              <a:t> grade, Fine Arts, PE. Typical deposits to this type of account would be monies from a Campus wide fundraiser, Textbooks, Parking, Counselors, Athletics, Coke commissions, etc. All purchase request must be on a completed SAF/CAF PO form, signed by the Principal and then given to the Campus Bookkeeper for processing. All purchases are required to be made from a District Approved Bid Vendor.</a:t>
            </a:r>
          </a:p>
        </p:txBody>
      </p:sp>
      <p:sp>
        <p:nvSpPr>
          <p:cNvPr id="4" name="Slide Number Placeholder 3"/>
          <p:cNvSpPr>
            <a:spLocks noGrp="1"/>
          </p:cNvSpPr>
          <p:nvPr>
            <p:ph type="sldNum" sz="quarter" idx="5"/>
          </p:nvPr>
        </p:nvSpPr>
        <p:spPr/>
        <p:txBody>
          <a:bodyPr/>
          <a:lstStyle/>
          <a:p>
            <a:fld id="{D896504A-2EE1-4078-96E9-CD0D08B75D14}" type="slidenum">
              <a:rPr lang="en-US" smtClean="0"/>
              <a:t>9</a:t>
            </a:fld>
            <a:endParaRPr lang="en-US"/>
          </a:p>
        </p:txBody>
      </p:sp>
    </p:spTree>
    <p:extLst>
      <p:ext uri="{BB962C8B-B14F-4D97-AF65-F5344CB8AC3E}">
        <p14:creationId xmlns:p14="http://schemas.microsoft.com/office/powerpoint/2010/main" val="3872091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930888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37926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401295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5D26-6431-4222-9AF9-E0BFB61B0BDC}"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21244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229489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C183785-6D8C-4B3F-9A11-9E7D6CA94FCC}" type="datetimeFigureOut">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893813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C183785-6D8C-4B3F-9A11-9E7D6CA94FCC}" type="datetimeFigureOut">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449077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3339996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2664427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3289273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1AE5D26-6431-4222-9AF9-E0BFB61B0BDC}" type="slidenum">
              <a:rPr lang="en-US" smtClean="0"/>
              <a:t>‹#›</a:t>
            </a:fld>
            <a:endParaRPr lang="en-US"/>
          </a:p>
        </p:txBody>
      </p:sp>
    </p:spTree>
    <p:extLst>
      <p:ext uri="{BB962C8B-B14F-4D97-AF65-F5344CB8AC3E}">
        <p14:creationId xmlns:p14="http://schemas.microsoft.com/office/powerpoint/2010/main" val="327043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856420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4232129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806906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299192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3965318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183785-6D8C-4B3F-9A11-9E7D6CA94FCC}" type="datetimeFigureOut">
              <a:rPr lang="en-US" smtClean="0"/>
              <a:t>8/11/2025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3446942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183785-6D8C-4B3F-9A11-9E7D6CA94FCC}" type="datetimeFigureOut">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1528385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83785-6D8C-4B3F-9A11-9E7D6CA94FCC}" type="datetimeFigureOut">
              <a:rPr lang="en-US" smtClean="0"/>
              <a:t>8/11/2025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3379672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978283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1532098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137598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3383946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1AE5D26-6431-4222-9AF9-E0BFB61B0BDC}"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60732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1570966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1AE5D26-6431-4222-9AF9-E0BFB61B0BDC}"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72381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2553391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1856994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83785-6D8C-4B3F-9A11-9E7D6CA94FCC}"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173394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2844038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183785-6D8C-4B3F-9A11-9E7D6CA94FCC}" type="datetimeFigureOut">
              <a:rPr lang="en-US" smtClean="0"/>
              <a:t>8/11/2025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204157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183785-6D8C-4B3F-9A11-9E7D6CA94FCC}" type="datetimeFigureOut">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377376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C183785-6D8C-4B3F-9A11-9E7D6CA94FCC}" type="datetimeFigureOut">
              <a:rPr lang="en-US" smtClean="0"/>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2742208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3357072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83785-6D8C-4B3F-9A11-9E7D6CA94FCC}"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5D26-6431-4222-9AF9-E0BFB61B0BDC}" type="slidenum">
              <a:rPr lang="en-US" smtClean="0"/>
              <a:t>‹#›</a:t>
            </a:fld>
            <a:endParaRPr lang="en-US"/>
          </a:p>
        </p:txBody>
      </p:sp>
    </p:spTree>
    <p:extLst>
      <p:ext uri="{BB962C8B-B14F-4D97-AF65-F5344CB8AC3E}">
        <p14:creationId xmlns:p14="http://schemas.microsoft.com/office/powerpoint/2010/main" val="188600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C183785-6D8C-4B3F-9A11-9E7D6CA94FCC}" type="datetimeFigureOut">
              <a:rPr lang="en-US" smtClean="0"/>
              <a:t>8/11/2025</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1AE5D26-6431-4222-9AF9-E0BFB61B0BDC}" type="slidenum">
              <a:rPr lang="en-US" smtClean="0"/>
              <a:t>‹#›</a:t>
            </a:fld>
            <a:endParaRPr lang="en-US"/>
          </a:p>
        </p:txBody>
      </p:sp>
    </p:spTree>
    <p:extLst>
      <p:ext uri="{BB962C8B-B14F-4D97-AF65-F5344CB8AC3E}">
        <p14:creationId xmlns:p14="http://schemas.microsoft.com/office/powerpoint/2010/main" val="282395515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C183785-6D8C-4B3F-9A11-9E7D6CA94FCC}" type="datetimeFigureOut">
              <a:rPr lang="en-US" smtClean="0"/>
              <a:t>8/11/2025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1AE5D26-6431-4222-9AF9-E0BFB61B0BDC}" type="slidenum">
              <a:rPr lang="en-US" smtClean="0"/>
              <a:t>‹#›</a:t>
            </a:fld>
            <a:endParaRPr lang="en-US"/>
          </a:p>
        </p:txBody>
      </p:sp>
    </p:spTree>
    <p:extLst>
      <p:ext uri="{BB962C8B-B14F-4D97-AF65-F5344CB8AC3E}">
        <p14:creationId xmlns:p14="http://schemas.microsoft.com/office/powerpoint/2010/main" val="89774849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researchleap.com/financial-planning-corporate-development-attitude-analysis-selected-enterprises-uzbekistan/"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https://www.neisd.net/Page/836"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hyperlink" Target="http://lawyersandsettlements.com/blog/tag/bpa-receipt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neisd.net/Page/33796" TargetMode="External"/><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ww.neisd.net/cms/lib/TX02215002/Centricity/Domain/163/frv_All_2023-08-03.pdf" TargetMode="External"/><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hyperlink" Target="https://www.pexels.com/photo/abstract-aged-approval-approve-339867/" TargetMode="External"/><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hyperlink" Target="https://creativecommons.org/licenses/by-sa/3.0/" TargetMode="External"/><Relationship Id="rId4" Type="http://schemas.openxmlformats.org/officeDocument/2006/relationships/hyperlink" Target="http://www.thebluediamondgallery.com/handwriting/a/approval-process.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hyperlink" Target="https://maxbjj.blogspot.com/2013/06/stop.html"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www.recursosenprojectmanagement.com/aceptacion-del-proyecto/" TargetMode="External"/><Relationship Id="rId3" Type="http://schemas.openxmlformats.org/officeDocument/2006/relationships/hyperlink" Target="https://www.neisd.net/cms/lib/TX02215002/Centricity/Domain/163/frv_CrowdsourcingList_2023-08-03.pdf" TargetMode="External"/><Relationship Id="rId7"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hyperlink" Target="https://svgsilh.com/607d8b/image/1049272.html" TargetMode="External"/><Relationship Id="rId5" Type="http://schemas.openxmlformats.org/officeDocument/2006/relationships/image" Target="../media/image41.sv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hyperlink" Target="http://www.indianwesterlies.com/2018/02/capital-controls-india-current-account.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hyperlink" Target="http://www.creative-commons-images.com/clipboard/fraud.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hyperlink" Target="http://ohiobankruptcysource.com/fraudulent-foreclosur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hyperlink" Target="http://www2.neisd.net/ts/commresponse/internalaudit3.cfm" TargetMode="External"/><Relationship Id="rId2" Type="http://schemas.openxmlformats.org/officeDocument/2006/relationships/notesSlide" Target="../notesSlides/notesSlide60.xml"/><Relationship Id="rId1" Type="http://schemas.openxmlformats.org/officeDocument/2006/relationships/slideLayout" Target="../slideLayouts/slideLayout18.xml"/><Relationship Id="rId5" Type="http://schemas.openxmlformats.org/officeDocument/2006/relationships/hyperlink" Target="http://www.new-york-city-travel-tips.com/renting-apartments-new-york-frauds/" TargetMode="External"/><Relationship Id="rId4" Type="http://schemas.openxmlformats.org/officeDocument/2006/relationships/image" Target="../media/image46.jpg"/></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hyperlink" Target="https://matthewsm1th.wordpress.com/2011/12/09/dont-thank-me-for-favoriting-your-twee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453" y="3603485"/>
            <a:ext cx="10893094" cy="2123844"/>
          </a:xfrm>
        </p:spPr>
        <p:txBody>
          <a:bodyPr>
            <a:normAutofit/>
          </a:bodyPr>
          <a:lstStyle/>
          <a:p>
            <a:pPr algn="ctr">
              <a:lnSpc>
                <a:spcPct val="90000"/>
              </a:lnSpc>
            </a:pPr>
            <a:r>
              <a:rPr lang="en-US" sz="2800" b="1" dirty="0">
                <a:effectLst>
                  <a:glow rad="101600">
                    <a:schemeClr val="bg1">
                      <a:alpha val="40000"/>
                    </a:schemeClr>
                  </a:glow>
                  <a:outerShdw blurRad="38100" dist="38100" dir="2700000" algn="tl">
                    <a:srgbClr val="000000">
                      <a:alpha val="43137"/>
                    </a:srgbClr>
                  </a:outerShdw>
                </a:effectLst>
              </a:rPr>
              <a:t>ACTIVITY FUND</a:t>
            </a:r>
            <a:br>
              <a:rPr lang="en-US" sz="2800" b="1" dirty="0">
                <a:effectLst>
                  <a:glow rad="101600">
                    <a:schemeClr val="bg1">
                      <a:alpha val="40000"/>
                    </a:schemeClr>
                  </a:glow>
                  <a:outerShdw blurRad="38100" dist="38100" dir="2700000" algn="tl">
                    <a:srgbClr val="000000">
                      <a:alpha val="43137"/>
                    </a:srgbClr>
                  </a:outerShdw>
                </a:effectLst>
              </a:rPr>
            </a:br>
            <a:r>
              <a:rPr lang="en-US" sz="2800" b="1" dirty="0">
                <a:effectLst>
                  <a:glow rad="101600">
                    <a:schemeClr val="bg1">
                      <a:alpha val="40000"/>
                    </a:schemeClr>
                  </a:glow>
                  <a:outerShdw blurRad="38100" dist="38100" dir="2700000" algn="tl">
                    <a:srgbClr val="000000">
                      <a:alpha val="43137"/>
                    </a:srgbClr>
                  </a:outerShdw>
                </a:effectLst>
              </a:rPr>
              <a:t>ACCOUNTING PROCEDURES</a:t>
            </a:r>
            <a:br>
              <a:rPr lang="en-US" sz="2800" b="1" dirty="0">
                <a:effectLst>
                  <a:outerShdw blurRad="38100" dist="38100" dir="2700000" algn="tl">
                    <a:srgbClr val="000000">
                      <a:alpha val="43137"/>
                    </a:srgbClr>
                  </a:outerShdw>
                </a:effectLst>
              </a:rPr>
            </a:b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202</a:t>
            </a:r>
            <a:r>
              <a:rPr lang="en-US" sz="2800" b="1" dirty="0"/>
              <a:t>5</a:t>
            </a:r>
            <a:r>
              <a:rPr lang="en-US" sz="2800" b="1" dirty="0">
                <a:effectLst>
                  <a:outerShdw blurRad="38100" dist="38100" dir="2700000" algn="tl">
                    <a:srgbClr val="000000">
                      <a:alpha val="43137"/>
                    </a:srgbClr>
                  </a:outerShdw>
                </a:effectLst>
              </a:rPr>
              <a:t>-2026 School Year</a:t>
            </a: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253613" y="5171355"/>
            <a:ext cx="9684774" cy="710943"/>
          </a:xfrm>
        </p:spPr>
        <p:txBody>
          <a:bodyPr>
            <a:normAutofit/>
          </a:bodyPr>
          <a:lstStyle/>
          <a:p>
            <a:pPr algn="ctr"/>
            <a:r>
              <a:rPr lang="en-US" sz="2800" b="1" dirty="0">
                <a:effectLst>
                  <a:outerShdw blurRad="38100" dist="38100" dir="2700000" algn="tl">
                    <a:srgbClr val="000000">
                      <a:alpha val="43137"/>
                    </a:srgbClr>
                  </a:outerShdw>
                </a:effectLst>
              </a:rPr>
              <a:t>INFORMATION FOR SPONSORS</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502201" y="530208"/>
            <a:ext cx="1592554" cy="1526198"/>
          </a:xfrm>
          <a:prstGeom prst="roundRect">
            <a:avLst>
              <a:gd name="adj" fmla="val 1858"/>
            </a:avLst>
          </a:prstGeom>
          <a:effectLst>
            <a:outerShdw blurRad="50800" dist="50800" dir="5400000" algn="tl" rotWithShape="0">
              <a:srgbClr val="000000">
                <a:alpha val="43000"/>
              </a:srgbClr>
            </a:outerShdw>
          </a:effectLst>
        </p:spPr>
      </p:pic>
      <p:pic>
        <p:nvPicPr>
          <p:cNvPr id="7" name="Picture 6" descr="A picture containing remote, laying, sitting, control&#10;&#10;Description automatically generated">
            <a:extLst>
              <a:ext uri="{FF2B5EF4-FFF2-40B4-BE49-F238E27FC236}">
                <a16:creationId xmlns:a16="http://schemas.microsoft.com/office/drawing/2014/main" id="{52D761BE-EA4B-48E2-98BE-74A45CD679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07335" y="677252"/>
            <a:ext cx="4581802" cy="2577263"/>
          </a:xfrm>
          <a:prstGeom prst="roundRect">
            <a:avLst>
              <a:gd name="adj" fmla="val 1858"/>
            </a:avLst>
          </a:prstGeom>
          <a:effectLst>
            <a:outerShdw blurRad="50800" dist="50800" dir="5400000" algn="tl" rotWithShape="0">
              <a:srgbClr val="000000">
                <a:alpha val="43000"/>
              </a:srgbClr>
            </a:outerShdw>
          </a:effectLst>
        </p:spPr>
      </p:pic>
      <p:sp>
        <p:nvSpPr>
          <p:cNvPr id="6" name="Subtitle 2"/>
          <p:cNvSpPr txBox="1">
            <a:spLocks/>
          </p:cNvSpPr>
          <p:nvPr/>
        </p:nvSpPr>
        <p:spPr>
          <a:xfrm>
            <a:off x="2307313" y="1293307"/>
            <a:ext cx="5412874" cy="8614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dirty="0">
                <a:effectLst>
                  <a:glow rad="101600">
                    <a:schemeClr val="bg1">
                      <a:alpha val="40000"/>
                    </a:schemeClr>
                  </a:glow>
                  <a:outerShdw blurRad="38100" dist="38100" dir="2700000" algn="tl">
                    <a:srgbClr val="000000">
                      <a:alpha val="43137"/>
                    </a:srgbClr>
                  </a:outerShdw>
                </a:effectLst>
              </a:rPr>
              <a:t>North East ISD</a:t>
            </a:r>
            <a:endParaRPr lang="en-US" sz="4000" dirty="0">
              <a:effectLst>
                <a:glow rad="101600">
                  <a:schemeClr val="bg1">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03244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80" y="469783"/>
            <a:ext cx="11241248" cy="855780"/>
          </a:xfrm>
        </p:spPr>
        <p:txBody>
          <a:bodyPr/>
          <a:lstStyle/>
          <a:p>
            <a:pPr algn="ctr"/>
            <a:r>
              <a:rPr lang="en-US" b="1" u="sng" dirty="0">
                <a:effectLst>
                  <a:outerShdw blurRad="38100" dist="38100" dir="2700000" algn="tl">
                    <a:srgbClr val="000000">
                      <a:alpha val="43137"/>
                    </a:srgbClr>
                  </a:outerShdw>
                </a:effectLst>
              </a:rPr>
              <a:t>TYPES OF ACTIVITY FUNDS</a:t>
            </a:r>
            <a:endParaRPr lang="en-US"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75656" y="1249961"/>
            <a:ext cx="10543763" cy="5364595"/>
          </a:xfrm>
        </p:spPr>
        <p:txBody>
          <a:bodyPr>
            <a:normAutofit fontScale="92500" lnSpcReduction="20000"/>
          </a:bodyPr>
          <a:lstStyle/>
          <a:p>
            <a:pPr marL="0" indent="0" algn="ctr">
              <a:buNone/>
            </a:pPr>
            <a:r>
              <a:rPr lang="en-US" sz="3800" b="1" dirty="0"/>
              <a:t>Student Activity Funds (SAF)</a:t>
            </a: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r>
              <a:rPr lang="en-US" sz="2000" dirty="0">
                <a:solidFill>
                  <a:schemeClr val="tx1">
                    <a:lumMod val="65000"/>
                    <a:lumOff val="35000"/>
                  </a:schemeClr>
                </a:solidFill>
                <a:latin typeface="Calibri" panose="020F0502020204030204" pitchFamily="34" charset="0"/>
                <a:cs typeface="Calibri" panose="020F0502020204030204" pitchFamily="34" charset="0"/>
              </a:rPr>
              <a:t>These are funds in which the school holds in trust for the </a:t>
            </a:r>
            <a:r>
              <a:rPr lang="en-US" sz="2000" b="1" dirty="0">
                <a:solidFill>
                  <a:schemeClr val="tx1">
                    <a:lumMod val="65000"/>
                    <a:lumOff val="35000"/>
                  </a:schemeClr>
                </a:solidFill>
                <a:latin typeface="Calibri" panose="020F0502020204030204" pitchFamily="34" charset="0"/>
                <a:cs typeface="Calibri" panose="020F0502020204030204" pitchFamily="34" charset="0"/>
              </a:rPr>
              <a:t>student groups</a:t>
            </a:r>
            <a:r>
              <a:rPr lang="en-US" sz="2000" dirty="0">
                <a:solidFill>
                  <a:schemeClr val="tx1">
                    <a:lumMod val="65000"/>
                    <a:lumOff val="35000"/>
                  </a:schemeClr>
                </a:solidFill>
                <a:latin typeface="Calibri" panose="020F0502020204030204" pitchFamily="34" charset="0"/>
                <a:cs typeface="Calibri" panose="020F0502020204030204" pitchFamily="34" charset="0"/>
              </a:rPr>
              <a:t>. </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The account numbers are in the 400 through 800 series.  </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The students in the SAF organization determine how the money is spent (</a:t>
            </a:r>
            <a:r>
              <a:rPr lang="en-US" sz="2000" b="1" dirty="0">
                <a:solidFill>
                  <a:srgbClr val="FF0000"/>
                </a:solidFill>
                <a:latin typeface="Calibri" panose="020F0502020204030204" pitchFamily="34" charset="0"/>
                <a:cs typeface="Calibri" panose="020F0502020204030204" pitchFamily="34" charset="0"/>
              </a:rPr>
              <a:t>NOT</a:t>
            </a:r>
            <a:r>
              <a:rPr lang="en-US" sz="2000" dirty="0">
                <a:solidFill>
                  <a:srgbClr val="FF0000"/>
                </a:solidFill>
                <a:latin typeface="Calibri" panose="020F0502020204030204" pitchFamily="34" charset="0"/>
                <a:cs typeface="Calibri" panose="020F0502020204030204" pitchFamily="34" charset="0"/>
              </a:rPr>
              <a:t> the sponsor</a:t>
            </a:r>
            <a:r>
              <a:rPr lang="en-US" sz="2000" dirty="0">
                <a:latin typeface="Calibri" panose="020F0502020204030204" pitchFamily="34" charset="0"/>
                <a:cs typeface="Calibri" panose="020F0502020204030204" pitchFamily="34" charset="0"/>
              </a:rPr>
              <a:t>) . </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Meeting minutes approving each expenditure </a:t>
            </a:r>
            <a:r>
              <a:rPr lang="en-US" sz="2000" u="sng" dirty="0">
                <a:latin typeface="Calibri" panose="020F0502020204030204" pitchFamily="34" charset="0"/>
                <a:cs typeface="Calibri" panose="020F0502020204030204" pitchFamily="34" charset="0"/>
              </a:rPr>
              <a:t>will be attached </a:t>
            </a:r>
            <a:r>
              <a:rPr lang="en-US" sz="2000" dirty="0">
                <a:latin typeface="Calibri" panose="020F0502020204030204" pitchFamily="34" charset="0"/>
                <a:cs typeface="Calibri" panose="020F0502020204030204" pitchFamily="34" charset="0"/>
              </a:rPr>
              <a:t>to all requests and signed by the SAF Officers (</a:t>
            </a:r>
            <a:r>
              <a:rPr lang="en-US" sz="2000" b="1" dirty="0">
                <a:solidFill>
                  <a:srgbClr val="FF0000"/>
                </a:solidFill>
                <a:latin typeface="Calibri" panose="020F0502020204030204" pitchFamily="34" charset="0"/>
                <a:cs typeface="Calibri" panose="020F0502020204030204" pitchFamily="34" charset="0"/>
              </a:rPr>
              <a:t>NO photocopies</a:t>
            </a:r>
            <a:r>
              <a:rPr lang="en-US" sz="2000" dirty="0">
                <a:latin typeface="Calibri" panose="020F0502020204030204" pitchFamily="34" charset="0"/>
                <a:cs typeface="Calibri" panose="020F0502020204030204" pitchFamily="34" charset="0"/>
              </a:rPr>
              <a:t>).</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SAF/CAF </a:t>
            </a:r>
            <a:r>
              <a:rPr lang="en-US" sz="2000" b="1" u="sng" dirty="0">
                <a:latin typeface="Calibri" panose="020F0502020204030204" pitchFamily="34" charset="0"/>
                <a:cs typeface="Calibri" panose="020F0502020204030204" pitchFamily="34" charset="0"/>
              </a:rPr>
              <a:t>purchase orders </a:t>
            </a:r>
            <a:r>
              <a:rPr lang="en-US" sz="2000" b="1" i="1" dirty="0">
                <a:latin typeface="Calibri" panose="020F0502020204030204" pitchFamily="34" charset="0"/>
                <a:cs typeface="Calibri" panose="020F0502020204030204" pitchFamily="34" charset="0"/>
              </a:rPr>
              <a:t>must</a:t>
            </a:r>
            <a:r>
              <a:rPr lang="en-US" sz="2000" b="1"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be completed for purchases from SAF accounts for purchases over:</a:t>
            </a:r>
          </a:p>
          <a:p>
            <a:pPr lvl="1">
              <a:buFont typeface="Wingdings" panose="05000000000000000000" pitchFamily="2" charset="2"/>
              <a:buChar char="Ø"/>
            </a:pPr>
            <a:r>
              <a:rPr lang="en-US" sz="1800" dirty="0">
                <a:solidFill>
                  <a:srgbClr val="0000FF"/>
                </a:solidFill>
                <a:latin typeface="Calibri" panose="020F0502020204030204" pitchFamily="34" charset="0"/>
                <a:cs typeface="Calibri" panose="020F0502020204030204" pitchFamily="34" charset="0"/>
              </a:rPr>
              <a:t> </a:t>
            </a:r>
            <a:r>
              <a:rPr lang="en-US" sz="1800" b="1" u="sng" dirty="0">
                <a:solidFill>
                  <a:srgbClr val="0000FF"/>
                </a:solidFill>
                <a:latin typeface="Calibri" panose="020F0502020204030204" pitchFamily="34" charset="0"/>
                <a:cs typeface="Calibri" panose="020F0502020204030204" pitchFamily="34" charset="0"/>
              </a:rPr>
              <a:t>$1,500.00 for High Schools </a:t>
            </a:r>
            <a:r>
              <a:rPr lang="en-US" sz="1800" dirty="0">
                <a:latin typeface="Calibri" panose="020F0502020204030204" pitchFamily="34" charset="0"/>
                <a:cs typeface="Calibri" panose="020F0502020204030204" pitchFamily="34" charset="0"/>
              </a:rPr>
              <a:t>and </a:t>
            </a:r>
          </a:p>
          <a:p>
            <a:pPr lvl="1">
              <a:buFont typeface="Wingdings" panose="05000000000000000000" pitchFamily="2" charset="2"/>
              <a:buChar char="Ø"/>
            </a:pPr>
            <a:r>
              <a:rPr lang="en-US" sz="1800" b="1" u="sng" dirty="0">
                <a:solidFill>
                  <a:srgbClr val="0000FF"/>
                </a:solidFill>
                <a:latin typeface="Calibri" panose="020F0502020204030204" pitchFamily="34" charset="0"/>
                <a:cs typeface="Calibri" panose="020F0502020204030204" pitchFamily="34" charset="0"/>
              </a:rPr>
              <a:t>$500.00 for Elementary and Middle Schools</a:t>
            </a:r>
            <a:r>
              <a:rPr lang="en-US" sz="1800" dirty="0">
                <a:latin typeface="Calibri" panose="020F0502020204030204" pitchFamily="34" charset="0"/>
                <a:cs typeface="Calibri" panose="020F0502020204030204" pitchFamily="34" charset="0"/>
              </a:rPr>
              <a:t>.   </a:t>
            </a:r>
          </a:p>
          <a:p>
            <a:pPr>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State and District guidelines must be followed when expending monies from these accounts; therefore, </a:t>
            </a:r>
            <a:r>
              <a:rPr lang="en-US" sz="2000" b="1" u="sng" dirty="0">
                <a:solidFill>
                  <a:srgbClr val="FF0000"/>
                </a:solidFill>
                <a:latin typeface="Calibri" panose="020F0502020204030204" pitchFamily="34" charset="0"/>
                <a:cs typeface="Calibri" panose="020F0502020204030204" pitchFamily="34" charset="0"/>
              </a:rPr>
              <a:t>using the district approved bid vendor list is very important</a:t>
            </a:r>
            <a:r>
              <a:rPr lang="en-US" sz="2000" dirty="0">
                <a:solidFill>
                  <a:srgbClr val="FF0000"/>
                </a:solidFill>
                <a:latin typeface="Calibri" panose="020F0502020204030204" pitchFamily="34" charset="0"/>
                <a:cs typeface="Calibri" panose="020F0502020204030204" pitchFamily="34" charset="0"/>
              </a:rPr>
              <a:t>. </a:t>
            </a:r>
          </a:p>
          <a:p>
            <a:pPr>
              <a:buFont typeface="Wingdings" panose="05000000000000000000" pitchFamily="2" charset="2"/>
              <a:buChar char="Ø"/>
            </a:pPr>
            <a:endParaRPr lang="en-US" sz="2000" dirty="0"/>
          </a:p>
          <a:p>
            <a:pPr>
              <a:buFont typeface="Wingdings" panose="05000000000000000000" pitchFamily="2" charset="2"/>
              <a:buChar char="Ø"/>
            </a:pPr>
            <a:endParaRPr lang="en-US" sz="1200" dirty="0"/>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99768">
            <a:off x="9959561" y="716524"/>
            <a:ext cx="1896744" cy="1199981"/>
          </a:xfrm>
          <a:prstGeom prst="rect">
            <a:avLst/>
          </a:prstGeom>
        </p:spPr>
      </p:pic>
    </p:spTree>
    <p:extLst>
      <p:ext uri="{BB962C8B-B14F-4D97-AF65-F5344CB8AC3E}">
        <p14:creationId xmlns:p14="http://schemas.microsoft.com/office/powerpoint/2010/main" val="4279106221"/>
      </p:ext>
    </p:extLst>
  </p:cSld>
  <p:clrMapOvr>
    <a:masterClrMapping/>
  </p:clrMapOvr>
  <mc:AlternateContent xmlns:mc="http://schemas.openxmlformats.org/markup-compatibility/2006" xmlns:p14="http://schemas.microsoft.com/office/powerpoint/2010/main">
    <mc:Choice Requires="p14">
      <p:transition spd="slow" p14:dur="2000" advTm="49379"/>
    </mc:Choice>
    <mc:Fallback xmlns="">
      <p:transition spd="slow" advTm="4937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creen Recording 11">
            <a:hlinkClick r:id="" action="ppaction://media"/>
            <a:extLst>
              <a:ext uri="{FF2B5EF4-FFF2-40B4-BE49-F238E27FC236}">
                <a16:creationId xmlns:a16="http://schemas.microsoft.com/office/drawing/2014/main" id="{D366181B-A373-B3CA-E5CF-5E734E8E32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22513" y="244475"/>
            <a:ext cx="8096250" cy="6072188"/>
          </a:xfrm>
        </p:spPr>
      </p:pic>
    </p:spTree>
    <p:extLst>
      <p:ext uri="{BB962C8B-B14F-4D97-AF65-F5344CB8AC3E}">
        <p14:creationId xmlns:p14="http://schemas.microsoft.com/office/powerpoint/2010/main" val="4124932805"/>
      </p:ext>
    </p:extLst>
  </p:cSld>
  <p:clrMapOvr>
    <a:masterClrMapping/>
  </p:clrMapOvr>
  <mc:AlternateContent xmlns:mc="http://schemas.openxmlformats.org/markup-compatibility/2006" xmlns:p14="http://schemas.microsoft.com/office/powerpoint/2010/main">
    <mc:Choice Requires="p14">
      <p:transition spd="slow" p14:dur="2000" advTm="142483"/>
    </mc:Choice>
    <mc:Fallback xmlns="">
      <p:transition spd="slow" advTm="1424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8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extLst>
    <p:ext uri="{E180D4A7-C9FB-4DFB-919C-405C955672EB}">
      <p14:showEvtLst xmlns:p14="http://schemas.microsoft.com/office/powerpoint/2010/main">
        <p14:playEvt time="1024" objId="8"/>
        <p14:stopEvt time="131294" objId="8"/>
      </p14:showEvtLst>
    </p:ext>
  </p:extLs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2580" y="469783"/>
            <a:ext cx="11241248" cy="855780"/>
          </a:xfrm>
        </p:spPr>
        <p:txBody>
          <a:bodyPr/>
          <a:lstStyle/>
          <a:p>
            <a:pPr algn="ctr"/>
            <a:r>
              <a:rPr lang="en-US" b="1" u="sng" dirty="0">
                <a:effectLst>
                  <a:outerShdw blurRad="38100" dist="38100" dir="2700000" algn="tl">
                    <a:srgbClr val="000000">
                      <a:alpha val="43137"/>
                    </a:srgbClr>
                  </a:outerShdw>
                </a:effectLst>
              </a:rPr>
              <a:t>TYPES OF ACTIVITY FUNDS</a:t>
            </a:r>
            <a:endParaRPr lang="en-US"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8172" y="1249961"/>
            <a:ext cx="11241248" cy="5485200"/>
          </a:xfrm>
        </p:spPr>
        <p:txBody>
          <a:bodyPr>
            <a:normAutofit/>
          </a:bodyPr>
          <a:lstStyle/>
          <a:p>
            <a:pPr marL="0" indent="0" algn="ctr">
              <a:buNone/>
            </a:pPr>
            <a:r>
              <a:rPr lang="en-US" sz="3200" b="1" dirty="0"/>
              <a:t>Student Activity Funds (SAF)</a:t>
            </a: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sz="1200" dirty="0"/>
          </a:p>
          <a:p>
            <a:pPr marL="0" indent="0">
              <a:buNone/>
            </a:pPr>
            <a:endParaRPr lang="en-US" dirty="0"/>
          </a:p>
        </p:txBody>
      </p:sp>
      <p:pic>
        <p:nvPicPr>
          <p:cNvPr id="10" name="Picture 9">
            <a:extLst>
              <a:ext uri="{FF2B5EF4-FFF2-40B4-BE49-F238E27FC236}">
                <a16:creationId xmlns:a16="http://schemas.microsoft.com/office/drawing/2014/main" id="{5989C9D6-DA50-FC85-43CD-C6B12DED885D}"/>
              </a:ext>
            </a:extLst>
          </p:cNvPr>
          <p:cNvPicPr>
            <a:picLocks noChangeAspect="1"/>
          </p:cNvPicPr>
          <p:nvPr/>
        </p:nvPicPr>
        <p:blipFill>
          <a:blip r:embed="rId3"/>
          <a:stretch>
            <a:fillRect/>
          </a:stretch>
        </p:blipFill>
        <p:spPr>
          <a:xfrm>
            <a:off x="1583140" y="1978925"/>
            <a:ext cx="8883445" cy="4736199"/>
          </a:xfrm>
          <a:prstGeom prst="rect">
            <a:avLst/>
          </a:prstGeom>
        </p:spPr>
      </p:pic>
      <p:sp>
        <p:nvSpPr>
          <p:cNvPr id="11" name="Arrow: Left 10">
            <a:extLst>
              <a:ext uri="{FF2B5EF4-FFF2-40B4-BE49-F238E27FC236}">
                <a16:creationId xmlns:a16="http://schemas.microsoft.com/office/drawing/2014/main" id="{E0BC2C4D-9CD5-5C28-E384-FC9D2B268C87}"/>
              </a:ext>
            </a:extLst>
          </p:cNvPr>
          <p:cNvSpPr/>
          <p:nvPr/>
        </p:nvSpPr>
        <p:spPr>
          <a:xfrm>
            <a:off x="2770496" y="4667534"/>
            <a:ext cx="614149" cy="31389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E393A5DF-728F-8BB5-4591-13B197664B9F}"/>
              </a:ext>
            </a:extLst>
          </p:cNvPr>
          <p:cNvSpPr/>
          <p:nvPr/>
        </p:nvSpPr>
        <p:spPr>
          <a:xfrm>
            <a:off x="9717206" y="3794078"/>
            <a:ext cx="559558" cy="27295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292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2580" y="469783"/>
            <a:ext cx="11241248" cy="855780"/>
          </a:xfrm>
        </p:spPr>
        <p:txBody>
          <a:bodyPr/>
          <a:lstStyle/>
          <a:p>
            <a:pPr algn="ctr"/>
            <a:r>
              <a:rPr lang="en-US" b="1" u="sng" dirty="0">
                <a:effectLst>
                  <a:outerShdw blurRad="38100" dist="38100" dir="2700000" algn="tl">
                    <a:srgbClr val="000000">
                      <a:alpha val="43137"/>
                    </a:srgbClr>
                  </a:outerShdw>
                </a:effectLst>
              </a:rPr>
              <a:t>TYPES OF ACTIVITY FUNDS</a:t>
            </a:r>
            <a:endParaRPr lang="en-US"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8172" y="1249961"/>
            <a:ext cx="11241248" cy="5485200"/>
          </a:xfrm>
        </p:spPr>
        <p:txBody>
          <a:bodyPr>
            <a:normAutofit/>
          </a:bodyPr>
          <a:lstStyle/>
          <a:p>
            <a:pPr marL="0" indent="0" algn="ctr">
              <a:buNone/>
            </a:pPr>
            <a:r>
              <a:rPr lang="en-US" sz="3200" b="1" dirty="0"/>
              <a:t>Student Activity Funds (SAF)</a:t>
            </a: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sz="1200" dirty="0"/>
          </a:p>
          <a:p>
            <a:pPr marL="0" indent="0">
              <a:buNone/>
            </a:pPr>
            <a:endParaRPr lang="en-US" dirty="0"/>
          </a:p>
        </p:txBody>
      </p:sp>
      <p:pic>
        <p:nvPicPr>
          <p:cNvPr id="4" name="Picture 3">
            <a:extLst>
              <a:ext uri="{FF2B5EF4-FFF2-40B4-BE49-F238E27FC236}">
                <a16:creationId xmlns:a16="http://schemas.microsoft.com/office/drawing/2014/main" id="{297E8CE3-FEAB-4765-8CCC-EA3B3BED4F6B}"/>
              </a:ext>
            </a:extLst>
          </p:cNvPr>
          <p:cNvPicPr>
            <a:picLocks noChangeAspect="1"/>
          </p:cNvPicPr>
          <p:nvPr/>
        </p:nvPicPr>
        <p:blipFill>
          <a:blip r:embed="rId3"/>
          <a:stretch>
            <a:fillRect/>
          </a:stretch>
        </p:blipFill>
        <p:spPr>
          <a:xfrm>
            <a:off x="831273" y="2352675"/>
            <a:ext cx="5264728" cy="2944746"/>
          </a:xfrm>
          <a:prstGeom prst="rect">
            <a:avLst/>
          </a:prstGeom>
        </p:spPr>
      </p:pic>
      <p:pic>
        <p:nvPicPr>
          <p:cNvPr id="6" name="Picture 5">
            <a:extLst>
              <a:ext uri="{FF2B5EF4-FFF2-40B4-BE49-F238E27FC236}">
                <a16:creationId xmlns:a16="http://schemas.microsoft.com/office/drawing/2014/main" id="{DFB5D097-AC73-4D54-B408-13E44072FDA0}"/>
              </a:ext>
            </a:extLst>
          </p:cNvPr>
          <p:cNvPicPr>
            <a:picLocks noChangeAspect="1"/>
          </p:cNvPicPr>
          <p:nvPr/>
        </p:nvPicPr>
        <p:blipFill>
          <a:blip r:embed="rId4"/>
          <a:stretch>
            <a:fillRect/>
          </a:stretch>
        </p:blipFill>
        <p:spPr>
          <a:xfrm>
            <a:off x="2636245" y="4645176"/>
            <a:ext cx="701101" cy="307861"/>
          </a:xfrm>
          <a:prstGeom prst="rect">
            <a:avLst/>
          </a:prstGeom>
        </p:spPr>
      </p:pic>
      <p:pic>
        <p:nvPicPr>
          <p:cNvPr id="9" name="Picture 8">
            <a:extLst>
              <a:ext uri="{FF2B5EF4-FFF2-40B4-BE49-F238E27FC236}">
                <a16:creationId xmlns:a16="http://schemas.microsoft.com/office/drawing/2014/main" id="{32FE18B1-E604-4823-BC69-31B2610DD802}"/>
              </a:ext>
            </a:extLst>
          </p:cNvPr>
          <p:cNvPicPr>
            <a:picLocks noChangeAspect="1"/>
          </p:cNvPicPr>
          <p:nvPr/>
        </p:nvPicPr>
        <p:blipFill>
          <a:blip r:embed="rId5"/>
          <a:stretch>
            <a:fillRect/>
          </a:stretch>
        </p:blipFill>
        <p:spPr>
          <a:xfrm>
            <a:off x="6196520" y="2352675"/>
            <a:ext cx="5995480" cy="4382486"/>
          </a:xfrm>
          <a:prstGeom prst="rect">
            <a:avLst/>
          </a:prstGeom>
        </p:spPr>
      </p:pic>
    </p:spTree>
    <p:extLst>
      <p:ext uri="{BB962C8B-B14F-4D97-AF65-F5344CB8AC3E}">
        <p14:creationId xmlns:p14="http://schemas.microsoft.com/office/powerpoint/2010/main" val="2307854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4">
            <a:hlinkClick r:id="" action="ppaction://media"/>
            <a:extLst>
              <a:ext uri="{FF2B5EF4-FFF2-40B4-BE49-F238E27FC236}">
                <a16:creationId xmlns:a16="http://schemas.microsoft.com/office/drawing/2014/main" id="{1828E274-6C84-B8C2-91E8-F00D7114838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30400" y="50800"/>
            <a:ext cx="8350250" cy="6262688"/>
          </a:xfrm>
        </p:spPr>
      </p:pic>
    </p:spTree>
    <p:extLst>
      <p:ext uri="{BB962C8B-B14F-4D97-AF65-F5344CB8AC3E}">
        <p14:creationId xmlns:p14="http://schemas.microsoft.com/office/powerpoint/2010/main" val="3190424080"/>
      </p:ext>
    </p:extLst>
  </p:cSld>
  <p:clrMapOvr>
    <a:masterClrMapping/>
  </p:clrMapOvr>
  <mc:AlternateContent xmlns:mc="http://schemas.openxmlformats.org/markup-compatibility/2006" xmlns:p14="http://schemas.microsoft.com/office/powerpoint/2010/main">
    <mc:Choice Requires="p14">
      <p:transition spd="slow" p14:dur="2000" advTm="100733"/>
    </mc:Choice>
    <mc:Fallback xmlns="">
      <p:transition spd="slow" advTm="1007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875" objId="4"/>
        <p14:stopEvt time="100733"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2580" y="469783"/>
            <a:ext cx="11241248" cy="855780"/>
          </a:xfrm>
        </p:spPr>
        <p:txBody>
          <a:bodyPr/>
          <a:lstStyle/>
          <a:p>
            <a:pPr algn="ctr"/>
            <a:r>
              <a:rPr lang="en-US" b="1" u="sng" dirty="0">
                <a:effectLst>
                  <a:outerShdw blurRad="38100" dist="38100" dir="2700000" algn="tl">
                    <a:srgbClr val="000000">
                      <a:alpha val="43137"/>
                    </a:srgbClr>
                  </a:outerShdw>
                </a:effectLst>
              </a:rPr>
              <a:t>TYPES OF ACTIVITY FUNDS</a:t>
            </a:r>
            <a:endParaRPr lang="en-US"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8172" y="1249961"/>
            <a:ext cx="11241248" cy="5485200"/>
          </a:xfrm>
        </p:spPr>
        <p:txBody>
          <a:bodyPr>
            <a:normAutofit/>
          </a:bodyPr>
          <a:lstStyle/>
          <a:p>
            <a:pPr marL="0" indent="0" algn="ctr">
              <a:buNone/>
            </a:pPr>
            <a:r>
              <a:rPr lang="en-US" sz="2800" b="1" dirty="0"/>
              <a:t>Student Activity Funds (SAF)</a:t>
            </a: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sz="1200" dirty="0"/>
          </a:p>
          <a:p>
            <a:pPr marL="0" indent="0">
              <a:buNone/>
            </a:pPr>
            <a:endParaRPr lang="en-US" dirty="0"/>
          </a:p>
        </p:txBody>
      </p:sp>
      <p:pic>
        <p:nvPicPr>
          <p:cNvPr id="4" name="Picture 3">
            <a:extLst>
              <a:ext uri="{FF2B5EF4-FFF2-40B4-BE49-F238E27FC236}">
                <a16:creationId xmlns:a16="http://schemas.microsoft.com/office/drawing/2014/main" id="{76D093F0-D472-C85A-0097-B8CDF02CB324}"/>
              </a:ext>
            </a:extLst>
          </p:cNvPr>
          <p:cNvPicPr>
            <a:picLocks noChangeAspect="1"/>
          </p:cNvPicPr>
          <p:nvPr/>
        </p:nvPicPr>
        <p:blipFill>
          <a:blip r:embed="rId3"/>
          <a:stretch>
            <a:fillRect/>
          </a:stretch>
        </p:blipFill>
        <p:spPr>
          <a:xfrm>
            <a:off x="213274" y="2825087"/>
            <a:ext cx="5682560" cy="4032913"/>
          </a:xfrm>
          <a:prstGeom prst="rect">
            <a:avLst/>
          </a:prstGeom>
        </p:spPr>
      </p:pic>
      <p:sp>
        <p:nvSpPr>
          <p:cNvPr id="6" name="Arrow: Left 5">
            <a:extLst>
              <a:ext uri="{FF2B5EF4-FFF2-40B4-BE49-F238E27FC236}">
                <a16:creationId xmlns:a16="http://schemas.microsoft.com/office/drawing/2014/main" id="{04D34E84-A265-3F4C-1CED-0195E1CEFBF4}"/>
              </a:ext>
            </a:extLst>
          </p:cNvPr>
          <p:cNvSpPr/>
          <p:nvPr/>
        </p:nvSpPr>
        <p:spPr>
          <a:xfrm>
            <a:off x="1187355" y="5608039"/>
            <a:ext cx="464024" cy="19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45F80A5-7AF4-455E-4F2D-0E09DF1AD25E}"/>
              </a:ext>
            </a:extLst>
          </p:cNvPr>
          <p:cNvPicPr>
            <a:picLocks noChangeAspect="1"/>
          </p:cNvPicPr>
          <p:nvPr/>
        </p:nvPicPr>
        <p:blipFill>
          <a:blip r:embed="rId4"/>
          <a:stretch>
            <a:fillRect/>
          </a:stretch>
        </p:blipFill>
        <p:spPr>
          <a:xfrm>
            <a:off x="6160732" y="2825087"/>
            <a:ext cx="5682560" cy="3942841"/>
          </a:xfrm>
          <a:prstGeom prst="rect">
            <a:avLst/>
          </a:prstGeom>
        </p:spPr>
      </p:pic>
      <p:sp>
        <p:nvSpPr>
          <p:cNvPr id="11" name="Arrow: Right 10">
            <a:extLst>
              <a:ext uri="{FF2B5EF4-FFF2-40B4-BE49-F238E27FC236}">
                <a16:creationId xmlns:a16="http://schemas.microsoft.com/office/drawing/2014/main" id="{B7F04D61-3343-D188-4BE4-F3A17D51C57C}"/>
              </a:ext>
            </a:extLst>
          </p:cNvPr>
          <p:cNvSpPr/>
          <p:nvPr/>
        </p:nvSpPr>
        <p:spPr>
          <a:xfrm>
            <a:off x="9198591" y="4094328"/>
            <a:ext cx="791570" cy="2593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677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2580" y="469783"/>
            <a:ext cx="11241248" cy="855780"/>
          </a:xfrm>
        </p:spPr>
        <p:txBody>
          <a:bodyPr/>
          <a:lstStyle/>
          <a:p>
            <a:pPr algn="ctr"/>
            <a:r>
              <a:rPr lang="en-US" b="1" u="sng" dirty="0">
                <a:effectLst>
                  <a:outerShdw blurRad="38100" dist="38100" dir="2700000" algn="tl">
                    <a:srgbClr val="000000">
                      <a:alpha val="43137"/>
                    </a:srgbClr>
                  </a:outerShdw>
                </a:effectLst>
              </a:rPr>
              <a:t>TYPES OF ACTIVITY FUNDS</a:t>
            </a:r>
            <a:endParaRPr lang="en-US"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8172" y="1249961"/>
            <a:ext cx="11241248" cy="5485200"/>
          </a:xfrm>
        </p:spPr>
        <p:txBody>
          <a:bodyPr>
            <a:normAutofit/>
          </a:bodyPr>
          <a:lstStyle/>
          <a:p>
            <a:pPr marL="0" indent="0" algn="ctr">
              <a:buNone/>
            </a:pPr>
            <a:r>
              <a:rPr lang="en-US" sz="3200" b="1" dirty="0"/>
              <a:t>Student Activity Funds (SAF)</a:t>
            </a: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sz="1200" dirty="0"/>
          </a:p>
          <a:p>
            <a:pPr marL="0" indent="0">
              <a:buNone/>
            </a:pPr>
            <a:endParaRPr lang="en-US" dirty="0"/>
          </a:p>
        </p:txBody>
      </p:sp>
      <p:pic>
        <p:nvPicPr>
          <p:cNvPr id="4" name="Picture 3">
            <a:extLst>
              <a:ext uri="{FF2B5EF4-FFF2-40B4-BE49-F238E27FC236}">
                <a16:creationId xmlns:a16="http://schemas.microsoft.com/office/drawing/2014/main" id="{92B780AF-42F3-42D0-9D11-CC192A90CA5F}"/>
              </a:ext>
            </a:extLst>
          </p:cNvPr>
          <p:cNvPicPr>
            <a:picLocks noChangeAspect="1"/>
          </p:cNvPicPr>
          <p:nvPr/>
        </p:nvPicPr>
        <p:blipFill>
          <a:blip r:embed="rId3"/>
          <a:stretch>
            <a:fillRect/>
          </a:stretch>
        </p:blipFill>
        <p:spPr>
          <a:xfrm>
            <a:off x="276225" y="2282197"/>
            <a:ext cx="6734175" cy="4452963"/>
          </a:xfrm>
          <a:prstGeom prst="rect">
            <a:avLst/>
          </a:prstGeom>
        </p:spPr>
      </p:pic>
      <p:pic>
        <p:nvPicPr>
          <p:cNvPr id="9" name="Picture 8">
            <a:extLst>
              <a:ext uri="{FF2B5EF4-FFF2-40B4-BE49-F238E27FC236}">
                <a16:creationId xmlns:a16="http://schemas.microsoft.com/office/drawing/2014/main" id="{F9D5D7E9-DFBA-4AB9-A353-3622A573438F}"/>
              </a:ext>
            </a:extLst>
          </p:cNvPr>
          <p:cNvPicPr>
            <a:picLocks noChangeAspect="1"/>
          </p:cNvPicPr>
          <p:nvPr/>
        </p:nvPicPr>
        <p:blipFill>
          <a:blip r:embed="rId4"/>
          <a:stretch>
            <a:fillRect/>
          </a:stretch>
        </p:blipFill>
        <p:spPr>
          <a:xfrm>
            <a:off x="1605114" y="5608039"/>
            <a:ext cx="701101" cy="310923"/>
          </a:xfrm>
          <a:prstGeom prst="rect">
            <a:avLst/>
          </a:prstGeom>
        </p:spPr>
      </p:pic>
      <p:pic>
        <p:nvPicPr>
          <p:cNvPr id="10" name="Picture 9">
            <a:extLst>
              <a:ext uri="{FF2B5EF4-FFF2-40B4-BE49-F238E27FC236}">
                <a16:creationId xmlns:a16="http://schemas.microsoft.com/office/drawing/2014/main" id="{344C7BC5-9BA7-40AE-A691-02A4FF5755FD}"/>
              </a:ext>
            </a:extLst>
          </p:cNvPr>
          <p:cNvPicPr>
            <a:picLocks noChangeAspect="1"/>
          </p:cNvPicPr>
          <p:nvPr/>
        </p:nvPicPr>
        <p:blipFill>
          <a:blip r:embed="rId5"/>
          <a:stretch>
            <a:fillRect/>
          </a:stretch>
        </p:blipFill>
        <p:spPr>
          <a:xfrm>
            <a:off x="6819089" y="2282196"/>
            <a:ext cx="5372912" cy="4452965"/>
          </a:xfrm>
          <a:prstGeom prst="rect">
            <a:avLst/>
          </a:prstGeom>
        </p:spPr>
      </p:pic>
    </p:spTree>
    <p:extLst>
      <p:ext uri="{BB962C8B-B14F-4D97-AF65-F5344CB8AC3E}">
        <p14:creationId xmlns:p14="http://schemas.microsoft.com/office/powerpoint/2010/main" val="1589194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102E-F741-0003-482D-D657D2F311D6}"/>
              </a:ext>
            </a:extLst>
          </p:cNvPr>
          <p:cNvSpPr>
            <a:spLocks noGrp="1"/>
          </p:cNvSpPr>
          <p:nvPr>
            <p:ph type="title"/>
          </p:nvPr>
        </p:nvSpPr>
        <p:spPr>
          <a:xfrm>
            <a:off x="519017" y="62957"/>
            <a:ext cx="3650279" cy="1259894"/>
          </a:xfrm>
        </p:spPr>
        <p:txBody>
          <a:bodyPr>
            <a:normAutofit/>
          </a:bodyPr>
          <a:lstStyle/>
          <a:p>
            <a:pPr algn="ctr"/>
            <a:r>
              <a:rPr lang="en-US" b="1" dirty="0"/>
              <a:t>Purchasing Cheat Sheet</a:t>
            </a:r>
          </a:p>
        </p:txBody>
      </p:sp>
      <p:sp>
        <p:nvSpPr>
          <p:cNvPr id="20" name="Content Placeholder 8">
            <a:extLst>
              <a:ext uri="{FF2B5EF4-FFF2-40B4-BE49-F238E27FC236}">
                <a16:creationId xmlns:a16="http://schemas.microsoft.com/office/drawing/2014/main" id="{70137B9F-7BD7-05E5-D0A1-8827E01A5396}"/>
              </a:ext>
            </a:extLst>
          </p:cNvPr>
          <p:cNvSpPr>
            <a:spLocks noGrp="1"/>
          </p:cNvSpPr>
          <p:nvPr>
            <p:ph idx="1"/>
          </p:nvPr>
        </p:nvSpPr>
        <p:spPr>
          <a:xfrm>
            <a:off x="671743" y="1235566"/>
            <a:ext cx="3650279" cy="5105857"/>
          </a:xfrm>
        </p:spPr>
        <p:txBody>
          <a:bodyPr>
            <a:noAutofit/>
          </a:bodyPr>
          <a:lstStyle/>
          <a:p>
            <a:r>
              <a:rPr lang="en-US" sz="2000" dirty="0">
                <a:latin typeface="Calibri" panose="020F0502020204030204" pitchFamily="34" charset="0"/>
                <a:cs typeface="Calibri" panose="020F0502020204030204" pitchFamily="34" charset="0"/>
              </a:rPr>
              <a:t>This Cheat Sheet was designed to assist you on the types of purchases allowed by each type of fund.</a:t>
            </a:r>
          </a:p>
          <a:p>
            <a:r>
              <a:rPr lang="en-US" sz="2000" dirty="0">
                <a:latin typeface="Calibri" panose="020F0502020204030204" pitchFamily="34" charset="0"/>
                <a:cs typeface="Calibri" panose="020F0502020204030204" pitchFamily="34" charset="0"/>
              </a:rPr>
              <a:t>This can be found on the Procurement web page under </a:t>
            </a:r>
            <a:r>
              <a:rPr lang="en-US" sz="2000" dirty="0">
                <a:solidFill>
                  <a:srgbClr val="0000FF"/>
                </a:solidFill>
                <a:latin typeface="Calibri" panose="020F0502020204030204" pitchFamily="34" charset="0"/>
                <a:cs typeface="Calibri" panose="020F0502020204030204" pitchFamily="34" charset="0"/>
              </a:rPr>
              <a:t>Purchasing – Purchasing Compliance – Purchasing Cheat Sheet</a:t>
            </a:r>
          </a:p>
          <a:p>
            <a:r>
              <a:rPr lang="en-US" sz="2000" b="1" dirty="0">
                <a:latin typeface="Calibri" panose="020F0502020204030204" pitchFamily="34" charset="0"/>
                <a:cs typeface="Calibri" panose="020F0502020204030204" pitchFamily="34" charset="0"/>
                <a:hlinkClick r:id="rId3"/>
              </a:rPr>
              <a:t>Procurement-Ecommerce / Purchasing (neisd.net)</a:t>
            </a:r>
            <a:endParaRPr lang="en-US" sz="2000" b="1" dirty="0">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CA3C4E03-7BA6-8416-B911-112158A33549}"/>
              </a:ext>
            </a:extLst>
          </p:cNvPr>
          <p:cNvPicPr>
            <a:picLocks noChangeAspect="1"/>
          </p:cNvPicPr>
          <p:nvPr/>
        </p:nvPicPr>
        <p:blipFill rotWithShape="1">
          <a:blip r:embed="rId4"/>
          <a:srcRect r="2704" b="2"/>
          <a:stretch/>
        </p:blipFill>
        <p:spPr>
          <a:xfrm>
            <a:off x="4322021" y="296883"/>
            <a:ext cx="7734869" cy="5961413"/>
          </a:xfrm>
          <a:prstGeom prst="rect">
            <a:avLst/>
          </a:prstGeom>
        </p:spPr>
      </p:pic>
    </p:spTree>
    <p:extLst>
      <p:ext uri="{BB962C8B-B14F-4D97-AF65-F5344CB8AC3E}">
        <p14:creationId xmlns:p14="http://schemas.microsoft.com/office/powerpoint/2010/main" val="162201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6D042463-8139-AA52-9846-175EE94C259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9625" y="-26988"/>
            <a:ext cx="8202613" cy="6151563"/>
          </a:xfrm>
        </p:spPr>
      </p:pic>
    </p:spTree>
    <p:extLst>
      <p:ext uri="{BB962C8B-B14F-4D97-AF65-F5344CB8AC3E}">
        <p14:creationId xmlns:p14="http://schemas.microsoft.com/office/powerpoint/2010/main" val="133829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7AAB03-F0B1-4B2A-9B7A-2FBA6E634DA9}"/>
              </a:ext>
            </a:extLst>
          </p:cNvPr>
          <p:cNvSpPr>
            <a:spLocks noGrp="1"/>
          </p:cNvSpPr>
          <p:nvPr>
            <p:ph type="ctrTitle"/>
          </p:nvPr>
        </p:nvSpPr>
        <p:spPr>
          <a:xfrm>
            <a:off x="762000" y="2099733"/>
            <a:ext cx="10550769" cy="2677648"/>
          </a:xfrm>
        </p:spPr>
        <p:txBody>
          <a:bodyPr/>
          <a:lstStyle/>
          <a:p>
            <a:pPr algn="ctr"/>
            <a:r>
              <a:rPr lang="en-US" b="1" dirty="0"/>
              <a:t>CASH COLLECTION PROCEDURES</a:t>
            </a:r>
            <a:br>
              <a:rPr lang="en-US" dirty="0"/>
            </a:br>
            <a:endParaRPr lang="en-US" dirty="0"/>
          </a:p>
        </p:txBody>
      </p:sp>
    </p:spTree>
    <p:extLst>
      <p:ext uri="{BB962C8B-B14F-4D97-AF65-F5344CB8AC3E}">
        <p14:creationId xmlns:p14="http://schemas.microsoft.com/office/powerpoint/2010/main" val="306571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86EC-CA9E-411F-BB62-EE6291BB6039}"/>
              </a:ext>
            </a:extLst>
          </p:cNvPr>
          <p:cNvSpPr>
            <a:spLocks noGrp="1"/>
          </p:cNvSpPr>
          <p:nvPr>
            <p:ph type="title"/>
          </p:nvPr>
        </p:nvSpPr>
        <p:spPr>
          <a:xfrm>
            <a:off x="3419759" y="96819"/>
            <a:ext cx="5352481" cy="1333948"/>
          </a:xfrm>
        </p:spPr>
        <p:txBody>
          <a:bodyPr>
            <a:normAutofit fontScale="90000"/>
          </a:bodyPr>
          <a:lstStyle/>
          <a:p>
            <a:pPr marL="0" marR="0" algn="ctr">
              <a:spcBef>
                <a:spcPts val="0"/>
              </a:spcBef>
              <a:spcAft>
                <a:spcPts val="0"/>
              </a:spcAft>
            </a:pPr>
            <a:r>
              <a:rPr lang="en-US" sz="3100" b="1" dirty="0">
                <a:effectLst/>
                <a:latin typeface="Comic Sans MS" panose="030F0702030302020204" pitchFamily="66" charset="0"/>
                <a:ea typeface="Times New Roman" panose="02020603050405020304" pitchFamily="18" charset="0"/>
              </a:rPr>
              <a:t>INTRODUCTION</a:t>
            </a:r>
            <a:br>
              <a:rPr lang="en-US" sz="3100" b="1" dirty="0">
                <a:effectLst/>
                <a:latin typeface="Comic Sans MS" panose="030F0702030302020204" pitchFamily="66" charset="0"/>
                <a:ea typeface="Times New Roman" panose="02020603050405020304" pitchFamily="18" charset="0"/>
              </a:rPr>
            </a:br>
            <a:r>
              <a:rPr lang="en-US" sz="3100" b="1" dirty="0">
                <a:effectLst/>
                <a:latin typeface="Comic Sans MS" panose="030F0702030302020204" pitchFamily="66" charset="0"/>
                <a:ea typeface="Times New Roman" panose="02020603050405020304" pitchFamily="18" charset="0"/>
              </a:rPr>
              <a:t>to the</a:t>
            </a:r>
            <a:br>
              <a:rPr lang="en-US" sz="3100" b="1" dirty="0">
                <a:effectLst/>
                <a:latin typeface="Comic Sans MS" panose="030F0702030302020204" pitchFamily="66" charset="0"/>
                <a:ea typeface="Times New Roman" panose="02020603050405020304" pitchFamily="18" charset="0"/>
              </a:rPr>
            </a:br>
            <a:r>
              <a:rPr lang="en-US" sz="3100" b="1" dirty="0">
                <a:effectLst/>
                <a:latin typeface="Comic Sans MS" panose="030F0702030302020204" pitchFamily="66" charset="0"/>
                <a:ea typeface="Times New Roman" panose="02020603050405020304" pitchFamily="18" charset="0"/>
              </a:rPr>
              <a:t>Sponsor Handbook</a:t>
            </a:r>
            <a:endParaRPr lang="en-US" dirty="0"/>
          </a:p>
        </p:txBody>
      </p:sp>
      <p:sp>
        <p:nvSpPr>
          <p:cNvPr id="5" name="Rectangle 1">
            <a:extLst>
              <a:ext uri="{FF2B5EF4-FFF2-40B4-BE49-F238E27FC236}">
                <a16:creationId xmlns:a16="http://schemas.microsoft.com/office/drawing/2014/main" id="{BFA9D67B-13B6-4DEE-946F-AC85F8575521}"/>
              </a:ext>
            </a:extLst>
          </p:cNvPr>
          <p:cNvSpPr>
            <a:spLocks noGrp="1" noChangeArrowheads="1"/>
          </p:cNvSpPr>
          <p:nvPr>
            <p:ph idx="1"/>
          </p:nvPr>
        </p:nvSpPr>
        <p:spPr bwMode="auto">
          <a:xfrm>
            <a:off x="249219" y="1511005"/>
            <a:ext cx="11693562" cy="493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indent="0" algn="just">
              <a:spcBef>
                <a:spcPts val="0"/>
              </a:spcBef>
              <a:spcAft>
                <a:spcPts val="0"/>
              </a:spcAft>
              <a:buNone/>
            </a:pPr>
            <a:r>
              <a:rPr lang="en-US" sz="2200" dirty="0">
                <a:effectLst/>
                <a:latin typeface="Calibri" panose="020F0502020204030204" pitchFamily="34" charset="0"/>
                <a:ea typeface="Calibri" panose="020F0502020204030204" pitchFamily="34" charset="0"/>
              </a:rPr>
              <a:t>Employees shall be subject to disciplinary action as deemed appropriate by the Superintendent or designee for a violation of this policy, depending on the severity of the violation. Such consequences may include, but are not limited to, verbal or written counseling, reprimands, suspension with or without pay, SBEC notification for certificate revocation and termination. The District may undertake appropriate investigations of any potential violation of this policy by any employee and may take action based upon the preponderance of the evidence revealed by such investigation.  Employees who violate this policy may also be subject to potential civil and/or criminal violations of local, state, and federal law, depending on the conduct involved. Additionally, Sponsors may be required to reimburse funds that are lost or stolen while in their possession.</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1420982129"/>
      </p:ext>
    </p:extLst>
  </p:cSld>
  <p:clrMapOvr>
    <a:masterClrMapping/>
  </p:clrMapOvr>
  <mc:AlternateContent xmlns:mc="http://schemas.openxmlformats.org/markup-compatibility/2006" xmlns:p14="http://schemas.microsoft.com/office/powerpoint/2010/main">
    <mc:Choice Requires="p14">
      <p:transition spd="slow" p14:dur="2000" advTm="60337"/>
    </mc:Choice>
    <mc:Fallback xmlns="">
      <p:transition spd="slow" advTm="6033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3795" y="158688"/>
            <a:ext cx="10353761" cy="1326321"/>
          </a:xfrm>
        </p:spPr>
        <p:txBody>
          <a:bodyPr>
            <a:normAutofit/>
          </a:bodyPr>
          <a:lstStyle/>
          <a:p>
            <a:pPr algn="ctr"/>
            <a:r>
              <a:rPr lang="en-US" b="1" u="sng" dirty="0"/>
              <a:t>CASH COLLECTION PROCEDURES</a:t>
            </a:r>
            <a:endParaRPr lang="en-US" u="sng" dirty="0"/>
          </a:p>
        </p:txBody>
      </p:sp>
      <p:graphicFrame>
        <p:nvGraphicFramePr>
          <p:cNvPr id="14" name="Content Placeholder 2">
            <a:extLst>
              <a:ext uri="{FF2B5EF4-FFF2-40B4-BE49-F238E27FC236}">
                <a16:creationId xmlns:a16="http://schemas.microsoft.com/office/drawing/2014/main" id="{1F0344D7-1D51-5AC0-1D0F-D2E888399975}"/>
              </a:ext>
            </a:extLst>
          </p:cNvPr>
          <p:cNvGraphicFramePr>
            <a:graphicFrameLocks noGrp="1"/>
          </p:cNvGraphicFramePr>
          <p:nvPr>
            <p:ph idx="1"/>
            <p:extLst>
              <p:ext uri="{D42A27DB-BD31-4B8C-83A1-F6EECF244321}">
                <p14:modId xmlns:p14="http://schemas.microsoft.com/office/powerpoint/2010/main" val="3894586993"/>
              </p:ext>
            </p:extLst>
          </p:nvPr>
        </p:nvGraphicFramePr>
        <p:xfrm>
          <a:off x="497397" y="1175657"/>
          <a:ext cx="11186555" cy="5682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4370947"/>
      </p:ext>
    </p:extLst>
  </p:cSld>
  <p:clrMapOvr>
    <a:masterClrMapping/>
  </p:clrMapOvr>
  <mc:AlternateContent xmlns:mc="http://schemas.openxmlformats.org/markup-compatibility/2006" xmlns:p14="http://schemas.microsoft.com/office/powerpoint/2010/main">
    <mc:Choice Requires="p14">
      <p:transition spd="slow" p14:dur="2000" advTm="70598"/>
    </mc:Choice>
    <mc:Fallback xmlns="">
      <p:transition spd="slow" advTm="7059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8932" y="462377"/>
            <a:ext cx="11174136" cy="1026291"/>
          </a:xfrm>
        </p:spPr>
        <p:txBody>
          <a:bodyPr/>
          <a:lstStyle/>
          <a:p>
            <a:pPr algn="ctr"/>
            <a:r>
              <a:rPr lang="en-US" b="1" u="sng" dirty="0"/>
              <a:t>CASH COLLECTION PROCEDURES</a:t>
            </a:r>
            <a:endParaRPr lang="en-US" u="sng" dirty="0"/>
          </a:p>
        </p:txBody>
      </p:sp>
      <p:sp>
        <p:nvSpPr>
          <p:cNvPr id="3" name="Content Placeholder 2"/>
          <p:cNvSpPr>
            <a:spLocks noGrp="1"/>
          </p:cNvSpPr>
          <p:nvPr>
            <p:ph idx="1"/>
          </p:nvPr>
        </p:nvSpPr>
        <p:spPr>
          <a:xfrm>
            <a:off x="605642" y="2146463"/>
            <a:ext cx="11077426" cy="4610596"/>
          </a:xfrm>
        </p:spPr>
        <p:txBody>
          <a:bodyPr>
            <a:noAutofit/>
          </a:bodyPr>
          <a:lstStyle/>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When sponsors are collecting cash or checks, they must complete in its entirety, one of two available forms, </a:t>
            </a:r>
            <a:r>
              <a:rPr lang="en-US" sz="2400" b="1" u="sng" dirty="0">
                <a:solidFill>
                  <a:srgbClr val="0000FF"/>
                </a:solidFill>
                <a:latin typeface="Calibri" panose="020F0502020204030204" pitchFamily="34" charset="0"/>
                <a:cs typeface="Calibri" panose="020F0502020204030204" pitchFamily="34" charset="0"/>
              </a:rPr>
              <a:t>Class Receipt Records</a:t>
            </a:r>
            <a:r>
              <a:rPr lang="en-US" sz="2400" u="sng" dirty="0">
                <a:solidFill>
                  <a:srgbClr val="0000FF"/>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or </a:t>
            </a:r>
            <a:r>
              <a:rPr lang="en-US" sz="2400" b="1" u="sng" dirty="0">
                <a:solidFill>
                  <a:srgbClr val="0000FF"/>
                </a:solidFill>
                <a:latin typeface="Calibri" panose="020F0502020204030204" pitchFamily="34" charset="0"/>
                <a:cs typeface="Calibri" panose="020F0502020204030204" pitchFamily="34" charset="0"/>
              </a:rPr>
              <a:t>Cash Receipt Vouchers</a:t>
            </a:r>
            <a:r>
              <a:rPr lang="en-US" sz="2400" dirty="0">
                <a:latin typeface="Calibri" panose="020F0502020204030204" pitchFamily="34" charset="0"/>
                <a:cs typeface="Calibri" panose="020F0502020204030204" pitchFamily="34" charset="0"/>
              </a:rPr>
              <a:t>.   These forms provide back-up documentation as to where funds originated. </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In addition to using the </a:t>
            </a:r>
            <a:r>
              <a:rPr lang="en-US" sz="2400" b="1" u="sng" dirty="0">
                <a:solidFill>
                  <a:srgbClr val="0000FF"/>
                </a:solidFill>
                <a:latin typeface="Calibri" panose="020F0502020204030204" pitchFamily="34" charset="0"/>
                <a:cs typeface="Calibri" panose="020F0502020204030204" pitchFamily="34" charset="0"/>
              </a:rPr>
              <a:t>Class Receipt Record</a:t>
            </a:r>
            <a:r>
              <a:rPr lang="en-US" sz="2400" dirty="0">
                <a:latin typeface="Calibri" panose="020F0502020204030204" pitchFamily="34" charset="0"/>
                <a:cs typeface="Calibri" panose="020F0502020204030204" pitchFamily="34" charset="0"/>
              </a:rPr>
              <a:t>, account sponsors may elect to use a substitute form of their own making, such as a spreadsheet; if the information requested on the </a:t>
            </a:r>
            <a:r>
              <a:rPr lang="en-US" sz="2400" b="1" u="sng" dirty="0">
                <a:solidFill>
                  <a:srgbClr val="0000FF"/>
                </a:solidFill>
                <a:latin typeface="Calibri" panose="020F0502020204030204" pitchFamily="34" charset="0"/>
                <a:cs typeface="Calibri" panose="020F0502020204030204" pitchFamily="34" charset="0"/>
              </a:rPr>
              <a:t>Class Receipt Record </a:t>
            </a:r>
            <a:r>
              <a:rPr lang="en-US" sz="2400" dirty="0">
                <a:latin typeface="Calibri" panose="020F0502020204030204" pitchFamily="34" charset="0"/>
                <a:cs typeface="Calibri" panose="020F0502020204030204" pitchFamily="34" charset="0"/>
              </a:rPr>
              <a:t>is included.</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If you have students who turn in cash, you must list the students just as you would a check. Do Not write “Cash” and the total amount received. </a:t>
            </a:r>
          </a:p>
          <a:p>
            <a:pPr marL="0" indent="0">
              <a:buNone/>
            </a:pPr>
            <a:r>
              <a:rPr lang="en-US" sz="2400" dirty="0">
                <a:latin typeface="Calibri" panose="020F0502020204030204" pitchFamily="34" charset="0"/>
                <a:cs typeface="Calibri" panose="020F0502020204030204" pitchFamily="34" charset="0"/>
              </a:rPr>
              <a:t>					(example: Jon Doe – Cash - $10.00)</a:t>
            </a:r>
          </a:p>
        </p:txBody>
      </p:sp>
      <p:pic>
        <p:nvPicPr>
          <p:cNvPr id="2" name="Picture 1"/>
          <p:cNvPicPr>
            <a:picLocks noChangeAspect="1"/>
          </p:cNvPicPr>
          <p:nvPr/>
        </p:nvPicPr>
        <p:blipFill>
          <a:blip r:embed="rId3"/>
          <a:stretch>
            <a:fillRect/>
          </a:stretch>
        </p:blipFill>
        <p:spPr>
          <a:xfrm>
            <a:off x="6426130" y="1120172"/>
            <a:ext cx="4097525" cy="824203"/>
          </a:xfrm>
          <a:prstGeom prst="rect">
            <a:avLst/>
          </a:prstGeom>
        </p:spPr>
      </p:pic>
      <p:pic>
        <p:nvPicPr>
          <p:cNvPr id="5" name="Picture 4"/>
          <p:cNvPicPr>
            <a:picLocks noChangeAspect="1"/>
          </p:cNvPicPr>
          <p:nvPr/>
        </p:nvPicPr>
        <p:blipFill>
          <a:blip r:embed="rId4"/>
          <a:stretch>
            <a:fillRect/>
          </a:stretch>
        </p:blipFill>
        <p:spPr>
          <a:xfrm>
            <a:off x="508932" y="1242022"/>
            <a:ext cx="5256940" cy="706964"/>
          </a:xfrm>
          <a:prstGeom prst="rect">
            <a:avLst/>
          </a:prstGeom>
        </p:spPr>
      </p:pic>
    </p:spTree>
    <p:extLst>
      <p:ext uri="{BB962C8B-B14F-4D97-AF65-F5344CB8AC3E}">
        <p14:creationId xmlns:p14="http://schemas.microsoft.com/office/powerpoint/2010/main" val="2424273074"/>
      </p:ext>
    </p:extLst>
  </p:cSld>
  <p:clrMapOvr>
    <a:masterClrMapping/>
  </p:clrMapOvr>
  <mc:AlternateContent xmlns:mc="http://schemas.openxmlformats.org/markup-compatibility/2006" xmlns:p14="http://schemas.microsoft.com/office/powerpoint/2010/main">
    <mc:Choice Requires="p14">
      <p:transition spd="slow" p14:dur="2000" advTm="54743"/>
    </mc:Choice>
    <mc:Fallback xmlns="">
      <p:transition spd="slow" advTm="5474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5301" y="520700"/>
            <a:ext cx="11182174" cy="1169988"/>
          </a:xfrm>
        </p:spPr>
        <p:txBody>
          <a:bodyPr>
            <a:normAutofit/>
          </a:bodyPr>
          <a:lstStyle/>
          <a:p>
            <a:pPr algn="ctr"/>
            <a:r>
              <a:rPr lang="en-US" b="1" u="sng" dirty="0"/>
              <a:t>CLASS RECEIPT RECORDS</a:t>
            </a:r>
            <a:br>
              <a:rPr lang="en-US" b="1" u="sng" dirty="0"/>
            </a:br>
            <a:r>
              <a:rPr lang="en-US" sz="2200" dirty="0"/>
              <a:t>(The form is available on the intranet.)</a:t>
            </a:r>
            <a:endParaRPr lang="en-US" u="sng" dirty="0"/>
          </a:p>
        </p:txBody>
      </p:sp>
      <p:sp>
        <p:nvSpPr>
          <p:cNvPr id="3" name="Content Placeholder 2"/>
          <p:cNvSpPr>
            <a:spLocks noGrp="1"/>
          </p:cNvSpPr>
          <p:nvPr>
            <p:ph idx="1"/>
          </p:nvPr>
        </p:nvSpPr>
        <p:spPr>
          <a:xfrm>
            <a:off x="783771" y="1690688"/>
            <a:ext cx="10963730" cy="4646612"/>
          </a:xfrm>
        </p:spPr>
        <p:txBody>
          <a:bodyPr>
            <a:normAutofit lnSpcReduction="10000"/>
          </a:bodyPr>
          <a:lstStyle/>
          <a:p>
            <a:pPr marL="0" indent="0">
              <a:buNone/>
            </a:pPr>
            <a:r>
              <a:rPr lang="en-US" sz="2400" b="1" i="1" u="sng" dirty="0">
                <a:solidFill>
                  <a:srgbClr val="0000FF"/>
                </a:solidFill>
                <a:latin typeface="Calibri" panose="020F0502020204030204" pitchFamily="34" charset="0"/>
                <a:cs typeface="Calibri" panose="020F0502020204030204" pitchFamily="34" charset="0"/>
              </a:rPr>
              <a:t>Class Receipt Record </a:t>
            </a:r>
            <a:r>
              <a:rPr lang="en-US" sz="2400" dirty="0">
                <a:latin typeface="Calibri" panose="020F0502020204030204" pitchFamily="34" charset="0"/>
                <a:cs typeface="Calibri" panose="020F0502020204030204" pitchFamily="34" charset="0"/>
              </a:rPr>
              <a:t>is used when receiving funds from multiple individuals to maintain a record of who has paid.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Examples:</a:t>
            </a:r>
            <a:r>
              <a:rPr lang="en-US" sz="2400" dirty="0">
                <a:latin typeface="Calibri" panose="020F0502020204030204" pitchFamily="34" charset="0"/>
                <a:cs typeface="Calibri" panose="020F0502020204030204" pitchFamily="34" charset="0"/>
              </a:rPr>
              <a:t> T-shirt sales, field trips, library/textbook fines, uniform payments, dance tickets/bids, brochure sales, dues for faculty social accounts, etc.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Computer generated lists or handwritten ledger sheets as attachments are acceptable, provided all the information requested on the </a:t>
            </a:r>
            <a:r>
              <a:rPr lang="en-US" sz="2400" b="1" dirty="0">
                <a:solidFill>
                  <a:srgbClr val="0000FF"/>
                </a:solidFill>
                <a:latin typeface="Calibri" panose="020F0502020204030204" pitchFamily="34" charset="0"/>
                <a:cs typeface="Calibri" panose="020F0502020204030204" pitchFamily="34" charset="0"/>
              </a:rPr>
              <a:t>Class Receipt Record </a:t>
            </a:r>
            <a:r>
              <a:rPr lang="en-US" sz="2400" dirty="0">
                <a:latin typeface="Calibri" panose="020F0502020204030204" pitchFamily="34" charset="0"/>
                <a:cs typeface="Calibri" panose="020F0502020204030204" pitchFamily="34" charset="0"/>
              </a:rPr>
              <a:t>is furnished. </a:t>
            </a:r>
          </a:p>
        </p:txBody>
      </p:sp>
    </p:spTree>
    <p:extLst>
      <p:ext uri="{BB962C8B-B14F-4D97-AF65-F5344CB8AC3E}">
        <p14:creationId xmlns:p14="http://schemas.microsoft.com/office/powerpoint/2010/main" val="4282859888"/>
      </p:ext>
    </p:extLst>
  </p:cSld>
  <p:clrMapOvr>
    <a:masterClrMapping/>
  </p:clrMapOvr>
  <mc:AlternateContent xmlns:mc="http://schemas.openxmlformats.org/markup-compatibility/2006" xmlns:p14="http://schemas.microsoft.com/office/powerpoint/2010/main">
    <mc:Choice Requires="p14">
      <p:transition spd="slow" p14:dur="2000" advTm="29763"/>
    </mc:Choice>
    <mc:Fallback xmlns="">
      <p:transition spd="slow" advTm="2976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86120" y="356260"/>
            <a:ext cx="6163231" cy="6396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u="sng" dirty="0"/>
              <a:t>All sections MUST be completed</a:t>
            </a:r>
          </a:p>
          <a:p>
            <a:pPr marL="0" indent="0" algn="ctr">
              <a:buNone/>
            </a:pPr>
            <a:endParaRPr lang="en-US" b="1" u="sng" dirty="0"/>
          </a:p>
          <a:p>
            <a:pPr marL="514350" indent="-514350">
              <a:buFont typeface="+mj-lt"/>
              <a:buAutoNum type="arabicPeriod"/>
            </a:pPr>
            <a:r>
              <a:rPr lang="en-US" dirty="0">
                <a:latin typeface="Calibri" panose="020F0502020204030204" pitchFamily="34" charset="0"/>
                <a:cs typeface="Calibri" panose="020F0502020204030204" pitchFamily="34" charset="0"/>
              </a:rPr>
              <a:t>School</a:t>
            </a:r>
          </a:p>
          <a:p>
            <a:pPr marL="514350" indent="-514350">
              <a:buFont typeface="+mj-lt"/>
              <a:buAutoNum type="arabicPeriod"/>
            </a:pPr>
            <a:r>
              <a:rPr lang="en-US" dirty="0">
                <a:latin typeface="Calibri" panose="020F0502020204030204" pitchFamily="34" charset="0"/>
                <a:cs typeface="Calibri" panose="020F0502020204030204" pitchFamily="34" charset="0"/>
              </a:rPr>
              <a:t>SAF/CAF Account Number</a:t>
            </a:r>
          </a:p>
          <a:p>
            <a:pPr marL="514350" indent="-514350">
              <a:buFont typeface="+mj-lt"/>
              <a:buAutoNum type="arabicPeriod"/>
            </a:pPr>
            <a:r>
              <a:rPr lang="en-US" dirty="0">
                <a:latin typeface="Calibri" panose="020F0502020204030204" pitchFamily="34" charset="0"/>
                <a:cs typeface="Calibri" panose="020F0502020204030204" pitchFamily="34" charset="0"/>
              </a:rPr>
              <a:t>SAF/CAF Account Name</a:t>
            </a:r>
          </a:p>
          <a:p>
            <a:pPr marL="514350" indent="-514350">
              <a:buFont typeface="+mj-lt"/>
              <a:buAutoNum type="arabicPeriod"/>
            </a:pPr>
            <a:r>
              <a:rPr lang="en-US" dirty="0">
                <a:latin typeface="Calibri" panose="020F0502020204030204" pitchFamily="34" charset="0"/>
                <a:cs typeface="Calibri" panose="020F0502020204030204" pitchFamily="34" charset="0"/>
              </a:rPr>
              <a:t>Funds Collected for the event of:</a:t>
            </a:r>
          </a:p>
          <a:p>
            <a:pPr marL="514350" indent="-514350">
              <a:buFont typeface="+mj-lt"/>
              <a:buAutoNum type="arabicPeriod"/>
            </a:pPr>
            <a:r>
              <a:rPr lang="en-US" dirty="0">
                <a:latin typeface="Calibri" panose="020F0502020204030204" pitchFamily="34" charset="0"/>
                <a:cs typeface="Calibri" panose="020F0502020204030204" pitchFamily="34" charset="0"/>
              </a:rPr>
              <a:t>Name, date check is written, payment type (cash or check #), and amount</a:t>
            </a:r>
          </a:p>
          <a:p>
            <a:pPr marL="514350" indent="-514350">
              <a:buFont typeface="+mj-lt"/>
              <a:buAutoNum type="arabicPeriod"/>
            </a:pPr>
            <a:r>
              <a:rPr lang="en-US" dirty="0">
                <a:latin typeface="Calibri" panose="020F0502020204030204" pitchFamily="34" charset="0"/>
                <a:cs typeface="Calibri" panose="020F0502020204030204" pitchFamily="34" charset="0"/>
              </a:rPr>
              <a:t>Total of all items on list</a:t>
            </a:r>
          </a:p>
          <a:p>
            <a:pPr marL="514350" indent="-514350">
              <a:buFont typeface="+mj-lt"/>
              <a:buAutoNum type="arabicPeriod"/>
            </a:pPr>
            <a:r>
              <a:rPr lang="en-US" dirty="0">
                <a:latin typeface="Calibri" panose="020F0502020204030204" pitchFamily="34" charset="0"/>
                <a:cs typeface="Calibri" panose="020F0502020204030204" pitchFamily="34" charset="0"/>
              </a:rPr>
              <a:t>Signature and date</a:t>
            </a:r>
          </a:p>
          <a:p>
            <a:pPr marL="514350" indent="-514350">
              <a:buFont typeface="+mj-lt"/>
              <a:buAutoNum type="arabicPeriod"/>
            </a:pPr>
            <a:r>
              <a:rPr lang="en-US" dirty="0">
                <a:latin typeface="Calibri" panose="020F0502020204030204" pitchFamily="34" charset="0"/>
                <a:cs typeface="Calibri" panose="020F0502020204030204" pitchFamily="34" charset="0"/>
              </a:rPr>
              <a:t>Money Count – quantity not value</a:t>
            </a:r>
          </a:p>
          <a:p>
            <a:pPr marL="0" indent="0">
              <a:buNone/>
            </a:pPr>
            <a:r>
              <a:rPr lang="en-US" dirty="0">
                <a:latin typeface="Calibri" panose="020F0502020204030204" pitchFamily="34" charset="0"/>
                <a:cs typeface="Calibri" panose="020F0502020204030204" pitchFamily="34" charset="0"/>
              </a:rPr>
              <a:t>       Total must equal Total of list (6)</a:t>
            </a:r>
          </a:p>
          <a:p>
            <a:pPr marL="0" indent="0">
              <a:buNone/>
            </a:pPr>
            <a:endParaRPr lang="en-US" sz="2400" dirty="0"/>
          </a:p>
          <a:p>
            <a:pPr marL="514350" indent="-514350">
              <a:buFont typeface="+mj-lt"/>
              <a:buAutoNum type="arabicPeriod"/>
            </a:pPr>
            <a:endParaRPr lang="en-US" dirty="0"/>
          </a:p>
        </p:txBody>
      </p:sp>
      <p:pic>
        <p:nvPicPr>
          <p:cNvPr id="2" name="Picture 1"/>
          <p:cNvPicPr>
            <a:picLocks noChangeAspect="1"/>
          </p:cNvPicPr>
          <p:nvPr/>
        </p:nvPicPr>
        <p:blipFill>
          <a:blip r:embed="rId3"/>
          <a:stretch>
            <a:fillRect/>
          </a:stretch>
        </p:blipFill>
        <p:spPr>
          <a:xfrm>
            <a:off x="7174315" y="172643"/>
            <a:ext cx="4703131" cy="6578875"/>
          </a:xfrm>
          <a:prstGeom prst="rect">
            <a:avLst/>
          </a:prstGeom>
          <a:solidFill>
            <a:schemeClr val="bg1"/>
          </a:solidFill>
        </p:spPr>
      </p:pic>
      <p:sp>
        <p:nvSpPr>
          <p:cNvPr id="8" name="TextBox 7"/>
          <p:cNvSpPr txBox="1"/>
          <p:nvPr/>
        </p:nvSpPr>
        <p:spPr>
          <a:xfrm>
            <a:off x="9399782" y="17746"/>
            <a:ext cx="442564" cy="461665"/>
          </a:xfrm>
          <a:prstGeom prst="rect">
            <a:avLst/>
          </a:prstGeom>
          <a:noFill/>
        </p:spPr>
        <p:txBody>
          <a:bodyPr wrap="square" rtlCol="0">
            <a:spAutoFit/>
          </a:bodyPr>
          <a:lstStyle/>
          <a:p>
            <a:r>
              <a:rPr lang="en-US" sz="2400" b="1" dirty="0">
                <a:solidFill>
                  <a:srgbClr val="FF0000"/>
                </a:solidFill>
              </a:rPr>
              <a:t>1</a:t>
            </a:r>
          </a:p>
        </p:txBody>
      </p:sp>
      <p:sp>
        <p:nvSpPr>
          <p:cNvPr id="16" name="TextBox 15"/>
          <p:cNvSpPr txBox="1"/>
          <p:nvPr/>
        </p:nvSpPr>
        <p:spPr>
          <a:xfrm>
            <a:off x="8252157" y="813557"/>
            <a:ext cx="453485" cy="461665"/>
          </a:xfrm>
          <a:prstGeom prst="rect">
            <a:avLst/>
          </a:prstGeom>
          <a:noFill/>
        </p:spPr>
        <p:txBody>
          <a:bodyPr wrap="square" rtlCol="0">
            <a:spAutoFit/>
          </a:bodyPr>
          <a:lstStyle/>
          <a:p>
            <a:r>
              <a:rPr lang="en-US" sz="2400" b="1" dirty="0">
                <a:solidFill>
                  <a:srgbClr val="FF0000"/>
                </a:solidFill>
              </a:rPr>
              <a:t>2</a:t>
            </a:r>
          </a:p>
        </p:txBody>
      </p:sp>
      <p:sp>
        <p:nvSpPr>
          <p:cNvPr id="10" name="TextBox 9"/>
          <p:cNvSpPr txBox="1"/>
          <p:nvPr/>
        </p:nvSpPr>
        <p:spPr>
          <a:xfrm>
            <a:off x="10220669" y="813557"/>
            <a:ext cx="453485" cy="461665"/>
          </a:xfrm>
          <a:prstGeom prst="rect">
            <a:avLst/>
          </a:prstGeom>
          <a:noFill/>
        </p:spPr>
        <p:txBody>
          <a:bodyPr wrap="square" rtlCol="0">
            <a:spAutoFit/>
          </a:bodyPr>
          <a:lstStyle/>
          <a:p>
            <a:r>
              <a:rPr lang="en-US" sz="2400" b="1" dirty="0">
                <a:solidFill>
                  <a:srgbClr val="FF0000"/>
                </a:solidFill>
              </a:rPr>
              <a:t>3</a:t>
            </a:r>
          </a:p>
        </p:txBody>
      </p:sp>
      <p:sp>
        <p:nvSpPr>
          <p:cNvPr id="11" name="TextBox 10"/>
          <p:cNvSpPr txBox="1"/>
          <p:nvPr/>
        </p:nvSpPr>
        <p:spPr>
          <a:xfrm>
            <a:off x="9299138" y="952109"/>
            <a:ext cx="453485" cy="461665"/>
          </a:xfrm>
          <a:prstGeom prst="rect">
            <a:avLst/>
          </a:prstGeom>
          <a:noFill/>
        </p:spPr>
        <p:txBody>
          <a:bodyPr wrap="square" rtlCol="0">
            <a:spAutoFit/>
          </a:bodyPr>
          <a:lstStyle/>
          <a:p>
            <a:r>
              <a:rPr lang="en-US" sz="2400" b="1" dirty="0">
                <a:solidFill>
                  <a:srgbClr val="FF0000"/>
                </a:solidFill>
              </a:rPr>
              <a:t>4</a:t>
            </a:r>
          </a:p>
        </p:txBody>
      </p:sp>
      <p:sp>
        <p:nvSpPr>
          <p:cNvPr id="12" name="TextBox 11"/>
          <p:cNvSpPr txBox="1"/>
          <p:nvPr/>
        </p:nvSpPr>
        <p:spPr>
          <a:xfrm>
            <a:off x="8379386" y="1529232"/>
            <a:ext cx="453485" cy="461665"/>
          </a:xfrm>
          <a:prstGeom prst="rect">
            <a:avLst/>
          </a:prstGeom>
          <a:noFill/>
        </p:spPr>
        <p:txBody>
          <a:bodyPr wrap="square" rtlCol="0">
            <a:spAutoFit/>
          </a:bodyPr>
          <a:lstStyle/>
          <a:p>
            <a:r>
              <a:rPr lang="en-US" sz="2400" b="1" dirty="0">
                <a:solidFill>
                  <a:srgbClr val="FF0000"/>
                </a:solidFill>
              </a:rPr>
              <a:t>5</a:t>
            </a:r>
          </a:p>
        </p:txBody>
      </p:sp>
      <p:sp>
        <p:nvSpPr>
          <p:cNvPr id="13" name="TextBox 12"/>
          <p:cNvSpPr txBox="1"/>
          <p:nvPr/>
        </p:nvSpPr>
        <p:spPr>
          <a:xfrm>
            <a:off x="11425213" y="4468064"/>
            <a:ext cx="453485" cy="461665"/>
          </a:xfrm>
          <a:prstGeom prst="rect">
            <a:avLst/>
          </a:prstGeom>
          <a:noFill/>
        </p:spPr>
        <p:txBody>
          <a:bodyPr wrap="square" rtlCol="0">
            <a:spAutoFit/>
          </a:bodyPr>
          <a:lstStyle/>
          <a:p>
            <a:r>
              <a:rPr lang="en-US" sz="2400" b="1" dirty="0">
                <a:solidFill>
                  <a:srgbClr val="FF0000"/>
                </a:solidFill>
              </a:rPr>
              <a:t>6</a:t>
            </a:r>
          </a:p>
        </p:txBody>
      </p:sp>
      <p:sp>
        <p:nvSpPr>
          <p:cNvPr id="14" name="TextBox 13"/>
          <p:cNvSpPr txBox="1"/>
          <p:nvPr/>
        </p:nvSpPr>
        <p:spPr>
          <a:xfrm>
            <a:off x="8152643" y="4867103"/>
            <a:ext cx="453485" cy="461665"/>
          </a:xfrm>
          <a:prstGeom prst="rect">
            <a:avLst/>
          </a:prstGeom>
          <a:noFill/>
        </p:spPr>
        <p:txBody>
          <a:bodyPr wrap="square" rtlCol="0">
            <a:spAutoFit/>
          </a:bodyPr>
          <a:lstStyle/>
          <a:p>
            <a:r>
              <a:rPr lang="en-US" sz="2400" b="1" dirty="0">
                <a:solidFill>
                  <a:srgbClr val="FF0000"/>
                </a:solidFill>
              </a:rPr>
              <a:t>7</a:t>
            </a:r>
          </a:p>
        </p:txBody>
      </p:sp>
      <p:sp>
        <p:nvSpPr>
          <p:cNvPr id="15" name="TextBox 14"/>
          <p:cNvSpPr txBox="1"/>
          <p:nvPr/>
        </p:nvSpPr>
        <p:spPr>
          <a:xfrm>
            <a:off x="9299138" y="5739910"/>
            <a:ext cx="453485" cy="461665"/>
          </a:xfrm>
          <a:prstGeom prst="rect">
            <a:avLst/>
          </a:prstGeom>
          <a:noFill/>
        </p:spPr>
        <p:txBody>
          <a:bodyPr wrap="square" rtlCol="0">
            <a:spAutoFit/>
          </a:bodyPr>
          <a:lstStyle/>
          <a:p>
            <a:r>
              <a:rPr lang="en-US" sz="2400" b="1" dirty="0">
                <a:solidFill>
                  <a:srgbClr val="FF0000"/>
                </a:solidFill>
              </a:rPr>
              <a:t>8</a:t>
            </a:r>
          </a:p>
        </p:txBody>
      </p:sp>
      <p:cxnSp>
        <p:nvCxnSpPr>
          <p:cNvPr id="83" name="Straight Connector 82">
            <a:extLst>
              <a:ext uri="{FF2B5EF4-FFF2-40B4-BE49-F238E27FC236}">
                <a16:creationId xmlns:a16="http://schemas.microsoft.com/office/drawing/2014/main" id="{38934A0E-0039-400B-BD67-5E78CB65ABB8}"/>
              </a:ext>
            </a:extLst>
          </p:cNvPr>
          <p:cNvCxnSpPr>
            <a:cxnSpLocks/>
          </p:cNvCxnSpPr>
          <p:nvPr/>
        </p:nvCxnSpPr>
        <p:spPr>
          <a:xfrm flipV="1">
            <a:off x="9836825" y="1174320"/>
            <a:ext cx="1569055" cy="359280"/>
          </a:xfrm>
          <a:prstGeom prst="line">
            <a:avLst/>
          </a:prstGeom>
          <a:solidFill>
            <a:srgbClr val="0070C0">
              <a:alpha val="5000"/>
            </a:srgbClr>
          </a:solidFill>
          <a:ln w="31748">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2348C8C1-C7B8-4C48-ADF1-DDB1C83E82E0}"/>
              </a:ext>
            </a:extLst>
          </p:cNvPr>
          <p:cNvSpPr/>
          <p:nvPr/>
        </p:nvSpPr>
        <p:spPr>
          <a:xfrm>
            <a:off x="7321320" y="5354427"/>
            <a:ext cx="4556126" cy="1241133"/>
          </a:xfrm>
          <a:prstGeom prst="roundRect">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49" name="Ellipse 48">
            <a:extLst>
              <a:ext uri="{FF2B5EF4-FFF2-40B4-BE49-F238E27FC236}">
                <a16:creationId xmlns:a16="http://schemas.microsoft.com/office/drawing/2014/main" id="{2284C57D-0C8D-41F8-BB55-95112F481C6E}"/>
              </a:ext>
            </a:extLst>
          </p:cNvPr>
          <p:cNvSpPr/>
          <p:nvPr/>
        </p:nvSpPr>
        <p:spPr>
          <a:xfrm>
            <a:off x="10447411" y="4427270"/>
            <a:ext cx="1608220" cy="640080"/>
          </a:xfrm>
          <a:prstGeom prst="ellipse">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39" name="Ellipse 38">
            <a:extLst>
              <a:ext uri="{FF2B5EF4-FFF2-40B4-BE49-F238E27FC236}">
                <a16:creationId xmlns:a16="http://schemas.microsoft.com/office/drawing/2014/main" id="{54E20BA2-8225-410B-BD75-7FBC32970A90}"/>
              </a:ext>
            </a:extLst>
          </p:cNvPr>
          <p:cNvSpPr/>
          <p:nvPr/>
        </p:nvSpPr>
        <p:spPr>
          <a:xfrm>
            <a:off x="6996130" y="4688688"/>
            <a:ext cx="3678024" cy="640080"/>
          </a:xfrm>
          <a:prstGeom prst="ellipse">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21" name="Rectangle 20">
            <a:extLst>
              <a:ext uri="{FF2B5EF4-FFF2-40B4-BE49-F238E27FC236}">
                <a16:creationId xmlns:a16="http://schemas.microsoft.com/office/drawing/2014/main" id="{8EC06927-F487-4BDB-A451-F602A62CE856}"/>
              </a:ext>
            </a:extLst>
          </p:cNvPr>
          <p:cNvSpPr/>
          <p:nvPr/>
        </p:nvSpPr>
        <p:spPr>
          <a:xfrm>
            <a:off x="7483506" y="1350817"/>
            <a:ext cx="4275116" cy="1280160"/>
          </a:xfrm>
          <a:prstGeom prst="rect">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Tree>
    <p:extLst>
      <p:ext uri="{BB962C8B-B14F-4D97-AF65-F5344CB8AC3E}">
        <p14:creationId xmlns:p14="http://schemas.microsoft.com/office/powerpoint/2010/main" val="3421161382"/>
      </p:ext>
    </p:extLst>
  </p:cSld>
  <p:clrMapOvr>
    <a:masterClrMapping/>
  </p:clrMapOvr>
  <mc:AlternateContent xmlns:mc="http://schemas.openxmlformats.org/markup-compatibility/2006" xmlns:p14="http://schemas.microsoft.com/office/powerpoint/2010/main">
    <mc:Choice Requires="p14">
      <p:transition spd="slow" p14:dur="2000" advTm="66303"/>
    </mc:Choice>
    <mc:Fallback xmlns="">
      <p:transition spd="slow" advTm="6630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6562" y="486561"/>
            <a:ext cx="11203786" cy="1194071"/>
          </a:xfrm>
        </p:spPr>
        <p:txBody>
          <a:bodyPr/>
          <a:lstStyle/>
          <a:p>
            <a:pPr algn="ctr"/>
            <a:r>
              <a:rPr lang="en-US" b="1" u="sng" dirty="0"/>
              <a:t>CASH RECEIPT VOUCHER</a:t>
            </a:r>
            <a:br>
              <a:rPr lang="en-US" b="1" u="sng" dirty="0"/>
            </a:br>
            <a:r>
              <a:rPr lang="en-US" sz="2000" dirty="0"/>
              <a:t>(The form is available on the intranet.)</a:t>
            </a:r>
            <a:endParaRPr lang="en-US" sz="2000" u="sng" dirty="0"/>
          </a:p>
        </p:txBody>
      </p:sp>
      <p:sp>
        <p:nvSpPr>
          <p:cNvPr id="3" name="Content Placeholder 2"/>
          <p:cNvSpPr>
            <a:spLocks noGrp="1"/>
          </p:cNvSpPr>
          <p:nvPr>
            <p:ph idx="1"/>
          </p:nvPr>
        </p:nvSpPr>
        <p:spPr>
          <a:xfrm>
            <a:off x="1401289" y="1538128"/>
            <a:ext cx="9963398" cy="4339168"/>
          </a:xfrm>
        </p:spPr>
        <p:txBody>
          <a:bodyPr>
            <a:normAutofit/>
          </a:bodyPr>
          <a:lstStyle/>
          <a:p>
            <a:pPr marL="0" indent="0">
              <a:buNone/>
            </a:pPr>
            <a:r>
              <a:rPr lang="en-US" sz="2500" b="1" i="1" u="sng" dirty="0">
                <a:solidFill>
                  <a:srgbClr val="0000FF"/>
                </a:solidFill>
                <a:latin typeface="Calibri" panose="020F0502020204030204" pitchFamily="34" charset="0"/>
                <a:cs typeface="Calibri" panose="020F0502020204030204" pitchFamily="34" charset="0"/>
              </a:rPr>
              <a:t>Cash Receipt Voucher </a:t>
            </a:r>
            <a:r>
              <a:rPr lang="en-US" sz="2500" dirty="0">
                <a:latin typeface="Calibri" panose="020F0502020204030204" pitchFamily="34" charset="0"/>
                <a:cs typeface="Calibri" panose="020F0502020204030204" pitchFamily="34" charset="0"/>
              </a:rPr>
              <a:t>is used when receiving funds for activities when it is  unnecessary to record each individual payee, only the number of each item sold. </a:t>
            </a:r>
          </a:p>
          <a:p>
            <a:pPr marL="0" indent="0">
              <a:buNone/>
            </a:pPr>
            <a:r>
              <a:rPr lang="en-US" sz="2500" dirty="0">
                <a:latin typeface="Calibri" panose="020F0502020204030204" pitchFamily="34" charset="0"/>
                <a:cs typeface="Calibri" panose="020F0502020204030204" pitchFamily="34" charset="0"/>
              </a:rPr>
              <a:t>Examples include: </a:t>
            </a:r>
          </a:p>
          <a:p>
            <a:pPr>
              <a:buFont typeface="Wingdings" panose="05000000000000000000" pitchFamily="2" charset="2"/>
              <a:buChar char="ü"/>
            </a:pPr>
            <a:r>
              <a:rPr lang="en-US" sz="2500" dirty="0">
                <a:latin typeface="Calibri" panose="020F0502020204030204" pitchFamily="34" charset="0"/>
                <a:cs typeface="Calibri" panose="020F0502020204030204" pitchFamily="34" charset="0"/>
              </a:rPr>
              <a:t>sales at a table (Candy, Flower for Valentines)</a:t>
            </a:r>
          </a:p>
          <a:p>
            <a:pPr>
              <a:buFont typeface="Wingdings" panose="05000000000000000000" pitchFamily="2" charset="2"/>
              <a:buChar char="ü"/>
            </a:pPr>
            <a:r>
              <a:rPr lang="en-US" sz="2500" dirty="0">
                <a:latin typeface="Calibri" panose="020F0502020204030204" pitchFamily="34" charset="0"/>
                <a:cs typeface="Calibri" panose="020F0502020204030204" pitchFamily="34" charset="0"/>
              </a:rPr>
              <a:t>book fairs</a:t>
            </a:r>
          </a:p>
          <a:p>
            <a:pPr>
              <a:buFont typeface="Wingdings" panose="05000000000000000000" pitchFamily="2" charset="2"/>
              <a:buChar char="ü"/>
            </a:pPr>
            <a:r>
              <a:rPr lang="en-US" sz="2500" dirty="0">
                <a:latin typeface="Calibri" panose="020F0502020204030204" pitchFamily="34" charset="0"/>
                <a:cs typeface="Calibri" panose="020F0502020204030204" pitchFamily="34" charset="0"/>
              </a:rPr>
              <a:t>school store sales. </a:t>
            </a:r>
          </a:p>
        </p:txBody>
      </p:sp>
    </p:spTree>
    <p:extLst>
      <p:ext uri="{BB962C8B-B14F-4D97-AF65-F5344CB8AC3E}">
        <p14:creationId xmlns:p14="http://schemas.microsoft.com/office/powerpoint/2010/main" val="3809542696"/>
      </p:ext>
    </p:extLst>
  </p:cSld>
  <p:clrMapOvr>
    <a:masterClrMapping/>
  </p:clrMapOvr>
  <mc:AlternateContent xmlns:mc="http://schemas.openxmlformats.org/markup-compatibility/2006" xmlns:p14="http://schemas.microsoft.com/office/powerpoint/2010/main">
    <mc:Choice Requires="p14">
      <p:transition spd="slow" p14:dur="2000" advTm="20230"/>
    </mc:Choice>
    <mc:Fallback xmlns="">
      <p:transition spd="slow" advTm="2023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62924" y="308758"/>
            <a:ext cx="6420476" cy="6096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u="sng" dirty="0"/>
              <a:t>All sections MUST be completed</a:t>
            </a:r>
          </a:p>
          <a:p>
            <a:pPr marL="0" indent="0" algn="ctr">
              <a:buNone/>
            </a:pPr>
            <a:endParaRPr lang="en-US" b="1" u="sng" dirty="0"/>
          </a:p>
          <a:p>
            <a:pPr marL="514350" indent="-514350">
              <a:buFont typeface="+mj-lt"/>
              <a:buAutoNum type="arabicPeriod"/>
            </a:pPr>
            <a:r>
              <a:rPr lang="en-US" sz="2400" dirty="0">
                <a:latin typeface="Calibri" panose="020F0502020204030204" pitchFamily="34" charset="0"/>
                <a:cs typeface="Calibri" panose="020F0502020204030204" pitchFamily="34" charset="0"/>
              </a:rPr>
              <a:t>School</a:t>
            </a:r>
          </a:p>
          <a:p>
            <a:pPr marL="514350" indent="-514350">
              <a:buFont typeface="+mj-lt"/>
              <a:buAutoNum type="arabicPeriod"/>
            </a:pPr>
            <a:r>
              <a:rPr lang="en-US" sz="2400" dirty="0">
                <a:latin typeface="Calibri" panose="020F0502020204030204" pitchFamily="34" charset="0"/>
                <a:cs typeface="Calibri" panose="020F0502020204030204" pitchFamily="34" charset="0"/>
              </a:rPr>
              <a:t>SAF/CAF Account Number (ex: 461-901GEN)</a:t>
            </a:r>
          </a:p>
          <a:p>
            <a:pPr marL="514350" indent="-514350">
              <a:buFont typeface="+mj-lt"/>
              <a:buAutoNum type="arabicPeriod"/>
            </a:pPr>
            <a:r>
              <a:rPr lang="en-US" sz="2400" dirty="0">
                <a:latin typeface="Calibri" panose="020F0502020204030204" pitchFamily="34" charset="0"/>
                <a:cs typeface="Calibri" panose="020F0502020204030204" pitchFamily="34" charset="0"/>
              </a:rPr>
              <a:t>SAF/CAF Account Name (ex: Campus Fund)</a:t>
            </a:r>
          </a:p>
          <a:p>
            <a:pPr marL="514350" indent="-514350">
              <a:buFont typeface="+mj-lt"/>
              <a:buAutoNum type="arabicPeriod"/>
            </a:pPr>
            <a:r>
              <a:rPr lang="en-US" sz="2400" dirty="0">
                <a:latin typeface="Calibri" panose="020F0502020204030204" pitchFamily="34" charset="0"/>
                <a:cs typeface="Calibri" panose="020F0502020204030204" pitchFamily="34" charset="0"/>
              </a:rPr>
              <a:t>Funds Collected for the event of:</a:t>
            </a:r>
          </a:p>
          <a:p>
            <a:pPr marL="514350" indent="-514350">
              <a:buFont typeface="+mj-lt"/>
              <a:buAutoNum type="arabicPeriod"/>
            </a:pPr>
            <a:r>
              <a:rPr lang="en-US" sz="2400" dirty="0">
                <a:latin typeface="Calibri" panose="020F0502020204030204" pitchFamily="34" charset="0"/>
                <a:cs typeface="Calibri" panose="020F0502020204030204" pitchFamily="34" charset="0"/>
              </a:rPr>
              <a:t>Item Sold, Number Sold, Price per Item and Total $$ Collected</a:t>
            </a:r>
          </a:p>
          <a:p>
            <a:pPr marL="514350" indent="-514350">
              <a:buFont typeface="+mj-lt"/>
              <a:buAutoNum type="arabicPeriod"/>
            </a:pPr>
            <a:r>
              <a:rPr lang="en-US" sz="2400" dirty="0">
                <a:latin typeface="Calibri" panose="020F0502020204030204" pitchFamily="34" charset="0"/>
                <a:cs typeface="Calibri" panose="020F0502020204030204" pitchFamily="34" charset="0"/>
              </a:rPr>
              <a:t>Total of all items on list</a:t>
            </a:r>
          </a:p>
          <a:p>
            <a:pPr marL="514350" indent="-514350">
              <a:buFont typeface="+mj-lt"/>
              <a:buAutoNum type="arabicPeriod"/>
            </a:pPr>
            <a:r>
              <a:rPr lang="en-US" sz="2400" dirty="0">
                <a:latin typeface="Calibri" panose="020F0502020204030204" pitchFamily="34" charset="0"/>
                <a:cs typeface="Calibri" panose="020F0502020204030204" pitchFamily="34" charset="0"/>
              </a:rPr>
              <a:t>Signature and date</a:t>
            </a:r>
          </a:p>
          <a:p>
            <a:pPr marL="514350" indent="-514350">
              <a:buFont typeface="+mj-lt"/>
              <a:buAutoNum type="arabicPeriod"/>
            </a:pPr>
            <a:r>
              <a:rPr lang="en-US" sz="2400" dirty="0">
                <a:latin typeface="Calibri" panose="020F0502020204030204" pitchFamily="34" charset="0"/>
                <a:cs typeface="Calibri" panose="020F0502020204030204" pitchFamily="34" charset="0"/>
              </a:rPr>
              <a:t>Money Count – quantity not value</a:t>
            </a:r>
          </a:p>
          <a:p>
            <a:pPr marL="0" indent="0">
              <a:buNone/>
            </a:pPr>
            <a:r>
              <a:rPr lang="en-US" sz="2400" dirty="0">
                <a:latin typeface="Calibri" panose="020F0502020204030204" pitchFamily="34" charset="0"/>
                <a:cs typeface="Calibri" panose="020F0502020204030204" pitchFamily="34" charset="0"/>
              </a:rPr>
              <a:t>       Total must equal Total of list (6)</a:t>
            </a:r>
          </a:p>
          <a:p>
            <a:pPr marL="0" indent="0">
              <a:buNone/>
            </a:pPr>
            <a:endParaRPr lang="en-US" dirty="0"/>
          </a:p>
          <a:p>
            <a:pPr marL="514350" indent="-514350">
              <a:buFont typeface="+mj-lt"/>
              <a:buAutoNum type="arabicPeriod"/>
            </a:pPr>
            <a:endParaRPr lang="en-US" dirty="0"/>
          </a:p>
        </p:txBody>
      </p:sp>
      <p:pic>
        <p:nvPicPr>
          <p:cNvPr id="2" name="Picture 1"/>
          <p:cNvPicPr>
            <a:picLocks noChangeAspect="1"/>
          </p:cNvPicPr>
          <p:nvPr/>
        </p:nvPicPr>
        <p:blipFill>
          <a:blip r:embed="rId3"/>
          <a:stretch>
            <a:fillRect/>
          </a:stretch>
        </p:blipFill>
        <p:spPr>
          <a:xfrm>
            <a:off x="7228092" y="113916"/>
            <a:ext cx="4762275" cy="6691609"/>
          </a:xfrm>
          <a:prstGeom prst="rect">
            <a:avLst/>
          </a:prstGeom>
          <a:solidFill>
            <a:schemeClr val="bg1"/>
          </a:solidFill>
        </p:spPr>
      </p:pic>
      <p:sp>
        <p:nvSpPr>
          <p:cNvPr id="8" name="TextBox 7"/>
          <p:cNvSpPr txBox="1"/>
          <p:nvPr/>
        </p:nvSpPr>
        <p:spPr>
          <a:xfrm>
            <a:off x="9439383" y="77350"/>
            <a:ext cx="453485" cy="461665"/>
          </a:xfrm>
          <a:prstGeom prst="rect">
            <a:avLst/>
          </a:prstGeom>
          <a:noFill/>
        </p:spPr>
        <p:txBody>
          <a:bodyPr wrap="square" rtlCol="0">
            <a:spAutoFit/>
          </a:bodyPr>
          <a:lstStyle/>
          <a:p>
            <a:r>
              <a:rPr lang="en-US" sz="2400" b="1" dirty="0">
                <a:solidFill>
                  <a:srgbClr val="FF0000"/>
                </a:solidFill>
              </a:rPr>
              <a:t>1</a:t>
            </a:r>
          </a:p>
        </p:txBody>
      </p:sp>
      <p:sp>
        <p:nvSpPr>
          <p:cNvPr id="9" name="TextBox 8"/>
          <p:cNvSpPr txBox="1"/>
          <p:nvPr/>
        </p:nvSpPr>
        <p:spPr>
          <a:xfrm>
            <a:off x="8570087" y="1536808"/>
            <a:ext cx="453485" cy="461665"/>
          </a:xfrm>
          <a:prstGeom prst="rect">
            <a:avLst/>
          </a:prstGeom>
          <a:noFill/>
        </p:spPr>
        <p:txBody>
          <a:bodyPr wrap="square" rtlCol="0">
            <a:spAutoFit/>
          </a:bodyPr>
          <a:lstStyle/>
          <a:p>
            <a:r>
              <a:rPr lang="en-US" sz="2400" b="1" dirty="0">
                <a:solidFill>
                  <a:srgbClr val="FF0000"/>
                </a:solidFill>
              </a:rPr>
              <a:t>2</a:t>
            </a:r>
          </a:p>
        </p:txBody>
      </p:sp>
      <p:sp>
        <p:nvSpPr>
          <p:cNvPr id="10" name="TextBox 9"/>
          <p:cNvSpPr txBox="1"/>
          <p:nvPr/>
        </p:nvSpPr>
        <p:spPr>
          <a:xfrm>
            <a:off x="11222177" y="1536808"/>
            <a:ext cx="453485" cy="461665"/>
          </a:xfrm>
          <a:prstGeom prst="rect">
            <a:avLst/>
          </a:prstGeom>
          <a:noFill/>
        </p:spPr>
        <p:txBody>
          <a:bodyPr wrap="square" rtlCol="0">
            <a:spAutoFit/>
          </a:bodyPr>
          <a:lstStyle/>
          <a:p>
            <a:r>
              <a:rPr lang="en-US" sz="2400" b="1" dirty="0">
                <a:solidFill>
                  <a:srgbClr val="FF0000"/>
                </a:solidFill>
              </a:rPr>
              <a:t>3</a:t>
            </a:r>
          </a:p>
        </p:txBody>
      </p:sp>
      <p:sp>
        <p:nvSpPr>
          <p:cNvPr id="11" name="TextBox 10"/>
          <p:cNvSpPr txBox="1"/>
          <p:nvPr/>
        </p:nvSpPr>
        <p:spPr>
          <a:xfrm>
            <a:off x="9472382" y="1747380"/>
            <a:ext cx="453485" cy="461665"/>
          </a:xfrm>
          <a:prstGeom prst="rect">
            <a:avLst/>
          </a:prstGeom>
          <a:noFill/>
        </p:spPr>
        <p:txBody>
          <a:bodyPr wrap="square" rtlCol="0">
            <a:spAutoFit/>
          </a:bodyPr>
          <a:lstStyle/>
          <a:p>
            <a:r>
              <a:rPr lang="en-US" sz="2400" b="1" dirty="0">
                <a:solidFill>
                  <a:srgbClr val="FF0000"/>
                </a:solidFill>
              </a:rPr>
              <a:t>4</a:t>
            </a:r>
          </a:p>
        </p:txBody>
      </p:sp>
      <p:sp>
        <p:nvSpPr>
          <p:cNvPr id="12" name="TextBox 11"/>
          <p:cNvSpPr txBox="1"/>
          <p:nvPr/>
        </p:nvSpPr>
        <p:spPr>
          <a:xfrm>
            <a:off x="9279992" y="2683769"/>
            <a:ext cx="446019" cy="461665"/>
          </a:xfrm>
          <a:prstGeom prst="rect">
            <a:avLst/>
          </a:prstGeom>
          <a:noFill/>
        </p:spPr>
        <p:txBody>
          <a:bodyPr wrap="square" rtlCol="0">
            <a:spAutoFit/>
          </a:bodyPr>
          <a:lstStyle/>
          <a:p>
            <a:r>
              <a:rPr lang="en-US" sz="2400" b="1" dirty="0">
                <a:solidFill>
                  <a:srgbClr val="FF0000"/>
                </a:solidFill>
              </a:rPr>
              <a:t>5</a:t>
            </a:r>
          </a:p>
        </p:txBody>
      </p:sp>
      <p:sp>
        <p:nvSpPr>
          <p:cNvPr id="13" name="TextBox 12"/>
          <p:cNvSpPr txBox="1"/>
          <p:nvPr/>
        </p:nvSpPr>
        <p:spPr>
          <a:xfrm>
            <a:off x="11448920" y="3841524"/>
            <a:ext cx="453485" cy="461665"/>
          </a:xfrm>
          <a:prstGeom prst="rect">
            <a:avLst/>
          </a:prstGeom>
          <a:noFill/>
        </p:spPr>
        <p:txBody>
          <a:bodyPr wrap="square" rtlCol="0">
            <a:spAutoFit/>
          </a:bodyPr>
          <a:lstStyle/>
          <a:p>
            <a:r>
              <a:rPr lang="en-US" sz="2400" b="1" dirty="0">
                <a:solidFill>
                  <a:srgbClr val="FF0000"/>
                </a:solidFill>
              </a:rPr>
              <a:t>6</a:t>
            </a:r>
          </a:p>
        </p:txBody>
      </p:sp>
      <p:sp>
        <p:nvSpPr>
          <p:cNvPr id="14" name="TextBox 13"/>
          <p:cNvSpPr txBox="1"/>
          <p:nvPr/>
        </p:nvSpPr>
        <p:spPr>
          <a:xfrm>
            <a:off x="7888017" y="4181751"/>
            <a:ext cx="453485" cy="461665"/>
          </a:xfrm>
          <a:prstGeom prst="rect">
            <a:avLst/>
          </a:prstGeom>
          <a:noFill/>
        </p:spPr>
        <p:txBody>
          <a:bodyPr wrap="square" rtlCol="0">
            <a:spAutoFit/>
          </a:bodyPr>
          <a:lstStyle/>
          <a:p>
            <a:r>
              <a:rPr lang="en-US" sz="2400" b="1" dirty="0">
                <a:solidFill>
                  <a:srgbClr val="FF0000"/>
                </a:solidFill>
              </a:rPr>
              <a:t>7</a:t>
            </a:r>
          </a:p>
        </p:txBody>
      </p:sp>
      <p:sp>
        <p:nvSpPr>
          <p:cNvPr id="15" name="TextBox 14"/>
          <p:cNvSpPr txBox="1"/>
          <p:nvPr/>
        </p:nvSpPr>
        <p:spPr>
          <a:xfrm>
            <a:off x="9439382" y="5417499"/>
            <a:ext cx="420313" cy="461665"/>
          </a:xfrm>
          <a:prstGeom prst="rect">
            <a:avLst/>
          </a:prstGeom>
          <a:noFill/>
        </p:spPr>
        <p:txBody>
          <a:bodyPr wrap="square" rtlCol="0">
            <a:spAutoFit/>
          </a:bodyPr>
          <a:lstStyle/>
          <a:p>
            <a:r>
              <a:rPr lang="en-US" sz="2400" b="1" dirty="0">
                <a:solidFill>
                  <a:srgbClr val="FF0000"/>
                </a:solidFill>
              </a:rPr>
              <a:t>8</a:t>
            </a:r>
          </a:p>
        </p:txBody>
      </p:sp>
      <p:sp>
        <p:nvSpPr>
          <p:cNvPr id="107" name="Elipse 106">
            <a:extLst>
              <a:ext uri="{FF2B5EF4-FFF2-40B4-BE49-F238E27FC236}">
                <a16:creationId xmlns:a16="http://schemas.microsoft.com/office/drawing/2014/main" id="{89E521DC-EBF9-427C-80F6-4FCB98E39385}"/>
              </a:ext>
            </a:extLst>
          </p:cNvPr>
          <p:cNvSpPr/>
          <p:nvPr/>
        </p:nvSpPr>
        <p:spPr>
          <a:xfrm rot="5400000">
            <a:off x="8883613" y="3260865"/>
            <a:ext cx="1489177" cy="4800221"/>
          </a:xfrm>
          <a:prstGeom prst="rect">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67" name="Rectángulo 66">
            <a:extLst>
              <a:ext uri="{FF2B5EF4-FFF2-40B4-BE49-F238E27FC236}">
                <a16:creationId xmlns:a16="http://schemas.microsoft.com/office/drawing/2014/main" id="{54D5E4F7-95C7-4B87-AA5A-6736966FE32F}"/>
              </a:ext>
            </a:extLst>
          </p:cNvPr>
          <p:cNvSpPr/>
          <p:nvPr/>
        </p:nvSpPr>
        <p:spPr>
          <a:xfrm>
            <a:off x="7316057" y="4226726"/>
            <a:ext cx="4586347" cy="532420"/>
          </a:xfrm>
          <a:prstGeom prst="rect">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51" name="Elipse 50">
            <a:extLst>
              <a:ext uri="{FF2B5EF4-FFF2-40B4-BE49-F238E27FC236}">
                <a16:creationId xmlns:a16="http://schemas.microsoft.com/office/drawing/2014/main" id="{7E35F909-9F9B-4FCF-AC06-A8DB49A098E2}"/>
              </a:ext>
            </a:extLst>
          </p:cNvPr>
          <p:cNvSpPr/>
          <p:nvPr/>
        </p:nvSpPr>
        <p:spPr>
          <a:xfrm>
            <a:off x="9859695" y="1570644"/>
            <a:ext cx="2123342" cy="365760"/>
          </a:xfrm>
          <a:prstGeom prst="ellipse">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43" name="Elipse 42">
            <a:extLst>
              <a:ext uri="{FF2B5EF4-FFF2-40B4-BE49-F238E27FC236}">
                <a16:creationId xmlns:a16="http://schemas.microsoft.com/office/drawing/2014/main" id="{B3E71F69-894A-4344-902B-E95E21276B4C}"/>
              </a:ext>
            </a:extLst>
          </p:cNvPr>
          <p:cNvSpPr/>
          <p:nvPr/>
        </p:nvSpPr>
        <p:spPr>
          <a:xfrm>
            <a:off x="7447891" y="1612453"/>
            <a:ext cx="1793963" cy="365760"/>
          </a:xfrm>
          <a:prstGeom prst="ellipse">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35" name="Rectángulo 34">
            <a:extLst>
              <a:ext uri="{FF2B5EF4-FFF2-40B4-BE49-F238E27FC236}">
                <a16:creationId xmlns:a16="http://schemas.microsoft.com/office/drawing/2014/main" id="{4A3B02B4-BFB6-4513-B020-DD57DA3916E1}"/>
              </a:ext>
            </a:extLst>
          </p:cNvPr>
          <p:cNvSpPr/>
          <p:nvPr/>
        </p:nvSpPr>
        <p:spPr>
          <a:xfrm>
            <a:off x="7266039" y="2295038"/>
            <a:ext cx="4762275" cy="1005840"/>
          </a:xfrm>
          <a:prstGeom prst="rect">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19" name="Elipse 18">
            <a:extLst>
              <a:ext uri="{FF2B5EF4-FFF2-40B4-BE49-F238E27FC236}">
                <a16:creationId xmlns:a16="http://schemas.microsoft.com/office/drawing/2014/main" id="{D2F1ACBD-1D5F-44CB-BECE-69A8F30A9F7B}"/>
              </a:ext>
            </a:extLst>
          </p:cNvPr>
          <p:cNvSpPr/>
          <p:nvPr/>
        </p:nvSpPr>
        <p:spPr>
          <a:xfrm>
            <a:off x="8229600" y="117261"/>
            <a:ext cx="2547904" cy="772853"/>
          </a:xfrm>
          <a:prstGeom prst="ellipse">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75" name="Rectángulo 74">
            <a:extLst>
              <a:ext uri="{FF2B5EF4-FFF2-40B4-BE49-F238E27FC236}">
                <a16:creationId xmlns:a16="http://schemas.microsoft.com/office/drawing/2014/main" id="{FB72F39F-8681-4B11-AD50-EA63F6A56553}"/>
              </a:ext>
            </a:extLst>
          </p:cNvPr>
          <p:cNvSpPr/>
          <p:nvPr/>
        </p:nvSpPr>
        <p:spPr>
          <a:xfrm>
            <a:off x="11072942" y="3718202"/>
            <a:ext cx="898712" cy="532421"/>
          </a:xfrm>
          <a:prstGeom prst="rect">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Tree>
    <p:extLst>
      <p:ext uri="{BB962C8B-B14F-4D97-AF65-F5344CB8AC3E}">
        <p14:creationId xmlns:p14="http://schemas.microsoft.com/office/powerpoint/2010/main" val="2229995643"/>
      </p:ext>
    </p:extLst>
  </p:cSld>
  <p:clrMapOvr>
    <a:masterClrMapping/>
  </p:clrMapOvr>
  <mc:AlternateContent xmlns:mc="http://schemas.openxmlformats.org/markup-compatibility/2006" xmlns:p14="http://schemas.microsoft.com/office/powerpoint/2010/main">
    <mc:Choice Requires="p14">
      <p:transition spd="slow" p14:dur="2000" advTm="51049"/>
    </mc:Choice>
    <mc:Fallback xmlns="">
      <p:transition spd="slow" advTm="5104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85466" y="4752490"/>
            <a:ext cx="4730467" cy="2102772"/>
          </a:xfrm>
          <a:prstGeom prst="rect">
            <a:avLst/>
          </a:prstGeom>
        </p:spPr>
      </p:pic>
      <p:sp>
        <p:nvSpPr>
          <p:cNvPr id="2" name="Title 1"/>
          <p:cNvSpPr>
            <a:spLocks noGrp="1"/>
          </p:cNvSpPr>
          <p:nvPr>
            <p:ph type="title"/>
          </p:nvPr>
        </p:nvSpPr>
        <p:spPr>
          <a:xfrm>
            <a:off x="469782" y="478172"/>
            <a:ext cx="11232860" cy="906128"/>
          </a:xfrm>
        </p:spPr>
        <p:txBody>
          <a:bodyPr/>
          <a:lstStyle/>
          <a:p>
            <a:pPr algn="ctr"/>
            <a:r>
              <a:rPr lang="en-US" b="1" u="sng" dirty="0"/>
              <a:t>CASH COLLECTION PROCEDURES</a:t>
            </a:r>
            <a:endParaRPr lang="en-US" dirty="0"/>
          </a:p>
        </p:txBody>
      </p:sp>
      <p:sp>
        <p:nvSpPr>
          <p:cNvPr id="3" name="Content Placeholder 2"/>
          <p:cNvSpPr>
            <a:spLocks noGrp="1"/>
          </p:cNvSpPr>
          <p:nvPr>
            <p:ph idx="1"/>
          </p:nvPr>
        </p:nvSpPr>
        <p:spPr>
          <a:xfrm>
            <a:off x="1385873" y="1083372"/>
            <a:ext cx="10560704" cy="3740728"/>
          </a:xfrm>
        </p:spPr>
        <p:txBody>
          <a:bodyPr>
            <a:normAutofit fontScale="85000" lnSpcReduction="20000"/>
          </a:bodyPr>
          <a:lstStyle/>
          <a:p>
            <a:pPr marL="0" indent="0">
              <a:buNone/>
            </a:pPr>
            <a:r>
              <a:rPr lang="en-US" sz="2400" dirty="0">
                <a:latin typeface="Calibri" panose="020F0502020204030204" pitchFamily="34" charset="0"/>
                <a:cs typeface="Calibri" panose="020F0502020204030204" pitchFamily="34" charset="0"/>
              </a:rPr>
              <a:t>The sponsor/teacher counts the money to ensure the total agrees with the total funds collected per the </a:t>
            </a:r>
            <a:r>
              <a:rPr lang="en-US" sz="2400" b="1" u="sng" dirty="0">
                <a:solidFill>
                  <a:srgbClr val="0000FF"/>
                </a:solidFill>
                <a:latin typeface="Calibri" panose="020F0502020204030204" pitchFamily="34" charset="0"/>
                <a:cs typeface="Calibri" panose="020F0502020204030204" pitchFamily="34" charset="0"/>
              </a:rPr>
              <a:t>Class Receipt Record</a:t>
            </a:r>
            <a:r>
              <a:rPr lang="en-US" sz="2400" u="sng" dirty="0">
                <a:solidFill>
                  <a:srgbClr val="0000FF"/>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or </a:t>
            </a:r>
            <a:r>
              <a:rPr lang="en-US" sz="2400" b="1" u="sng" dirty="0">
                <a:solidFill>
                  <a:srgbClr val="0000FF"/>
                </a:solidFill>
                <a:latin typeface="Calibri" panose="020F0502020204030204" pitchFamily="34" charset="0"/>
                <a:cs typeface="Calibri" panose="020F0502020204030204" pitchFamily="34" charset="0"/>
              </a:rPr>
              <a:t>Cash Receipt Voucher</a:t>
            </a:r>
            <a:r>
              <a:rPr lang="en-US" sz="2400" dirty="0">
                <a:latin typeface="Calibri" panose="020F0502020204030204" pitchFamily="34" charset="0"/>
                <a:cs typeface="Calibri" panose="020F0502020204030204" pitchFamily="34" charset="0"/>
              </a:rPr>
              <a:t>. Sponsors </a:t>
            </a:r>
            <a:r>
              <a:rPr lang="en-US" sz="2400" b="1" dirty="0">
                <a:latin typeface="Calibri" panose="020F0502020204030204" pitchFamily="34" charset="0"/>
                <a:cs typeface="Calibri" panose="020F0502020204030204" pitchFamily="34" charset="0"/>
              </a:rPr>
              <a:t>must </a:t>
            </a:r>
            <a:r>
              <a:rPr lang="en-US" sz="2400" dirty="0">
                <a:latin typeface="Calibri" panose="020F0502020204030204" pitchFamily="34" charset="0"/>
                <a:cs typeface="Calibri" panose="020F0502020204030204" pitchFamily="34" charset="0"/>
              </a:rPr>
              <a:t>complete the Money Count box on the form noting the breakdown of cash and coin by denomination. </a:t>
            </a:r>
          </a:p>
          <a:p>
            <a:pPr marL="0" indent="0">
              <a:buNone/>
            </a:pPr>
            <a:endParaRPr lang="en-US" sz="2400" dirty="0">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Sponsors </a:t>
            </a:r>
            <a:r>
              <a:rPr lang="en-US" sz="2400" b="1" dirty="0">
                <a:latin typeface="Calibri" panose="020F0502020204030204" pitchFamily="34" charset="0"/>
                <a:cs typeface="Calibri" panose="020F0502020204030204" pitchFamily="34" charset="0"/>
              </a:rPr>
              <a:t>must</a:t>
            </a:r>
            <a:r>
              <a:rPr lang="en-US" sz="2400" dirty="0">
                <a:latin typeface="Calibri" panose="020F0502020204030204" pitchFamily="34" charset="0"/>
                <a:cs typeface="Calibri" panose="020F0502020204030204" pitchFamily="34" charset="0"/>
              </a:rPr>
              <a:t> ensure the 3-digit school org and account number are stamped in black in the upper middle section of all checks included in the deposit. </a:t>
            </a:r>
          </a:p>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Checks must have complete name, full address (no PO Box) and phone number.  </a:t>
            </a:r>
          </a:p>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If the check should be returned due to non-sufficient funds (NSF), this identifies the campus and account where the funds were deposited.  Example: 047 9791PE.</a:t>
            </a:r>
          </a:p>
        </p:txBody>
      </p:sp>
      <p:sp>
        <p:nvSpPr>
          <p:cNvPr id="5" name="Oval 4"/>
          <p:cNvSpPr/>
          <p:nvPr/>
        </p:nvSpPr>
        <p:spPr>
          <a:xfrm rot="21409487">
            <a:off x="5336225" y="4812906"/>
            <a:ext cx="2055458" cy="749150"/>
          </a:xfrm>
          <a:prstGeom prst="ellipse">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731410"/>
      </p:ext>
    </p:extLst>
  </p:cSld>
  <p:clrMapOvr>
    <a:masterClrMapping/>
  </p:clrMapOvr>
  <mc:AlternateContent xmlns:mc="http://schemas.openxmlformats.org/markup-compatibility/2006" xmlns:p14="http://schemas.microsoft.com/office/powerpoint/2010/main">
    <mc:Choice Requires="p14">
      <p:transition spd="slow" p14:dur="2000" advTm="50035"/>
    </mc:Choice>
    <mc:Fallback xmlns="">
      <p:transition spd="slow" advTm="5003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71" y="486561"/>
            <a:ext cx="9995865" cy="906011"/>
          </a:xfrm>
        </p:spPr>
        <p:txBody>
          <a:bodyPr/>
          <a:lstStyle/>
          <a:p>
            <a:pPr algn="ctr"/>
            <a:r>
              <a:rPr lang="en-US" b="1" u="sng" dirty="0"/>
              <a:t>CASH COLLECTION PROCEDURES</a:t>
            </a:r>
            <a:endParaRPr lang="en-US" dirty="0"/>
          </a:p>
        </p:txBody>
      </p:sp>
      <p:sp>
        <p:nvSpPr>
          <p:cNvPr id="3" name="Content Placeholder 2"/>
          <p:cNvSpPr>
            <a:spLocks noGrp="1"/>
          </p:cNvSpPr>
          <p:nvPr>
            <p:ph idx="1"/>
          </p:nvPr>
        </p:nvSpPr>
        <p:spPr>
          <a:xfrm>
            <a:off x="926275" y="1175657"/>
            <a:ext cx="10925298" cy="5479143"/>
          </a:xfrm>
        </p:spPr>
        <p:txBody>
          <a:bodyPr>
            <a:normAutofit fontScale="92500" lnSpcReduction="10000"/>
          </a:bodyPr>
          <a:lstStyle/>
          <a:p>
            <a:pPr marL="0" indent="0">
              <a:buNone/>
            </a:pPr>
            <a:r>
              <a:rPr lang="en-US" sz="2400" b="1" u="sng" dirty="0">
                <a:latin typeface="Calibri" panose="020F0502020204030204" pitchFamily="34" charset="0"/>
                <a:cs typeface="Calibri" panose="020F0502020204030204" pitchFamily="34" charset="0"/>
              </a:rPr>
              <a:t>Non-Sufficient Fund Checks (NSF)</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NEISD uses </a:t>
            </a:r>
            <a:r>
              <a:rPr lang="en-US" sz="2000" u="sng" dirty="0">
                <a:solidFill>
                  <a:srgbClr val="0000FF"/>
                </a:solidFill>
                <a:latin typeface="Calibri" panose="020F0502020204030204" pitchFamily="34" charset="0"/>
                <a:cs typeface="Calibri" panose="020F0502020204030204" pitchFamily="34" charset="0"/>
              </a:rPr>
              <a:t>Envision Payment Solutions </a:t>
            </a:r>
            <a:r>
              <a:rPr lang="en-US" sz="2000" dirty="0">
                <a:latin typeface="Calibri" panose="020F0502020204030204" pitchFamily="34" charset="0"/>
                <a:cs typeface="Calibri" panose="020F0502020204030204" pitchFamily="34" charset="0"/>
              </a:rPr>
              <a:t>to collect on checks returned by the bank. </a:t>
            </a:r>
          </a:p>
          <a:p>
            <a:pPr>
              <a:buFont typeface="Wingdings" panose="05000000000000000000" pitchFamily="2" charset="2"/>
              <a:buChar char="Ø"/>
            </a:pPr>
            <a:r>
              <a:rPr lang="en-US" sz="2000" u="sng" dirty="0">
                <a:solidFill>
                  <a:srgbClr val="0000FF"/>
                </a:solidFill>
                <a:latin typeface="Calibri" panose="020F0502020204030204" pitchFamily="34" charset="0"/>
                <a:cs typeface="Calibri" panose="020F0502020204030204" pitchFamily="34" charset="0"/>
              </a:rPr>
              <a:t>Envision Payment Solutions</a:t>
            </a:r>
            <a:r>
              <a:rPr lang="en-US" sz="2000" dirty="0">
                <a:solidFill>
                  <a:srgbClr val="0000FF"/>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notifies the check writer requesting the amount of the returned check plus a service fee of $30 plus tax.</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An entry (debit or credit) will be posted to the SAF/CAF account where the deposit was made.</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If funds are not collected and the student has outstanding returned check(s), keep track of those students and the amount owed to the District.  (Deduct amount owed from any personal profit amount).</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Sponsors or front office personnel </a:t>
            </a:r>
            <a:r>
              <a:rPr lang="en-US" sz="2000" b="1" u="sng" dirty="0">
                <a:solidFill>
                  <a:srgbClr val="FF0000"/>
                </a:solidFill>
                <a:latin typeface="Calibri" panose="020F0502020204030204" pitchFamily="34" charset="0"/>
                <a:cs typeface="Calibri" panose="020F0502020204030204" pitchFamily="34" charset="0"/>
              </a:rPr>
              <a:t>Will Not </a:t>
            </a:r>
            <a:r>
              <a:rPr lang="en-US" sz="2000" dirty="0">
                <a:latin typeface="Calibri" panose="020F0502020204030204" pitchFamily="34" charset="0"/>
                <a:cs typeface="Calibri" panose="020F0502020204030204" pitchFamily="34" charset="0"/>
              </a:rPr>
              <a:t>accept funds to pay for any returned checks. All funds must be paid directly to </a:t>
            </a:r>
            <a:r>
              <a:rPr lang="en-US" sz="2000" u="sng" dirty="0">
                <a:solidFill>
                  <a:srgbClr val="0000FF"/>
                </a:solidFill>
                <a:latin typeface="Calibri" panose="020F0502020204030204" pitchFamily="34" charset="0"/>
                <a:cs typeface="Calibri" panose="020F0502020204030204" pitchFamily="34" charset="0"/>
              </a:rPr>
              <a:t>Envision Payment Solutions </a:t>
            </a:r>
            <a:r>
              <a:rPr lang="en-US" sz="2000" dirty="0">
                <a:latin typeface="Calibri" panose="020F0502020204030204" pitchFamily="34" charset="0"/>
                <a:cs typeface="Calibri" panose="020F0502020204030204" pitchFamily="34" charset="0"/>
              </a:rPr>
              <a:t>.</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Sponsors are </a:t>
            </a:r>
            <a:r>
              <a:rPr lang="en-US" sz="2000" b="1" u="sng" dirty="0">
                <a:latin typeface="Calibri" panose="020F0502020204030204" pitchFamily="34" charset="0"/>
                <a:cs typeface="Calibri" panose="020F0502020204030204" pitchFamily="34" charset="0"/>
              </a:rPr>
              <a:t>not allowed </a:t>
            </a:r>
            <a:r>
              <a:rPr lang="en-US" sz="2000" dirty="0">
                <a:latin typeface="Calibri" panose="020F0502020204030204" pitchFamily="34" charset="0"/>
                <a:cs typeface="Calibri" panose="020F0502020204030204" pitchFamily="34" charset="0"/>
              </a:rPr>
              <a:t>to waive payment of returned checks, or the fees associated with it.</a:t>
            </a:r>
          </a:p>
          <a:p>
            <a:pPr>
              <a:buFont typeface="Wingdings" panose="05000000000000000000" pitchFamily="2" charset="2"/>
              <a:buChar char="Ø"/>
            </a:pPr>
            <a:r>
              <a:rPr lang="en-US" sz="2000" b="1" dirty="0">
                <a:solidFill>
                  <a:srgbClr val="FF0000"/>
                </a:solidFill>
                <a:latin typeface="Calibri" panose="020F0502020204030204" pitchFamily="34" charset="0"/>
                <a:cs typeface="Calibri" panose="020F0502020204030204" pitchFamily="34" charset="0"/>
              </a:rPr>
              <a:t>Do not accept checks from individuals with outstanding returned checks.</a:t>
            </a:r>
          </a:p>
        </p:txBody>
      </p:sp>
      <p:pic>
        <p:nvPicPr>
          <p:cNvPr id="5" name="Picture 4"/>
          <p:cNvPicPr>
            <a:picLocks noChangeAspect="1"/>
          </p:cNvPicPr>
          <p:nvPr/>
        </p:nvPicPr>
        <p:blipFill>
          <a:blip r:embed="rId3"/>
          <a:stretch>
            <a:fillRect/>
          </a:stretch>
        </p:blipFill>
        <p:spPr>
          <a:xfrm rot="1090905">
            <a:off x="9604138" y="548090"/>
            <a:ext cx="2353199" cy="891121"/>
          </a:xfrm>
          <a:prstGeom prst="rect">
            <a:avLst/>
          </a:prstGeom>
        </p:spPr>
      </p:pic>
    </p:spTree>
    <p:extLst>
      <p:ext uri="{BB962C8B-B14F-4D97-AF65-F5344CB8AC3E}">
        <p14:creationId xmlns:p14="http://schemas.microsoft.com/office/powerpoint/2010/main" val="2899307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61" y="478172"/>
            <a:ext cx="11224470" cy="1089686"/>
          </a:xfrm>
        </p:spPr>
        <p:txBody>
          <a:bodyPr/>
          <a:lstStyle/>
          <a:p>
            <a:pPr algn="ctr"/>
            <a:r>
              <a:rPr lang="en-US" b="1" u="sng" dirty="0"/>
              <a:t>CASH COLLECTION “BEST PRACTICES”</a:t>
            </a:r>
            <a:endParaRPr lang="en-US" dirty="0"/>
          </a:p>
        </p:txBody>
      </p:sp>
      <p:sp>
        <p:nvSpPr>
          <p:cNvPr id="3" name="Content Placeholder 2"/>
          <p:cNvSpPr>
            <a:spLocks noGrp="1"/>
          </p:cNvSpPr>
          <p:nvPr>
            <p:ph idx="1"/>
          </p:nvPr>
        </p:nvSpPr>
        <p:spPr>
          <a:xfrm>
            <a:off x="4800261" y="1840676"/>
            <a:ext cx="7092106" cy="3231404"/>
          </a:xfrm>
        </p:spPr>
        <p:txBody>
          <a:bodyPr>
            <a:normAutofit fontScale="77500" lnSpcReduction="20000"/>
          </a:bodyPr>
          <a:lstStyle/>
          <a:p>
            <a:pPr marL="0" indent="0">
              <a:buNone/>
            </a:pPr>
            <a:r>
              <a:rPr lang="en-US" sz="2400" b="1" dirty="0">
                <a:solidFill>
                  <a:srgbClr val="FF0000"/>
                </a:solidFill>
                <a:latin typeface="Calibri" panose="020F0502020204030204" pitchFamily="34" charset="0"/>
                <a:cs typeface="Calibri" panose="020F0502020204030204" pitchFamily="34" charset="0"/>
              </a:rPr>
              <a:t>DO NOT </a:t>
            </a:r>
            <a:r>
              <a:rPr lang="en-US" sz="2400" dirty="0">
                <a:latin typeface="Calibri" panose="020F0502020204030204" pitchFamily="34" charset="0"/>
                <a:cs typeface="Calibri" panose="020F0502020204030204" pitchFamily="34" charset="0"/>
              </a:rPr>
              <a:t>accept </a:t>
            </a:r>
            <a:r>
              <a:rPr lang="en-US" sz="2400" b="1" u="sng" dirty="0">
                <a:latin typeface="Calibri" panose="020F0502020204030204" pitchFamily="34" charset="0"/>
                <a:cs typeface="Calibri" panose="020F0502020204030204" pitchFamily="34" charset="0"/>
              </a:rPr>
              <a:t>temporary checks </a:t>
            </a:r>
            <a:r>
              <a:rPr lang="en-US" sz="2400" dirty="0">
                <a:latin typeface="Calibri" panose="020F0502020204030204" pitchFamily="34" charset="0"/>
                <a:cs typeface="Calibri" panose="020F0502020204030204" pitchFamily="34" charset="0"/>
              </a:rPr>
              <a:t>– name, address and check number must be printed on check.</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b="1" dirty="0">
                <a:solidFill>
                  <a:srgbClr val="FF0000"/>
                </a:solidFill>
                <a:latin typeface="Calibri" panose="020F0502020204030204" pitchFamily="34" charset="0"/>
                <a:cs typeface="Calibri" panose="020F0502020204030204" pitchFamily="34" charset="0"/>
              </a:rPr>
              <a:t>DO NOT </a:t>
            </a:r>
            <a:r>
              <a:rPr lang="en-US" sz="2400" dirty="0">
                <a:latin typeface="Calibri" panose="020F0502020204030204" pitchFamily="34" charset="0"/>
                <a:cs typeface="Calibri" panose="020F0502020204030204" pitchFamily="34" charset="0"/>
              </a:rPr>
              <a:t>accept </a:t>
            </a:r>
            <a:r>
              <a:rPr lang="en-US" sz="2400" b="1" u="sng" dirty="0">
                <a:latin typeface="Calibri" panose="020F0502020204030204" pitchFamily="34" charset="0"/>
                <a:cs typeface="Calibri" panose="020F0502020204030204" pitchFamily="34" charset="0"/>
              </a:rPr>
              <a:t>checks over 30 days </a:t>
            </a:r>
            <a:r>
              <a:rPr lang="en-US" sz="2400" dirty="0">
                <a:latin typeface="Calibri" panose="020F0502020204030204" pitchFamily="34" charset="0"/>
                <a:cs typeface="Calibri" panose="020F0502020204030204" pitchFamily="34" charset="0"/>
              </a:rPr>
              <a:t>old or </a:t>
            </a:r>
            <a:r>
              <a:rPr lang="en-US" sz="2400" b="1" u="sng" dirty="0">
                <a:latin typeface="Calibri" panose="020F0502020204030204" pitchFamily="34" charset="0"/>
                <a:cs typeface="Calibri" panose="020F0502020204030204" pitchFamily="34" charset="0"/>
              </a:rPr>
              <a:t>postdated checks</a:t>
            </a:r>
            <a:r>
              <a:rPr lang="en-US" sz="2400" dirty="0">
                <a:latin typeface="Calibri" panose="020F0502020204030204" pitchFamily="34" charset="0"/>
                <a:cs typeface="Calibri" panose="020F0502020204030204" pitchFamily="34" charset="0"/>
              </a:rPr>
              <a:t>.</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b="1" dirty="0">
                <a:solidFill>
                  <a:srgbClr val="FF0000"/>
                </a:solidFill>
                <a:latin typeface="Calibri" panose="020F0502020204030204" pitchFamily="34" charset="0"/>
                <a:cs typeface="Calibri" panose="020F0502020204030204" pitchFamily="34" charset="0"/>
              </a:rPr>
              <a:t>DO NOT </a:t>
            </a:r>
            <a:r>
              <a:rPr lang="en-US" sz="2400" dirty="0">
                <a:latin typeface="Calibri" panose="020F0502020204030204" pitchFamily="34" charset="0"/>
                <a:cs typeface="Calibri" panose="020F0502020204030204" pitchFamily="34" charset="0"/>
              </a:rPr>
              <a:t>accept </a:t>
            </a:r>
            <a:r>
              <a:rPr lang="en-US" sz="2400" b="1" u="sng" dirty="0">
                <a:latin typeface="Calibri" panose="020F0502020204030204" pitchFamily="34" charset="0"/>
                <a:cs typeface="Calibri" panose="020F0502020204030204" pitchFamily="34" charset="0"/>
              </a:rPr>
              <a:t>checks from individuals with outstanding returned checks</a:t>
            </a:r>
            <a:r>
              <a:rPr lang="en-US" sz="2400" dirty="0">
                <a:latin typeface="Calibri" panose="020F0502020204030204" pitchFamily="34" charset="0"/>
                <a:cs typeface="Calibri" panose="020F0502020204030204" pitchFamily="34" charset="0"/>
              </a:rPr>
              <a:t>.  (Accept only cash or money order).</a:t>
            </a:r>
          </a:p>
        </p:txBody>
      </p:sp>
      <p:pic>
        <p:nvPicPr>
          <p:cNvPr id="4" name="Content Placeholder 3"/>
          <p:cNvPicPr>
            <a:picLocks noChangeAspect="1"/>
          </p:cNvPicPr>
          <p:nvPr/>
        </p:nvPicPr>
        <p:blipFill rotWithShape="1">
          <a:blip r:embed="rId3"/>
          <a:srcRect t="1014"/>
          <a:stretch/>
        </p:blipFill>
        <p:spPr>
          <a:xfrm>
            <a:off x="667897" y="1399197"/>
            <a:ext cx="3728603" cy="3672882"/>
          </a:xfrm>
          <a:prstGeom prst="rect">
            <a:avLst/>
          </a:prstGeom>
        </p:spPr>
      </p:pic>
    </p:spTree>
    <p:extLst>
      <p:ext uri="{BB962C8B-B14F-4D97-AF65-F5344CB8AC3E}">
        <p14:creationId xmlns:p14="http://schemas.microsoft.com/office/powerpoint/2010/main" val="3456903312"/>
      </p:ext>
    </p:extLst>
  </p:cSld>
  <p:clrMapOvr>
    <a:masterClrMapping/>
  </p:clrMapOvr>
  <mc:AlternateContent xmlns:mc="http://schemas.openxmlformats.org/markup-compatibility/2006" xmlns:p14="http://schemas.microsoft.com/office/powerpoint/2010/main">
    <mc:Choice Requires="p14">
      <p:transition spd="slow" p14:dur="2000" advTm="25711"/>
    </mc:Choice>
    <mc:Fallback xmlns="">
      <p:transition spd="slow" advTm="2571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2046" y="246438"/>
            <a:ext cx="7553034" cy="950790"/>
          </a:xfrm>
        </p:spPr>
        <p:txBody>
          <a:bodyPr/>
          <a:lstStyle/>
          <a:p>
            <a:pPr algn="ctr"/>
            <a:r>
              <a:rPr lang="en-US" b="1" u="sng" dirty="0"/>
              <a:t>THINGS TO REMEMBER	</a:t>
            </a:r>
            <a:endParaRPr lang="en-US" dirty="0"/>
          </a:p>
        </p:txBody>
      </p:sp>
      <p:sp>
        <p:nvSpPr>
          <p:cNvPr id="3" name="Content Placeholder 2"/>
          <p:cNvSpPr>
            <a:spLocks noGrp="1"/>
          </p:cNvSpPr>
          <p:nvPr>
            <p:ph idx="1"/>
          </p:nvPr>
        </p:nvSpPr>
        <p:spPr>
          <a:xfrm>
            <a:off x="2532020" y="950026"/>
            <a:ext cx="9453086" cy="5807034"/>
          </a:xfrm>
        </p:spPr>
        <p:txBody>
          <a:bodyPr>
            <a:normAutofit fontScale="92500" lnSpcReduction="20000"/>
          </a:bodyPr>
          <a:lstStyle/>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Money </a:t>
            </a:r>
            <a:r>
              <a:rPr lang="en-US" sz="2400" b="1" u="sng" dirty="0">
                <a:latin typeface="Calibri" panose="020F0502020204030204" pitchFamily="34" charset="0"/>
                <a:cs typeface="Calibri" panose="020F0502020204030204" pitchFamily="34" charset="0"/>
              </a:rPr>
              <a:t>will not</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be kept in classrooms unless there is a safe. </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Sponsors will be required to reimburse funds which are lost or stolen while in their possession.</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Sponsors will be held accountable for timely deposits. </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Deposits </a:t>
            </a:r>
            <a:r>
              <a:rPr lang="en-US" sz="2400" b="1" u="sng" dirty="0">
                <a:latin typeface="Calibri" panose="020F0502020204030204" pitchFamily="34" charset="0"/>
                <a:cs typeface="Calibri" panose="020F0502020204030204" pitchFamily="34" charset="0"/>
              </a:rPr>
              <a:t>MUST</a:t>
            </a:r>
            <a:r>
              <a:rPr lang="en-US" sz="2400" dirty="0">
                <a:latin typeface="Calibri" panose="020F0502020204030204" pitchFamily="34" charset="0"/>
                <a:cs typeface="Calibri" panose="020F0502020204030204" pitchFamily="34" charset="0"/>
              </a:rPr>
              <a:t> be completed and given to the Campus Bookkeeper for deposit to the bank within </a:t>
            </a:r>
            <a:r>
              <a:rPr lang="en-US" sz="2400" i="1" u="sng" dirty="0">
                <a:latin typeface="Calibri" panose="020F0502020204030204" pitchFamily="34" charset="0"/>
                <a:cs typeface="Calibri" panose="020F0502020204030204" pitchFamily="34" charset="0"/>
              </a:rPr>
              <a:t>3 days after the event has ended</a:t>
            </a:r>
            <a:r>
              <a:rPr lang="en-US" sz="2400" dirty="0">
                <a:latin typeface="Calibri" panose="020F0502020204030204" pitchFamily="34" charset="0"/>
                <a:cs typeface="Calibri" panose="020F0502020204030204" pitchFamily="34" charset="0"/>
              </a:rPr>
              <a:t>.</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Unprepared deposits should be in a locked/sealed bank bag (provided by the bookkeeper), </a:t>
            </a:r>
            <a:r>
              <a:rPr lang="en-US" sz="2400" dirty="0">
                <a:solidFill>
                  <a:schemeClr val="tx1"/>
                </a:solidFill>
                <a:latin typeface="Calibri" panose="020F0502020204030204" pitchFamily="34" charset="0"/>
                <a:cs typeface="Calibri" panose="020F0502020204030204" pitchFamily="34" charset="0"/>
              </a:rPr>
              <a:t>logged</a:t>
            </a:r>
            <a:r>
              <a:rPr lang="en-US" sz="2400" dirty="0">
                <a:latin typeface="Calibri" panose="020F0502020204030204" pitchFamily="34" charset="0"/>
                <a:cs typeface="Calibri" panose="020F0502020204030204" pitchFamily="34" charset="0"/>
              </a:rPr>
              <a:t> in by the bookkeeper, signed and dated by the sponsor, and placed in the vault or safe until funds can be verified and entered into the SAF/CAF system and sent to the bank.</a:t>
            </a:r>
          </a:p>
          <a:p>
            <a:pPr>
              <a:buFont typeface="Wingdings" panose="05000000000000000000" pitchFamily="2" charset="2"/>
              <a:buChar char="Ø"/>
            </a:pPr>
            <a:r>
              <a:rPr lang="en-US" sz="2400" b="1" dirty="0">
                <a:latin typeface="Calibri" panose="020F0502020204030204" pitchFamily="34" charset="0"/>
                <a:cs typeface="Calibri" panose="020F0502020204030204" pitchFamily="34" charset="0"/>
              </a:rPr>
              <a:t>ALL FUNDS COLLECTED </a:t>
            </a:r>
            <a:r>
              <a:rPr lang="en-US" sz="2400" b="1" u="sng" dirty="0">
                <a:latin typeface="Calibri" panose="020F0502020204030204" pitchFamily="34" charset="0"/>
                <a:cs typeface="Calibri" panose="020F0502020204030204" pitchFamily="34" charset="0"/>
              </a:rPr>
              <a:t>MUST BE DEPOSITED </a:t>
            </a:r>
            <a:r>
              <a:rPr lang="en-US" sz="2400" b="1" dirty="0">
                <a:latin typeface="Calibri" panose="020F0502020204030204" pitchFamily="34" charset="0"/>
                <a:cs typeface="Calibri" panose="020F0502020204030204" pitchFamily="34" charset="0"/>
              </a:rPr>
              <a:t>PRIOR TO LEAVING ON </a:t>
            </a:r>
            <a:r>
              <a:rPr lang="en-US" sz="2400" b="1" u="sng" dirty="0">
                <a:latin typeface="Calibri" panose="020F0502020204030204" pitchFamily="34" charset="0"/>
                <a:cs typeface="Calibri" panose="020F0502020204030204" pitchFamily="34" charset="0"/>
              </a:rPr>
              <a:t>ANY</a:t>
            </a:r>
            <a:r>
              <a:rPr lang="en-US" sz="2400" b="1" dirty="0">
                <a:latin typeface="Calibri" panose="020F0502020204030204" pitchFamily="34" charset="0"/>
                <a:cs typeface="Calibri" panose="020F0502020204030204" pitchFamily="34" charset="0"/>
              </a:rPr>
              <a:t> DISTRICT HOLIDAY BREAK!!</a:t>
            </a:r>
            <a:r>
              <a:rPr lang="en-US" sz="2400" dirty="0">
                <a:latin typeface="Calibri" panose="020F0502020204030204" pitchFamily="34" charset="0"/>
                <a:cs typeface="Calibri" panose="020F0502020204030204" pitchFamily="34" charset="0"/>
              </a:rPr>
              <a:t> This includes Thanksgiving, Christmas and Spring Break. </a:t>
            </a:r>
            <a:r>
              <a:rPr lang="en-US" sz="2400" b="1" dirty="0">
                <a:solidFill>
                  <a:srgbClr val="FF0000"/>
                </a:solidFill>
                <a:latin typeface="Calibri" panose="020F0502020204030204" pitchFamily="34" charset="0"/>
                <a:cs typeface="Calibri" panose="020F0502020204030204" pitchFamily="34" charset="0"/>
              </a:rPr>
              <a:t>NO EXCEPTIONS</a:t>
            </a:r>
            <a:r>
              <a:rPr lang="en-US" b="1" dirty="0">
                <a:solidFill>
                  <a:srgbClr val="FF0000"/>
                </a:solidFill>
              </a:rPr>
              <a:t>!</a:t>
            </a:r>
          </a:p>
        </p:txBody>
      </p:sp>
      <p:pic>
        <p:nvPicPr>
          <p:cNvPr id="6" name="Picture 5"/>
          <p:cNvPicPr>
            <a:picLocks noChangeAspect="1"/>
          </p:cNvPicPr>
          <p:nvPr/>
        </p:nvPicPr>
        <p:blipFill rotWithShape="1">
          <a:blip r:embed="rId3"/>
          <a:srcRect l="6641" t="5848" r="6503" b="9189"/>
          <a:stretch/>
        </p:blipFill>
        <p:spPr>
          <a:xfrm rot="20055351">
            <a:off x="324857" y="371350"/>
            <a:ext cx="2164768" cy="1990508"/>
          </a:xfrm>
          <a:prstGeom prst="rect">
            <a:avLst/>
          </a:prstGeom>
          <a:ln>
            <a:noFill/>
          </a:ln>
          <a:effectLst>
            <a:softEdge rad="112500"/>
          </a:effectLst>
        </p:spPr>
      </p:pic>
    </p:spTree>
    <p:extLst>
      <p:ext uri="{BB962C8B-B14F-4D97-AF65-F5344CB8AC3E}">
        <p14:creationId xmlns:p14="http://schemas.microsoft.com/office/powerpoint/2010/main" val="1274537973"/>
      </p:ext>
    </p:extLst>
  </p:cSld>
  <p:clrMapOvr>
    <a:masterClrMapping/>
  </p:clrMapOvr>
  <mc:AlternateContent xmlns:mc="http://schemas.openxmlformats.org/markup-compatibility/2006" xmlns:p14="http://schemas.microsoft.com/office/powerpoint/2010/main">
    <mc:Choice Requires="p14">
      <p:transition spd="slow" p14:dur="2000" advTm="49590"/>
    </mc:Choice>
    <mc:Fallback xmlns="">
      <p:transition spd="slow" advTm="4959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86EC-CA9E-411F-BB62-EE6291BB6039}"/>
              </a:ext>
            </a:extLst>
          </p:cNvPr>
          <p:cNvSpPr>
            <a:spLocks noGrp="1"/>
          </p:cNvSpPr>
          <p:nvPr>
            <p:ph type="title"/>
          </p:nvPr>
        </p:nvSpPr>
        <p:spPr>
          <a:xfrm>
            <a:off x="3354743" y="156725"/>
            <a:ext cx="5482514" cy="1779652"/>
          </a:xfrm>
        </p:spPr>
        <p:txBody>
          <a:bodyPr>
            <a:normAutofit/>
          </a:bodyPr>
          <a:lstStyle/>
          <a:p>
            <a:pPr marL="0" marR="0" algn="ctr">
              <a:spcBef>
                <a:spcPts val="0"/>
              </a:spcBef>
              <a:spcAft>
                <a:spcPts val="0"/>
              </a:spcAft>
            </a:pPr>
            <a:r>
              <a:rPr lang="en-US" sz="2800" b="1" dirty="0">
                <a:effectLst/>
                <a:latin typeface="Comic Sans MS" panose="030F0702030302020204" pitchFamily="66" charset="0"/>
                <a:ea typeface="Times New Roman" panose="02020603050405020304" pitchFamily="18" charset="0"/>
              </a:rPr>
              <a:t>INTRODUCTION</a:t>
            </a:r>
            <a:br>
              <a:rPr lang="en-US" sz="2800" b="1" dirty="0">
                <a:effectLst/>
                <a:latin typeface="Comic Sans MS" panose="030F0702030302020204" pitchFamily="66" charset="0"/>
                <a:ea typeface="Times New Roman" panose="02020603050405020304" pitchFamily="18" charset="0"/>
              </a:rPr>
            </a:br>
            <a:r>
              <a:rPr lang="en-US" sz="2800" b="1" dirty="0">
                <a:effectLst/>
                <a:latin typeface="Comic Sans MS" panose="030F0702030302020204" pitchFamily="66" charset="0"/>
                <a:ea typeface="Times New Roman" panose="02020603050405020304" pitchFamily="18" charset="0"/>
              </a:rPr>
              <a:t>to the</a:t>
            </a:r>
            <a:br>
              <a:rPr lang="en-US" sz="2800" b="1" dirty="0">
                <a:effectLst/>
                <a:latin typeface="Comic Sans MS" panose="030F0702030302020204" pitchFamily="66" charset="0"/>
                <a:ea typeface="Times New Roman" panose="02020603050405020304" pitchFamily="18" charset="0"/>
              </a:rPr>
            </a:br>
            <a:r>
              <a:rPr lang="en-US" sz="2800" b="1" dirty="0">
                <a:effectLst/>
                <a:latin typeface="Comic Sans MS" panose="030F0702030302020204" pitchFamily="66" charset="0"/>
                <a:ea typeface="Times New Roman" panose="02020603050405020304" pitchFamily="18" charset="0"/>
              </a:rPr>
              <a:t>Sponsor Handbook</a:t>
            </a:r>
            <a:endParaRPr lang="en-US" sz="2800" dirty="0"/>
          </a:p>
        </p:txBody>
      </p:sp>
      <p:sp>
        <p:nvSpPr>
          <p:cNvPr id="5" name="Rectangle 1">
            <a:extLst>
              <a:ext uri="{FF2B5EF4-FFF2-40B4-BE49-F238E27FC236}">
                <a16:creationId xmlns:a16="http://schemas.microsoft.com/office/drawing/2014/main" id="{BFA9D67B-13B6-4DEE-946F-AC85F8575521}"/>
              </a:ext>
            </a:extLst>
          </p:cNvPr>
          <p:cNvSpPr>
            <a:spLocks noGrp="1" noChangeArrowheads="1"/>
          </p:cNvSpPr>
          <p:nvPr>
            <p:ph idx="1"/>
          </p:nvPr>
        </p:nvSpPr>
        <p:spPr bwMode="auto">
          <a:xfrm>
            <a:off x="1008434" y="2036299"/>
            <a:ext cx="1017513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management of Activity Funds is addressed in the Board Policy CFD (Local) and Administrative Regulation CFD(R). Sponsors should become familiar with the policies and associated regulations. </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You can find the policies and regulations on the NEISD internet</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sng" strike="noStrike" cap="none" normalizeH="0" baseline="0" dirty="0">
                <a:ln>
                  <a:noFill/>
                </a:ln>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NEISD.net/About NEISD/</a:t>
            </a:r>
            <a:r>
              <a:rPr kumimoji="0" lang="en-US" altLang="en-US" sz="2400" b="0" i="0" u="sng" strike="noStrike" cap="none" normalizeH="0" baseline="0" dirty="0">
                <a:ln>
                  <a:noFill/>
                </a:ln>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Board of Trustees/</a:t>
            </a:r>
            <a:r>
              <a:rPr kumimoji="0" lang="en-US" altLang="en-US" sz="2400" b="0" i="0" u="sng" strike="noStrike" cap="none" normalizeH="0" baseline="0" dirty="0">
                <a:ln>
                  <a:noFill/>
                </a:ln>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Board Policies</a:t>
            </a:r>
            <a:r>
              <a:rPr kumimoji="0" lang="en-US" altLang="en-US" sz="2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Following these procedures is required by CFD (Local).</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825743"/>
      </p:ext>
    </p:extLst>
  </p:cSld>
  <p:clrMapOvr>
    <a:masterClrMapping/>
  </p:clrMapOvr>
  <mc:AlternateContent xmlns:mc="http://schemas.openxmlformats.org/markup-compatibility/2006" xmlns:p14="http://schemas.microsoft.com/office/powerpoint/2010/main">
    <mc:Choice Requires="p14">
      <p:transition spd="slow" p14:dur="2000" advTm="25326"/>
    </mc:Choice>
    <mc:Fallback xmlns="">
      <p:transition spd="slow" advTm="2532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687C36-5F13-4CFA-B981-EB336BFB25D6}"/>
              </a:ext>
            </a:extLst>
          </p:cNvPr>
          <p:cNvSpPr>
            <a:spLocks noGrp="1"/>
          </p:cNvSpPr>
          <p:nvPr>
            <p:ph type="ctrTitle"/>
          </p:nvPr>
        </p:nvSpPr>
        <p:spPr>
          <a:xfrm>
            <a:off x="785446" y="2099733"/>
            <a:ext cx="10456985" cy="2026790"/>
          </a:xfrm>
        </p:spPr>
        <p:txBody>
          <a:bodyPr/>
          <a:lstStyle/>
          <a:p>
            <a:pPr algn="ctr"/>
            <a:r>
              <a:rPr lang="en-US" b="1" dirty="0"/>
              <a:t>PAYMENTS FROM </a:t>
            </a:r>
            <a:br>
              <a:rPr lang="en-US" b="1" dirty="0"/>
            </a:br>
            <a:r>
              <a:rPr lang="en-US" b="1" dirty="0"/>
              <a:t>ACTIVITY FUNDS</a:t>
            </a:r>
          </a:p>
        </p:txBody>
      </p:sp>
    </p:spTree>
    <p:extLst>
      <p:ext uri="{BB962C8B-B14F-4D97-AF65-F5344CB8AC3E}">
        <p14:creationId xmlns:p14="http://schemas.microsoft.com/office/powerpoint/2010/main" val="2705654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949" y="93804"/>
            <a:ext cx="11199303" cy="1325563"/>
          </a:xfrm>
        </p:spPr>
        <p:txBody>
          <a:bodyPr/>
          <a:lstStyle/>
          <a:p>
            <a:pPr algn="ctr"/>
            <a:r>
              <a:rPr lang="en-US" b="1" u="sng" dirty="0"/>
              <a:t>PAYMENTS FROM ACTIVITY FUNDS</a:t>
            </a:r>
            <a:endParaRPr lang="en-US" dirty="0"/>
          </a:p>
        </p:txBody>
      </p:sp>
      <p:sp>
        <p:nvSpPr>
          <p:cNvPr id="3" name="Content Placeholder 2"/>
          <p:cNvSpPr>
            <a:spLocks noGrp="1"/>
          </p:cNvSpPr>
          <p:nvPr>
            <p:ph idx="1"/>
          </p:nvPr>
        </p:nvSpPr>
        <p:spPr>
          <a:xfrm>
            <a:off x="576096" y="981600"/>
            <a:ext cx="11037007" cy="5782596"/>
          </a:xfrm>
        </p:spPr>
        <p:txBody>
          <a:bodyPr>
            <a:normAutofit fontScale="92500" lnSpcReduction="20000"/>
          </a:bodyPr>
          <a:lstStyle/>
          <a:p>
            <a:pPr marL="0" indent="0" algn="ctr">
              <a:buNone/>
            </a:pPr>
            <a:r>
              <a:rPr lang="en-US" sz="3600" b="1" dirty="0">
                <a:effectLst>
                  <a:outerShdw blurRad="38100" dist="38100" dir="2700000" algn="tl">
                    <a:srgbClr val="000000">
                      <a:alpha val="43137"/>
                    </a:srgbClr>
                  </a:outerShdw>
                </a:effectLst>
              </a:rPr>
              <a:t>BOOKKEEPER WILL INPUT ALL CHECK REQUESTS</a:t>
            </a:r>
          </a:p>
          <a:p>
            <a:pPr>
              <a:buFont typeface="Wingdings" panose="05000000000000000000" pitchFamily="2" charset="2"/>
              <a:buChar char="Ø"/>
            </a:pPr>
            <a:endParaRPr lang="en-US" sz="1000" b="1" dirty="0"/>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A SAF/CAF check request form </a:t>
            </a:r>
            <a:r>
              <a:rPr lang="en-US" sz="2400" b="1" dirty="0">
                <a:latin typeface="Calibri" panose="020F0502020204030204" pitchFamily="34" charset="0"/>
                <a:cs typeface="Calibri" panose="020F0502020204030204" pitchFamily="34" charset="0"/>
              </a:rPr>
              <a:t>must</a:t>
            </a:r>
            <a:r>
              <a:rPr lang="en-US" sz="2400" dirty="0">
                <a:latin typeface="Calibri" panose="020F0502020204030204" pitchFamily="34" charset="0"/>
                <a:cs typeface="Calibri" panose="020F0502020204030204" pitchFamily="34" charset="0"/>
              </a:rPr>
              <a:t> be filled out completely, attached to the  supporting documentation, and given to the Bookkeeper.  </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Bookkeeper cannot disburse funds without proper supporting </a:t>
            </a:r>
            <a:r>
              <a:rPr lang="fr-FR" sz="2400" dirty="0">
                <a:latin typeface="Calibri" panose="020F0502020204030204" pitchFamily="34" charset="0"/>
                <a:cs typeface="Calibri" panose="020F0502020204030204" pitchFamily="34" charset="0"/>
              </a:rPr>
              <a:t>documentation. Acceptable documentation is a vendors’ </a:t>
            </a:r>
            <a:r>
              <a:rPr lang="fr-FR" sz="2400" b="1" dirty="0">
                <a:latin typeface="Calibri" panose="020F0502020204030204" pitchFamily="34" charset="0"/>
                <a:cs typeface="Calibri" panose="020F0502020204030204" pitchFamily="34" charset="0"/>
              </a:rPr>
              <a:t>original detailed </a:t>
            </a:r>
            <a:r>
              <a:rPr lang="fr-FR" sz="2400" dirty="0">
                <a:latin typeface="Calibri" panose="020F0502020204030204" pitchFamily="34" charset="0"/>
                <a:cs typeface="Calibri" panose="020F0502020204030204" pitchFamily="34" charset="0"/>
              </a:rPr>
              <a:t>invoice (which includes an invoice number and date) </a:t>
            </a:r>
            <a:r>
              <a:rPr lang="en-US" sz="2400" dirty="0">
                <a:latin typeface="Calibri" panose="020F0502020204030204" pitchFamily="34" charset="0"/>
                <a:cs typeface="Calibri" panose="020F0502020204030204" pitchFamily="34" charset="0"/>
              </a:rPr>
              <a:t>and/or sales receipts, along with cash register tapes or packing slip.  </a:t>
            </a:r>
          </a:p>
          <a:p>
            <a:pPr>
              <a:buFont typeface="Wingdings" panose="05000000000000000000" pitchFamily="2" charset="2"/>
              <a:buChar char="Ø"/>
            </a:pPr>
            <a:r>
              <a:rPr lang="en-US" sz="2400" b="1" u="sng" dirty="0">
                <a:latin typeface="Calibri" panose="020F0502020204030204" pitchFamily="34" charset="0"/>
                <a:cs typeface="Calibri" panose="020F0502020204030204" pitchFamily="34" charset="0"/>
              </a:rPr>
              <a:t>Statements, Emails, and Sales Orders </a:t>
            </a:r>
            <a:r>
              <a:rPr lang="en-US" sz="2400" dirty="0">
                <a:latin typeface="Calibri" panose="020F0502020204030204" pitchFamily="34" charset="0"/>
                <a:cs typeface="Calibri" panose="020F0502020204030204" pitchFamily="34" charset="0"/>
              </a:rPr>
              <a:t>are examples of </a:t>
            </a:r>
            <a:r>
              <a:rPr lang="en-US" sz="2400" b="1" u="sng" dirty="0">
                <a:solidFill>
                  <a:srgbClr val="FF0000"/>
                </a:solidFill>
                <a:latin typeface="Calibri" panose="020F0502020204030204" pitchFamily="34" charset="0"/>
                <a:cs typeface="Calibri" panose="020F0502020204030204" pitchFamily="34" charset="0"/>
              </a:rPr>
              <a:t>Not Acceptable </a:t>
            </a:r>
            <a:r>
              <a:rPr lang="en-US" sz="2400" dirty="0">
                <a:latin typeface="Calibri" panose="020F0502020204030204" pitchFamily="34" charset="0"/>
                <a:cs typeface="Calibri" panose="020F0502020204030204" pitchFamily="34" charset="0"/>
              </a:rPr>
              <a:t>forms of documentation for disbursement of funds.</a:t>
            </a:r>
          </a:p>
          <a:p>
            <a:pPr>
              <a:buFont typeface="Wingdings" panose="05000000000000000000" pitchFamily="2" charset="2"/>
              <a:buChar char="Ø"/>
            </a:pPr>
            <a:r>
              <a:rPr lang="en-US" sz="2400" b="1" u="sng" dirty="0">
                <a:latin typeface="Calibri" panose="020F0502020204030204" pitchFamily="34" charset="0"/>
                <a:cs typeface="Calibri" panose="020F0502020204030204" pitchFamily="34" charset="0"/>
              </a:rPr>
              <a:t>All SAF accounts must have Officers</a:t>
            </a:r>
            <a:r>
              <a:rPr lang="en-US" sz="2400" dirty="0">
                <a:latin typeface="Calibri" panose="020F0502020204030204" pitchFamily="34" charset="0"/>
                <a:cs typeface="Calibri" panose="020F0502020204030204" pitchFamily="34" charset="0"/>
              </a:rPr>
              <a:t>.  A signed copy of the secretary’s minutes authorizing the expenditures must be attached to the check request.</a:t>
            </a:r>
          </a:p>
          <a:p>
            <a:pPr>
              <a:buFont typeface="Wingdings" panose="05000000000000000000" pitchFamily="2" charset="2"/>
              <a:buChar char="Ø"/>
            </a:pPr>
            <a:r>
              <a:rPr lang="en-US" sz="2400" b="1" u="sng" dirty="0">
                <a:latin typeface="Calibri" panose="020F0502020204030204" pitchFamily="34" charset="0"/>
                <a:cs typeface="Calibri" panose="020F0502020204030204" pitchFamily="34" charset="0"/>
              </a:rPr>
              <a:t>Checks will NOT be issued for Prepayment</a:t>
            </a:r>
            <a:r>
              <a:rPr lang="en-US" sz="2400" dirty="0">
                <a:latin typeface="Calibri" panose="020F0502020204030204" pitchFamily="34" charset="0"/>
                <a:cs typeface="Calibri" panose="020F0502020204030204" pitchFamily="34" charset="0"/>
              </a:rPr>
              <a:t>. An order must be physically shipped to and received by the campus before funds can be disbursed.</a:t>
            </a:r>
          </a:p>
          <a:p>
            <a:pPr>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a:p>
            <a:pPr>
              <a:buFont typeface="Wingdings" panose="05000000000000000000" pitchFamily="2" charset="2"/>
              <a:buChar char="Ø"/>
            </a:pPr>
            <a:endParaRPr lang="en-US" dirty="0"/>
          </a:p>
          <a:p>
            <a:pPr>
              <a:buFont typeface="Wingdings" panose="05000000000000000000" pitchFamily="2" charset="2"/>
              <a:buChar char="Ø"/>
            </a:pPr>
            <a:endParaRPr lang="en-US" sz="1200" dirty="0"/>
          </a:p>
        </p:txBody>
      </p:sp>
    </p:spTree>
    <p:extLst>
      <p:ext uri="{BB962C8B-B14F-4D97-AF65-F5344CB8AC3E}">
        <p14:creationId xmlns:p14="http://schemas.microsoft.com/office/powerpoint/2010/main" val="2180895374"/>
      </p:ext>
    </p:extLst>
  </p:cSld>
  <p:clrMapOvr>
    <a:masterClrMapping/>
  </p:clrMapOvr>
  <mc:AlternateContent xmlns:mc="http://schemas.openxmlformats.org/markup-compatibility/2006" xmlns:p14="http://schemas.microsoft.com/office/powerpoint/2010/main">
    <mc:Choice Requires="p14">
      <p:transition spd="slow" p14:dur="2000" advTm="57867"/>
    </mc:Choice>
    <mc:Fallback xmlns="">
      <p:transition spd="slow" advTm="5786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570" y="115715"/>
            <a:ext cx="11232859" cy="939567"/>
          </a:xfrm>
        </p:spPr>
        <p:txBody>
          <a:bodyPr/>
          <a:lstStyle/>
          <a:p>
            <a:pPr algn="ctr"/>
            <a:r>
              <a:rPr lang="en-US" b="1" u="sng" dirty="0"/>
              <a:t>PAYMENTS FROM ACTIVITY FUNDS</a:t>
            </a:r>
            <a:endParaRPr lang="en-US" dirty="0"/>
          </a:p>
        </p:txBody>
      </p:sp>
      <p:sp>
        <p:nvSpPr>
          <p:cNvPr id="3" name="Content Placeholder 2"/>
          <p:cNvSpPr>
            <a:spLocks noGrp="1"/>
          </p:cNvSpPr>
          <p:nvPr>
            <p:ph idx="1"/>
          </p:nvPr>
        </p:nvSpPr>
        <p:spPr>
          <a:xfrm>
            <a:off x="883494" y="849854"/>
            <a:ext cx="10425010" cy="5422647"/>
          </a:xfrm>
        </p:spPr>
        <p:txBody>
          <a:bodyPr>
            <a:normAutofit fontScale="92500" lnSpcReduction="10000"/>
          </a:bodyPr>
          <a:lstStyle/>
          <a:p>
            <a:pPr marL="0" indent="0" algn="ctr">
              <a:buNone/>
            </a:pPr>
            <a:r>
              <a:rPr lang="en-US" sz="3600" b="1" dirty="0">
                <a:effectLst>
                  <a:outerShdw blurRad="38100" dist="38100" dir="2700000" algn="tl">
                    <a:srgbClr val="000000">
                      <a:alpha val="43137"/>
                    </a:srgbClr>
                  </a:outerShdw>
                </a:effectLst>
              </a:rPr>
              <a:t>BOOKKEEPER WILL INPUT ALL CHECK REQUESTS</a:t>
            </a:r>
          </a:p>
          <a:p>
            <a:pPr>
              <a:buFont typeface="Wingdings" panose="05000000000000000000" pitchFamily="2" charset="2"/>
              <a:buChar char="Ø"/>
            </a:pPr>
            <a:endParaRPr lang="en-US" sz="1000" b="1" dirty="0"/>
          </a:p>
          <a:p>
            <a:pPr>
              <a:buFont typeface="Wingdings" panose="05000000000000000000" pitchFamily="2" charset="2"/>
              <a:buChar char="Ø"/>
            </a:pPr>
            <a:r>
              <a:rPr lang="en-US" sz="2400" b="1" dirty="0">
                <a:latin typeface="Calibri" panose="020F0502020204030204" pitchFamily="34" charset="0"/>
                <a:cs typeface="Calibri" panose="020F0502020204030204" pitchFamily="34" charset="0"/>
              </a:rPr>
              <a:t>ALL payments to an employee of NEISD </a:t>
            </a:r>
            <a:r>
              <a:rPr lang="en-US" sz="2400" dirty="0">
                <a:latin typeface="Calibri" panose="020F0502020204030204" pitchFamily="34" charset="0"/>
                <a:cs typeface="Calibri" panose="020F0502020204030204" pitchFamily="34" charset="0"/>
              </a:rPr>
              <a:t>must be submitted for reimbursement through the Employee Portal RFP System. </a:t>
            </a:r>
            <a:r>
              <a:rPr lang="en-US" sz="2400" b="1" u="sng" dirty="0">
                <a:solidFill>
                  <a:srgbClr val="FF0000"/>
                </a:solidFill>
                <a:latin typeface="Calibri" panose="020F0502020204030204" pitchFamily="34" charset="0"/>
                <a:cs typeface="Calibri" panose="020F0502020204030204" pitchFamily="34" charset="0"/>
              </a:rPr>
              <a:t>No checks will be issued to a NEISD Employee</a:t>
            </a:r>
            <a:r>
              <a:rPr lang="en-US" sz="2400" b="1" dirty="0">
                <a:solidFill>
                  <a:srgbClr val="FF0000"/>
                </a:solidFill>
                <a:latin typeface="Calibri" panose="020F0502020204030204" pitchFamily="34" charset="0"/>
                <a:cs typeface="Calibri" panose="020F0502020204030204" pitchFamily="34" charset="0"/>
              </a:rPr>
              <a:t>.</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Employee reimbursements are paid each Friday. This </a:t>
            </a:r>
            <a:r>
              <a:rPr lang="en-US" sz="2400" u="sng" dirty="0">
                <a:latin typeface="Calibri" panose="020F0502020204030204" pitchFamily="34" charset="0"/>
                <a:cs typeface="Calibri" panose="020F0502020204030204" pitchFamily="34" charset="0"/>
              </a:rPr>
              <a:t>Must</a:t>
            </a:r>
            <a:r>
              <a:rPr lang="en-US" sz="2400" dirty="0">
                <a:latin typeface="Calibri" panose="020F0502020204030204" pitchFamily="34" charset="0"/>
                <a:cs typeface="Calibri" panose="020F0502020204030204" pitchFamily="34" charset="0"/>
              </a:rPr>
              <a:t> be in the RFP system (with all supporting documentation) no later than </a:t>
            </a:r>
            <a:r>
              <a:rPr lang="en-US" sz="2400" u="sng" dirty="0">
                <a:latin typeface="Calibri" panose="020F0502020204030204" pitchFamily="34" charset="0"/>
                <a:cs typeface="Calibri" panose="020F0502020204030204" pitchFamily="34" charset="0"/>
              </a:rPr>
              <a:t>Noon</a:t>
            </a:r>
            <a:r>
              <a:rPr lang="en-US" sz="2400" dirty="0">
                <a:latin typeface="Calibri" panose="020F0502020204030204" pitchFamily="34" charset="0"/>
                <a:cs typeface="Calibri" panose="020F0502020204030204" pitchFamily="34" charset="0"/>
              </a:rPr>
              <a:t> each </a:t>
            </a:r>
            <a:r>
              <a:rPr lang="en-US" sz="2400" u="sng" dirty="0">
                <a:latin typeface="Calibri" panose="020F0502020204030204" pitchFamily="34" charset="0"/>
                <a:cs typeface="Calibri" panose="020F0502020204030204" pitchFamily="34" charset="0"/>
              </a:rPr>
              <a:t>Wednesday</a:t>
            </a:r>
            <a:r>
              <a:rPr lang="en-US" sz="2400" dirty="0">
                <a:latin typeface="Calibri" panose="020F0502020204030204" pitchFamily="34" charset="0"/>
                <a:cs typeface="Calibri" panose="020F0502020204030204" pitchFamily="34" charset="0"/>
              </a:rPr>
              <a:t> for approval for the employee to receive payment on Friday.</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Student Groups giving donations MUST be donating to a 501(c)(3) organization. No donation can be made to an individual.</a:t>
            </a:r>
          </a:p>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CAF accounts can not make donations or scholarships to any organization or individual</a:t>
            </a:r>
          </a:p>
          <a:p>
            <a:pPr>
              <a:buFont typeface="Wingdings" panose="05000000000000000000" pitchFamily="2" charset="2"/>
              <a:buChar char="Ø"/>
            </a:pPr>
            <a:endParaRPr lang="en-US" sz="1000"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sz="1200" dirty="0"/>
          </a:p>
        </p:txBody>
      </p:sp>
    </p:spTree>
    <p:extLst>
      <p:ext uri="{BB962C8B-B14F-4D97-AF65-F5344CB8AC3E}">
        <p14:creationId xmlns:p14="http://schemas.microsoft.com/office/powerpoint/2010/main" val="901975976"/>
      </p:ext>
    </p:extLst>
  </p:cSld>
  <p:clrMapOvr>
    <a:masterClrMapping/>
  </p:clrMapOvr>
  <mc:AlternateContent xmlns:mc="http://schemas.openxmlformats.org/markup-compatibility/2006" xmlns:p14="http://schemas.microsoft.com/office/powerpoint/2010/main">
    <mc:Choice Requires="p14">
      <p:transition spd="slow" p14:dur="2000" advTm="43235"/>
    </mc:Choice>
    <mc:Fallback xmlns="">
      <p:transition spd="slow" advTm="4323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0891F3D-28F9-4299-8255-C91F91EF04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342202" y="106278"/>
            <a:ext cx="1580006" cy="1969496"/>
          </a:xfrm>
          <a:prstGeom prst="rect">
            <a:avLst/>
          </a:prstGeom>
        </p:spPr>
      </p:pic>
      <p:sp>
        <p:nvSpPr>
          <p:cNvPr id="2" name="Title 1"/>
          <p:cNvSpPr>
            <a:spLocks noGrp="1"/>
          </p:cNvSpPr>
          <p:nvPr>
            <p:ph type="title"/>
          </p:nvPr>
        </p:nvSpPr>
        <p:spPr>
          <a:xfrm>
            <a:off x="486561" y="503339"/>
            <a:ext cx="11224470" cy="822224"/>
          </a:xfrm>
        </p:spPr>
        <p:txBody>
          <a:bodyPr/>
          <a:lstStyle/>
          <a:p>
            <a:pPr algn="ctr"/>
            <a:r>
              <a:rPr lang="en-US" b="1" u="sng" dirty="0"/>
              <a:t>PAYMENTS FROM ACTIVITY FUNDS</a:t>
            </a:r>
            <a:endParaRPr lang="en-US" dirty="0"/>
          </a:p>
        </p:txBody>
      </p:sp>
      <p:sp>
        <p:nvSpPr>
          <p:cNvPr id="3" name="Content Placeholder 2"/>
          <p:cNvSpPr>
            <a:spLocks noGrp="1"/>
          </p:cNvSpPr>
          <p:nvPr>
            <p:ph idx="1"/>
          </p:nvPr>
        </p:nvSpPr>
        <p:spPr>
          <a:xfrm>
            <a:off x="1407169" y="1157944"/>
            <a:ext cx="8935033" cy="5593778"/>
          </a:xfrm>
        </p:spPr>
        <p:txBody>
          <a:bodyPr>
            <a:normAutofit fontScale="92500" lnSpcReduction="10000"/>
          </a:bodyPr>
          <a:lstStyle/>
          <a:p>
            <a:pPr marL="0" indent="0">
              <a:buNone/>
            </a:pPr>
            <a:r>
              <a:rPr lang="en-US" sz="2400" b="1" dirty="0">
                <a:latin typeface="Calibri" panose="020F0502020204030204" pitchFamily="34" charset="0"/>
                <a:cs typeface="Calibri" panose="020F0502020204030204" pitchFamily="34" charset="0"/>
              </a:rPr>
              <a:t>Turn into the bookkeeper </a:t>
            </a:r>
          </a:p>
          <a:p>
            <a:pPr>
              <a:buFont typeface="Wingdings" panose="05000000000000000000" pitchFamily="2" charset="2"/>
              <a:buChar char="ü"/>
            </a:pPr>
            <a:r>
              <a:rPr lang="en-US" sz="2000" dirty="0">
                <a:latin typeface="Calibri" panose="020F0502020204030204" pitchFamily="34" charset="0"/>
                <a:cs typeface="Calibri" panose="020F0502020204030204" pitchFamily="34" charset="0"/>
              </a:rPr>
              <a:t>copy any laser receipts (which may fade). Turn in the original and the copy as support;</a:t>
            </a:r>
          </a:p>
          <a:p>
            <a:pPr>
              <a:buFont typeface="Wingdings" panose="05000000000000000000" pitchFamily="2" charset="2"/>
              <a:buChar char="ü"/>
            </a:pPr>
            <a:r>
              <a:rPr lang="en-US" sz="2000" dirty="0">
                <a:latin typeface="Calibri" panose="020F0502020204030204" pitchFamily="34" charset="0"/>
                <a:cs typeface="Calibri" panose="020F0502020204030204" pitchFamily="34" charset="0"/>
              </a:rPr>
              <a:t>tape numerous receipts on a piece of paper;</a:t>
            </a:r>
          </a:p>
          <a:p>
            <a:pPr>
              <a:buFont typeface="Wingdings" panose="05000000000000000000" pitchFamily="2" charset="2"/>
              <a:buChar char="ü"/>
            </a:pPr>
            <a:r>
              <a:rPr lang="en-US" sz="2000" dirty="0">
                <a:latin typeface="Calibri" panose="020F0502020204030204" pitchFamily="34" charset="0"/>
                <a:cs typeface="Calibri" panose="020F0502020204030204" pitchFamily="34" charset="0"/>
              </a:rPr>
              <a:t>circle the total of each receipt, do not highlight; and</a:t>
            </a:r>
          </a:p>
          <a:p>
            <a:pPr>
              <a:buFont typeface="Wingdings" panose="05000000000000000000" pitchFamily="2" charset="2"/>
              <a:buChar char="ü"/>
            </a:pPr>
            <a:r>
              <a:rPr lang="en-US" sz="2000" dirty="0">
                <a:latin typeface="Calibri" panose="020F0502020204030204" pitchFamily="34" charset="0"/>
                <a:cs typeface="Calibri" panose="020F0502020204030204" pitchFamily="34" charset="0"/>
              </a:rPr>
              <a:t>prepare a calculator tape showing the individual amounts and verify it equals the amount requested for reimbursement.</a:t>
            </a:r>
          </a:p>
          <a:p>
            <a:pPr>
              <a:buFont typeface="Wingdings" panose="05000000000000000000" pitchFamily="2" charset="2"/>
              <a:buChar char="ü"/>
            </a:pPr>
            <a:r>
              <a:rPr lang="en-US" sz="2000" dirty="0">
                <a:latin typeface="Calibri" panose="020F0502020204030204" pitchFamily="34" charset="0"/>
                <a:cs typeface="Calibri" panose="020F0502020204030204" pitchFamily="34" charset="0"/>
              </a:rPr>
              <a:t>Review copied receipts and support documents for legibility.</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000" b="1" dirty="0">
                <a:latin typeface="Calibri" panose="020F0502020204030204" pitchFamily="34" charset="0"/>
                <a:cs typeface="Calibri" panose="020F0502020204030204" pitchFamily="34" charset="0"/>
              </a:rPr>
              <a:t>ALL CHECK REQUESTS FROM AN ACTIVITY ACCOUNT </a:t>
            </a:r>
            <a:r>
              <a:rPr lang="en-US" sz="2000" dirty="0">
                <a:latin typeface="Calibri" panose="020F0502020204030204" pitchFamily="34" charset="0"/>
                <a:cs typeface="Calibri" panose="020F0502020204030204" pitchFamily="34" charset="0"/>
              </a:rPr>
              <a:t>IN </a:t>
            </a:r>
            <a:r>
              <a:rPr lang="en-US" sz="2000" u="sng" dirty="0">
                <a:latin typeface="Calibri" panose="020F0502020204030204" pitchFamily="34" charset="0"/>
                <a:cs typeface="Calibri" panose="020F0502020204030204" pitchFamily="34" charset="0"/>
              </a:rPr>
              <a:t>EXCESS OF </a:t>
            </a:r>
            <a:r>
              <a:rPr lang="en-US" sz="2000" b="1" u="sng" dirty="0">
                <a:solidFill>
                  <a:srgbClr val="FF0000"/>
                </a:solidFill>
                <a:latin typeface="Calibri" panose="020F0502020204030204" pitchFamily="34" charset="0"/>
                <a:cs typeface="Calibri" panose="020F0502020204030204" pitchFamily="34" charset="0"/>
              </a:rPr>
              <a:t>$2,000 </a:t>
            </a:r>
            <a:r>
              <a:rPr lang="en-US" sz="2000" dirty="0">
                <a:latin typeface="Calibri" panose="020F0502020204030204" pitchFamily="34" charset="0"/>
                <a:cs typeface="Calibri" panose="020F0502020204030204" pitchFamily="34" charset="0"/>
              </a:rPr>
              <a:t>MUST INCLUDE A COMPLETED </a:t>
            </a:r>
            <a:r>
              <a:rPr lang="en-US" sz="2000" b="1" u="sng" dirty="0">
                <a:latin typeface="Calibri" panose="020F0502020204030204" pitchFamily="34" charset="0"/>
                <a:cs typeface="Calibri" panose="020F0502020204030204" pitchFamily="34" charset="0"/>
              </a:rPr>
              <a:t>DISBURSEMENT APPROVAL FORM, SIGNED AND DATED </a:t>
            </a:r>
            <a:r>
              <a:rPr lang="en-US" sz="2000" dirty="0">
                <a:latin typeface="Calibri" panose="020F0502020204030204" pitchFamily="34" charset="0"/>
                <a:cs typeface="Calibri" panose="020F0502020204030204" pitchFamily="34" charset="0"/>
              </a:rPr>
              <a:t>PRIOR TO PAYMENT BEING PROCESSED, UNLESS A SAF/CAF PURCHASE ORDER IS USED. </a:t>
            </a:r>
          </a:p>
          <a:p>
            <a:pPr marL="0" indent="0">
              <a:buNone/>
            </a:pPr>
            <a:r>
              <a:rPr lang="en-US" sz="2000" dirty="0">
                <a:latin typeface="Calibri" panose="020F0502020204030204" pitchFamily="34" charset="0"/>
                <a:cs typeface="Calibri" panose="020F0502020204030204" pitchFamily="34" charset="0"/>
              </a:rPr>
              <a:t>(The form is available on the intranet.)</a:t>
            </a:r>
          </a:p>
        </p:txBody>
      </p:sp>
    </p:spTree>
    <p:extLst>
      <p:ext uri="{BB962C8B-B14F-4D97-AF65-F5344CB8AC3E}">
        <p14:creationId xmlns:p14="http://schemas.microsoft.com/office/powerpoint/2010/main" val="69278204"/>
      </p:ext>
    </p:extLst>
  </p:cSld>
  <p:clrMapOvr>
    <a:masterClrMapping/>
  </p:clrMapOvr>
  <mc:AlternateContent xmlns:mc="http://schemas.openxmlformats.org/markup-compatibility/2006" xmlns:p14="http://schemas.microsoft.com/office/powerpoint/2010/main">
    <mc:Choice Requires="p14">
      <p:transition spd="slow" p14:dur="2000" advTm="47795"/>
    </mc:Choice>
    <mc:Fallback xmlns="">
      <p:transition spd="slow" advTm="4779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7FF4-A25E-4D00-BE45-8DB8A88DFA7F}"/>
              </a:ext>
            </a:extLst>
          </p:cNvPr>
          <p:cNvSpPr>
            <a:spLocks noGrp="1"/>
          </p:cNvSpPr>
          <p:nvPr>
            <p:ph type="title"/>
          </p:nvPr>
        </p:nvSpPr>
        <p:spPr>
          <a:xfrm>
            <a:off x="2286685" y="211016"/>
            <a:ext cx="7618630" cy="1285276"/>
          </a:xfrm>
        </p:spPr>
        <p:txBody>
          <a:bodyPr>
            <a:normAutofit/>
          </a:bodyPr>
          <a:lstStyle/>
          <a:p>
            <a:pPr algn="ctr"/>
            <a:r>
              <a:rPr lang="en-US" b="1" u="sng" dirty="0"/>
              <a:t>PAYMENTS FROM ACTIVITY FUNDS</a:t>
            </a:r>
            <a:br>
              <a:rPr lang="en-US" b="1" u="sng" dirty="0"/>
            </a:br>
            <a:r>
              <a:rPr lang="en-US" b="1" u="sng" dirty="0"/>
              <a:t>CONTRACTED SERVICES</a:t>
            </a:r>
            <a:endParaRPr lang="en-US" dirty="0"/>
          </a:p>
        </p:txBody>
      </p:sp>
      <p:sp>
        <p:nvSpPr>
          <p:cNvPr id="3" name="Content Placeholder 2">
            <a:extLst>
              <a:ext uri="{FF2B5EF4-FFF2-40B4-BE49-F238E27FC236}">
                <a16:creationId xmlns:a16="http://schemas.microsoft.com/office/drawing/2014/main" id="{BE2C88A3-A473-48FD-AEA2-7D91E8AC220A}"/>
              </a:ext>
            </a:extLst>
          </p:cNvPr>
          <p:cNvSpPr>
            <a:spLocks noGrp="1"/>
          </p:cNvSpPr>
          <p:nvPr>
            <p:ph idx="1"/>
          </p:nvPr>
        </p:nvSpPr>
        <p:spPr>
          <a:xfrm>
            <a:off x="1377538" y="1496292"/>
            <a:ext cx="10275200" cy="5150693"/>
          </a:xfrm>
        </p:spPr>
        <p:txBody>
          <a:bodyPr>
            <a:noAutofit/>
          </a:bodyPr>
          <a:lstStyle/>
          <a:p>
            <a:r>
              <a:rPr lang="en-US" sz="2000" dirty="0">
                <a:latin typeface="Calibri" panose="020F0502020204030204" pitchFamily="34" charset="0"/>
                <a:cs typeface="Calibri" panose="020F0502020204030204" pitchFamily="34" charset="0"/>
              </a:rPr>
              <a:t>Teachers/sponsors are responsible for communicating with the Bookkeeper </a:t>
            </a:r>
            <a:r>
              <a:rPr lang="en-US" sz="2000" b="1" dirty="0">
                <a:latin typeface="Calibri" panose="020F0502020204030204" pitchFamily="34" charset="0"/>
                <a:cs typeface="Calibri" panose="020F0502020204030204" pitchFamily="34" charset="0"/>
              </a:rPr>
              <a:t>before</a:t>
            </a:r>
            <a:r>
              <a:rPr lang="en-US" sz="2000" dirty="0">
                <a:latin typeface="Calibri" panose="020F0502020204030204" pitchFamily="34" charset="0"/>
                <a:cs typeface="Calibri" panose="020F0502020204030204" pitchFamily="34" charset="0"/>
              </a:rPr>
              <a:t> committing to any contracted service.  The Bookkeeper will determine if a contract is required, and if the vendor is active in the accounting system.  </a:t>
            </a:r>
          </a:p>
          <a:p>
            <a:r>
              <a:rPr lang="en-US" sz="2000" dirty="0">
                <a:latin typeface="Calibri" panose="020F0502020204030204" pitchFamily="34" charset="0"/>
                <a:cs typeface="Calibri" panose="020F0502020204030204" pitchFamily="34" charset="0"/>
              </a:rPr>
              <a:t>Payments for contracted services must be reported by NEISD to the IRS annually. Expenditures classified as “Contracted Services” – Reportable to the IRS include:</a:t>
            </a:r>
          </a:p>
          <a:p>
            <a:pPr lvl="1"/>
            <a:r>
              <a:rPr lang="en-US" sz="2000" dirty="0">
                <a:latin typeface="Calibri" panose="020F0502020204030204" pitchFamily="34" charset="0"/>
                <a:cs typeface="Calibri" panose="020F0502020204030204" pitchFamily="34" charset="0"/>
              </a:rPr>
              <a:t>Catering/banquet services</a:t>
            </a:r>
          </a:p>
          <a:p>
            <a:pPr lvl="1"/>
            <a:r>
              <a:rPr lang="en-US" sz="2000" dirty="0">
                <a:latin typeface="Calibri" panose="020F0502020204030204" pitchFamily="34" charset="0"/>
                <a:cs typeface="Calibri" panose="020F0502020204030204" pitchFamily="34" charset="0"/>
              </a:rPr>
              <a:t>Repairs: copiers, machinery, uniforms, mats, etc.</a:t>
            </a:r>
          </a:p>
          <a:p>
            <a:pPr lvl="1"/>
            <a:r>
              <a:rPr lang="en-US" sz="2000" dirty="0">
                <a:latin typeface="Calibri" panose="020F0502020204030204" pitchFamily="34" charset="0"/>
                <a:cs typeface="Calibri" panose="020F0502020204030204" pitchFamily="34" charset="0"/>
              </a:rPr>
              <a:t>Business Services: printing, landscaping, framing, photo processing, etc.</a:t>
            </a:r>
          </a:p>
          <a:p>
            <a:pPr lvl="1"/>
            <a:r>
              <a:rPr lang="en-US" sz="2000" dirty="0">
                <a:latin typeface="Calibri" panose="020F0502020204030204" pitchFamily="34" charset="0"/>
                <a:cs typeface="Calibri" panose="020F0502020204030204" pitchFamily="34" charset="0"/>
              </a:rPr>
              <a:t>Rentals: cars, vans, buses, costumes, facilities, machines, pagers, etc.</a:t>
            </a:r>
          </a:p>
          <a:p>
            <a:pPr lvl="1"/>
            <a:r>
              <a:rPr lang="en-US" sz="2000" dirty="0">
                <a:latin typeface="Calibri" panose="020F0502020204030204" pitchFamily="34" charset="0"/>
                <a:cs typeface="Calibri" panose="020F0502020204030204" pitchFamily="34" charset="0"/>
              </a:rPr>
              <a:t>Presenters/Performers (includes disc jockeys, seminar and workshop speakers, dance clinic assistants, etc.)</a:t>
            </a:r>
          </a:p>
          <a:p>
            <a:pPr lvl="1"/>
            <a:r>
              <a:rPr lang="en-US" sz="2000" dirty="0">
                <a:latin typeface="Calibri" panose="020F0502020204030204" pitchFamily="34" charset="0"/>
                <a:cs typeface="Calibri" panose="020F0502020204030204" pitchFamily="34" charset="0"/>
              </a:rPr>
              <a:t>Custom services:  monogramming, sewing, choreography, engraving, custom T-shirts, T-shirt printing, and screen-printing, etc.</a:t>
            </a:r>
          </a:p>
        </p:txBody>
      </p:sp>
    </p:spTree>
    <p:extLst>
      <p:ext uri="{BB962C8B-B14F-4D97-AF65-F5344CB8AC3E}">
        <p14:creationId xmlns:p14="http://schemas.microsoft.com/office/powerpoint/2010/main" val="3376975289"/>
      </p:ext>
    </p:extLst>
  </p:cSld>
  <p:clrMapOvr>
    <a:masterClrMapping/>
  </p:clrMapOvr>
  <mc:AlternateContent xmlns:mc="http://schemas.openxmlformats.org/markup-compatibility/2006" xmlns:p14="http://schemas.microsoft.com/office/powerpoint/2010/main">
    <mc:Choice Requires="p14">
      <p:transition spd="slow" p14:dur="2000" advTm="63020"/>
    </mc:Choice>
    <mc:Fallback xmlns="">
      <p:transition spd="slow" advTm="6302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7FF4-A25E-4D00-BE45-8DB8A88DFA7F}"/>
              </a:ext>
            </a:extLst>
          </p:cNvPr>
          <p:cNvSpPr>
            <a:spLocks noGrp="1"/>
          </p:cNvSpPr>
          <p:nvPr>
            <p:ph type="title"/>
          </p:nvPr>
        </p:nvSpPr>
        <p:spPr>
          <a:xfrm>
            <a:off x="504092" y="480645"/>
            <a:ext cx="11148646" cy="1465385"/>
          </a:xfrm>
        </p:spPr>
        <p:txBody>
          <a:bodyPr>
            <a:normAutofit/>
          </a:bodyPr>
          <a:lstStyle/>
          <a:p>
            <a:pPr algn="ctr"/>
            <a:r>
              <a:rPr lang="en-US" b="1" u="sng" dirty="0"/>
              <a:t>PAYMENTS FROM ACTIVITY FUNDS</a:t>
            </a:r>
            <a:br>
              <a:rPr lang="en-US" b="1" u="sng" dirty="0"/>
            </a:br>
            <a:r>
              <a:rPr lang="en-US" b="1" u="sng" dirty="0"/>
              <a:t>CONTRACTED SERVICES</a:t>
            </a:r>
            <a:endParaRPr lang="en-US" dirty="0"/>
          </a:p>
        </p:txBody>
      </p:sp>
      <p:sp>
        <p:nvSpPr>
          <p:cNvPr id="3" name="Content Placeholder 2">
            <a:extLst>
              <a:ext uri="{FF2B5EF4-FFF2-40B4-BE49-F238E27FC236}">
                <a16:creationId xmlns:a16="http://schemas.microsoft.com/office/drawing/2014/main" id="{BE2C88A3-A473-48FD-AEA2-7D91E8AC220A}"/>
              </a:ext>
            </a:extLst>
          </p:cNvPr>
          <p:cNvSpPr>
            <a:spLocks noGrp="1"/>
          </p:cNvSpPr>
          <p:nvPr>
            <p:ph idx="1"/>
          </p:nvPr>
        </p:nvSpPr>
        <p:spPr>
          <a:xfrm>
            <a:off x="1436914" y="1669144"/>
            <a:ext cx="10215824" cy="5007428"/>
          </a:xfrm>
        </p:spPr>
        <p:txBody>
          <a:bodyPr>
            <a:normAutofit fontScale="92500" lnSpcReduction="20000"/>
          </a:bodyPr>
          <a:lstStyle/>
          <a:p>
            <a:pPr marL="0" indent="0">
              <a:buNone/>
            </a:pPr>
            <a:r>
              <a:rPr lang="en-US" sz="2400" dirty="0">
                <a:latin typeface="Calibri" panose="020F0502020204030204" pitchFamily="34" charset="0"/>
                <a:cs typeface="Calibri" panose="020F0502020204030204" pitchFamily="34" charset="0"/>
              </a:rPr>
              <a:t>Continued – Contracted Services</a:t>
            </a:r>
          </a:p>
          <a:p>
            <a:r>
              <a:rPr lang="en-US" sz="2400" b="1" u="sng" dirty="0">
                <a:latin typeface="Calibri" panose="020F0502020204030204" pitchFamily="34" charset="0"/>
                <a:cs typeface="Calibri" panose="020F0502020204030204" pitchFamily="34" charset="0"/>
              </a:rPr>
              <a:t>Fine Arts Service Provider RFP Form </a:t>
            </a:r>
            <a:r>
              <a:rPr lang="en-US" sz="2400" dirty="0">
                <a:latin typeface="Calibri" panose="020F0502020204030204" pitchFamily="34" charset="0"/>
                <a:cs typeface="Calibri" panose="020F0502020204030204" pitchFamily="34" charset="0"/>
              </a:rPr>
              <a:t>can be found on the Procurement &amp; eCommerce page under “Purchasing”- “Form”. This form is for the “one-time” individual who may come to assist as a Judge, an Accompanist, a Spotter, or One-time Clinician. The completed form may be used as an invoice after the service has been completed, the form is filled out completely and signed by the Campus Principal/Budget Manager.</a:t>
            </a:r>
          </a:p>
          <a:p>
            <a:r>
              <a:rPr lang="en-US" sz="2400" dirty="0">
                <a:latin typeface="Calibri" panose="020F0502020204030204" pitchFamily="34" charset="0"/>
                <a:cs typeface="Calibri" panose="020F0502020204030204" pitchFamily="34" charset="0"/>
              </a:rPr>
              <a:t>Lodging, transportation, meals and miscellaneous costs associated with travel for individuals performing a service must be included in their fee and treated as a contracted service.</a:t>
            </a:r>
          </a:p>
          <a:p>
            <a:r>
              <a:rPr lang="en-US" sz="2400" b="1" u="sng" dirty="0">
                <a:latin typeface="Calibri" panose="020F0502020204030204" pitchFamily="34" charset="0"/>
                <a:cs typeface="Calibri" panose="020F0502020204030204" pitchFamily="34" charset="0"/>
              </a:rPr>
              <a:t>All contracts MUST </a:t>
            </a:r>
            <a:r>
              <a:rPr lang="en-US" sz="2400" dirty="0">
                <a:latin typeface="Calibri" panose="020F0502020204030204" pitchFamily="34" charset="0"/>
                <a:cs typeface="Calibri" panose="020F0502020204030204" pitchFamily="34" charset="0"/>
              </a:rPr>
              <a:t>be sent to Procurement for review. Sponsors </a:t>
            </a:r>
            <a:r>
              <a:rPr lang="en-US" sz="2400" b="1" dirty="0">
                <a:solidFill>
                  <a:srgbClr val="FF0000"/>
                </a:solidFill>
                <a:latin typeface="Calibri" panose="020F0502020204030204" pitchFamily="34" charset="0"/>
                <a:cs typeface="Calibri" panose="020F0502020204030204" pitchFamily="34" charset="0"/>
              </a:rPr>
              <a:t>CANNOT</a:t>
            </a:r>
            <a:r>
              <a:rPr lang="en-US" sz="2400" dirty="0">
                <a:latin typeface="Calibri" panose="020F0502020204030204" pitchFamily="34" charset="0"/>
                <a:cs typeface="Calibri" panose="020F0502020204030204" pitchFamily="34" charset="0"/>
              </a:rPr>
              <a:t> sign a contract. The exception to this is the above-mentioned Fine Arts Service form.</a:t>
            </a:r>
          </a:p>
          <a:p>
            <a:endParaRPr lang="en-US" dirty="0"/>
          </a:p>
        </p:txBody>
      </p:sp>
    </p:spTree>
    <p:extLst>
      <p:ext uri="{BB962C8B-B14F-4D97-AF65-F5344CB8AC3E}">
        <p14:creationId xmlns:p14="http://schemas.microsoft.com/office/powerpoint/2010/main" val="2881482411"/>
      </p:ext>
    </p:extLst>
  </p:cSld>
  <p:clrMapOvr>
    <a:masterClrMapping/>
  </p:clrMapOvr>
  <mc:AlternateContent xmlns:mc="http://schemas.openxmlformats.org/markup-compatibility/2006" xmlns:p14="http://schemas.microsoft.com/office/powerpoint/2010/main">
    <mc:Choice Requires="p14">
      <p:transition spd="slow" p14:dur="2000" advTm="15060"/>
    </mc:Choice>
    <mc:Fallback xmlns="">
      <p:transition spd="slow" advTm="1506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7FF4-A25E-4D00-BE45-8DB8A88DFA7F}"/>
              </a:ext>
            </a:extLst>
          </p:cNvPr>
          <p:cNvSpPr>
            <a:spLocks noGrp="1"/>
          </p:cNvSpPr>
          <p:nvPr>
            <p:ph type="title"/>
          </p:nvPr>
        </p:nvSpPr>
        <p:spPr>
          <a:xfrm>
            <a:off x="2161309" y="211016"/>
            <a:ext cx="8597736" cy="1465385"/>
          </a:xfrm>
        </p:spPr>
        <p:txBody>
          <a:bodyPr>
            <a:normAutofit/>
          </a:bodyPr>
          <a:lstStyle/>
          <a:p>
            <a:pPr algn="ctr"/>
            <a:r>
              <a:rPr lang="en-US" b="1" u="sng" dirty="0"/>
              <a:t>PAYMENTS FROM ACTIVITY FUNDS</a:t>
            </a:r>
            <a:br>
              <a:rPr lang="en-US" b="1" u="sng" dirty="0"/>
            </a:br>
            <a:r>
              <a:rPr lang="en-US" b="1" u="sng" dirty="0"/>
              <a:t>3</a:t>
            </a:r>
            <a:r>
              <a:rPr lang="en-US" b="1" u="sng" baseline="30000" dirty="0"/>
              <a:t>rd</a:t>
            </a:r>
            <a:r>
              <a:rPr lang="en-US" b="1" u="sng" dirty="0"/>
              <a:t> PARTY REIMBURSMENTS</a:t>
            </a:r>
            <a:endParaRPr lang="en-US" dirty="0"/>
          </a:p>
        </p:txBody>
      </p:sp>
      <p:sp>
        <p:nvSpPr>
          <p:cNvPr id="3" name="Content Placeholder 2">
            <a:extLst>
              <a:ext uri="{FF2B5EF4-FFF2-40B4-BE49-F238E27FC236}">
                <a16:creationId xmlns:a16="http://schemas.microsoft.com/office/drawing/2014/main" id="{BE2C88A3-A473-48FD-AEA2-7D91E8AC220A}"/>
              </a:ext>
            </a:extLst>
          </p:cNvPr>
          <p:cNvSpPr>
            <a:spLocks noGrp="1"/>
          </p:cNvSpPr>
          <p:nvPr>
            <p:ph idx="1"/>
          </p:nvPr>
        </p:nvSpPr>
        <p:spPr>
          <a:xfrm>
            <a:off x="1322577" y="1573480"/>
            <a:ext cx="10275200" cy="4360985"/>
          </a:xfrm>
        </p:spPr>
        <p:txBody>
          <a:bodyPr>
            <a:normAutofit/>
          </a:bodyPr>
          <a:lstStyle/>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All SAF/CAF expenditures are to be paid directly to an approved vendor or should be reimbursed to a district employee who paid an approved vendor.  </a:t>
            </a:r>
          </a:p>
          <a:p>
            <a:pPr marL="0" indent="0">
              <a:buNone/>
            </a:pPr>
            <a:endParaRPr lang="en-US" sz="24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2400" b="1" u="sng" dirty="0">
                <a:latin typeface="Calibri" panose="020F0502020204030204" pitchFamily="34" charset="0"/>
                <a:cs typeface="Calibri" panose="020F0502020204030204" pitchFamily="34" charset="0"/>
              </a:rPr>
              <a:t>Reimbursing parents, students, or 3rd parties </a:t>
            </a:r>
            <a:r>
              <a:rPr lang="en-US" sz="2400" dirty="0">
                <a:latin typeface="Calibri" panose="020F0502020204030204" pitchFamily="34" charset="0"/>
                <a:cs typeface="Calibri" panose="020F0502020204030204" pitchFamily="34" charset="0"/>
              </a:rPr>
              <a:t>is </a:t>
            </a:r>
            <a:r>
              <a:rPr lang="en-US" sz="2400" b="1" i="1" u="sng" dirty="0">
                <a:solidFill>
                  <a:srgbClr val="FF0000"/>
                </a:solidFill>
                <a:latin typeface="Calibri" panose="020F0502020204030204" pitchFamily="34" charset="0"/>
                <a:cs typeface="Calibri" panose="020F0502020204030204" pitchFamily="34" charset="0"/>
              </a:rPr>
              <a:t>NOT allowed </a:t>
            </a:r>
            <a:r>
              <a:rPr lang="en-US" sz="2400" dirty="0">
                <a:latin typeface="Calibri" panose="020F0502020204030204" pitchFamily="34" charset="0"/>
                <a:cs typeface="Calibri" panose="020F0502020204030204" pitchFamily="34" charset="0"/>
              </a:rPr>
              <a:t>with any SAF or CAF accounts.  Giving parents, students, or 3rd parties authority to purchase on behalf of the District puts the district in potential </a:t>
            </a:r>
            <a:r>
              <a:rPr lang="en-US" sz="2400" b="1" dirty="0">
                <a:latin typeface="Calibri" panose="020F0502020204030204" pitchFamily="34" charset="0"/>
                <a:cs typeface="Calibri" panose="020F0502020204030204" pitchFamily="34" charset="0"/>
              </a:rPr>
              <a:t>violation</a:t>
            </a:r>
            <a:r>
              <a:rPr lang="en-US" sz="2400" dirty="0">
                <a:latin typeface="Calibri" panose="020F0502020204030204" pitchFamily="34" charset="0"/>
                <a:cs typeface="Calibri" panose="020F0502020204030204" pitchFamily="34" charset="0"/>
              </a:rPr>
              <a:t> of the </a:t>
            </a:r>
            <a:r>
              <a:rPr lang="en-US" sz="2400" i="1" u="sng" dirty="0">
                <a:latin typeface="Calibri" panose="020F0502020204030204" pitchFamily="34" charset="0"/>
                <a:cs typeface="Calibri" panose="020F0502020204030204" pitchFamily="34" charset="0"/>
              </a:rPr>
              <a:t>Texas Constitutional prohibition against gifts of public funds.</a:t>
            </a:r>
          </a:p>
        </p:txBody>
      </p:sp>
    </p:spTree>
    <p:extLst>
      <p:ext uri="{BB962C8B-B14F-4D97-AF65-F5344CB8AC3E}">
        <p14:creationId xmlns:p14="http://schemas.microsoft.com/office/powerpoint/2010/main" val="2842131639"/>
      </p:ext>
    </p:extLst>
  </p:cSld>
  <p:clrMapOvr>
    <a:masterClrMapping/>
  </p:clrMapOvr>
  <mc:AlternateContent xmlns:mc="http://schemas.openxmlformats.org/markup-compatibility/2006" xmlns:p14="http://schemas.microsoft.com/office/powerpoint/2010/main">
    <mc:Choice Requires="p14">
      <p:transition spd="slow" p14:dur="2000" advTm="26182"/>
    </mc:Choice>
    <mc:Fallback xmlns="">
      <p:transition spd="slow" advTm="2618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7FF4-A25E-4D00-BE45-8DB8A88DFA7F}"/>
              </a:ext>
            </a:extLst>
          </p:cNvPr>
          <p:cNvSpPr>
            <a:spLocks noGrp="1"/>
          </p:cNvSpPr>
          <p:nvPr>
            <p:ph type="title"/>
          </p:nvPr>
        </p:nvSpPr>
        <p:spPr>
          <a:xfrm>
            <a:off x="1733797" y="207513"/>
            <a:ext cx="9918941" cy="1465385"/>
          </a:xfrm>
        </p:spPr>
        <p:txBody>
          <a:bodyPr>
            <a:normAutofit/>
          </a:bodyPr>
          <a:lstStyle/>
          <a:p>
            <a:pPr algn="ctr"/>
            <a:r>
              <a:rPr lang="en-US" b="1" u="sng" dirty="0"/>
              <a:t>PAYMENTS FROM ACTIVITY FUNDS</a:t>
            </a:r>
            <a:br>
              <a:rPr lang="en-US" b="1" u="sng" dirty="0"/>
            </a:br>
            <a:r>
              <a:rPr lang="en-US" b="1" u="sng" dirty="0"/>
              <a:t>STAFF APPRECATION BY STUDENT GROUPS</a:t>
            </a:r>
            <a:endParaRPr lang="en-US" dirty="0"/>
          </a:p>
        </p:txBody>
      </p:sp>
      <p:sp>
        <p:nvSpPr>
          <p:cNvPr id="3" name="Content Placeholder 2">
            <a:extLst>
              <a:ext uri="{FF2B5EF4-FFF2-40B4-BE49-F238E27FC236}">
                <a16:creationId xmlns:a16="http://schemas.microsoft.com/office/drawing/2014/main" id="{BE2C88A3-A473-48FD-AEA2-7D91E8AC220A}"/>
              </a:ext>
            </a:extLst>
          </p:cNvPr>
          <p:cNvSpPr>
            <a:spLocks noGrp="1"/>
          </p:cNvSpPr>
          <p:nvPr>
            <p:ph idx="1"/>
          </p:nvPr>
        </p:nvSpPr>
        <p:spPr>
          <a:xfrm>
            <a:off x="1306286" y="1555669"/>
            <a:ext cx="10129652" cy="5196824"/>
          </a:xfrm>
        </p:spPr>
        <p:txBody>
          <a:bodyPr>
            <a:normAutofit fontScale="77500" lnSpcReduction="20000"/>
          </a:bodyPr>
          <a:lstStyle/>
          <a:p>
            <a:pPr marL="0" indent="0">
              <a:buNone/>
            </a:pPr>
            <a:r>
              <a:rPr lang="en-US" sz="2300" b="1" dirty="0">
                <a:latin typeface="Calibri" panose="020F0502020204030204" pitchFamily="34" charset="0"/>
                <a:cs typeface="Calibri" panose="020F0502020204030204" pitchFamily="34" charset="0"/>
              </a:rPr>
              <a:t>Student groups may use their funds to hold “staff” or “coach/sponsor” appreciation events solely under the following conditions:</a:t>
            </a:r>
          </a:p>
          <a:p>
            <a:pPr>
              <a:buFont typeface="Wingdings" panose="05000000000000000000" pitchFamily="2" charset="2"/>
              <a:buChar char="v"/>
            </a:pPr>
            <a:r>
              <a:rPr lang="en-US" sz="2300" dirty="0">
                <a:latin typeface="Calibri" panose="020F0502020204030204" pitchFamily="34" charset="0"/>
                <a:cs typeface="Calibri" panose="020F0502020204030204" pitchFamily="34" charset="0"/>
              </a:rPr>
              <a:t>The decision to hold any appreciation event must come directly from the students and cannot be mandated by campus administration or other personnel. </a:t>
            </a:r>
            <a:r>
              <a:rPr lang="en-US" sz="2300" b="1" dirty="0">
                <a:latin typeface="Calibri" panose="020F0502020204030204" pitchFamily="34" charset="0"/>
                <a:cs typeface="Calibri" panose="020F0502020204030204" pitchFamily="34" charset="0"/>
              </a:rPr>
              <a:t>Student minutes must be provided along with Officer signatures. </a:t>
            </a:r>
            <a:r>
              <a:rPr lang="en-US" sz="2300" b="1" dirty="0">
                <a:solidFill>
                  <a:srgbClr val="FF0000"/>
                </a:solidFill>
                <a:latin typeface="Calibri" panose="020F0502020204030204" pitchFamily="34" charset="0"/>
                <a:cs typeface="Calibri" panose="020F0502020204030204" pitchFamily="34" charset="0"/>
              </a:rPr>
              <a:t>No Photocopies!</a:t>
            </a:r>
          </a:p>
          <a:p>
            <a:pPr>
              <a:buFont typeface="Wingdings" panose="05000000000000000000" pitchFamily="2" charset="2"/>
              <a:buChar char="v"/>
            </a:pPr>
            <a:r>
              <a:rPr lang="en-US" sz="2300" dirty="0">
                <a:latin typeface="Calibri" panose="020F0502020204030204" pitchFamily="34" charset="0"/>
                <a:cs typeface="Calibri" panose="020F0502020204030204" pitchFamily="34" charset="0"/>
              </a:rPr>
              <a:t>Documentation must reflect the student approval and reason.</a:t>
            </a:r>
          </a:p>
          <a:p>
            <a:pPr>
              <a:buFont typeface="Wingdings" panose="05000000000000000000" pitchFamily="2" charset="2"/>
              <a:buChar char="v"/>
            </a:pPr>
            <a:r>
              <a:rPr lang="en-US" sz="2300" dirty="0">
                <a:latin typeface="Calibri" panose="020F0502020204030204" pitchFamily="34" charset="0"/>
                <a:cs typeface="Calibri" panose="020F0502020204030204" pitchFamily="34" charset="0"/>
              </a:rPr>
              <a:t>Per-person food costs for meals </a:t>
            </a:r>
            <a:r>
              <a:rPr lang="en-US" sz="2300" b="1" u="sng" dirty="0">
                <a:latin typeface="Calibri" panose="020F0502020204030204" pitchFamily="34" charset="0"/>
                <a:cs typeface="Calibri" panose="020F0502020204030204" pitchFamily="34" charset="0"/>
              </a:rPr>
              <a:t>must not exceed </a:t>
            </a:r>
            <a:r>
              <a:rPr lang="en-US" sz="2300" dirty="0">
                <a:latin typeface="Calibri" panose="020F0502020204030204" pitchFamily="34" charset="0"/>
                <a:cs typeface="Calibri" panose="020F0502020204030204" pitchFamily="34" charset="0"/>
              </a:rPr>
              <a:t>$10 per person for breakfast, $16 for lunch, and $25 for dinner.</a:t>
            </a:r>
          </a:p>
          <a:p>
            <a:pPr>
              <a:buFont typeface="Wingdings" panose="05000000000000000000" pitchFamily="2" charset="2"/>
              <a:buChar char="v"/>
            </a:pPr>
            <a:r>
              <a:rPr lang="en-US" sz="2300" dirty="0">
                <a:latin typeface="Calibri" panose="020F0502020204030204" pitchFamily="34" charset="0"/>
                <a:cs typeface="Calibri" panose="020F0502020204030204" pitchFamily="34" charset="0"/>
              </a:rPr>
              <a:t>Gifts must be less than $25 per person.</a:t>
            </a:r>
          </a:p>
          <a:p>
            <a:pPr>
              <a:buFont typeface="Wingdings" panose="05000000000000000000" pitchFamily="2" charset="2"/>
              <a:buChar char="v"/>
            </a:pPr>
            <a:r>
              <a:rPr lang="en-US" sz="2300" dirty="0">
                <a:latin typeface="Calibri" panose="020F0502020204030204" pitchFamily="34" charset="0"/>
                <a:cs typeface="Calibri" panose="020F0502020204030204" pitchFamily="34" charset="0"/>
              </a:rPr>
              <a:t>No cash, cash-equivalents, or gift cards allowed.</a:t>
            </a:r>
          </a:p>
          <a:p>
            <a:pPr>
              <a:buFont typeface="Wingdings" panose="05000000000000000000" pitchFamily="2" charset="2"/>
              <a:buChar char="v"/>
            </a:pPr>
            <a:r>
              <a:rPr lang="en-US" sz="2300" dirty="0">
                <a:latin typeface="Calibri" panose="020F0502020204030204" pitchFamily="34" charset="0"/>
                <a:cs typeface="Calibri" panose="020F0502020204030204" pitchFamily="34" charset="0"/>
              </a:rPr>
              <a:t>Purchases must be made from an approved vendor.</a:t>
            </a:r>
          </a:p>
          <a:p>
            <a:pPr>
              <a:buFont typeface="Wingdings" panose="05000000000000000000" pitchFamily="2" charset="2"/>
              <a:buChar char="v"/>
            </a:pPr>
            <a:r>
              <a:rPr lang="en-US" sz="2300" dirty="0">
                <a:latin typeface="Calibri" panose="020F0502020204030204" pitchFamily="34" charset="0"/>
                <a:cs typeface="Calibri" panose="020F0502020204030204" pitchFamily="34" charset="0"/>
              </a:rPr>
              <a:t>Only two events allowed per student group per year if done for groups (e.g., custodians, teachers, all athletic coaches.)  No more than one per month if done for individuals (e.g., teacher of the month, specific team coaches/sponsors.)</a:t>
            </a:r>
          </a:p>
          <a:p>
            <a:pPr marL="0" indent="0">
              <a:buNone/>
            </a:pPr>
            <a:endParaRPr lang="en-US" sz="2000" dirty="0"/>
          </a:p>
        </p:txBody>
      </p:sp>
    </p:spTree>
    <p:extLst>
      <p:ext uri="{BB962C8B-B14F-4D97-AF65-F5344CB8AC3E}">
        <p14:creationId xmlns:p14="http://schemas.microsoft.com/office/powerpoint/2010/main" val="615414699"/>
      </p:ext>
    </p:extLst>
  </p:cSld>
  <p:clrMapOvr>
    <a:masterClrMapping/>
  </p:clrMapOvr>
  <mc:AlternateContent xmlns:mc="http://schemas.openxmlformats.org/markup-compatibility/2006" xmlns:p14="http://schemas.microsoft.com/office/powerpoint/2010/main">
    <mc:Choice Requires="p14">
      <p:transition spd="slow" p14:dur="2000" advTm="60123"/>
    </mc:Choice>
    <mc:Fallback xmlns="">
      <p:transition spd="slow" advTm="6012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737A3A-1E02-415E-98A1-0BB209E751F3}"/>
              </a:ext>
            </a:extLst>
          </p:cNvPr>
          <p:cNvSpPr>
            <a:spLocks noGrp="1"/>
          </p:cNvSpPr>
          <p:nvPr>
            <p:ph type="ctrTitle"/>
          </p:nvPr>
        </p:nvSpPr>
        <p:spPr>
          <a:xfrm>
            <a:off x="2465418" y="2409743"/>
            <a:ext cx="7261164" cy="2038513"/>
          </a:xfrm>
        </p:spPr>
        <p:txBody>
          <a:bodyPr/>
          <a:lstStyle/>
          <a:p>
            <a:pPr algn="ctr"/>
            <a:r>
              <a:rPr lang="en-US" b="1" dirty="0"/>
              <a:t>P-CARD and VISA</a:t>
            </a:r>
            <a:br>
              <a:rPr lang="en-US" dirty="0"/>
            </a:br>
            <a:endParaRPr lang="en-US" dirty="0"/>
          </a:p>
        </p:txBody>
      </p:sp>
    </p:spTree>
    <p:extLst>
      <p:ext uri="{BB962C8B-B14F-4D97-AF65-F5344CB8AC3E}">
        <p14:creationId xmlns:p14="http://schemas.microsoft.com/office/powerpoint/2010/main" val="1547143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07247" y="181289"/>
            <a:ext cx="5949539" cy="1098958"/>
          </a:xfrm>
        </p:spPr>
        <p:txBody>
          <a:bodyPr vert="horz" lIns="91440" tIns="45720" rIns="91440" bIns="45720" rtlCol="0" anchor="ctr">
            <a:normAutofit/>
          </a:bodyPr>
          <a:lstStyle/>
          <a:p>
            <a:pPr algn="ctr"/>
            <a:r>
              <a:rPr lang="en-US" b="1" u="sng" dirty="0"/>
              <a:t>P-CARD and VISA USE</a:t>
            </a:r>
          </a:p>
        </p:txBody>
      </p:sp>
      <p:sp>
        <p:nvSpPr>
          <p:cNvPr id="3" name="Content Placeholder 2"/>
          <p:cNvSpPr>
            <a:spLocks noGrp="1"/>
          </p:cNvSpPr>
          <p:nvPr>
            <p:ph idx="1"/>
          </p:nvPr>
        </p:nvSpPr>
        <p:spPr>
          <a:xfrm>
            <a:off x="1626919" y="1280247"/>
            <a:ext cx="9310255" cy="5203680"/>
          </a:xfrm>
        </p:spPr>
        <p:txBody>
          <a:bodyPr>
            <a:noAutofit/>
          </a:bodyPr>
          <a:lstStyle/>
          <a:p>
            <a:pPr marL="0" indent="0">
              <a:buNone/>
            </a:pPr>
            <a:endParaRPr lang="en-US" sz="2400" dirty="0">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A53010"/>
              </a:buClr>
              <a:buSzTx/>
              <a:buFont typeface="Symbol" panose="05050102010706020507" pitchFamily="18" charset="2"/>
              <a:buChar char=""/>
              <a:tabLst/>
              <a:defRPr/>
            </a:pPr>
            <a:r>
              <a:rPr kumimoji="0" lang="en-US" sz="2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Obtain written approval by the Budget Manager to check out the P-Card using the </a:t>
            </a:r>
            <a:r>
              <a:rPr kumimoji="0" lang="en-US" sz="21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Request to Use Purchasing Card </a:t>
            </a:r>
            <a:r>
              <a:rPr kumimoji="0" lang="en-US" sz="2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form or for purchasing via the Marketplace or Amazon.</a:t>
            </a:r>
          </a:p>
          <a:p>
            <a:pPr marL="342900" marR="0" lvl="0" indent="-342900" algn="l" defTabSz="457200" rtl="0" eaLnBrk="1" fontAlgn="auto" latinLnBrk="0" hangingPunct="1">
              <a:lnSpc>
                <a:spcPct val="100000"/>
              </a:lnSpc>
              <a:spcBef>
                <a:spcPts val="0"/>
              </a:spcBef>
              <a:spcAft>
                <a:spcPts val="0"/>
              </a:spcAft>
              <a:buClr>
                <a:srgbClr val="A53010"/>
              </a:buClr>
              <a:buSzTx/>
              <a:buFont typeface="Symbol" panose="05050102010706020507" pitchFamily="18" charset="2"/>
              <a:buChar char=""/>
              <a:tabLst/>
              <a:defRPr/>
            </a:pPr>
            <a:r>
              <a:rPr kumimoji="0" lang="en-US" sz="2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Ensure all purchases are tax exempt in the state of Texas by presenting the </a:t>
            </a:r>
            <a:r>
              <a:rPr kumimoji="0" lang="en-US" sz="2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Texas Sales and Use Tax Exemption Certificate</a:t>
            </a:r>
            <a:r>
              <a:rPr kumimoji="0" lang="en-US" sz="2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point of purchase. If taxes are charged, the sponsor is responsible for getting this corrected or they will need to reimburse the District for the taxes charged within 30 days of point of sale. </a:t>
            </a:r>
          </a:p>
          <a:p>
            <a:pPr marL="342900" marR="0" lvl="0" indent="-342900" algn="l" defTabSz="457200" rtl="0" eaLnBrk="1" fontAlgn="auto" latinLnBrk="0" hangingPunct="1">
              <a:lnSpc>
                <a:spcPct val="100000"/>
              </a:lnSpc>
              <a:spcBef>
                <a:spcPts val="0"/>
              </a:spcBef>
              <a:spcAft>
                <a:spcPts val="0"/>
              </a:spcAft>
              <a:buClr>
                <a:srgbClr val="A53010"/>
              </a:buClr>
              <a:buSzTx/>
              <a:buFont typeface="Symbol" panose="05050102010706020507" pitchFamily="18" charset="2"/>
              <a:buChar char=""/>
              <a:tabLst/>
              <a:defRPr/>
            </a:pPr>
            <a:r>
              <a:rPr kumimoji="0" lang="en-US" sz="2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sponsor must turn in an itemized receipt and P-Card back to the Bookkeeper within 24 hour of checkout. </a:t>
            </a:r>
          </a:p>
          <a:p>
            <a:pPr marL="342900" marR="0" lvl="0" indent="-342900" algn="l" defTabSz="457200" rtl="0" eaLnBrk="1" fontAlgn="auto" latinLnBrk="0" hangingPunct="1">
              <a:lnSpc>
                <a:spcPct val="100000"/>
              </a:lnSpc>
              <a:spcBef>
                <a:spcPts val="0"/>
              </a:spcBef>
              <a:spcAft>
                <a:spcPts val="0"/>
              </a:spcAft>
              <a:buClr>
                <a:srgbClr val="A53010"/>
              </a:buClr>
              <a:buSzTx/>
              <a:buFont typeface="Symbol" panose="05050102010706020507" pitchFamily="18" charset="2"/>
              <a:buChar char=""/>
              <a:tabLst/>
              <a:defRPr/>
            </a:pPr>
            <a:r>
              <a:rPr kumimoji="0" lang="en-US" sz="2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AMEX card cannot be checked out over a weekend or a District holiday. The only exception is when traveling for District related purposes in which case the Visa card will be checked out.</a:t>
            </a:r>
          </a:p>
          <a:p>
            <a:pPr marL="342900" marR="0" lvl="0" indent="-342900" algn="l" defTabSz="457200" rtl="0" eaLnBrk="1" fontAlgn="auto" latinLnBrk="0" hangingPunct="1">
              <a:lnSpc>
                <a:spcPct val="100000"/>
              </a:lnSpc>
              <a:spcBef>
                <a:spcPts val="0"/>
              </a:spcBef>
              <a:spcAft>
                <a:spcPts val="0"/>
              </a:spcAft>
              <a:buClr>
                <a:srgbClr val="A53010"/>
              </a:buClr>
              <a:buSzTx/>
              <a:buFont typeface="Symbol" panose="05050102010706020507" pitchFamily="18" charset="2"/>
              <a:buChar char=""/>
              <a:tabLst/>
              <a:defRPr/>
            </a:pPr>
            <a:r>
              <a:rPr kumimoji="0" lang="en-US" sz="2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All policies for the use and documentation of the AMEX and Visa P-Cards apply. </a:t>
            </a:r>
          </a:p>
          <a:p>
            <a:pPr marL="0" indent="0">
              <a:buNone/>
            </a:pPr>
            <a:endParaRPr lang="en-US" dirty="0"/>
          </a:p>
          <a:p>
            <a:endParaRPr lang="en-US" dirty="0"/>
          </a:p>
        </p:txBody>
      </p:sp>
    </p:spTree>
    <p:extLst>
      <p:ext uri="{BB962C8B-B14F-4D97-AF65-F5344CB8AC3E}">
        <p14:creationId xmlns:p14="http://schemas.microsoft.com/office/powerpoint/2010/main" val="1967656619"/>
      </p:ext>
    </p:extLst>
  </p:cSld>
  <p:clrMapOvr>
    <a:masterClrMapping/>
  </p:clrMapOvr>
  <mc:AlternateContent xmlns:mc="http://schemas.openxmlformats.org/markup-compatibility/2006" xmlns:p14="http://schemas.microsoft.com/office/powerpoint/2010/main">
    <mc:Choice Requires="p14">
      <p:transition spd="slow" p14:dur="2000" advTm="32342"/>
    </mc:Choice>
    <mc:Fallback xmlns="">
      <p:transition spd="slow" advTm="3234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86EC-CA9E-411F-BB62-EE6291BB6039}"/>
              </a:ext>
            </a:extLst>
          </p:cNvPr>
          <p:cNvSpPr>
            <a:spLocks noGrp="1"/>
          </p:cNvSpPr>
          <p:nvPr>
            <p:ph type="title"/>
          </p:nvPr>
        </p:nvSpPr>
        <p:spPr>
          <a:xfrm>
            <a:off x="1154954" y="511727"/>
            <a:ext cx="8761413" cy="2088859"/>
          </a:xfrm>
        </p:spPr>
        <p:txBody>
          <a:bodyPr>
            <a:normAutofit/>
          </a:bodyPr>
          <a:lstStyle/>
          <a:p>
            <a:pPr marL="0" marR="0" algn="ctr">
              <a:spcBef>
                <a:spcPts val="0"/>
              </a:spcBef>
              <a:spcAft>
                <a:spcPts val="0"/>
              </a:spcAft>
            </a:pPr>
            <a:r>
              <a:rPr lang="en-US" sz="3600" b="1" dirty="0">
                <a:effectLst/>
                <a:latin typeface="Comic Sans MS" panose="030F0702030302020204" pitchFamily="66" charset="0"/>
                <a:ea typeface="Times New Roman" panose="02020603050405020304" pitchFamily="18" charset="0"/>
              </a:rPr>
              <a:t>INTRODUCTION</a:t>
            </a:r>
            <a:br>
              <a:rPr lang="en-US" sz="3600" b="1" dirty="0">
                <a:effectLst/>
                <a:latin typeface="Comic Sans MS" panose="030F0702030302020204" pitchFamily="66" charset="0"/>
                <a:ea typeface="Times New Roman" panose="02020603050405020304" pitchFamily="18" charset="0"/>
              </a:rPr>
            </a:br>
            <a:r>
              <a:rPr lang="en-US" sz="3600" b="1" dirty="0">
                <a:effectLst/>
                <a:latin typeface="Comic Sans MS" panose="030F0702030302020204" pitchFamily="66" charset="0"/>
                <a:ea typeface="Times New Roman" panose="02020603050405020304" pitchFamily="18" charset="0"/>
              </a:rPr>
              <a:t>to the</a:t>
            </a:r>
            <a:br>
              <a:rPr lang="en-US" sz="3600" b="1" dirty="0">
                <a:effectLst/>
                <a:latin typeface="Comic Sans MS" panose="030F0702030302020204" pitchFamily="66" charset="0"/>
                <a:ea typeface="Times New Roman" panose="02020603050405020304" pitchFamily="18" charset="0"/>
              </a:rPr>
            </a:br>
            <a:r>
              <a:rPr lang="en-US" sz="3600" b="1" dirty="0">
                <a:effectLst/>
                <a:latin typeface="Comic Sans MS" panose="030F0702030302020204" pitchFamily="66" charset="0"/>
                <a:ea typeface="Times New Roman" panose="02020603050405020304" pitchFamily="18" charset="0"/>
              </a:rPr>
              <a:t>Sponsor Handbook</a:t>
            </a:r>
            <a:br>
              <a:rPr lang="en-US" sz="3200" dirty="0">
                <a:effectLst/>
                <a:latin typeface="Times New Roman" panose="02020603050405020304" pitchFamily="18" charset="0"/>
                <a:ea typeface="Times New Roman" panose="02020603050405020304" pitchFamily="18" charset="0"/>
              </a:rPr>
            </a:br>
            <a:endParaRPr lang="en-US" dirty="0"/>
          </a:p>
        </p:txBody>
      </p:sp>
      <p:sp>
        <p:nvSpPr>
          <p:cNvPr id="5" name="Rectangle 1">
            <a:extLst>
              <a:ext uri="{FF2B5EF4-FFF2-40B4-BE49-F238E27FC236}">
                <a16:creationId xmlns:a16="http://schemas.microsoft.com/office/drawing/2014/main" id="{BFA9D67B-13B6-4DEE-946F-AC85F8575521}"/>
              </a:ext>
            </a:extLst>
          </p:cNvPr>
          <p:cNvSpPr>
            <a:spLocks noGrp="1" noChangeArrowheads="1"/>
          </p:cNvSpPr>
          <p:nvPr>
            <p:ph idx="1"/>
          </p:nvPr>
        </p:nvSpPr>
        <p:spPr bwMode="auto">
          <a:xfrm>
            <a:off x="1448790" y="2560621"/>
            <a:ext cx="1029773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CFD Local Policy:</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Fiduciary Responsibility</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The Superintendent, principal, and sponsor, as applicable, shall be responsible for the proper administration of District and campus activity funds and student activity funds, including the depositing and withdrawing of such funds, in accordance with state law and local policy, District-approved accounting practices and procedures, and the </a:t>
            </a:r>
            <a:r>
              <a:rPr kumimoji="0" lang="en-US" altLang="en-US" sz="2400" b="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TEA Financial Accountability System Resource Guide.</a:t>
            </a:r>
          </a:p>
        </p:txBody>
      </p:sp>
    </p:spTree>
    <p:extLst>
      <p:ext uri="{BB962C8B-B14F-4D97-AF65-F5344CB8AC3E}">
        <p14:creationId xmlns:p14="http://schemas.microsoft.com/office/powerpoint/2010/main" val="1679323285"/>
      </p:ext>
    </p:extLst>
  </p:cSld>
  <p:clrMapOvr>
    <a:masterClrMapping/>
  </p:clrMapOvr>
  <mc:AlternateContent xmlns:mc="http://schemas.openxmlformats.org/markup-compatibility/2006" xmlns:p14="http://schemas.microsoft.com/office/powerpoint/2010/main">
    <mc:Choice Requires="p14">
      <p:transition spd="slow" p14:dur="2000" advTm="25782"/>
    </mc:Choice>
    <mc:Fallback xmlns="">
      <p:transition spd="slow" advTm="2578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26B0-641A-4B5E-BC4F-0BB21388FEB8}"/>
              </a:ext>
            </a:extLst>
          </p:cNvPr>
          <p:cNvSpPr>
            <a:spLocks noGrp="1"/>
          </p:cNvSpPr>
          <p:nvPr>
            <p:ph type="ctrTitle"/>
          </p:nvPr>
        </p:nvSpPr>
        <p:spPr>
          <a:xfrm>
            <a:off x="3239984" y="2584367"/>
            <a:ext cx="5712031" cy="1689265"/>
          </a:xfrm>
        </p:spPr>
        <p:txBody>
          <a:bodyPr>
            <a:normAutofit/>
          </a:bodyPr>
          <a:lstStyle/>
          <a:p>
            <a:pPr algn="ctr"/>
            <a:r>
              <a:rPr lang="en-US" b="1" dirty="0"/>
              <a:t>SALES TAX</a:t>
            </a:r>
            <a:br>
              <a:rPr lang="en-US" dirty="0"/>
            </a:br>
            <a:endParaRPr lang="en-US" dirty="0"/>
          </a:p>
        </p:txBody>
      </p:sp>
    </p:spTree>
    <p:extLst>
      <p:ext uri="{BB962C8B-B14F-4D97-AF65-F5344CB8AC3E}">
        <p14:creationId xmlns:p14="http://schemas.microsoft.com/office/powerpoint/2010/main" val="3726595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83" y="436228"/>
            <a:ext cx="11241248" cy="922670"/>
          </a:xfrm>
        </p:spPr>
        <p:txBody>
          <a:bodyPr/>
          <a:lstStyle/>
          <a:p>
            <a:pPr algn="ctr"/>
            <a:r>
              <a:rPr lang="en-US" b="1" u="sng" dirty="0"/>
              <a:t>TAX-FREE PURCHASES</a:t>
            </a:r>
            <a:endParaRPr lang="en-US" dirty="0"/>
          </a:p>
        </p:txBody>
      </p:sp>
      <p:sp>
        <p:nvSpPr>
          <p:cNvPr id="3" name="Content Placeholder 2"/>
          <p:cNvSpPr>
            <a:spLocks noGrp="1"/>
          </p:cNvSpPr>
          <p:nvPr>
            <p:ph idx="1"/>
          </p:nvPr>
        </p:nvSpPr>
        <p:spPr>
          <a:xfrm>
            <a:off x="1816925" y="1422902"/>
            <a:ext cx="9989110" cy="5084776"/>
          </a:xfrm>
        </p:spPr>
        <p:txBody>
          <a:bodyPr>
            <a:normAutofit fontScale="92500"/>
          </a:bodyPr>
          <a:lstStyle/>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Most items purchased for the school’s use are exempt from sales tax. A Texas Sales and Use Tax Exemption Certificate must be presented to the vendor in order to qualify for a tax exemption.</a:t>
            </a:r>
          </a:p>
          <a:p>
            <a:pPr>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The Bookkeeper </a:t>
            </a:r>
            <a:r>
              <a:rPr lang="en-US" sz="2000" b="1" u="sng" dirty="0">
                <a:latin typeface="Calibri" panose="020F0502020204030204" pitchFamily="34" charset="0"/>
                <a:cs typeface="Calibri" panose="020F0502020204030204" pitchFamily="34" charset="0"/>
              </a:rPr>
              <a:t>cannot pay sales tax </a:t>
            </a:r>
            <a:r>
              <a:rPr lang="en-US" sz="2000" dirty="0">
                <a:latin typeface="Calibri" panose="020F0502020204030204" pitchFamily="34" charset="0"/>
                <a:cs typeface="Calibri" panose="020F0502020204030204" pitchFamily="34" charset="0"/>
              </a:rPr>
              <a:t>to a vendor or reimburse an individual for sales tax paid if the district is not required to pay tax on the item or service.</a:t>
            </a:r>
          </a:p>
          <a:p>
            <a:pPr marL="0" indent="0">
              <a:buNone/>
            </a:pPr>
            <a:endParaRPr lang="en-US" sz="20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Sales tax on meals for athletic teams, bands, etc. is exempt </a:t>
            </a:r>
            <a:r>
              <a:rPr lang="en-US" sz="2000" b="1" dirty="0">
                <a:latin typeface="Calibri" panose="020F0502020204030204" pitchFamily="34" charset="0"/>
                <a:cs typeface="Calibri" panose="020F0502020204030204" pitchFamily="34" charset="0"/>
              </a:rPr>
              <a:t>only</a:t>
            </a:r>
            <a:r>
              <a:rPr lang="en-US" sz="2000" dirty="0">
                <a:latin typeface="Calibri" panose="020F0502020204030204" pitchFamily="34" charset="0"/>
                <a:cs typeface="Calibri" panose="020F0502020204030204" pitchFamily="34" charset="0"/>
              </a:rPr>
              <a:t> if the school contracts for the meal and the meal is paid for by the school.</a:t>
            </a:r>
          </a:p>
          <a:p>
            <a:pPr>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Individual members are not eligible under IRS regulations for a tax exemption from meals they purchase. Reimbursement is available for taxes paid on prepared food</a:t>
            </a:r>
            <a:r>
              <a:rPr lang="en-US" dirty="0"/>
              <a:t>.</a:t>
            </a:r>
          </a:p>
        </p:txBody>
      </p:sp>
      <p:pic>
        <p:nvPicPr>
          <p:cNvPr id="5" name="Picture 4"/>
          <p:cNvPicPr>
            <a:picLocks noChangeAspect="1"/>
          </p:cNvPicPr>
          <p:nvPr/>
        </p:nvPicPr>
        <p:blipFill>
          <a:blip r:embed="rId3"/>
          <a:stretch>
            <a:fillRect/>
          </a:stretch>
        </p:blipFill>
        <p:spPr>
          <a:xfrm rot="20741936">
            <a:off x="260385" y="212310"/>
            <a:ext cx="2058648" cy="1370505"/>
          </a:xfrm>
          <a:prstGeom prst="rect">
            <a:avLst/>
          </a:prstGeom>
          <a:ln>
            <a:noFill/>
          </a:ln>
          <a:effectLst>
            <a:softEdge rad="112500"/>
          </a:effectLst>
        </p:spPr>
      </p:pic>
    </p:spTree>
    <p:extLst>
      <p:ext uri="{BB962C8B-B14F-4D97-AF65-F5344CB8AC3E}">
        <p14:creationId xmlns:p14="http://schemas.microsoft.com/office/powerpoint/2010/main" val="1801574785"/>
      </p:ext>
    </p:extLst>
  </p:cSld>
  <p:clrMapOvr>
    <a:masterClrMapping/>
  </p:clrMapOvr>
  <mc:AlternateContent xmlns:mc="http://schemas.openxmlformats.org/markup-compatibility/2006" xmlns:p14="http://schemas.microsoft.com/office/powerpoint/2010/main">
    <mc:Choice Requires="p14">
      <p:transition spd="slow" p14:dur="2000" advTm="45349"/>
    </mc:Choice>
    <mc:Fallback xmlns="">
      <p:transition spd="slow" advTm="45349"/>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824999" y="5084804"/>
            <a:ext cx="1863234" cy="1358900"/>
          </a:xfrm>
          <a:prstGeom prst="rect">
            <a:avLst/>
          </a:prstGeom>
        </p:spPr>
      </p:pic>
      <p:sp>
        <p:nvSpPr>
          <p:cNvPr id="2" name="Title 1"/>
          <p:cNvSpPr>
            <a:spLocks noGrp="1"/>
          </p:cNvSpPr>
          <p:nvPr>
            <p:ph type="title"/>
          </p:nvPr>
        </p:nvSpPr>
        <p:spPr>
          <a:xfrm>
            <a:off x="2665544" y="157811"/>
            <a:ext cx="6860912" cy="935936"/>
          </a:xfrm>
        </p:spPr>
        <p:txBody>
          <a:bodyPr/>
          <a:lstStyle/>
          <a:p>
            <a:pPr algn="ctr"/>
            <a:r>
              <a:rPr lang="en-US" b="1" u="sng" dirty="0"/>
              <a:t>TAX-FREE PURCHASES</a:t>
            </a:r>
            <a:endParaRPr lang="en-US" dirty="0"/>
          </a:p>
        </p:txBody>
      </p:sp>
      <p:sp>
        <p:nvSpPr>
          <p:cNvPr id="3" name="Content Placeholder 2"/>
          <p:cNvSpPr>
            <a:spLocks noGrp="1"/>
          </p:cNvSpPr>
          <p:nvPr>
            <p:ph idx="1"/>
          </p:nvPr>
        </p:nvSpPr>
        <p:spPr>
          <a:xfrm>
            <a:off x="645459" y="1093746"/>
            <a:ext cx="10865223" cy="5199477"/>
          </a:xfrm>
        </p:spPr>
        <p:txBody>
          <a:bodyPr>
            <a:noAutofit/>
          </a:bodyPr>
          <a:lstStyle/>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School districts are exempt from the state portion of hotel tax. A Texas Hotel Occupancy Tax Exemption Certificate (which can be found under Departments-Procurement-Travel-Hotel Accommodations page) must be submitted to the hotel. NEISD is required to pay the local taxes; reimbursement is available for the local taxes.</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When renting vehicles, a Motor Vehicle Rental Exemption Certificate must be presented to the vendor to obtain the sales tax exemption.</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Groups are required to use the district car rental vendors when renting vehicles.</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Please note…. property damage coverage insurance (collision/comprehensive) should be purchased when renting vehicles.</a:t>
            </a:r>
          </a:p>
        </p:txBody>
      </p:sp>
    </p:spTree>
    <p:extLst>
      <p:ext uri="{BB962C8B-B14F-4D97-AF65-F5344CB8AC3E}">
        <p14:creationId xmlns:p14="http://schemas.microsoft.com/office/powerpoint/2010/main" val="515870285"/>
      </p:ext>
    </p:extLst>
  </p:cSld>
  <p:clrMapOvr>
    <a:masterClrMapping/>
  </p:clrMapOvr>
  <mc:AlternateContent xmlns:mc="http://schemas.openxmlformats.org/markup-compatibility/2006" xmlns:p14="http://schemas.microsoft.com/office/powerpoint/2010/main">
    <mc:Choice Requires="p14">
      <p:transition spd="slow" p14:dur="2000" advTm="45386"/>
    </mc:Choice>
    <mc:Fallback xmlns="">
      <p:transition spd="slow" advTm="4538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8130" y="119466"/>
            <a:ext cx="4215740" cy="734241"/>
          </a:xfrm>
        </p:spPr>
        <p:txBody>
          <a:bodyPr>
            <a:normAutofit/>
          </a:bodyPr>
          <a:lstStyle/>
          <a:p>
            <a:pPr algn="ctr"/>
            <a:r>
              <a:rPr lang="en-US" b="1" u="sng" dirty="0"/>
              <a:t>TAX-FREE DAYS</a:t>
            </a:r>
            <a:endParaRPr lang="en-US" dirty="0"/>
          </a:p>
        </p:txBody>
      </p:sp>
      <p:sp>
        <p:nvSpPr>
          <p:cNvPr id="3" name="Content Placeholder 2"/>
          <p:cNvSpPr>
            <a:spLocks noGrp="1"/>
          </p:cNvSpPr>
          <p:nvPr>
            <p:ph idx="1"/>
          </p:nvPr>
        </p:nvSpPr>
        <p:spPr>
          <a:xfrm>
            <a:off x="1816924" y="853707"/>
            <a:ext cx="10107427" cy="5884827"/>
          </a:xfrm>
        </p:spPr>
        <p:txBody>
          <a:bodyPr>
            <a:normAutofit fontScale="62500" lnSpcReduction="20000"/>
          </a:bodyPr>
          <a:lstStyle/>
          <a:p>
            <a:pPr marL="0" indent="0" algn="ctr">
              <a:buNone/>
            </a:pPr>
            <a:r>
              <a:rPr lang="en-US" sz="3800" dirty="0"/>
              <a:t>The school district, the school, and each bona-fide student activity fund account are permitted TWO tax-free sales days </a:t>
            </a:r>
            <a:r>
              <a:rPr lang="en-US" sz="3800" b="1" dirty="0"/>
              <a:t>per CALENDAR year</a:t>
            </a:r>
            <a:r>
              <a:rPr lang="en-US" sz="3800" dirty="0"/>
              <a:t>.</a:t>
            </a:r>
          </a:p>
          <a:p>
            <a:pPr marL="0" indent="0">
              <a:buNone/>
            </a:pPr>
            <a:r>
              <a:rPr lang="en-US" sz="2600" dirty="0">
                <a:latin typeface="Calibri" panose="020F0502020204030204" pitchFamily="34" charset="0"/>
                <a:cs typeface="Calibri" panose="020F0502020204030204" pitchFamily="34" charset="0"/>
              </a:rPr>
              <a:t>Any student group which is recognized by the school and is organized by </a:t>
            </a:r>
            <a:r>
              <a:rPr lang="en-US" sz="2600" b="1" dirty="0">
                <a:latin typeface="Calibri" panose="020F0502020204030204" pitchFamily="34" charset="0"/>
                <a:cs typeface="Calibri" panose="020F0502020204030204" pitchFamily="34" charset="0"/>
              </a:rPr>
              <a:t>electing officers, holding meetings</a:t>
            </a:r>
            <a:r>
              <a:rPr lang="en-US" sz="2600" dirty="0">
                <a:latin typeface="Calibri" panose="020F0502020204030204" pitchFamily="34" charset="0"/>
                <a:cs typeface="Calibri" panose="020F0502020204030204" pitchFamily="34" charset="0"/>
              </a:rPr>
              <a:t>, and </a:t>
            </a:r>
            <a:r>
              <a:rPr lang="en-US" sz="2600" b="1" dirty="0">
                <a:latin typeface="Calibri" panose="020F0502020204030204" pitchFamily="34" charset="0"/>
                <a:cs typeface="Calibri" panose="020F0502020204030204" pitchFamily="34" charset="0"/>
              </a:rPr>
              <a:t>conducting business </a:t>
            </a:r>
            <a:r>
              <a:rPr lang="en-US" sz="2600" dirty="0">
                <a:latin typeface="Calibri" panose="020F0502020204030204" pitchFamily="34" charset="0"/>
                <a:cs typeface="Calibri" panose="020F0502020204030204" pitchFamily="34" charset="0"/>
              </a:rPr>
              <a:t>are bona-fide chapters of the school. Groups meeting for classroom instruction or team sports are not categorized as bona-fide chapters and do not qualify for the tax-free sales days.</a:t>
            </a:r>
          </a:p>
          <a:p>
            <a:pPr marL="0" indent="0">
              <a:buNone/>
            </a:pPr>
            <a:r>
              <a:rPr lang="en-US" sz="2600" dirty="0">
                <a:latin typeface="Calibri" panose="020F0502020204030204" pitchFamily="34" charset="0"/>
                <a:cs typeface="Calibri" panose="020F0502020204030204" pitchFamily="34" charset="0"/>
              </a:rPr>
              <a:t>For example:</a:t>
            </a:r>
          </a:p>
          <a:p>
            <a:pPr marL="0" indent="0">
              <a:buNone/>
            </a:pPr>
            <a:r>
              <a:rPr lang="en-US" sz="2600" dirty="0">
                <a:latin typeface="Calibri" panose="020F0502020204030204" pitchFamily="34" charset="0"/>
                <a:cs typeface="Calibri" panose="020F0502020204030204" pitchFamily="34" charset="0"/>
              </a:rPr>
              <a:t>The school district qualifies for a tax-free day.</a:t>
            </a:r>
          </a:p>
          <a:p>
            <a:pPr marL="0" indent="0">
              <a:buNone/>
            </a:pPr>
            <a:r>
              <a:rPr lang="en-US" sz="2600" dirty="0">
                <a:latin typeface="Calibri" panose="020F0502020204030204" pitchFamily="34" charset="0"/>
                <a:cs typeface="Calibri" panose="020F0502020204030204" pitchFamily="34" charset="0"/>
              </a:rPr>
              <a:t>The school-wide fundraiser qualifies for a tax-free day.</a:t>
            </a:r>
          </a:p>
          <a:p>
            <a:pPr marL="0" indent="0">
              <a:buNone/>
            </a:pPr>
            <a:r>
              <a:rPr lang="en-US" sz="2600" dirty="0">
                <a:latin typeface="Calibri" panose="020F0502020204030204" pitchFamily="34" charset="0"/>
                <a:cs typeface="Calibri" panose="020F0502020204030204" pitchFamily="34" charset="0"/>
              </a:rPr>
              <a:t>The Basketball Club qualifies, but the basketball team does not.</a:t>
            </a:r>
          </a:p>
          <a:p>
            <a:pPr marL="0" indent="0">
              <a:buNone/>
            </a:pPr>
            <a:r>
              <a:rPr lang="en-US" sz="2600" dirty="0">
                <a:latin typeface="Calibri" panose="020F0502020204030204" pitchFamily="34" charset="0"/>
                <a:cs typeface="Calibri" panose="020F0502020204030204" pitchFamily="34" charset="0"/>
              </a:rPr>
              <a:t>The Cheerleader Club qualifies, but the cheerleader team does not.</a:t>
            </a:r>
          </a:p>
          <a:p>
            <a:pPr marL="0" indent="0">
              <a:buNone/>
            </a:pPr>
            <a:r>
              <a:rPr lang="en-US" sz="2600" dirty="0">
                <a:latin typeface="Calibri" panose="020F0502020204030204" pitchFamily="34" charset="0"/>
                <a:cs typeface="Calibri" panose="020F0502020204030204" pitchFamily="34" charset="0"/>
              </a:rPr>
              <a:t>The French Club qualifies, but the French classes do not.</a:t>
            </a:r>
          </a:p>
          <a:p>
            <a:pPr marL="0" indent="0">
              <a:buNone/>
            </a:pPr>
            <a:r>
              <a:rPr lang="en-US" sz="2600" dirty="0">
                <a:latin typeface="Calibri" panose="020F0502020204030204" pitchFamily="34" charset="0"/>
                <a:cs typeface="Calibri" panose="020F0502020204030204" pitchFamily="34" charset="0"/>
              </a:rPr>
              <a:t>The Senior Class qualifies, but not a class which has seniors in it.</a:t>
            </a:r>
          </a:p>
          <a:p>
            <a:pPr marL="0" indent="0">
              <a:buNone/>
            </a:pPr>
            <a:r>
              <a:rPr lang="en-US" sz="2600" dirty="0">
                <a:latin typeface="Calibri" panose="020F0502020204030204" pitchFamily="34" charset="0"/>
                <a:cs typeface="Calibri" panose="020F0502020204030204" pitchFamily="34" charset="0"/>
              </a:rPr>
              <a:t>Sales must take place within a 24-hour period. If items are pre-sold, such as yearbooks, then delivery must take place within a 24-hour period. Items sold after the completion of the one-day event are taxable.</a:t>
            </a:r>
          </a:p>
        </p:txBody>
      </p:sp>
      <p:pic>
        <p:nvPicPr>
          <p:cNvPr id="4" name="Picture 3"/>
          <p:cNvPicPr>
            <a:picLocks noChangeAspect="1"/>
          </p:cNvPicPr>
          <p:nvPr/>
        </p:nvPicPr>
        <p:blipFill>
          <a:blip r:embed="rId3"/>
          <a:stretch>
            <a:fillRect/>
          </a:stretch>
        </p:blipFill>
        <p:spPr>
          <a:xfrm>
            <a:off x="9037122" y="3429000"/>
            <a:ext cx="2593906" cy="1054665"/>
          </a:xfrm>
          <a:prstGeom prst="rect">
            <a:avLst/>
          </a:prstGeom>
        </p:spPr>
      </p:pic>
    </p:spTree>
    <p:extLst>
      <p:ext uri="{BB962C8B-B14F-4D97-AF65-F5344CB8AC3E}">
        <p14:creationId xmlns:p14="http://schemas.microsoft.com/office/powerpoint/2010/main" val="2265716456"/>
      </p:ext>
    </p:extLst>
  </p:cSld>
  <p:clrMapOvr>
    <a:masterClrMapping/>
  </p:clrMapOvr>
  <mc:AlternateContent xmlns:mc="http://schemas.openxmlformats.org/markup-compatibility/2006" xmlns:p14="http://schemas.microsoft.com/office/powerpoint/2010/main">
    <mc:Choice Requires="p14">
      <p:transition spd="slow" p14:dur="2000" advTm="66499"/>
    </mc:Choice>
    <mc:Fallback xmlns="">
      <p:transition spd="slow" advTm="6649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87" y="150893"/>
            <a:ext cx="11248025" cy="906011"/>
          </a:xfrm>
        </p:spPr>
        <p:txBody>
          <a:bodyPr/>
          <a:lstStyle/>
          <a:p>
            <a:pPr algn="ctr"/>
            <a:r>
              <a:rPr lang="en-US" b="1" u="sng" dirty="0"/>
              <a:t>TAX-EXEMPT SALES	</a:t>
            </a:r>
            <a:endParaRPr lang="en-US" dirty="0"/>
          </a:p>
        </p:txBody>
      </p:sp>
      <p:sp>
        <p:nvSpPr>
          <p:cNvPr id="3" name="Content Placeholder 2"/>
          <p:cNvSpPr>
            <a:spLocks noGrp="1"/>
          </p:cNvSpPr>
          <p:nvPr>
            <p:ph idx="1"/>
          </p:nvPr>
        </p:nvSpPr>
        <p:spPr>
          <a:xfrm>
            <a:off x="1674421" y="855023"/>
            <a:ext cx="10174110" cy="5852084"/>
          </a:xfrm>
        </p:spPr>
        <p:txBody>
          <a:bodyPr>
            <a:normAutofit fontScale="32500" lnSpcReduction="20000"/>
          </a:bodyPr>
          <a:lstStyle/>
          <a:p>
            <a:pPr marL="0" indent="0" algn="ctr">
              <a:buNone/>
            </a:pPr>
            <a:r>
              <a:rPr lang="en-US" sz="6000" dirty="0"/>
              <a:t>When items or services are sold, the sales are reported monthly to the State. There are tax-exempt and taxable sales.</a:t>
            </a:r>
          </a:p>
          <a:p>
            <a:pPr marL="0" indent="0">
              <a:buNone/>
            </a:pPr>
            <a:r>
              <a:rPr lang="en-US" sz="4900" b="1" dirty="0">
                <a:latin typeface="Calibri" panose="020F0502020204030204" pitchFamily="34" charset="0"/>
                <a:cs typeface="Calibri" panose="020F0502020204030204" pitchFamily="34" charset="0"/>
              </a:rPr>
              <a:t>The following items are automatically exempt from sales tax:</a:t>
            </a:r>
          </a:p>
          <a:p>
            <a:pPr marL="0" indent="0">
              <a:buNone/>
            </a:pPr>
            <a:r>
              <a:rPr lang="en-US" sz="4900" u="sng" dirty="0">
                <a:latin typeface="Calibri" panose="020F0502020204030204" pitchFamily="34" charset="0"/>
                <a:cs typeface="Calibri" panose="020F0502020204030204" pitchFamily="34" charset="0"/>
              </a:rPr>
              <a:t>Ad Sales </a:t>
            </a:r>
            <a:r>
              <a:rPr lang="en-US" sz="4900" dirty="0">
                <a:latin typeface="Calibri" panose="020F0502020204030204" pitchFamily="34" charset="0"/>
                <a:cs typeface="Calibri" panose="020F0502020204030204" pitchFamily="34" charset="0"/>
              </a:rPr>
              <a:t>– in yearbooks, athletic programs, newspapers, posters</a:t>
            </a:r>
          </a:p>
          <a:p>
            <a:pPr marL="0" indent="0">
              <a:buNone/>
            </a:pPr>
            <a:r>
              <a:rPr lang="en-US" sz="4900" u="sng" dirty="0">
                <a:latin typeface="Calibri" panose="020F0502020204030204" pitchFamily="34" charset="0"/>
                <a:cs typeface="Calibri" panose="020F0502020204030204" pitchFamily="34" charset="0"/>
              </a:rPr>
              <a:t>Admission </a:t>
            </a:r>
            <a:r>
              <a:rPr lang="en-US" sz="4900" dirty="0">
                <a:latin typeface="Calibri" panose="020F0502020204030204" pitchFamily="34" charset="0"/>
                <a:cs typeface="Calibri" panose="020F0502020204030204" pitchFamily="34" charset="0"/>
              </a:rPr>
              <a:t>– athletic, dances, dance performances, drama and musical performances</a:t>
            </a:r>
          </a:p>
          <a:p>
            <a:pPr marL="0" indent="0">
              <a:buNone/>
            </a:pPr>
            <a:r>
              <a:rPr lang="en-US" sz="4900" u="sng" dirty="0">
                <a:latin typeface="Calibri" panose="020F0502020204030204" pitchFamily="34" charset="0"/>
                <a:cs typeface="Calibri" panose="020F0502020204030204" pitchFamily="34" charset="0"/>
              </a:rPr>
              <a:t>Admission</a:t>
            </a:r>
            <a:r>
              <a:rPr lang="en-US" sz="4900" dirty="0">
                <a:latin typeface="Calibri" panose="020F0502020204030204" pitchFamily="34" charset="0"/>
                <a:cs typeface="Calibri" panose="020F0502020204030204" pitchFamily="34" charset="0"/>
              </a:rPr>
              <a:t> – summer camps, clinics, workshops, project graduation</a:t>
            </a:r>
          </a:p>
          <a:p>
            <a:pPr marL="0" indent="0">
              <a:buNone/>
            </a:pPr>
            <a:r>
              <a:rPr lang="en-US" sz="4900" u="sng" dirty="0">
                <a:latin typeface="Calibri" panose="020F0502020204030204" pitchFamily="34" charset="0"/>
                <a:cs typeface="Calibri" panose="020F0502020204030204" pitchFamily="34" charset="0"/>
              </a:rPr>
              <a:t>Admission</a:t>
            </a:r>
            <a:r>
              <a:rPr lang="en-US" sz="4900" dirty="0">
                <a:latin typeface="Calibri" panose="020F0502020204030204" pitchFamily="34" charset="0"/>
                <a:cs typeface="Calibri" panose="020F0502020204030204" pitchFamily="34" charset="0"/>
              </a:rPr>
              <a:t> – banquet fees, bids, prom, homecoming</a:t>
            </a:r>
          </a:p>
          <a:p>
            <a:pPr marL="0" indent="0">
              <a:buNone/>
            </a:pPr>
            <a:r>
              <a:rPr lang="en-US" sz="4900" u="sng" dirty="0">
                <a:latin typeface="Calibri" panose="020F0502020204030204" pitchFamily="34" charset="0"/>
                <a:cs typeface="Calibri" panose="020F0502020204030204" pitchFamily="34" charset="0"/>
              </a:rPr>
              <a:t>Admission</a:t>
            </a:r>
            <a:r>
              <a:rPr lang="en-US" sz="4900" dirty="0">
                <a:latin typeface="Calibri" panose="020F0502020204030204" pitchFamily="34" charset="0"/>
                <a:cs typeface="Calibri" panose="020F0502020204030204" pitchFamily="34" charset="0"/>
              </a:rPr>
              <a:t> - tournament fees, academic competition fees</a:t>
            </a:r>
          </a:p>
          <a:p>
            <a:pPr marL="0" indent="0">
              <a:buNone/>
            </a:pPr>
            <a:r>
              <a:rPr lang="en-US" sz="4900" u="sng" dirty="0">
                <a:latin typeface="Calibri" panose="020F0502020204030204" pitchFamily="34" charset="0"/>
                <a:cs typeface="Calibri" panose="020F0502020204030204" pitchFamily="34" charset="0"/>
              </a:rPr>
              <a:t>Cosmetology services </a:t>
            </a:r>
            <a:r>
              <a:rPr lang="en-US" sz="4900" dirty="0">
                <a:latin typeface="Calibri" panose="020F0502020204030204" pitchFamily="34" charset="0"/>
                <a:cs typeface="Calibri" panose="020F0502020204030204" pitchFamily="34" charset="0"/>
              </a:rPr>
              <a:t>(Products sold to customers are taxable)</a:t>
            </a:r>
          </a:p>
          <a:p>
            <a:pPr marL="0" indent="0">
              <a:buNone/>
            </a:pPr>
            <a:r>
              <a:rPr lang="en-US" sz="4900" u="sng" dirty="0">
                <a:latin typeface="Calibri" panose="020F0502020204030204" pitchFamily="34" charset="0"/>
                <a:cs typeface="Calibri" panose="020F0502020204030204" pitchFamily="34" charset="0"/>
              </a:rPr>
              <a:t>Discount/Entertainment cards and books</a:t>
            </a:r>
          </a:p>
          <a:p>
            <a:pPr marL="0" indent="0">
              <a:buNone/>
            </a:pPr>
            <a:r>
              <a:rPr lang="en-US" sz="4900" u="sng" dirty="0">
                <a:latin typeface="Calibri" panose="020F0502020204030204" pitchFamily="34" charset="0"/>
                <a:cs typeface="Calibri" panose="020F0502020204030204" pitchFamily="34" charset="0"/>
              </a:rPr>
              <a:t>Facility rentals for school groups</a:t>
            </a:r>
          </a:p>
          <a:p>
            <a:pPr marL="0" indent="0">
              <a:buNone/>
            </a:pPr>
            <a:r>
              <a:rPr lang="en-US" sz="4900" u="sng" dirty="0">
                <a:latin typeface="Calibri" panose="020F0502020204030204" pitchFamily="34" charset="0"/>
                <a:cs typeface="Calibri" panose="020F0502020204030204" pitchFamily="34" charset="0"/>
              </a:rPr>
              <a:t>Food items sold during fundraisers</a:t>
            </a:r>
          </a:p>
          <a:p>
            <a:pPr marL="0" indent="0">
              <a:buNone/>
            </a:pPr>
            <a:r>
              <a:rPr lang="en-US" sz="4900" u="sng" dirty="0">
                <a:latin typeface="Calibri" panose="020F0502020204030204" pitchFamily="34" charset="0"/>
                <a:cs typeface="Calibri" panose="020F0502020204030204" pitchFamily="34" charset="0"/>
              </a:rPr>
              <a:t>Labor - automotive, upholstery classes (parts are taxable)</a:t>
            </a:r>
          </a:p>
          <a:p>
            <a:pPr marL="0" indent="0">
              <a:buNone/>
            </a:pPr>
            <a:r>
              <a:rPr lang="en-US" sz="4900" u="sng" dirty="0">
                <a:latin typeface="Calibri" panose="020F0502020204030204" pitchFamily="34" charset="0"/>
                <a:cs typeface="Calibri" panose="020F0502020204030204" pitchFamily="34" charset="0"/>
              </a:rPr>
              <a:t>Magazine subscriptions greater than six months</a:t>
            </a:r>
          </a:p>
          <a:p>
            <a:pPr marL="0" indent="0">
              <a:buNone/>
            </a:pPr>
            <a:r>
              <a:rPr lang="en-US" sz="4900" u="sng" dirty="0">
                <a:latin typeface="Calibri" panose="020F0502020204030204" pitchFamily="34" charset="0"/>
                <a:cs typeface="Calibri" panose="020F0502020204030204" pitchFamily="34" charset="0"/>
              </a:rPr>
              <a:t>Parking permits</a:t>
            </a:r>
          </a:p>
        </p:txBody>
      </p:sp>
      <p:pic>
        <p:nvPicPr>
          <p:cNvPr id="4" name="Picture 3"/>
          <p:cNvPicPr>
            <a:picLocks noChangeAspect="1"/>
          </p:cNvPicPr>
          <p:nvPr/>
        </p:nvPicPr>
        <p:blipFill>
          <a:blip r:embed="rId3"/>
          <a:stretch>
            <a:fillRect/>
          </a:stretch>
        </p:blipFill>
        <p:spPr>
          <a:xfrm>
            <a:off x="9763487" y="4573296"/>
            <a:ext cx="2085044" cy="2045868"/>
          </a:xfrm>
          <a:prstGeom prst="rect">
            <a:avLst/>
          </a:prstGeom>
        </p:spPr>
      </p:pic>
    </p:spTree>
    <p:extLst>
      <p:ext uri="{BB962C8B-B14F-4D97-AF65-F5344CB8AC3E}">
        <p14:creationId xmlns:p14="http://schemas.microsoft.com/office/powerpoint/2010/main" val="3287277715"/>
      </p:ext>
    </p:extLst>
  </p:cSld>
  <p:clrMapOvr>
    <a:masterClrMapping/>
  </p:clrMapOvr>
  <mc:AlternateContent xmlns:mc="http://schemas.openxmlformats.org/markup-compatibility/2006" xmlns:p14="http://schemas.microsoft.com/office/powerpoint/2010/main">
    <mc:Choice Requires="p14">
      <p:transition spd="slow" p14:dur="2000" advTm="56707"/>
    </mc:Choice>
    <mc:Fallback xmlns="">
      <p:transition spd="slow" advTm="56707"/>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888914">
            <a:off x="10073865" y="3241470"/>
            <a:ext cx="2023324" cy="763908"/>
          </a:xfrm>
          <a:prstGeom prst="rect">
            <a:avLst/>
          </a:prstGeom>
          <a:ln>
            <a:noFill/>
          </a:ln>
          <a:effectLst>
            <a:softEdge rad="112500"/>
          </a:effectLst>
        </p:spPr>
      </p:pic>
      <p:pic>
        <p:nvPicPr>
          <p:cNvPr id="9" name="Picture 8">
            <a:extLst>
              <a:ext uri="{FF2B5EF4-FFF2-40B4-BE49-F238E27FC236}">
                <a16:creationId xmlns:a16="http://schemas.microsoft.com/office/drawing/2014/main" id="{607B26CB-322A-41C4-A8A9-86A4676B653A}"/>
              </a:ext>
            </a:extLst>
          </p:cNvPr>
          <p:cNvPicPr>
            <a:picLocks noChangeAspect="1"/>
          </p:cNvPicPr>
          <p:nvPr/>
        </p:nvPicPr>
        <p:blipFill>
          <a:blip r:embed="rId4"/>
          <a:stretch>
            <a:fillRect/>
          </a:stretch>
        </p:blipFill>
        <p:spPr>
          <a:xfrm rot="20301379">
            <a:off x="344241" y="2972654"/>
            <a:ext cx="2109638" cy="1233601"/>
          </a:xfrm>
          <a:prstGeom prst="rect">
            <a:avLst/>
          </a:prstGeom>
        </p:spPr>
      </p:pic>
      <p:sp>
        <p:nvSpPr>
          <p:cNvPr id="2" name="Title 1"/>
          <p:cNvSpPr>
            <a:spLocks noGrp="1"/>
          </p:cNvSpPr>
          <p:nvPr>
            <p:ph type="title"/>
          </p:nvPr>
        </p:nvSpPr>
        <p:spPr>
          <a:xfrm>
            <a:off x="3267497" y="146806"/>
            <a:ext cx="6365174" cy="939567"/>
          </a:xfrm>
        </p:spPr>
        <p:txBody>
          <a:bodyPr/>
          <a:lstStyle/>
          <a:p>
            <a:pPr algn="ctr"/>
            <a:r>
              <a:rPr lang="en-US" b="1" u="sng" dirty="0"/>
              <a:t>TAXABLE SALES</a:t>
            </a:r>
            <a:endParaRPr lang="en-US" dirty="0"/>
          </a:p>
        </p:txBody>
      </p:sp>
      <p:sp>
        <p:nvSpPr>
          <p:cNvPr id="3" name="Content Placeholder 2"/>
          <p:cNvSpPr>
            <a:spLocks noGrp="1"/>
          </p:cNvSpPr>
          <p:nvPr>
            <p:ph idx="1"/>
          </p:nvPr>
        </p:nvSpPr>
        <p:spPr>
          <a:xfrm>
            <a:off x="1662544" y="942727"/>
            <a:ext cx="9377549" cy="5293454"/>
          </a:xfrm>
        </p:spPr>
        <p:txBody>
          <a:bodyPr>
            <a:normAutofit fontScale="85000" lnSpcReduction="20000"/>
          </a:bodyPr>
          <a:lstStyle/>
          <a:p>
            <a:pPr>
              <a:buFont typeface="Wingdings" panose="05000000000000000000" pitchFamily="2" charset="2"/>
              <a:buChar char="Ø"/>
            </a:pPr>
            <a:r>
              <a:rPr lang="en-US" sz="2400" dirty="0"/>
              <a:t>Sales tax must be collected on items purchased by the school and resold to individuals, as this becomes their personal property. This also includes any type of “digital” download.</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Sales tax will be deducted from the deposit amount based on the description provided to the bookkeeper when the funds and documentation are turned in.</a:t>
            </a:r>
          </a:p>
          <a:p>
            <a:pPr marL="0" indent="0">
              <a:buNone/>
            </a:pPr>
            <a:endParaRPr lang="en-US" sz="1400" dirty="0"/>
          </a:p>
          <a:p>
            <a:pPr marL="0" indent="0" algn="ctr">
              <a:buNone/>
            </a:pPr>
            <a:r>
              <a:rPr lang="en-US" sz="2300" b="1" dirty="0"/>
              <a:t>Taxable Sales Examples:</a:t>
            </a:r>
          </a:p>
          <a:p>
            <a:pPr marL="0" indent="0" algn="ctr">
              <a:buNone/>
            </a:pPr>
            <a:endParaRPr lang="en-US" sz="1300" b="1" dirty="0"/>
          </a:p>
          <a:p>
            <a:pPr marL="0" indent="0" algn="ctr">
              <a:buNone/>
            </a:pPr>
            <a:endParaRPr lang="en-US" sz="1300" b="1" dirty="0"/>
          </a:p>
          <a:p>
            <a:pPr marL="0" indent="0" algn="ctr">
              <a:buNone/>
            </a:pPr>
            <a:endParaRPr lang="en-US" sz="1300" b="1" dirty="0"/>
          </a:p>
          <a:p>
            <a:pPr marL="0" indent="0" algn="ctr">
              <a:buNone/>
            </a:pPr>
            <a:endParaRPr lang="en-US" sz="1300" b="1" dirty="0"/>
          </a:p>
          <a:p>
            <a:pPr marL="0" indent="0" algn="ctr">
              <a:buNone/>
            </a:pPr>
            <a:endParaRPr lang="en-US" sz="1300" b="1" dirty="0"/>
          </a:p>
          <a:p>
            <a:pPr marL="0" indent="0" algn="ctr">
              <a:buNone/>
            </a:pPr>
            <a:endParaRPr lang="en-US" sz="1300" b="1" dirty="0"/>
          </a:p>
          <a:p>
            <a:pPr marL="0" indent="0" algn="ctr">
              <a:buNone/>
            </a:pPr>
            <a:r>
              <a:rPr lang="en-US" sz="1300" b="1" dirty="0"/>
              <a:t> </a:t>
            </a:r>
          </a:p>
          <a:p>
            <a:pPr marL="0" indent="0" algn="ctr">
              <a:buNone/>
            </a:pPr>
            <a:endParaRPr lang="en-US" sz="1300" b="1" dirty="0"/>
          </a:p>
          <a:p>
            <a:pPr marL="0" indent="0" algn="ctr">
              <a:buNone/>
            </a:pPr>
            <a:endParaRPr lang="en-US" sz="1300" b="1" dirty="0"/>
          </a:p>
          <a:p>
            <a:pPr marL="0" indent="0" algn="ctr">
              <a:buNone/>
            </a:pPr>
            <a:endParaRPr lang="en-US" sz="1600" b="1" dirty="0"/>
          </a:p>
          <a:p>
            <a:pPr marL="0" indent="0">
              <a:buNone/>
            </a:pPr>
            <a:endParaRPr lang="en-US" sz="2300" dirty="0"/>
          </a:p>
        </p:txBody>
      </p:sp>
      <p:graphicFrame>
        <p:nvGraphicFramePr>
          <p:cNvPr id="6" name="Table 5">
            <a:extLst>
              <a:ext uri="{FF2B5EF4-FFF2-40B4-BE49-F238E27FC236}">
                <a16:creationId xmlns:a16="http://schemas.microsoft.com/office/drawing/2014/main" id="{CEEBEEA4-134D-4CF7-8893-377B16FA62CD}"/>
              </a:ext>
            </a:extLst>
          </p:cNvPr>
          <p:cNvGraphicFramePr>
            <a:graphicFrameLocks noGrp="1"/>
          </p:cNvGraphicFramePr>
          <p:nvPr>
            <p:extLst>
              <p:ext uri="{D42A27DB-BD31-4B8C-83A1-F6EECF244321}">
                <p14:modId xmlns:p14="http://schemas.microsoft.com/office/powerpoint/2010/main" val="2684824771"/>
              </p:ext>
            </p:extLst>
          </p:nvPr>
        </p:nvGraphicFramePr>
        <p:xfrm>
          <a:off x="1151906" y="4251366"/>
          <a:ext cx="4001031" cy="2330990"/>
        </p:xfrm>
        <a:graphic>
          <a:graphicData uri="http://schemas.openxmlformats.org/drawingml/2006/table">
            <a:tbl>
              <a:tblPr/>
              <a:tblGrid>
                <a:gridCol w="4001031">
                  <a:extLst>
                    <a:ext uri="{9D8B030D-6E8A-4147-A177-3AD203B41FA5}">
                      <a16:colId xmlns:a16="http://schemas.microsoft.com/office/drawing/2014/main" val="2217908534"/>
                    </a:ext>
                  </a:extLst>
                </a:gridCol>
              </a:tblGrid>
              <a:tr h="233099">
                <a:tc>
                  <a:txBody>
                    <a:bodyPr/>
                    <a:lstStyle/>
                    <a:p>
                      <a:pPr algn="l" fontAlgn="b"/>
                      <a:r>
                        <a:rPr lang="en-US" sz="1200" b="0" i="0" u="none" strike="noStrike" dirty="0">
                          <a:solidFill>
                            <a:srgbClr val="000000"/>
                          </a:solidFill>
                          <a:effectLst/>
                          <a:latin typeface="Verdana" panose="020B0604030504040204" pitchFamily="34" charset="0"/>
                        </a:rPr>
                        <a:t>Agenda Books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496807300"/>
                  </a:ext>
                </a:extLst>
              </a:tr>
              <a:tr h="233099">
                <a:tc>
                  <a:txBody>
                    <a:bodyPr/>
                    <a:lstStyle/>
                    <a:p>
                      <a:pPr algn="l" fontAlgn="b"/>
                      <a:r>
                        <a:rPr lang="en-US" sz="1200" b="0" i="0" u="none" strike="noStrike" dirty="0">
                          <a:solidFill>
                            <a:srgbClr val="000000"/>
                          </a:solidFill>
                          <a:effectLst/>
                          <a:latin typeface="Verdana" panose="020B0604030504040204" pitchFamily="34" charset="0"/>
                        </a:rPr>
                        <a:t>Agricultural Sales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4049806514"/>
                  </a:ext>
                </a:extLst>
              </a:tr>
              <a:tr h="233099">
                <a:tc>
                  <a:txBody>
                    <a:bodyPr/>
                    <a:lstStyle/>
                    <a:p>
                      <a:pPr algn="l" fontAlgn="b"/>
                      <a:r>
                        <a:rPr lang="en-US" sz="1200" b="0" i="0" u="none" strike="noStrike" dirty="0">
                          <a:solidFill>
                            <a:srgbClr val="000000"/>
                          </a:solidFill>
                          <a:effectLst/>
                          <a:latin typeface="Verdana" panose="020B0604030504040204" pitchFamily="34" charset="0"/>
                        </a:rPr>
                        <a:t>Art Supplies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977391613"/>
                  </a:ext>
                </a:extLst>
              </a:tr>
              <a:tr h="233099">
                <a:tc>
                  <a:txBody>
                    <a:bodyPr/>
                    <a:lstStyle/>
                    <a:p>
                      <a:pPr algn="l" fontAlgn="b"/>
                      <a:r>
                        <a:rPr lang="en-US" sz="1200" b="0" i="0" u="none" strike="noStrike" dirty="0">
                          <a:solidFill>
                            <a:srgbClr val="000000"/>
                          </a:solidFill>
                          <a:effectLst/>
                          <a:latin typeface="Verdana" panose="020B0604030504040204" pitchFamily="34" charset="0"/>
                        </a:rPr>
                        <a:t>Artistic (CD's, Tapes, Videos, Digital Downloads)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989032737"/>
                  </a:ext>
                </a:extLst>
              </a:tr>
              <a:tr h="233099">
                <a:tc>
                  <a:txBody>
                    <a:bodyPr/>
                    <a:lstStyle/>
                    <a:p>
                      <a:pPr algn="l" fontAlgn="b"/>
                      <a:r>
                        <a:rPr lang="en-US" sz="1200" b="0" i="0" u="none" strike="noStrike" dirty="0">
                          <a:solidFill>
                            <a:srgbClr val="000000"/>
                          </a:solidFill>
                          <a:effectLst/>
                          <a:latin typeface="Verdana" panose="020B0604030504040204" pitchFamily="34" charset="0"/>
                        </a:rPr>
                        <a:t>Athletic Equipment and Uniforms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909670407"/>
                  </a:ext>
                </a:extLst>
              </a:tr>
              <a:tr h="233099">
                <a:tc>
                  <a:txBody>
                    <a:bodyPr/>
                    <a:lstStyle/>
                    <a:p>
                      <a:pPr algn="l" fontAlgn="b"/>
                      <a:r>
                        <a:rPr lang="en-US" sz="1200" b="0" i="0" u="none" strike="noStrike" dirty="0">
                          <a:solidFill>
                            <a:srgbClr val="000000"/>
                          </a:solidFill>
                          <a:effectLst/>
                          <a:latin typeface="Verdana" panose="020B0604030504040204" pitchFamily="34" charset="0"/>
                        </a:rPr>
                        <a:t>Auction Items Sold</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398970647"/>
                  </a:ext>
                </a:extLst>
              </a:tr>
              <a:tr h="233099">
                <a:tc>
                  <a:txBody>
                    <a:bodyPr/>
                    <a:lstStyle/>
                    <a:p>
                      <a:pPr algn="l" fontAlgn="b"/>
                      <a:r>
                        <a:rPr lang="en-US" sz="1200" b="0" i="0" u="none" strike="noStrike" dirty="0">
                          <a:solidFill>
                            <a:srgbClr val="000000"/>
                          </a:solidFill>
                          <a:effectLst/>
                          <a:latin typeface="Verdana" panose="020B0604030504040204" pitchFamily="34" charset="0"/>
                        </a:rPr>
                        <a:t>Automotive Parts and Supplies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463061401"/>
                  </a:ext>
                </a:extLst>
              </a:tr>
              <a:tr h="233099">
                <a:tc>
                  <a:txBody>
                    <a:bodyPr/>
                    <a:lstStyle/>
                    <a:p>
                      <a:pPr algn="l" fontAlgn="b"/>
                      <a:r>
                        <a:rPr lang="en-US" sz="1200" b="0" i="0" u="none" strike="noStrike" dirty="0">
                          <a:solidFill>
                            <a:srgbClr val="000000"/>
                          </a:solidFill>
                          <a:effectLst/>
                          <a:latin typeface="Verdana" panose="020B0604030504040204" pitchFamily="34" charset="0"/>
                        </a:rPr>
                        <a:t>Book Covers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716831681"/>
                  </a:ext>
                </a:extLst>
              </a:tr>
              <a:tr h="233099">
                <a:tc>
                  <a:txBody>
                    <a:bodyPr/>
                    <a:lstStyle/>
                    <a:p>
                      <a:pPr algn="l" fontAlgn="b"/>
                      <a:r>
                        <a:rPr lang="en-US" sz="1200" b="0" i="0" u="none" strike="noStrike" dirty="0">
                          <a:solidFill>
                            <a:srgbClr val="000000"/>
                          </a:solidFill>
                          <a:effectLst/>
                          <a:latin typeface="Verdana" panose="020B0604030504040204" pitchFamily="34" charset="0"/>
                        </a:rPr>
                        <a:t>Books (when we are the seller)</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803725953"/>
                  </a:ext>
                </a:extLst>
              </a:tr>
              <a:tr h="233099">
                <a:tc>
                  <a:txBody>
                    <a:bodyPr/>
                    <a:lstStyle/>
                    <a:p>
                      <a:pPr algn="l" fontAlgn="b"/>
                      <a:r>
                        <a:rPr lang="en-US" sz="1200" b="0" i="0" u="none" strike="noStrike" dirty="0">
                          <a:solidFill>
                            <a:srgbClr val="000000"/>
                          </a:solidFill>
                          <a:effectLst/>
                          <a:latin typeface="Verdana" panose="020B0604030504040204" pitchFamily="34" charset="0"/>
                        </a:rPr>
                        <a:t>Brochure Items (Catalog Sales)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4013614632"/>
                  </a:ext>
                </a:extLst>
              </a:tr>
            </a:tbl>
          </a:graphicData>
        </a:graphic>
      </p:graphicFrame>
      <p:graphicFrame>
        <p:nvGraphicFramePr>
          <p:cNvPr id="7" name="Table 6">
            <a:extLst>
              <a:ext uri="{FF2B5EF4-FFF2-40B4-BE49-F238E27FC236}">
                <a16:creationId xmlns:a16="http://schemas.microsoft.com/office/drawing/2014/main" id="{563E2DCD-8809-43DF-A65E-77051FC66153}"/>
              </a:ext>
            </a:extLst>
          </p:cNvPr>
          <p:cNvGraphicFramePr>
            <a:graphicFrameLocks noGrp="1"/>
          </p:cNvGraphicFramePr>
          <p:nvPr>
            <p:extLst>
              <p:ext uri="{D42A27DB-BD31-4B8C-83A1-F6EECF244321}">
                <p14:modId xmlns:p14="http://schemas.microsoft.com/office/powerpoint/2010/main" val="4209955096"/>
              </p:ext>
            </p:extLst>
          </p:nvPr>
        </p:nvGraphicFramePr>
        <p:xfrm>
          <a:off x="5152938" y="4251366"/>
          <a:ext cx="2366744" cy="2330990"/>
        </p:xfrm>
        <a:graphic>
          <a:graphicData uri="http://schemas.openxmlformats.org/drawingml/2006/table">
            <a:tbl>
              <a:tblPr/>
              <a:tblGrid>
                <a:gridCol w="2366744">
                  <a:extLst>
                    <a:ext uri="{9D8B030D-6E8A-4147-A177-3AD203B41FA5}">
                      <a16:colId xmlns:a16="http://schemas.microsoft.com/office/drawing/2014/main" val="3291658107"/>
                    </a:ext>
                  </a:extLst>
                </a:gridCol>
              </a:tblGrid>
              <a:tr h="233099">
                <a:tc>
                  <a:txBody>
                    <a:bodyPr/>
                    <a:lstStyle/>
                    <a:p>
                      <a:pPr algn="l" fontAlgn="b"/>
                      <a:r>
                        <a:rPr lang="en-US" sz="1200" b="0" i="0" u="none" strike="noStrike" dirty="0">
                          <a:solidFill>
                            <a:srgbClr val="000000"/>
                          </a:solidFill>
                          <a:effectLst/>
                          <a:latin typeface="Verdana" panose="020B0604030504040204" pitchFamily="34" charset="0"/>
                        </a:rPr>
                        <a:t>Calculators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390609669"/>
                  </a:ext>
                </a:extLst>
              </a:tr>
              <a:tr h="233099">
                <a:tc>
                  <a:txBody>
                    <a:bodyPr/>
                    <a:lstStyle/>
                    <a:p>
                      <a:pPr algn="l" fontAlgn="b"/>
                      <a:r>
                        <a:rPr lang="en-US" sz="1200" b="0" i="0" u="none" strike="noStrike" dirty="0">
                          <a:solidFill>
                            <a:srgbClr val="000000"/>
                          </a:solidFill>
                          <a:effectLst/>
                          <a:latin typeface="Verdana" panose="020B0604030504040204" pitchFamily="34" charset="0"/>
                        </a:rPr>
                        <a:t>Calendars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778403809"/>
                  </a:ext>
                </a:extLst>
              </a:tr>
              <a:tr h="233099">
                <a:tc>
                  <a:txBody>
                    <a:bodyPr/>
                    <a:lstStyle/>
                    <a:p>
                      <a:pPr algn="l" fontAlgn="b"/>
                      <a:r>
                        <a:rPr lang="en-US" sz="1200" b="0" i="0" u="none" strike="noStrike" dirty="0">
                          <a:solidFill>
                            <a:srgbClr val="000000"/>
                          </a:solidFill>
                          <a:effectLst/>
                          <a:latin typeface="Verdana" panose="020B0604030504040204" pitchFamily="34" charset="0"/>
                        </a:rPr>
                        <a:t>Copier and Printing Fees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536077256"/>
                  </a:ext>
                </a:extLst>
              </a:tr>
              <a:tr h="233099">
                <a:tc>
                  <a:txBody>
                    <a:bodyPr/>
                    <a:lstStyle/>
                    <a:p>
                      <a:pPr algn="l" fontAlgn="b"/>
                      <a:r>
                        <a:rPr lang="en-US" sz="1200" b="0" i="0" u="none" strike="noStrike" dirty="0">
                          <a:solidFill>
                            <a:srgbClr val="000000"/>
                          </a:solidFill>
                          <a:effectLst/>
                          <a:latin typeface="Verdana" panose="020B0604030504040204" pitchFamily="34" charset="0"/>
                        </a:rPr>
                        <a:t>Cups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744345741"/>
                  </a:ext>
                </a:extLst>
              </a:tr>
              <a:tr h="233099">
                <a:tc>
                  <a:txBody>
                    <a:bodyPr/>
                    <a:lstStyle/>
                    <a:p>
                      <a:pPr algn="l" fontAlgn="b"/>
                      <a:r>
                        <a:rPr lang="en-US" sz="1200" b="0" i="0" u="none" strike="noStrike" dirty="0">
                          <a:solidFill>
                            <a:srgbClr val="000000"/>
                          </a:solidFill>
                          <a:effectLst/>
                          <a:latin typeface="Verdana" panose="020B0604030504040204" pitchFamily="34" charset="0"/>
                        </a:rPr>
                        <a:t>Decals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357529737"/>
                  </a:ext>
                </a:extLst>
              </a:tr>
              <a:tr h="233099">
                <a:tc>
                  <a:txBody>
                    <a:bodyPr/>
                    <a:lstStyle/>
                    <a:p>
                      <a:pPr algn="l" fontAlgn="b"/>
                      <a:r>
                        <a:rPr lang="en-US" sz="1200" b="0" i="0" u="none" strike="noStrike">
                          <a:solidFill>
                            <a:srgbClr val="000000"/>
                          </a:solidFill>
                          <a:effectLst/>
                          <a:latin typeface="Verdana" panose="020B0604030504040204" pitchFamily="34" charset="0"/>
                        </a:rPr>
                        <a:t>Directories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99953685"/>
                  </a:ext>
                </a:extLst>
              </a:tr>
              <a:tr h="233099">
                <a:tc>
                  <a:txBody>
                    <a:bodyPr/>
                    <a:lstStyle/>
                    <a:p>
                      <a:pPr algn="l" fontAlgn="b"/>
                      <a:r>
                        <a:rPr lang="en-US" sz="1200" b="0" i="0" u="none" strike="noStrike" dirty="0">
                          <a:solidFill>
                            <a:srgbClr val="000000"/>
                          </a:solidFill>
                          <a:effectLst/>
                          <a:latin typeface="Verdana" panose="020B0604030504040204" pitchFamily="34" charset="0"/>
                        </a:rPr>
                        <a:t>Flowers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810564249"/>
                  </a:ext>
                </a:extLst>
              </a:tr>
              <a:tr h="233099">
                <a:tc>
                  <a:txBody>
                    <a:bodyPr/>
                    <a:lstStyle/>
                    <a:p>
                      <a:pPr algn="l" fontAlgn="b"/>
                      <a:r>
                        <a:rPr lang="en-US" sz="1200" b="0" i="0" u="none" strike="noStrike" dirty="0">
                          <a:solidFill>
                            <a:srgbClr val="000000"/>
                          </a:solidFill>
                          <a:effectLst/>
                          <a:latin typeface="Verdana" panose="020B0604030504040204" pitchFamily="34" charset="0"/>
                        </a:rPr>
                        <a:t>Musical Recorders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46670218"/>
                  </a:ext>
                </a:extLst>
              </a:tr>
              <a:tr h="233099">
                <a:tc>
                  <a:txBody>
                    <a:bodyPr/>
                    <a:lstStyle/>
                    <a:p>
                      <a:pPr algn="l" fontAlgn="b"/>
                      <a:r>
                        <a:rPr lang="en-US" sz="1200" b="0" i="0" u="none" strike="noStrike" dirty="0">
                          <a:solidFill>
                            <a:srgbClr val="000000"/>
                          </a:solidFill>
                          <a:effectLst/>
                          <a:latin typeface="Verdana" panose="020B0604030504040204" pitchFamily="34" charset="0"/>
                        </a:rPr>
                        <a:t>PE (Uniforms, Supplies)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832686512"/>
                  </a:ext>
                </a:extLst>
              </a:tr>
              <a:tr h="233099">
                <a:tc>
                  <a:txBody>
                    <a:bodyPr/>
                    <a:lstStyle/>
                    <a:p>
                      <a:pPr algn="l" fontAlgn="b"/>
                      <a:r>
                        <a:rPr lang="en-US" sz="1200" b="0" i="0" u="none" strike="noStrike" dirty="0">
                          <a:solidFill>
                            <a:srgbClr val="000000"/>
                          </a:solidFill>
                          <a:effectLst/>
                          <a:latin typeface="Verdana" panose="020B0604030504040204" pitchFamily="34" charset="0"/>
                        </a:rPr>
                        <a:t>Reeds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99785079"/>
                  </a:ext>
                </a:extLst>
              </a:tr>
            </a:tbl>
          </a:graphicData>
        </a:graphic>
      </p:graphicFrame>
      <p:graphicFrame>
        <p:nvGraphicFramePr>
          <p:cNvPr id="8" name="Table 7">
            <a:extLst>
              <a:ext uri="{FF2B5EF4-FFF2-40B4-BE49-F238E27FC236}">
                <a16:creationId xmlns:a16="http://schemas.microsoft.com/office/drawing/2014/main" id="{B00F8B4A-E9C8-4DCC-B90D-C15E053DDCB3}"/>
              </a:ext>
            </a:extLst>
          </p:cNvPr>
          <p:cNvGraphicFramePr>
            <a:graphicFrameLocks noGrp="1"/>
          </p:cNvGraphicFramePr>
          <p:nvPr>
            <p:extLst>
              <p:ext uri="{D42A27DB-BD31-4B8C-83A1-F6EECF244321}">
                <p14:modId xmlns:p14="http://schemas.microsoft.com/office/powerpoint/2010/main" val="3673189716"/>
              </p:ext>
            </p:extLst>
          </p:nvPr>
        </p:nvGraphicFramePr>
        <p:xfrm>
          <a:off x="7519682" y="4251366"/>
          <a:ext cx="3398589" cy="1561374"/>
        </p:xfrm>
        <a:graphic>
          <a:graphicData uri="http://schemas.openxmlformats.org/drawingml/2006/table">
            <a:tbl>
              <a:tblPr/>
              <a:tblGrid>
                <a:gridCol w="3398589">
                  <a:extLst>
                    <a:ext uri="{9D8B030D-6E8A-4147-A177-3AD203B41FA5}">
                      <a16:colId xmlns:a16="http://schemas.microsoft.com/office/drawing/2014/main" val="4071687488"/>
                    </a:ext>
                  </a:extLst>
                </a:gridCol>
              </a:tblGrid>
              <a:tr h="260229">
                <a:tc>
                  <a:txBody>
                    <a:bodyPr/>
                    <a:lstStyle/>
                    <a:p>
                      <a:pPr algn="l" fontAlgn="b"/>
                      <a:r>
                        <a:rPr lang="en-US" sz="1200" b="0" i="0" u="none" strike="noStrike" dirty="0">
                          <a:solidFill>
                            <a:srgbClr val="000000"/>
                          </a:solidFill>
                          <a:effectLst/>
                          <a:latin typeface="Verdana" panose="020B0604030504040204" pitchFamily="34" charset="0"/>
                        </a:rPr>
                        <a:t>Rentals (Equipment of any kind)</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4134371799"/>
                  </a:ext>
                </a:extLst>
              </a:tr>
              <a:tr h="260229">
                <a:tc>
                  <a:txBody>
                    <a:bodyPr/>
                    <a:lstStyle/>
                    <a:p>
                      <a:pPr algn="l" fontAlgn="b"/>
                      <a:r>
                        <a:rPr lang="en-US" sz="1200" b="0" i="0" u="none" strike="noStrike" dirty="0">
                          <a:solidFill>
                            <a:srgbClr val="000000"/>
                          </a:solidFill>
                          <a:effectLst/>
                          <a:latin typeface="Verdana" panose="020B0604030504040204" pitchFamily="34" charset="0"/>
                        </a:rPr>
                        <a:t>Rentals (Uniforms of any kind)</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04764382"/>
                  </a:ext>
                </a:extLst>
              </a:tr>
              <a:tr h="260229">
                <a:tc>
                  <a:txBody>
                    <a:bodyPr/>
                    <a:lstStyle/>
                    <a:p>
                      <a:pPr algn="l" fontAlgn="b"/>
                      <a:r>
                        <a:rPr lang="en-US" sz="1200" b="0" i="0" u="none" strike="noStrike" dirty="0">
                          <a:solidFill>
                            <a:srgbClr val="000000"/>
                          </a:solidFill>
                          <a:effectLst/>
                          <a:latin typeface="Verdana" panose="020B0604030504040204" pitchFamily="34" charset="0"/>
                        </a:rPr>
                        <a:t>Spirit Items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756720553"/>
                  </a:ext>
                </a:extLst>
              </a:tr>
              <a:tr h="260229">
                <a:tc>
                  <a:txBody>
                    <a:bodyPr/>
                    <a:lstStyle/>
                    <a:p>
                      <a:pPr algn="l" fontAlgn="b"/>
                      <a:r>
                        <a:rPr lang="en-US" sz="1200" b="0" i="0" u="none" strike="noStrike" dirty="0">
                          <a:solidFill>
                            <a:srgbClr val="000000"/>
                          </a:solidFill>
                          <a:effectLst/>
                          <a:latin typeface="Verdana" panose="020B0604030504040204" pitchFamily="34" charset="0"/>
                        </a:rPr>
                        <a:t>Tangible Personal Property Merchandise</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996295210"/>
                  </a:ext>
                </a:extLst>
              </a:tr>
              <a:tr h="260229">
                <a:tc>
                  <a:txBody>
                    <a:bodyPr/>
                    <a:lstStyle/>
                    <a:p>
                      <a:pPr algn="l" fontAlgn="b"/>
                      <a:r>
                        <a:rPr lang="en-US" sz="1200" b="0" i="0" u="none" strike="noStrike" dirty="0">
                          <a:solidFill>
                            <a:srgbClr val="000000"/>
                          </a:solidFill>
                          <a:effectLst/>
                          <a:latin typeface="Verdana" panose="020B0604030504040204" pitchFamily="34" charset="0"/>
                        </a:rPr>
                        <a:t>Yard Signs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4207907286"/>
                  </a:ext>
                </a:extLst>
              </a:tr>
              <a:tr h="260229">
                <a:tc>
                  <a:txBody>
                    <a:bodyPr/>
                    <a:lstStyle/>
                    <a:p>
                      <a:pPr algn="l" fontAlgn="b"/>
                      <a:r>
                        <a:rPr lang="en-US" sz="1200" b="0" i="0" u="none" strike="noStrike" dirty="0">
                          <a:solidFill>
                            <a:srgbClr val="000000"/>
                          </a:solidFill>
                          <a:effectLst/>
                          <a:latin typeface="Verdana" panose="020B0604030504040204" pitchFamily="34" charset="0"/>
                        </a:rPr>
                        <a:t>Yearbooks</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89439867"/>
                  </a:ext>
                </a:extLst>
              </a:tr>
            </a:tbl>
          </a:graphicData>
        </a:graphic>
      </p:graphicFrame>
    </p:spTree>
    <p:extLst>
      <p:ext uri="{BB962C8B-B14F-4D97-AF65-F5344CB8AC3E}">
        <p14:creationId xmlns:p14="http://schemas.microsoft.com/office/powerpoint/2010/main" val="1048083485"/>
      </p:ext>
    </p:extLst>
  </p:cSld>
  <p:clrMapOvr>
    <a:masterClrMapping/>
  </p:clrMapOvr>
  <mc:AlternateContent xmlns:mc="http://schemas.openxmlformats.org/markup-compatibility/2006" xmlns:p14="http://schemas.microsoft.com/office/powerpoint/2010/main">
    <mc:Choice Requires="p14">
      <p:transition spd="slow" p14:dur="2000" advTm="21964"/>
    </mc:Choice>
    <mc:Fallback xmlns="">
      <p:transition spd="slow" advTm="2196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12B01F-1E76-4DE1-A40F-ABD28020085C}"/>
              </a:ext>
            </a:extLst>
          </p:cNvPr>
          <p:cNvSpPr>
            <a:spLocks noGrp="1"/>
          </p:cNvSpPr>
          <p:nvPr>
            <p:ph type="ctrTitle"/>
          </p:nvPr>
        </p:nvSpPr>
        <p:spPr>
          <a:xfrm>
            <a:off x="1154955" y="2099733"/>
            <a:ext cx="10064030" cy="2677648"/>
          </a:xfrm>
        </p:spPr>
        <p:txBody>
          <a:bodyPr/>
          <a:lstStyle/>
          <a:p>
            <a:pPr algn="ctr"/>
            <a:r>
              <a:rPr lang="en-US" b="1" dirty="0"/>
              <a:t>FUNDRAISING</a:t>
            </a:r>
            <a:br>
              <a:rPr lang="en-US" b="1" dirty="0"/>
            </a:br>
            <a:endParaRPr lang="en-US" b="1" dirty="0"/>
          </a:p>
        </p:txBody>
      </p:sp>
    </p:spTree>
    <p:extLst>
      <p:ext uri="{BB962C8B-B14F-4D97-AF65-F5344CB8AC3E}">
        <p14:creationId xmlns:p14="http://schemas.microsoft.com/office/powerpoint/2010/main" val="4182786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799" y="96473"/>
            <a:ext cx="7695211" cy="1082180"/>
          </a:xfrm>
        </p:spPr>
        <p:txBody>
          <a:bodyPr>
            <a:normAutofit/>
          </a:bodyPr>
          <a:lstStyle/>
          <a:p>
            <a:pPr algn="ctr"/>
            <a:r>
              <a:rPr lang="en-US" b="1" u="sng" dirty="0"/>
              <a:t>FUNDRAISING / SALES ACTIVITIES</a:t>
            </a:r>
            <a:endParaRPr lang="en-US" dirty="0"/>
          </a:p>
        </p:txBody>
      </p:sp>
      <p:sp>
        <p:nvSpPr>
          <p:cNvPr id="3" name="Content Placeholder 2"/>
          <p:cNvSpPr>
            <a:spLocks noGrp="1"/>
          </p:cNvSpPr>
          <p:nvPr>
            <p:ph idx="1"/>
          </p:nvPr>
        </p:nvSpPr>
        <p:spPr>
          <a:xfrm>
            <a:off x="1484416" y="819398"/>
            <a:ext cx="10390909" cy="5942130"/>
          </a:xfrm>
        </p:spPr>
        <p:txBody>
          <a:bodyPr vert="horz" lIns="91440" tIns="45720" rIns="91440" bIns="45720" rtlCol="0" anchor="t">
            <a:normAutofit fontScale="85000" lnSpcReduction="20000"/>
          </a:bodyPr>
          <a:lstStyle/>
          <a:p>
            <a:pPr>
              <a:buFont typeface="Wingdings" panose="05000000000000000000" pitchFamily="2" charset="2"/>
              <a:buChar char="Ø"/>
            </a:pPr>
            <a:r>
              <a:rPr lang="en-US" b="1" u="sng" dirty="0"/>
              <a:t>Fund raising events are required to be pre-approved </a:t>
            </a:r>
            <a:r>
              <a:rPr lang="en-US" dirty="0"/>
              <a:t>with the appropriate campus administrator in accordance with campus policy. Only District approved fundraising vendors can be used.  Always check the list located ON THE PROCURMENT PAGE, UNDER </a:t>
            </a:r>
            <a:r>
              <a:rPr lang="en-US" b="1" dirty="0">
                <a:solidFill>
                  <a:srgbClr val="FF0000"/>
                </a:solidFill>
                <a:hlinkClick r:id="rId3">
                  <a:extLst>
                    <a:ext uri="{A12FA001-AC4F-418D-AE19-62706E023703}">
                      <ahyp:hlinkClr xmlns:ahyp="http://schemas.microsoft.com/office/drawing/2018/hyperlinkcolor" val="tx"/>
                    </a:ext>
                  </a:extLst>
                </a:hlinkClick>
              </a:rPr>
              <a:t>Fund Raising Vendors</a:t>
            </a:r>
            <a:r>
              <a:rPr lang="en-US" b="1" dirty="0">
                <a:solidFill>
                  <a:srgbClr val="FF0000"/>
                </a:solidFill>
              </a:rPr>
              <a:t> </a:t>
            </a:r>
            <a:r>
              <a:rPr lang="en-US" dirty="0"/>
              <a:t>to verify a vendor is approved.</a:t>
            </a:r>
          </a:p>
          <a:p>
            <a:pPr>
              <a:buFont typeface="Wingdings" panose="05000000000000000000" pitchFamily="2" charset="2"/>
              <a:buChar char="Ø"/>
            </a:pPr>
            <a:r>
              <a:rPr lang="en-US" dirty="0"/>
              <a:t>Before commencement of a sales event, the top section of a </a:t>
            </a:r>
            <a:r>
              <a:rPr lang="en-US" b="1" u="sng" dirty="0">
                <a:solidFill>
                  <a:srgbClr val="0000FF"/>
                </a:solidFill>
              </a:rPr>
              <a:t>Sales Accountability Sheet </a:t>
            </a:r>
            <a:r>
              <a:rPr lang="en-US" dirty="0"/>
              <a:t>(or another form provided by the school) shall be completed. Of particular importance are the signatures of the administrator, whether or not the sale is taxable, and the selling price of the item (pricing to cover the cost of product + profit + tax). This form is available on the intranet.</a:t>
            </a:r>
            <a:endParaRPr lang="en-US" sz="1400" dirty="0"/>
          </a:p>
          <a:p>
            <a:pPr>
              <a:buFont typeface="Wingdings" panose="05000000000000000000" pitchFamily="2" charset="2"/>
              <a:buChar char="Ø"/>
            </a:pPr>
            <a:r>
              <a:rPr lang="en-US" dirty="0"/>
              <a:t>Each time funds are deposited from a sales event; the sponsor records the date and amount of the deposit on the </a:t>
            </a:r>
            <a:r>
              <a:rPr lang="en-US" b="1" u="sng" dirty="0">
                <a:solidFill>
                  <a:srgbClr val="0000FF"/>
                </a:solidFill>
              </a:rPr>
              <a:t>Sales Accountability Sheet</a:t>
            </a:r>
            <a:r>
              <a:rPr lang="en-US" dirty="0"/>
              <a:t>. At the end of the event, the total deposited per the </a:t>
            </a:r>
            <a:r>
              <a:rPr lang="en-US" b="1" u="sng" dirty="0">
                <a:solidFill>
                  <a:srgbClr val="0000FF"/>
                </a:solidFill>
              </a:rPr>
              <a:t>Sales Accountability Sheet </a:t>
            </a:r>
            <a:r>
              <a:rPr lang="en-US" dirty="0"/>
              <a:t>is compared to total expected revenue based on the number of items purchased for resale. Any differences are explained at the bottom of the </a:t>
            </a:r>
            <a:r>
              <a:rPr lang="en-US" b="1" u="sng" dirty="0">
                <a:solidFill>
                  <a:srgbClr val="0000FF"/>
                </a:solidFill>
              </a:rPr>
              <a:t>Sales Accountability Sheet</a:t>
            </a:r>
            <a:r>
              <a:rPr lang="en-US" dirty="0">
                <a:solidFill>
                  <a:srgbClr val="0000FF"/>
                </a:solidFill>
              </a:rPr>
              <a:t>.</a:t>
            </a:r>
          </a:p>
          <a:p>
            <a:pPr>
              <a:buFont typeface="Wingdings" panose="05000000000000000000" pitchFamily="2" charset="2"/>
              <a:buChar char="Ø"/>
            </a:pPr>
            <a:r>
              <a:rPr lang="en-US" dirty="0"/>
              <a:t>If applicable, a copy of a sales summary report shall be attached to the form and the completed </a:t>
            </a:r>
            <a:r>
              <a:rPr lang="en-US" b="1" u="sng" dirty="0">
                <a:solidFill>
                  <a:srgbClr val="0000FF"/>
                </a:solidFill>
              </a:rPr>
              <a:t>Sales Accountability Sheet </a:t>
            </a:r>
            <a:r>
              <a:rPr lang="en-US" dirty="0"/>
              <a:t>shall be given to the Bookkeeper to file.</a:t>
            </a:r>
            <a:endParaRPr lang="en-US" sz="1500" dirty="0"/>
          </a:p>
          <a:p>
            <a:pPr>
              <a:buFont typeface="Wingdings" panose="05000000000000000000" pitchFamily="2" charset="2"/>
              <a:buChar char="Ø"/>
            </a:pPr>
            <a:r>
              <a:rPr lang="en-US" b="1" u="sng" dirty="0">
                <a:solidFill>
                  <a:srgbClr val="CC00CC"/>
                </a:solidFill>
              </a:rPr>
              <a:t>Sales of entrance fees </a:t>
            </a:r>
            <a:r>
              <a:rPr lang="en-US" dirty="0"/>
              <a:t>must use </a:t>
            </a:r>
            <a:r>
              <a:rPr lang="en-US" b="1" u="sng" dirty="0">
                <a:solidFill>
                  <a:srgbClr val="CC00CC"/>
                </a:solidFill>
              </a:rPr>
              <a:t>numbered tickets </a:t>
            </a:r>
            <a:r>
              <a:rPr lang="en-US" dirty="0"/>
              <a:t>to account for the sales. These can be accounted for on a </a:t>
            </a:r>
            <a:r>
              <a:rPr lang="en-US" b="1" u="sng" dirty="0">
                <a:solidFill>
                  <a:srgbClr val="CC00CC"/>
                </a:solidFill>
              </a:rPr>
              <a:t>Ticket Sales Accountability Sheet.</a:t>
            </a:r>
          </a:p>
          <a:p>
            <a:pPr>
              <a:buFont typeface="Wingdings" panose="05000000000000000000" pitchFamily="2" charset="2"/>
              <a:buChar char="Ø"/>
            </a:pPr>
            <a:r>
              <a:rPr lang="en-US" dirty="0"/>
              <a:t>Accurate and diligent bookkeeping is necessary for student profit amounts earned by individual student’s fundraising sales.</a:t>
            </a:r>
          </a:p>
        </p:txBody>
      </p:sp>
    </p:spTree>
    <p:extLst>
      <p:ext uri="{BB962C8B-B14F-4D97-AF65-F5344CB8AC3E}">
        <p14:creationId xmlns:p14="http://schemas.microsoft.com/office/powerpoint/2010/main" val="2354139874"/>
      </p:ext>
    </p:extLst>
  </p:cSld>
  <p:clrMapOvr>
    <a:masterClrMapping/>
  </p:clrMapOvr>
  <mc:AlternateContent xmlns:mc="http://schemas.openxmlformats.org/markup-compatibility/2006" xmlns:p14="http://schemas.microsoft.com/office/powerpoint/2010/main">
    <mc:Choice Requires="p14">
      <p:transition spd="slow" p14:dur="2000" advTm="32214"/>
    </mc:Choice>
    <mc:Fallback xmlns="">
      <p:transition spd="slow" advTm="3221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229" y="153493"/>
            <a:ext cx="6027307" cy="1219199"/>
          </a:xfrm>
        </p:spPr>
        <p:txBody>
          <a:bodyPr>
            <a:normAutofit/>
          </a:bodyPr>
          <a:lstStyle/>
          <a:p>
            <a:pPr algn="ctr"/>
            <a:r>
              <a:rPr lang="en-US" sz="3600" b="1" u="sng" dirty="0"/>
              <a:t>FUNDRAISING / SALES ACTIVITIES</a:t>
            </a:r>
            <a:endParaRPr lang="en-US" sz="3600" dirty="0"/>
          </a:p>
        </p:txBody>
      </p:sp>
      <p:pic>
        <p:nvPicPr>
          <p:cNvPr id="6" name="Content Placeholder 5">
            <a:extLst>
              <a:ext uri="{FF2B5EF4-FFF2-40B4-BE49-F238E27FC236}">
                <a16:creationId xmlns:a16="http://schemas.microsoft.com/office/drawing/2014/main" id="{87FEBAD2-F1A7-421C-8957-753AB30AA330}"/>
              </a:ext>
            </a:extLst>
          </p:cNvPr>
          <p:cNvPicPr>
            <a:picLocks noGrp="1" noChangeAspect="1"/>
          </p:cNvPicPr>
          <p:nvPr>
            <p:ph idx="1"/>
          </p:nvPr>
        </p:nvPicPr>
        <p:blipFill>
          <a:blip r:embed="rId3"/>
          <a:stretch>
            <a:fillRect/>
          </a:stretch>
        </p:blipFill>
        <p:spPr>
          <a:xfrm>
            <a:off x="6691176" y="0"/>
            <a:ext cx="5391701" cy="6858000"/>
          </a:xfrm>
          <a:prstGeom prst="rect">
            <a:avLst/>
          </a:prstGeom>
        </p:spPr>
      </p:pic>
      <p:sp>
        <p:nvSpPr>
          <p:cNvPr id="5" name="Text Placeholder 4">
            <a:extLst>
              <a:ext uri="{FF2B5EF4-FFF2-40B4-BE49-F238E27FC236}">
                <a16:creationId xmlns:a16="http://schemas.microsoft.com/office/drawing/2014/main" id="{D32F59BE-9C6D-4373-91E3-F33A7B77215E}"/>
              </a:ext>
            </a:extLst>
          </p:cNvPr>
          <p:cNvSpPr>
            <a:spLocks noGrp="1"/>
          </p:cNvSpPr>
          <p:nvPr>
            <p:ph type="body" sz="half" idx="2"/>
          </p:nvPr>
        </p:nvSpPr>
        <p:spPr>
          <a:xfrm>
            <a:off x="468923" y="2121878"/>
            <a:ext cx="6027307" cy="3903002"/>
          </a:xfrm>
        </p:spPr>
        <p:txBody>
          <a:bodyPr>
            <a:normAutofit/>
          </a:bodyPr>
          <a:lstStyle/>
          <a:p>
            <a:pPr algn="ctr"/>
            <a:r>
              <a:rPr lang="en-US" sz="4000" b="1" dirty="0"/>
              <a:t>Sales Accountability Sheet </a:t>
            </a:r>
          </a:p>
          <a:p>
            <a:pPr algn="ctr"/>
            <a:r>
              <a:rPr lang="en-US" sz="4000" b="1" dirty="0"/>
              <a:t>Example</a:t>
            </a:r>
          </a:p>
        </p:txBody>
      </p:sp>
      <p:sp>
        <p:nvSpPr>
          <p:cNvPr id="20" name="Oval 19">
            <a:extLst>
              <a:ext uri="{FF2B5EF4-FFF2-40B4-BE49-F238E27FC236}">
                <a16:creationId xmlns:a16="http://schemas.microsoft.com/office/drawing/2014/main" id="{4FC82965-CACA-4F95-BBE1-19E483EDCD6E}"/>
              </a:ext>
            </a:extLst>
          </p:cNvPr>
          <p:cNvSpPr/>
          <p:nvPr/>
        </p:nvSpPr>
        <p:spPr>
          <a:xfrm>
            <a:off x="6803963" y="219694"/>
            <a:ext cx="4678878" cy="2395254"/>
          </a:xfrm>
          <a:prstGeom prst="ellipse">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
        <p:nvSpPr>
          <p:cNvPr id="12" name="Oval 11">
            <a:extLst>
              <a:ext uri="{FF2B5EF4-FFF2-40B4-BE49-F238E27FC236}">
                <a16:creationId xmlns:a16="http://schemas.microsoft.com/office/drawing/2014/main" id="{CF0056BE-3F2A-4ECD-9F6D-74DC4ED4B895}"/>
              </a:ext>
            </a:extLst>
          </p:cNvPr>
          <p:cNvSpPr/>
          <p:nvPr/>
        </p:nvSpPr>
        <p:spPr>
          <a:xfrm>
            <a:off x="6574373" y="2797827"/>
            <a:ext cx="5138058" cy="3657600"/>
          </a:xfrm>
          <a:prstGeom prst="ellipse">
            <a:avLst/>
          </a:prstGeom>
          <a:solidFill>
            <a:srgbClr val="0070C0">
              <a:alpha val="5000"/>
            </a:srgbClr>
          </a:solidFill>
          <a:ln w="31748">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70C0"/>
              </a:solidFill>
            </a:endParaRPr>
          </a:p>
        </p:txBody>
      </p:sp>
    </p:spTree>
    <p:extLst>
      <p:ext uri="{BB962C8B-B14F-4D97-AF65-F5344CB8AC3E}">
        <p14:creationId xmlns:p14="http://schemas.microsoft.com/office/powerpoint/2010/main" val="1568262985"/>
      </p:ext>
    </p:extLst>
  </p:cSld>
  <p:clrMapOvr>
    <a:masterClrMapping/>
  </p:clrMapOvr>
  <mc:AlternateContent xmlns:mc="http://schemas.openxmlformats.org/markup-compatibility/2006" xmlns:p14="http://schemas.microsoft.com/office/powerpoint/2010/main">
    <mc:Choice Requires="p14">
      <p:transition spd="slow" p14:dur="2000" advTm="11630"/>
    </mc:Choice>
    <mc:Fallback xmlns="">
      <p:transition spd="slow" advTm="1163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0" y="95003"/>
            <a:ext cx="4928258" cy="926275"/>
          </a:xfrm>
        </p:spPr>
        <p:txBody>
          <a:bodyPr>
            <a:noAutofit/>
          </a:bodyPr>
          <a:lstStyle/>
          <a:p>
            <a:pPr algn="ctr"/>
            <a:r>
              <a:rPr lang="en-US" sz="3200" b="1" u="sng" dirty="0">
                <a:latin typeface="Calibri" panose="020F0502020204030204" pitchFamily="34" charset="0"/>
                <a:cs typeface="Calibri" panose="020F0502020204030204" pitchFamily="34" charset="0"/>
              </a:rPr>
              <a:t>FUNDRAISING / SALES ACTIVITIES</a:t>
            </a:r>
            <a:endParaRPr lang="en-US" sz="3200" dirty="0">
              <a:latin typeface="Calibri" panose="020F0502020204030204" pitchFamily="34" charset="0"/>
              <a:cs typeface="Calibri" panose="020F0502020204030204" pitchFamily="34" charset="0"/>
            </a:endParaRPr>
          </a:p>
        </p:txBody>
      </p:sp>
      <p:pic>
        <p:nvPicPr>
          <p:cNvPr id="7" name="Content Placeholder 6">
            <a:extLst>
              <a:ext uri="{FF2B5EF4-FFF2-40B4-BE49-F238E27FC236}">
                <a16:creationId xmlns:a16="http://schemas.microsoft.com/office/drawing/2014/main" id="{B484585C-59CE-4587-A440-5B3C393E9674}"/>
              </a:ext>
            </a:extLst>
          </p:cNvPr>
          <p:cNvPicPr>
            <a:picLocks noGrp="1" noChangeAspect="1"/>
          </p:cNvPicPr>
          <p:nvPr>
            <p:ph idx="1"/>
          </p:nvPr>
        </p:nvPicPr>
        <p:blipFill>
          <a:blip r:embed="rId3"/>
          <a:stretch>
            <a:fillRect/>
          </a:stretch>
        </p:blipFill>
        <p:spPr>
          <a:xfrm>
            <a:off x="4480221" y="95002"/>
            <a:ext cx="7704164" cy="6762997"/>
          </a:xfrm>
          <a:prstGeom prst="rect">
            <a:avLst/>
          </a:prstGeom>
        </p:spPr>
      </p:pic>
      <p:sp>
        <p:nvSpPr>
          <p:cNvPr id="5" name="Text Placeholder 4">
            <a:extLst>
              <a:ext uri="{FF2B5EF4-FFF2-40B4-BE49-F238E27FC236}">
                <a16:creationId xmlns:a16="http://schemas.microsoft.com/office/drawing/2014/main" id="{D32F59BE-9C6D-4373-91E3-F33A7B77215E}"/>
              </a:ext>
            </a:extLst>
          </p:cNvPr>
          <p:cNvSpPr>
            <a:spLocks noGrp="1"/>
          </p:cNvSpPr>
          <p:nvPr>
            <p:ph type="body" sz="half" idx="2"/>
          </p:nvPr>
        </p:nvSpPr>
        <p:spPr>
          <a:xfrm>
            <a:off x="130629" y="2121878"/>
            <a:ext cx="4441371" cy="3903002"/>
          </a:xfrm>
        </p:spPr>
        <p:txBody>
          <a:bodyPr>
            <a:normAutofit/>
          </a:bodyPr>
          <a:lstStyle/>
          <a:p>
            <a:pPr algn="ctr"/>
            <a:r>
              <a:rPr lang="en-US" sz="4000" b="1" dirty="0"/>
              <a:t>Ticket Sales Accountability Sheet </a:t>
            </a:r>
          </a:p>
          <a:p>
            <a:pPr algn="ctr"/>
            <a:r>
              <a:rPr lang="en-US" sz="4000" b="1" dirty="0"/>
              <a:t>Example</a:t>
            </a:r>
          </a:p>
        </p:txBody>
      </p:sp>
    </p:spTree>
    <p:extLst>
      <p:ext uri="{BB962C8B-B14F-4D97-AF65-F5344CB8AC3E}">
        <p14:creationId xmlns:p14="http://schemas.microsoft.com/office/powerpoint/2010/main" val="1175273103"/>
      </p:ext>
    </p:extLst>
  </p:cSld>
  <p:clrMapOvr>
    <a:masterClrMapping/>
  </p:clrMapOvr>
  <mc:AlternateContent xmlns:mc="http://schemas.openxmlformats.org/markup-compatibility/2006" xmlns:p14="http://schemas.microsoft.com/office/powerpoint/2010/main">
    <mc:Choice Requires="p14">
      <p:transition spd="slow" p14:dur="2000" advTm="12599"/>
    </mc:Choice>
    <mc:Fallback xmlns="">
      <p:transition spd="slow" advTm="1259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86EC-CA9E-411F-BB62-EE6291BB6039}"/>
              </a:ext>
            </a:extLst>
          </p:cNvPr>
          <p:cNvSpPr>
            <a:spLocks noGrp="1"/>
          </p:cNvSpPr>
          <p:nvPr>
            <p:ph type="title"/>
          </p:nvPr>
        </p:nvSpPr>
        <p:spPr>
          <a:xfrm>
            <a:off x="1154954" y="511727"/>
            <a:ext cx="8761413" cy="2088859"/>
          </a:xfrm>
        </p:spPr>
        <p:txBody>
          <a:bodyPr>
            <a:normAutofit/>
          </a:bodyPr>
          <a:lstStyle/>
          <a:p>
            <a:pPr marL="0" marR="0" algn="ctr">
              <a:spcBef>
                <a:spcPts val="0"/>
              </a:spcBef>
              <a:spcAft>
                <a:spcPts val="0"/>
              </a:spcAft>
            </a:pPr>
            <a:r>
              <a:rPr lang="en-US" sz="3600" b="1" dirty="0">
                <a:effectLst/>
                <a:latin typeface="Comic Sans MS" panose="030F0702030302020204" pitchFamily="66" charset="0"/>
                <a:ea typeface="Times New Roman" panose="02020603050405020304" pitchFamily="18" charset="0"/>
              </a:rPr>
              <a:t>INTRODUCTION</a:t>
            </a:r>
            <a:br>
              <a:rPr lang="en-US" sz="3600" b="1" dirty="0">
                <a:effectLst/>
                <a:latin typeface="Comic Sans MS" panose="030F0702030302020204" pitchFamily="66" charset="0"/>
                <a:ea typeface="Times New Roman" panose="02020603050405020304" pitchFamily="18" charset="0"/>
              </a:rPr>
            </a:br>
            <a:r>
              <a:rPr lang="en-US" sz="3600" b="1" dirty="0">
                <a:effectLst/>
                <a:latin typeface="Comic Sans MS" panose="030F0702030302020204" pitchFamily="66" charset="0"/>
                <a:ea typeface="Times New Roman" panose="02020603050405020304" pitchFamily="18" charset="0"/>
              </a:rPr>
              <a:t>to the</a:t>
            </a:r>
            <a:br>
              <a:rPr lang="en-US" sz="3600" b="1" dirty="0">
                <a:effectLst/>
                <a:latin typeface="Comic Sans MS" panose="030F0702030302020204" pitchFamily="66" charset="0"/>
                <a:ea typeface="Times New Roman" panose="02020603050405020304" pitchFamily="18" charset="0"/>
              </a:rPr>
            </a:br>
            <a:r>
              <a:rPr lang="en-US" sz="3600" b="1" dirty="0">
                <a:effectLst/>
                <a:latin typeface="Comic Sans MS" panose="030F0702030302020204" pitchFamily="66" charset="0"/>
                <a:ea typeface="Times New Roman" panose="02020603050405020304" pitchFamily="18" charset="0"/>
              </a:rPr>
              <a:t>Sponsor Handbook</a:t>
            </a:r>
            <a:br>
              <a:rPr lang="en-US" sz="3200" dirty="0">
                <a:effectLst/>
                <a:latin typeface="Times New Roman" panose="02020603050405020304" pitchFamily="18" charset="0"/>
                <a:ea typeface="Times New Roman" panose="02020603050405020304" pitchFamily="18" charset="0"/>
              </a:rPr>
            </a:br>
            <a:endParaRPr lang="en-US" dirty="0"/>
          </a:p>
        </p:txBody>
      </p:sp>
      <p:sp>
        <p:nvSpPr>
          <p:cNvPr id="5" name="Rectangle 1">
            <a:extLst>
              <a:ext uri="{FF2B5EF4-FFF2-40B4-BE49-F238E27FC236}">
                <a16:creationId xmlns:a16="http://schemas.microsoft.com/office/drawing/2014/main" id="{BFA9D67B-13B6-4DEE-946F-AC85F8575521}"/>
              </a:ext>
            </a:extLst>
          </p:cNvPr>
          <p:cNvSpPr>
            <a:spLocks noGrp="1" noChangeArrowheads="1"/>
          </p:cNvSpPr>
          <p:nvPr>
            <p:ph idx="1"/>
          </p:nvPr>
        </p:nvSpPr>
        <p:spPr bwMode="auto">
          <a:xfrm>
            <a:off x="1448790" y="2191289"/>
            <a:ext cx="1029773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CFD Local Policy states: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Student Activity Funds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1" i="0" u="sng"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i="0" strike="noStrike" cap="none" normalizeH="0" baseline="0" dirty="0">
                <a:ln>
                  <a:noFill/>
                </a:ln>
                <a:solidFill>
                  <a:schemeClr val="tx1"/>
                </a:solidFill>
                <a:effectLst/>
                <a:latin typeface="Calibri" panose="020F0502020204030204" pitchFamily="34" charset="0"/>
                <a:cs typeface="Calibri" panose="020F0502020204030204" pitchFamily="34" charset="0"/>
              </a:rPr>
              <a:t>The Superintendent or designee shall ensure that student activity accounts are maintained to manage all class funds, organization funds, and any other funds collected from students for a school-related purpose. The principal or designee shall issue receipts for all funds prior to their deposit into the appropriate District account at the District depository on the same day if possible.</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i="0" strike="noStrike" cap="none" normalizeH="0" baseline="0" dirty="0">
                <a:ln>
                  <a:noFill/>
                </a:ln>
                <a:solidFill>
                  <a:schemeClr val="tx1"/>
                </a:solidFill>
                <a:effectLst/>
                <a:latin typeface="Calibri" panose="020F0502020204030204" pitchFamily="34" charset="0"/>
                <a:cs typeface="Calibri" panose="020F0502020204030204" pitchFamily="34" charset="0"/>
              </a:rPr>
              <a:t>Student activity funds shall be included in the annual audit of the District’s fiscal accounts. [See CFC]</a:t>
            </a:r>
          </a:p>
        </p:txBody>
      </p:sp>
    </p:spTree>
    <p:extLst>
      <p:ext uri="{BB962C8B-B14F-4D97-AF65-F5344CB8AC3E}">
        <p14:creationId xmlns:p14="http://schemas.microsoft.com/office/powerpoint/2010/main" val="1281859143"/>
      </p:ext>
    </p:extLst>
  </p:cSld>
  <p:clrMapOvr>
    <a:masterClrMapping/>
  </p:clrMapOvr>
  <mc:AlternateContent xmlns:mc="http://schemas.openxmlformats.org/markup-compatibility/2006" xmlns:p14="http://schemas.microsoft.com/office/powerpoint/2010/main">
    <mc:Choice Requires="p14">
      <p:transition spd="slow" p14:dur="2000" advTm="28569"/>
    </mc:Choice>
    <mc:Fallback xmlns="">
      <p:transition spd="slow" advTm="2856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78E3C8-7ED7-426F-B369-279D36A75428}"/>
              </a:ext>
            </a:extLst>
          </p:cNvPr>
          <p:cNvSpPr>
            <a:spLocks noGrp="1"/>
          </p:cNvSpPr>
          <p:nvPr>
            <p:ph type="ctrTitle"/>
          </p:nvPr>
        </p:nvSpPr>
        <p:spPr>
          <a:xfrm>
            <a:off x="867508" y="2099733"/>
            <a:ext cx="10316307" cy="2097129"/>
          </a:xfrm>
        </p:spPr>
        <p:txBody>
          <a:bodyPr/>
          <a:lstStyle/>
          <a:p>
            <a:pPr algn="ctr"/>
            <a:r>
              <a:rPr lang="en-US" b="1" dirty="0"/>
              <a:t>DONATION WEBSITES &amp;</a:t>
            </a:r>
            <a:br>
              <a:rPr lang="en-US" b="1" dirty="0"/>
            </a:br>
            <a:r>
              <a:rPr lang="en-US" b="1" dirty="0"/>
              <a:t>CROWD SOURCE FUNDING</a:t>
            </a:r>
          </a:p>
        </p:txBody>
      </p:sp>
    </p:spTree>
    <p:extLst>
      <p:ext uri="{BB962C8B-B14F-4D97-AF65-F5344CB8AC3E}">
        <p14:creationId xmlns:p14="http://schemas.microsoft.com/office/powerpoint/2010/main" val="507018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A7F9-60EA-4A25-A77B-76631AB3AC43}"/>
              </a:ext>
            </a:extLst>
          </p:cNvPr>
          <p:cNvSpPr>
            <a:spLocks noGrp="1"/>
          </p:cNvSpPr>
          <p:nvPr>
            <p:ph type="title"/>
          </p:nvPr>
        </p:nvSpPr>
        <p:spPr>
          <a:xfrm>
            <a:off x="1302327" y="246186"/>
            <a:ext cx="8761413" cy="1476455"/>
          </a:xfrm>
        </p:spPr>
        <p:txBody>
          <a:bodyPr>
            <a:normAutofit/>
          </a:bodyPr>
          <a:lstStyle/>
          <a:p>
            <a:pPr algn="ctr"/>
            <a:r>
              <a:rPr lang="en-US" b="1" u="sng" dirty="0"/>
              <a:t>DONATION WEBSITES &amp; </a:t>
            </a:r>
            <a:br>
              <a:rPr lang="en-US" b="1" u="sng" dirty="0"/>
            </a:br>
            <a:r>
              <a:rPr lang="en-US" b="1" u="sng" dirty="0"/>
              <a:t>CROWD SOURCE FUNDING</a:t>
            </a:r>
          </a:p>
        </p:txBody>
      </p:sp>
      <p:sp>
        <p:nvSpPr>
          <p:cNvPr id="3" name="Content Placeholder 2">
            <a:extLst>
              <a:ext uri="{FF2B5EF4-FFF2-40B4-BE49-F238E27FC236}">
                <a16:creationId xmlns:a16="http://schemas.microsoft.com/office/drawing/2014/main" id="{C14EBC3B-B8FB-45A0-8326-1A609442A557}"/>
              </a:ext>
            </a:extLst>
          </p:cNvPr>
          <p:cNvSpPr>
            <a:spLocks noGrp="1"/>
          </p:cNvSpPr>
          <p:nvPr>
            <p:ph idx="1"/>
          </p:nvPr>
        </p:nvSpPr>
        <p:spPr>
          <a:xfrm>
            <a:off x="1508166" y="1638795"/>
            <a:ext cx="10250080" cy="4973019"/>
          </a:xfrm>
        </p:spPr>
        <p:txBody>
          <a:bodyPr>
            <a:normAutofit fontScale="92500" lnSpcReduction="10000"/>
          </a:bodyPr>
          <a:lstStyle/>
          <a:p>
            <a:r>
              <a:rPr lang="en-US" sz="2000" b="1" dirty="0">
                <a:latin typeface="Calibri" panose="020F0502020204030204" pitchFamily="34" charset="0"/>
                <a:cs typeface="Calibri" panose="020F0502020204030204" pitchFamily="34" charset="0"/>
              </a:rPr>
              <a:t>These Guidelines can be found under the Board of Trustees – NEISD Administrative Regulations – </a:t>
            </a:r>
            <a:r>
              <a:rPr lang="en-US" sz="2000" b="1" u="sng" dirty="0">
                <a:latin typeface="Calibri" panose="020F0502020204030204" pitchFamily="34" charset="0"/>
                <a:cs typeface="Calibri" panose="020F0502020204030204" pitchFamily="34" charset="0"/>
              </a:rPr>
              <a:t>CDIB</a:t>
            </a:r>
            <a:r>
              <a:rPr lang="en-US" sz="2000" b="1" dirty="0">
                <a:latin typeface="Calibri" panose="020F0502020204030204" pitchFamily="34" charset="0"/>
                <a:cs typeface="Calibri" panose="020F0502020204030204" pitchFamily="34" charset="0"/>
              </a:rPr>
              <a:t> Donation Websites &amp; Crowd Source Funding.</a:t>
            </a:r>
          </a:p>
          <a:p>
            <a:r>
              <a:rPr lang="en-US" sz="2000" b="1" dirty="0">
                <a:latin typeface="Calibri" panose="020F0502020204030204" pitchFamily="34" charset="0"/>
                <a:cs typeface="Calibri" panose="020F0502020204030204" pitchFamily="34" charset="0"/>
              </a:rPr>
              <a:t>These guidelines apply to Crowd Source funding for classroom teachers and student activity clubs and organizations.  All donated funds and donated property shall become property of the District or held in trust for District students.  Websites by the District shall not be established for the personal benefit of a staff member or student.</a:t>
            </a:r>
          </a:p>
          <a:p>
            <a:r>
              <a:rPr lang="en-US" sz="2000" b="1" dirty="0">
                <a:latin typeface="Calibri" panose="020F0502020204030204" pitchFamily="34" charset="0"/>
                <a:cs typeface="Calibri" panose="020F0502020204030204" pitchFamily="34" charset="0"/>
              </a:rPr>
              <a:t>Donation requests must be submitted and approved by the campus principal (on the Donation Website Request Form) before being posted to a website.  All requests for technology items must be approved by the technology department before principal approval is made.  The campus principal is responsible for reviewing the website for appropriateness, ensuring the donation requests meet the goals and objectives as it relates to the campus improvement plan and overseeing the website donation solicitation to ensure compliance with the following requirements:  </a:t>
            </a:r>
          </a:p>
          <a:p>
            <a:pPr marL="0" indent="0">
              <a:buNone/>
            </a:pPr>
            <a:endParaRPr lang="en-US" dirty="0"/>
          </a:p>
        </p:txBody>
      </p:sp>
    </p:spTree>
    <p:extLst>
      <p:ext uri="{BB962C8B-B14F-4D97-AF65-F5344CB8AC3E}">
        <p14:creationId xmlns:p14="http://schemas.microsoft.com/office/powerpoint/2010/main" val="3001656716"/>
      </p:ext>
    </p:extLst>
  </p:cSld>
  <p:clrMapOvr>
    <a:masterClrMapping/>
  </p:clrMapOvr>
  <mc:AlternateContent xmlns:mc="http://schemas.openxmlformats.org/markup-compatibility/2006" xmlns:p14="http://schemas.microsoft.com/office/powerpoint/2010/main">
    <mc:Choice Requires="p14">
      <p:transition spd="slow" p14:dur="2000" advTm="67137"/>
    </mc:Choice>
    <mc:Fallback xmlns="">
      <p:transition spd="slow" advTm="67137"/>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A7F9-60EA-4A25-A77B-76631AB3AC43}"/>
              </a:ext>
            </a:extLst>
          </p:cNvPr>
          <p:cNvSpPr>
            <a:spLocks noGrp="1"/>
          </p:cNvSpPr>
          <p:nvPr>
            <p:ph type="title"/>
          </p:nvPr>
        </p:nvSpPr>
        <p:spPr>
          <a:xfrm>
            <a:off x="239337" y="399656"/>
            <a:ext cx="2454052" cy="3029344"/>
          </a:xfrm>
        </p:spPr>
        <p:txBody>
          <a:bodyPr>
            <a:normAutofit/>
          </a:bodyPr>
          <a:lstStyle/>
          <a:p>
            <a:pPr>
              <a:lnSpc>
                <a:spcPct val="90000"/>
              </a:lnSpc>
            </a:pPr>
            <a:r>
              <a:rPr lang="en-US" sz="2700" b="1" u="sng" dirty="0">
                <a:solidFill>
                  <a:schemeClr val="bg1"/>
                </a:solidFill>
              </a:rPr>
              <a:t>DONATION WEBSITES &amp; CROWD SOURCE FUNDING</a:t>
            </a:r>
            <a:br>
              <a:rPr lang="en-US" sz="2700" b="1" u="sng" dirty="0">
                <a:solidFill>
                  <a:schemeClr val="bg1"/>
                </a:solidFill>
              </a:rPr>
            </a:br>
            <a:r>
              <a:rPr lang="en-US" sz="2700" b="1" u="sng" dirty="0">
                <a:solidFill>
                  <a:schemeClr val="bg1"/>
                </a:solidFill>
              </a:rPr>
              <a:t>PROCEDURES </a:t>
            </a:r>
          </a:p>
        </p:txBody>
      </p:sp>
      <p:graphicFrame>
        <p:nvGraphicFramePr>
          <p:cNvPr id="16" name="Content Placeholder 2">
            <a:extLst>
              <a:ext uri="{FF2B5EF4-FFF2-40B4-BE49-F238E27FC236}">
                <a16:creationId xmlns:a16="http://schemas.microsoft.com/office/drawing/2014/main" id="{FDD46351-5252-B586-2E43-242A4B83EA3C}"/>
              </a:ext>
            </a:extLst>
          </p:cNvPr>
          <p:cNvGraphicFramePr/>
          <p:nvPr>
            <p:extLst>
              <p:ext uri="{D42A27DB-BD31-4B8C-83A1-F6EECF244321}">
                <p14:modId xmlns:p14="http://schemas.microsoft.com/office/powerpoint/2010/main" val="1088411046"/>
              </p:ext>
            </p:extLst>
          </p:nvPr>
        </p:nvGraphicFramePr>
        <p:xfrm>
          <a:off x="2932725" y="1"/>
          <a:ext cx="925927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2699889"/>
      </p:ext>
    </p:extLst>
  </p:cSld>
  <p:clrMapOvr>
    <a:masterClrMapping/>
  </p:clrMapOvr>
  <mc:AlternateContent xmlns:mc="http://schemas.openxmlformats.org/markup-compatibility/2006" xmlns:p14="http://schemas.microsoft.com/office/powerpoint/2010/main">
    <mc:Choice Requires="p14">
      <p:transition spd="slow" p14:dur="2000" advTm="39764"/>
    </mc:Choice>
    <mc:Fallback xmlns="">
      <p:transition spd="slow" advTm="3976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A7F9-60EA-4A25-A77B-76631AB3AC43}"/>
              </a:ext>
            </a:extLst>
          </p:cNvPr>
          <p:cNvSpPr>
            <a:spLocks noGrp="1"/>
          </p:cNvSpPr>
          <p:nvPr>
            <p:ph type="title"/>
          </p:nvPr>
        </p:nvSpPr>
        <p:spPr>
          <a:xfrm>
            <a:off x="1579418" y="54239"/>
            <a:ext cx="10178828" cy="1382676"/>
          </a:xfrm>
        </p:spPr>
        <p:txBody>
          <a:bodyPr>
            <a:normAutofit/>
          </a:bodyPr>
          <a:lstStyle/>
          <a:p>
            <a:pPr algn="ctr"/>
            <a:r>
              <a:rPr lang="en-US" b="1" u="sng" dirty="0"/>
              <a:t>DONATION WEBSITES &amp; CROWD SOURCE FUNDING</a:t>
            </a:r>
            <a:br>
              <a:rPr lang="en-US" b="1" u="sng" dirty="0"/>
            </a:br>
            <a:r>
              <a:rPr lang="en-US" b="1" u="sng" dirty="0"/>
              <a:t>APPROVAL PROCEDURES </a:t>
            </a:r>
          </a:p>
        </p:txBody>
      </p:sp>
      <p:sp>
        <p:nvSpPr>
          <p:cNvPr id="3" name="Content Placeholder 2">
            <a:extLst>
              <a:ext uri="{FF2B5EF4-FFF2-40B4-BE49-F238E27FC236}">
                <a16:creationId xmlns:a16="http://schemas.microsoft.com/office/drawing/2014/main" id="{C14EBC3B-B8FB-45A0-8326-1A609442A557}"/>
              </a:ext>
            </a:extLst>
          </p:cNvPr>
          <p:cNvSpPr>
            <a:spLocks noGrp="1"/>
          </p:cNvSpPr>
          <p:nvPr>
            <p:ph idx="1"/>
          </p:nvPr>
        </p:nvSpPr>
        <p:spPr>
          <a:xfrm>
            <a:off x="1353787" y="1166383"/>
            <a:ext cx="10404459" cy="4325815"/>
          </a:xfrm>
        </p:spPr>
        <p:txBody>
          <a:bodyPr>
            <a:normAutofit/>
          </a:bodyPr>
          <a:lstStyle/>
          <a:p>
            <a:pPr>
              <a:buFont typeface="+mj-lt"/>
              <a:buAutoNum type="arabicParenR"/>
            </a:pPr>
            <a:r>
              <a:rPr lang="en-US" sz="2800" b="1" dirty="0">
                <a:latin typeface="Calibri" panose="020F0502020204030204" pitchFamily="34" charset="0"/>
                <a:cs typeface="Calibri" panose="020F0502020204030204" pitchFamily="34" charset="0"/>
              </a:rPr>
              <a:t>Principals must approve all project requests prior to posting (Donation Website Request Form)</a:t>
            </a:r>
          </a:p>
          <a:p>
            <a:pPr>
              <a:buFont typeface="+mj-lt"/>
              <a:buAutoNum type="arabicParenR"/>
            </a:pPr>
            <a:r>
              <a:rPr lang="en-US" sz="2800" b="1" dirty="0">
                <a:latin typeface="Calibri" panose="020F0502020204030204" pitchFamily="34" charset="0"/>
                <a:cs typeface="Calibri" panose="020F0502020204030204" pitchFamily="34" charset="0"/>
              </a:rPr>
              <a:t>Technology purchases must be approved by Technology Services</a:t>
            </a:r>
          </a:p>
          <a:p>
            <a:pPr>
              <a:buFont typeface="+mj-lt"/>
              <a:buAutoNum type="arabicParenR"/>
            </a:pPr>
            <a:r>
              <a:rPr lang="en-US" sz="2800" b="1" dirty="0">
                <a:latin typeface="Calibri" panose="020F0502020204030204" pitchFamily="34" charset="0"/>
                <a:cs typeface="Calibri" panose="020F0502020204030204" pitchFamily="34" charset="0"/>
              </a:rPr>
              <a:t>Principals must give written approval if donated items are transferred between campuses</a:t>
            </a:r>
          </a:p>
        </p:txBody>
      </p:sp>
      <p:pic>
        <p:nvPicPr>
          <p:cNvPr id="10" name="Picture 9" descr="A picture containing holding, person&#10;&#10;Description automatically generated">
            <a:extLst>
              <a:ext uri="{FF2B5EF4-FFF2-40B4-BE49-F238E27FC236}">
                <a16:creationId xmlns:a16="http://schemas.microsoft.com/office/drawing/2014/main" id="{55DB2EBB-852F-4D24-B37B-9B711E5187C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41116" y="4625013"/>
            <a:ext cx="3309768" cy="2206512"/>
          </a:xfrm>
          <a:prstGeom prst="rect">
            <a:avLst/>
          </a:prstGeom>
        </p:spPr>
      </p:pic>
      <p:sp>
        <p:nvSpPr>
          <p:cNvPr id="11" name="TextBox 10">
            <a:extLst>
              <a:ext uri="{FF2B5EF4-FFF2-40B4-BE49-F238E27FC236}">
                <a16:creationId xmlns:a16="http://schemas.microsoft.com/office/drawing/2014/main" id="{DB8F0CB3-9EFE-46B0-8573-83CE7325B1CE}"/>
              </a:ext>
            </a:extLst>
          </p:cNvPr>
          <p:cNvSpPr txBox="1"/>
          <p:nvPr/>
        </p:nvSpPr>
        <p:spPr>
          <a:xfrm>
            <a:off x="3449515" y="6995711"/>
            <a:ext cx="4967654" cy="230832"/>
          </a:xfrm>
          <a:prstGeom prst="rect">
            <a:avLst/>
          </a:prstGeom>
          <a:noFill/>
        </p:spPr>
        <p:txBody>
          <a:bodyPr wrap="square" rtlCol="0">
            <a:spAutoFit/>
          </a:bodyPr>
          <a:lstStyle/>
          <a:p>
            <a:r>
              <a:rPr lang="en-US" sz="900">
                <a:hlinkClick r:id="rId4" tooltip="http://www.thebluediamondgallery.com/handwriting/a/approval-process.html"/>
              </a:rPr>
              <a:t>This Photo</a:t>
            </a:r>
            <a:r>
              <a:rPr lang="en-US" sz="900"/>
              <a:t> by Unknown Author is licensed under </a:t>
            </a:r>
            <a:r>
              <a:rPr lang="en-US" sz="900">
                <a:hlinkClick r:id="rId5" tooltip="https://creativecommons.org/licenses/by-sa/3.0/"/>
              </a:rPr>
              <a:t>CC BY-SA</a:t>
            </a:r>
            <a:endParaRPr lang="en-US" sz="900"/>
          </a:p>
        </p:txBody>
      </p:sp>
      <p:pic>
        <p:nvPicPr>
          <p:cNvPr id="13" name="Picture 12" descr="A picture containing object, clock, meter&#10;&#10;Description automatically generated">
            <a:extLst>
              <a:ext uri="{FF2B5EF4-FFF2-40B4-BE49-F238E27FC236}">
                <a16:creationId xmlns:a16="http://schemas.microsoft.com/office/drawing/2014/main" id="{B898F76A-2989-40E1-8EAF-504A7C1BABD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924464">
            <a:off x="7645798" y="4901633"/>
            <a:ext cx="3804272" cy="1298525"/>
          </a:xfrm>
          <a:prstGeom prst="rect">
            <a:avLst/>
          </a:prstGeom>
        </p:spPr>
      </p:pic>
    </p:spTree>
    <p:extLst>
      <p:ext uri="{BB962C8B-B14F-4D97-AF65-F5344CB8AC3E}">
        <p14:creationId xmlns:p14="http://schemas.microsoft.com/office/powerpoint/2010/main" val="2454088632"/>
      </p:ext>
    </p:extLst>
  </p:cSld>
  <p:clrMapOvr>
    <a:masterClrMapping/>
  </p:clrMapOvr>
  <mc:AlternateContent xmlns:mc="http://schemas.openxmlformats.org/markup-compatibility/2006" xmlns:p14="http://schemas.microsoft.com/office/powerpoint/2010/main">
    <mc:Choice Requires="p14">
      <p:transition spd="slow" p14:dur="2000" advTm="35222"/>
    </mc:Choice>
    <mc:Fallback xmlns="">
      <p:transition spd="slow" advTm="35222"/>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A7F9-60EA-4A25-A77B-76631AB3AC43}"/>
              </a:ext>
            </a:extLst>
          </p:cNvPr>
          <p:cNvSpPr>
            <a:spLocks noGrp="1"/>
          </p:cNvSpPr>
          <p:nvPr>
            <p:ph type="title"/>
          </p:nvPr>
        </p:nvSpPr>
        <p:spPr>
          <a:xfrm>
            <a:off x="513760" y="161535"/>
            <a:ext cx="11164480" cy="1781908"/>
          </a:xfrm>
        </p:spPr>
        <p:txBody>
          <a:bodyPr>
            <a:normAutofit/>
          </a:bodyPr>
          <a:lstStyle/>
          <a:p>
            <a:pPr algn="ctr"/>
            <a:r>
              <a:rPr lang="en-US" b="1" u="sng" dirty="0"/>
              <a:t>DONATION WEBSITES &amp; CROWD SOURCE FUNDING</a:t>
            </a:r>
            <a:br>
              <a:rPr lang="en-US" b="1" u="sng" dirty="0"/>
            </a:br>
            <a:r>
              <a:rPr lang="en-US" b="1" u="sng" dirty="0"/>
              <a:t>DO NOT DO THESE THINGS</a:t>
            </a:r>
          </a:p>
        </p:txBody>
      </p:sp>
      <p:sp>
        <p:nvSpPr>
          <p:cNvPr id="3" name="Content Placeholder 2">
            <a:extLst>
              <a:ext uri="{FF2B5EF4-FFF2-40B4-BE49-F238E27FC236}">
                <a16:creationId xmlns:a16="http://schemas.microsoft.com/office/drawing/2014/main" id="{C14EBC3B-B8FB-45A0-8326-1A609442A557}"/>
              </a:ext>
            </a:extLst>
          </p:cNvPr>
          <p:cNvSpPr>
            <a:spLocks noGrp="1"/>
          </p:cNvSpPr>
          <p:nvPr>
            <p:ph idx="1"/>
          </p:nvPr>
        </p:nvSpPr>
        <p:spPr>
          <a:xfrm>
            <a:off x="258184" y="1777456"/>
            <a:ext cx="11051921" cy="4644859"/>
          </a:xfrm>
        </p:spPr>
        <p:txBody>
          <a:bodyPr>
            <a:normAutofit/>
          </a:bodyPr>
          <a:lstStyle/>
          <a:p>
            <a:pPr>
              <a:buFont typeface="+mj-lt"/>
              <a:buAutoNum type="arabicParenR"/>
            </a:pPr>
            <a:r>
              <a:rPr lang="en-US" sz="2400" b="1" dirty="0">
                <a:latin typeface="Calibri" panose="020F0502020204030204" pitchFamily="34" charset="0"/>
                <a:cs typeface="Calibri" panose="020F0502020204030204" pitchFamily="34" charset="0"/>
              </a:rPr>
              <a:t>DO NOT </a:t>
            </a:r>
            <a:r>
              <a:rPr lang="en-US" sz="2400" b="1" i="1" dirty="0">
                <a:latin typeface="Calibri" panose="020F0502020204030204" pitchFamily="34" charset="0"/>
                <a:cs typeface="Calibri" panose="020F0502020204030204" pitchFamily="34" charset="0"/>
              </a:rPr>
              <a:t>Use photos of students</a:t>
            </a:r>
          </a:p>
          <a:p>
            <a:pPr>
              <a:buFont typeface="+mj-lt"/>
              <a:buAutoNum type="arabicParenR"/>
            </a:pPr>
            <a:r>
              <a:rPr lang="en-US" sz="2400" b="1" dirty="0">
                <a:latin typeface="Calibri" panose="020F0502020204030204" pitchFamily="34" charset="0"/>
                <a:cs typeface="Calibri" panose="020F0502020204030204" pitchFamily="34" charset="0"/>
              </a:rPr>
              <a:t>DO NOT </a:t>
            </a:r>
            <a:r>
              <a:rPr lang="en-US" sz="2400" b="1" i="1" dirty="0">
                <a:latin typeface="Calibri" panose="020F0502020204030204" pitchFamily="34" charset="0"/>
                <a:cs typeface="Calibri" panose="020F0502020204030204" pitchFamily="34" charset="0"/>
              </a:rPr>
              <a:t>Withdraw funds into personal bank accounts</a:t>
            </a:r>
          </a:p>
          <a:p>
            <a:pPr>
              <a:buFont typeface="+mj-lt"/>
              <a:buAutoNum type="arabicParenR"/>
            </a:pPr>
            <a:r>
              <a:rPr lang="en-US" sz="2400" b="1" dirty="0">
                <a:latin typeface="Calibri" panose="020F0502020204030204" pitchFamily="34" charset="0"/>
                <a:cs typeface="Calibri" panose="020F0502020204030204" pitchFamily="34" charset="0"/>
              </a:rPr>
              <a:t>DO NOT </a:t>
            </a:r>
            <a:r>
              <a:rPr lang="en-US" sz="2400" b="1" i="1" dirty="0">
                <a:latin typeface="Calibri" panose="020F0502020204030204" pitchFamily="34" charset="0"/>
                <a:cs typeface="Calibri" panose="020F0502020204030204" pitchFamily="34" charset="0"/>
              </a:rPr>
              <a:t>Mail donated items home</a:t>
            </a:r>
          </a:p>
          <a:p>
            <a:pPr>
              <a:buFont typeface="+mj-lt"/>
              <a:buAutoNum type="arabicParenR"/>
            </a:pPr>
            <a:r>
              <a:rPr lang="en-US" sz="2400" b="1" dirty="0">
                <a:latin typeface="Calibri" panose="020F0502020204030204" pitchFamily="34" charset="0"/>
                <a:cs typeface="Calibri" panose="020F0502020204030204" pitchFamily="34" charset="0"/>
              </a:rPr>
              <a:t>DO NOT </a:t>
            </a:r>
            <a:r>
              <a:rPr lang="en-US" sz="2400" b="1" i="1" dirty="0">
                <a:latin typeface="Calibri" panose="020F0502020204030204" pitchFamily="34" charset="0"/>
                <a:cs typeface="Calibri" panose="020F0502020204030204" pitchFamily="34" charset="0"/>
              </a:rPr>
              <a:t>Seek funding for personal or political reasons</a:t>
            </a:r>
          </a:p>
          <a:p>
            <a:pPr>
              <a:buFont typeface="+mj-lt"/>
              <a:buAutoNum type="arabicParenR"/>
            </a:pPr>
            <a:r>
              <a:rPr lang="en-US" sz="2400" b="1" dirty="0">
                <a:latin typeface="Calibri" panose="020F0502020204030204" pitchFamily="34" charset="0"/>
                <a:cs typeface="Calibri" panose="020F0502020204030204" pitchFamily="34" charset="0"/>
              </a:rPr>
              <a:t>DO NOT </a:t>
            </a:r>
            <a:r>
              <a:rPr lang="en-US" sz="2400" b="1" i="1" dirty="0">
                <a:latin typeface="Calibri" panose="020F0502020204030204" pitchFamily="34" charset="0"/>
                <a:cs typeface="Calibri" panose="020F0502020204030204" pitchFamily="34" charset="0"/>
              </a:rPr>
              <a:t>Seek funding for charities or non-District related third parties</a:t>
            </a:r>
          </a:p>
          <a:p>
            <a:pPr>
              <a:buFont typeface="+mj-lt"/>
              <a:buAutoNum type="arabicParenR"/>
            </a:pPr>
            <a:r>
              <a:rPr lang="en-US" sz="2400" b="1" dirty="0">
                <a:latin typeface="Calibri" panose="020F0502020204030204" pitchFamily="34" charset="0"/>
                <a:cs typeface="Calibri" panose="020F0502020204030204" pitchFamily="34" charset="0"/>
              </a:rPr>
              <a:t>DO NOT </a:t>
            </a:r>
            <a:r>
              <a:rPr lang="en-US" sz="2400" b="1" i="1" dirty="0">
                <a:latin typeface="Calibri" panose="020F0502020204030204" pitchFamily="34" charset="0"/>
                <a:cs typeface="Calibri" panose="020F0502020204030204" pitchFamily="34" charset="0"/>
              </a:rPr>
              <a:t>Make defamatory statements</a:t>
            </a:r>
          </a:p>
          <a:p>
            <a:pPr>
              <a:buFont typeface="+mj-lt"/>
              <a:buAutoNum type="arabicParenR"/>
            </a:pPr>
            <a:r>
              <a:rPr lang="en-US" sz="2400" b="1" dirty="0">
                <a:latin typeface="Calibri" panose="020F0502020204030204" pitchFamily="34" charset="0"/>
                <a:cs typeface="Calibri" panose="020F0502020204030204" pitchFamily="34" charset="0"/>
              </a:rPr>
              <a:t>DO NOT </a:t>
            </a:r>
            <a:r>
              <a:rPr lang="en-US" sz="2400" b="1" i="1" dirty="0">
                <a:latin typeface="Calibri" panose="020F0502020204030204" pitchFamily="34" charset="0"/>
                <a:cs typeface="Calibri" panose="020F0502020204030204" pitchFamily="34" charset="0"/>
              </a:rPr>
              <a:t>Endorse products</a:t>
            </a:r>
          </a:p>
          <a:p>
            <a:pPr>
              <a:buFont typeface="+mj-lt"/>
              <a:buAutoNum type="arabicParenR"/>
            </a:pPr>
            <a:r>
              <a:rPr lang="en-US" sz="2400" b="1" dirty="0">
                <a:latin typeface="Calibri" panose="020F0502020204030204" pitchFamily="34" charset="0"/>
                <a:cs typeface="Calibri" panose="020F0502020204030204" pitchFamily="34" charset="0"/>
              </a:rPr>
              <a:t>DO NOT </a:t>
            </a:r>
            <a:r>
              <a:rPr lang="en-US" sz="2400" b="1" i="1" dirty="0">
                <a:latin typeface="Calibri" panose="020F0502020204030204" pitchFamily="34" charset="0"/>
                <a:cs typeface="Calibri" panose="020F0502020204030204" pitchFamily="34" charset="0"/>
              </a:rPr>
              <a:t>Pressure parents for donations</a:t>
            </a:r>
          </a:p>
        </p:txBody>
      </p:sp>
      <p:pic>
        <p:nvPicPr>
          <p:cNvPr id="5" name="Picture 4" descr="A drawing of a person&#10;&#10;Description automatically generated">
            <a:extLst>
              <a:ext uri="{FF2B5EF4-FFF2-40B4-BE49-F238E27FC236}">
                <a16:creationId xmlns:a16="http://schemas.microsoft.com/office/drawing/2014/main" id="{126CC25A-A66E-4466-8272-5630160C54D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95079" y="1052489"/>
            <a:ext cx="3351296" cy="2973093"/>
          </a:xfrm>
          <a:prstGeom prst="rect">
            <a:avLst/>
          </a:prstGeom>
          <a:ln>
            <a:noFill/>
          </a:ln>
          <a:effectLst>
            <a:softEdge rad="112500"/>
          </a:effectLst>
        </p:spPr>
      </p:pic>
    </p:spTree>
    <p:extLst>
      <p:ext uri="{BB962C8B-B14F-4D97-AF65-F5344CB8AC3E}">
        <p14:creationId xmlns:p14="http://schemas.microsoft.com/office/powerpoint/2010/main" val="1512145784"/>
      </p:ext>
    </p:extLst>
  </p:cSld>
  <p:clrMapOvr>
    <a:masterClrMapping/>
  </p:clrMapOvr>
  <mc:AlternateContent xmlns:mc="http://schemas.openxmlformats.org/markup-compatibility/2006" xmlns:p14="http://schemas.microsoft.com/office/powerpoint/2010/main">
    <mc:Choice Requires="p14">
      <p:transition spd="slow" p14:dur="2000" advTm="33083"/>
    </mc:Choice>
    <mc:Fallback xmlns="">
      <p:transition spd="slow" advTm="3308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A7F9-60EA-4A25-A77B-76631AB3AC43}"/>
              </a:ext>
            </a:extLst>
          </p:cNvPr>
          <p:cNvSpPr>
            <a:spLocks noGrp="1"/>
          </p:cNvSpPr>
          <p:nvPr>
            <p:ph type="title"/>
          </p:nvPr>
        </p:nvSpPr>
        <p:spPr>
          <a:xfrm>
            <a:off x="825031" y="107610"/>
            <a:ext cx="11277600" cy="1781908"/>
          </a:xfrm>
        </p:spPr>
        <p:txBody>
          <a:bodyPr>
            <a:normAutofit/>
          </a:bodyPr>
          <a:lstStyle/>
          <a:p>
            <a:pPr algn="ctr"/>
            <a:r>
              <a:rPr lang="en-US" b="1" u="sng" dirty="0"/>
              <a:t>DONATION WEBSITES &amp; CROWD SOURCE FUNDING</a:t>
            </a:r>
            <a:br>
              <a:rPr lang="en-US" b="1" u="sng" dirty="0"/>
            </a:br>
            <a:r>
              <a:rPr lang="en-US" b="1" u="sng" dirty="0"/>
              <a:t>APPROVED WEBSITES</a:t>
            </a:r>
            <a:br>
              <a:rPr lang="en-US" b="1" u="sng" dirty="0"/>
            </a:br>
            <a:endParaRPr lang="en-US" b="1" u="sng" dirty="0"/>
          </a:p>
        </p:txBody>
      </p:sp>
      <p:sp>
        <p:nvSpPr>
          <p:cNvPr id="3" name="Content Placeholder 2">
            <a:extLst>
              <a:ext uri="{FF2B5EF4-FFF2-40B4-BE49-F238E27FC236}">
                <a16:creationId xmlns:a16="http://schemas.microsoft.com/office/drawing/2014/main" id="{C14EBC3B-B8FB-45A0-8326-1A609442A557}"/>
              </a:ext>
            </a:extLst>
          </p:cNvPr>
          <p:cNvSpPr>
            <a:spLocks noGrp="1"/>
          </p:cNvSpPr>
          <p:nvPr>
            <p:ph idx="1"/>
          </p:nvPr>
        </p:nvSpPr>
        <p:spPr>
          <a:xfrm>
            <a:off x="1021278" y="1289689"/>
            <a:ext cx="10845491" cy="5336742"/>
          </a:xfrm>
        </p:spPr>
        <p:txBody>
          <a:bodyPr vert="horz" lIns="91440" tIns="45720" rIns="91440" bIns="45720" rtlCol="0" anchor="t">
            <a:normAutofit fontScale="92500" lnSpcReduction="20000"/>
          </a:bodyPr>
          <a:lstStyle/>
          <a:p>
            <a:pPr>
              <a:buFont typeface="Wingdings" panose="05000000000000000000" pitchFamily="2" charset="2"/>
              <a:buChar char="q"/>
            </a:pPr>
            <a:r>
              <a:rPr lang="en-US" sz="2400" b="1" dirty="0">
                <a:latin typeface="Calibri" panose="020F0502020204030204" pitchFamily="34" charset="0"/>
                <a:cs typeface="Calibri" panose="020F0502020204030204" pitchFamily="34" charset="0"/>
              </a:rPr>
              <a:t>donorschoose.org</a:t>
            </a:r>
          </a:p>
          <a:p>
            <a:pPr>
              <a:buFont typeface="Wingdings" panose="05000000000000000000" pitchFamily="2" charset="2"/>
              <a:buChar char="q"/>
            </a:pPr>
            <a:r>
              <a:rPr lang="en-US" sz="2400" b="1" dirty="0">
                <a:solidFill>
                  <a:schemeClr val="tx1"/>
                </a:solidFill>
                <a:latin typeface="Calibri" panose="020F0502020204030204" pitchFamily="34" charset="0"/>
                <a:cs typeface="Calibri" panose="020F0502020204030204" pitchFamily="34" charset="0"/>
              </a:rPr>
              <a:t>pledgecents.com</a:t>
            </a:r>
          </a:p>
          <a:p>
            <a:pPr>
              <a:buFont typeface="Wingdings" panose="05000000000000000000" pitchFamily="2" charset="2"/>
              <a:buChar char="q"/>
            </a:pPr>
            <a:r>
              <a:rPr lang="en-US" sz="2400" b="1" dirty="0">
                <a:latin typeface="Calibri" panose="020F0502020204030204" pitchFamily="34" charset="0"/>
                <a:cs typeface="Calibri" panose="020F0502020204030204" pitchFamily="34" charset="0"/>
              </a:rPr>
              <a:t>Snap!raise.com</a:t>
            </a:r>
          </a:p>
          <a:p>
            <a:pPr>
              <a:buFont typeface="Wingdings" panose="05000000000000000000" pitchFamily="2" charset="2"/>
              <a:buChar char="q"/>
            </a:pPr>
            <a:r>
              <a:rPr lang="en-US" sz="2400" b="1" dirty="0">
                <a:latin typeface="Calibri" panose="020F0502020204030204" pitchFamily="34" charset="0"/>
                <a:cs typeface="Calibri" panose="020F0502020204030204" pitchFamily="34" charset="0"/>
              </a:rPr>
              <a:t>Read-a-thon.com</a:t>
            </a:r>
          </a:p>
          <a:p>
            <a:pPr>
              <a:buFont typeface="Wingdings" panose="05000000000000000000" pitchFamily="2" charset="2"/>
              <a:buChar char="q"/>
            </a:pPr>
            <a:r>
              <a:rPr lang="en-US" sz="2400" b="1" dirty="0">
                <a:latin typeface="Calibri"/>
                <a:cs typeface="Calibri"/>
              </a:rPr>
              <a:t>Wefund4you.com</a:t>
            </a:r>
          </a:p>
          <a:p>
            <a:pPr>
              <a:buFont typeface="Wingdings" panose="05000000000000000000" pitchFamily="2" charset="2"/>
              <a:buChar char="q"/>
            </a:pPr>
            <a:r>
              <a:rPr lang="en-US" sz="2400" b="1" dirty="0">
                <a:latin typeface="Calibri" panose="020F0502020204030204" pitchFamily="34" charset="0"/>
                <a:cs typeface="Calibri" panose="020F0502020204030204" pitchFamily="34" charset="0"/>
              </a:rPr>
              <a:t>Vertical Raise Fundraising</a:t>
            </a:r>
          </a:p>
          <a:p>
            <a:pPr>
              <a:buFont typeface="Wingdings" panose="05000000000000000000" pitchFamily="2" charset="2"/>
              <a:buChar char="q"/>
            </a:pPr>
            <a:r>
              <a:rPr lang="en-US" sz="2400" b="1" dirty="0">
                <a:latin typeface="Calibri" panose="020F0502020204030204" pitchFamily="34" charset="0"/>
                <a:cs typeface="Calibri" panose="020F0502020204030204" pitchFamily="34" charset="0"/>
              </a:rPr>
              <a:t>Adrenaline Fundraising (</a:t>
            </a:r>
            <a:r>
              <a:rPr lang="en-US" sz="2400" b="1" dirty="0" err="1">
                <a:latin typeface="Calibri" panose="020F0502020204030204" pitchFamily="34" charset="0"/>
                <a:cs typeface="Calibri" panose="020F0502020204030204" pitchFamily="34" charset="0"/>
              </a:rPr>
              <a:t>dbA</a:t>
            </a:r>
            <a:r>
              <a:rPr lang="en-US" sz="2400" b="1" dirty="0">
                <a:latin typeface="Calibri" panose="020F0502020204030204" pitchFamily="34" charset="0"/>
                <a:cs typeface="Calibri" panose="020F0502020204030204" pitchFamily="34" charset="0"/>
              </a:rPr>
              <a:t> “Raise365”)</a:t>
            </a:r>
          </a:p>
          <a:p>
            <a:pPr>
              <a:buFont typeface="Wingdings" panose="05000000000000000000" pitchFamily="2" charset="2"/>
              <a:buChar char="q"/>
            </a:pPr>
            <a:r>
              <a:rPr lang="en-US" sz="2400" b="1" dirty="0" err="1">
                <a:latin typeface="Calibri" panose="020F0502020204030204" pitchFamily="34" charset="0"/>
                <a:cs typeface="Calibri" panose="020F0502020204030204" pitchFamily="34" charset="0"/>
              </a:rPr>
              <a:t>InstaRaise</a:t>
            </a:r>
            <a:endParaRPr lang="en-US" sz="2400" b="1"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400" b="1" dirty="0">
                <a:latin typeface="Calibri"/>
                <a:cs typeface="Calibri"/>
              </a:rPr>
              <a:t>Additional websites may be added upon approval by Executive Staff.  The most current list can be found at </a:t>
            </a:r>
            <a:r>
              <a:rPr lang="en-US" sz="1900" b="1" u="sng" dirty="0">
                <a:solidFill>
                  <a:srgbClr val="0000FF"/>
                </a:solidFill>
                <a:latin typeface="Century Gothic"/>
                <a:cs typeface="Calibri"/>
                <a:hlinkClick r:id="rId3"/>
              </a:rPr>
              <a:t>Approved Crowd Source Fundraising Websites</a:t>
            </a:r>
            <a:endParaRPr lang="en-US" sz="1900" b="1" u="sng" dirty="0">
              <a:solidFill>
                <a:srgbClr val="0000FF"/>
              </a:solidFill>
            </a:endParaRPr>
          </a:p>
          <a:p>
            <a:pPr>
              <a:buFont typeface="Wingdings" panose="05000000000000000000" pitchFamily="2" charset="2"/>
              <a:buChar char="v"/>
            </a:pPr>
            <a:r>
              <a:rPr lang="en-US" sz="2400" b="1" dirty="0">
                <a:latin typeface="Calibri"/>
                <a:cs typeface="Calibri"/>
              </a:rPr>
              <a:t>Just because a vendor is approved for fundraising doesn’t mean that they are approved for crowd-sourcing</a:t>
            </a:r>
          </a:p>
          <a:p>
            <a:pPr>
              <a:buFont typeface="Wingdings" panose="05000000000000000000" pitchFamily="2" charset="2"/>
              <a:buChar char="q"/>
            </a:pPr>
            <a:endParaRPr lang="en-US" b="1" dirty="0"/>
          </a:p>
        </p:txBody>
      </p:sp>
      <p:pic>
        <p:nvPicPr>
          <p:cNvPr id="16" name="Graphic 15">
            <a:extLst>
              <a:ext uri="{FF2B5EF4-FFF2-40B4-BE49-F238E27FC236}">
                <a16:creationId xmlns:a16="http://schemas.microsoft.com/office/drawing/2014/main" id="{8D5A4F5E-AF87-4233-93DA-27F959F17D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6518938" y="2098431"/>
            <a:ext cx="4002258" cy="2661138"/>
          </a:xfrm>
          <a:prstGeom prst="rect">
            <a:avLst/>
          </a:prstGeom>
        </p:spPr>
      </p:pic>
      <p:pic>
        <p:nvPicPr>
          <p:cNvPr id="18" name="Picture 17" descr="A close up of a sign&#10;&#10;Description automatically generated">
            <a:extLst>
              <a:ext uri="{FF2B5EF4-FFF2-40B4-BE49-F238E27FC236}">
                <a16:creationId xmlns:a16="http://schemas.microsoft.com/office/drawing/2014/main" id="{90C049E7-DCAF-4AEA-B030-E64BF3E5071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274778">
            <a:off x="8997196" y="1172767"/>
            <a:ext cx="3048000" cy="1724025"/>
          </a:xfrm>
          <a:prstGeom prst="rect">
            <a:avLst/>
          </a:prstGeom>
        </p:spPr>
      </p:pic>
    </p:spTree>
    <p:extLst>
      <p:ext uri="{BB962C8B-B14F-4D97-AF65-F5344CB8AC3E}">
        <p14:creationId xmlns:p14="http://schemas.microsoft.com/office/powerpoint/2010/main" val="340717307"/>
      </p:ext>
    </p:extLst>
  </p:cSld>
  <p:clrMapOvr>
    <a:masterClrMapping/>
  </p:clrMapOvr>
  <mc:AlternateContent xmlns:mc="http://schemas.openxmlformats.org/markup-compatibility/2006" xmlns:p14="http://schemas.microsoft.com/office/powerpoint/2010/main">
    <mc:Choice Requires="p14">
      <p:transition spd="slow" p14:dur="2000" advTm="18508"/>
    </mc:Choice>
    <mc:Fallback xmlns="">
      <p:transition spd="slow" advTm="18508"/>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78E3C8-7ED7-426F-B369-279D36A75428}"/>
              </a:ext>
            </a:extLst>
          </p:cNvPr>
          <p:cNvSpPr>
            <a:spLocks noGrp="1"/>
          </p:cNvSpPr>
          <p:nvPr>
            <p:ph type="ctrTitle"/>
          </p:nvPr>
        </p:nvSpPr>
        <p:spPr>
          <a:xfrm>
            <a:off x="867508" y="2099733"/>
            <a:ext cx="10316307" cy="2097129"/>
          </a:xfrm>
        </p:spPr>
        <p:txBody>
          <a:bodyPr/>
          <a:lstStyle/>
          <a:p>
            <a:pPr algn="ctr"/>
            <a:r>
              <a:rPr lang="en-US" b="1" dirty="0"/>
              <a:t>FINANCIAL ETHICS</a:t>
            </a:r>
            <a:br>
              <a:rPr lang="en-US" b="1" dirty="0"/>
            </a:br>
            <a:r>
              <a:rPr lang="en-US" b="1" dirty="0"/>
              <a:t>CAA(LOCAL)</a:t>
            </a:r>
          </a:p>
        </p:txBody>
      </p:sp>
    </p:spTree>
    <p:extLst>
      <p:ext uri="{BB962C8B-B14F-4D97-AF65-F5344CB8AC3E}">
        <p14:creationId xmlns:p14="http://schemas.microsoft.com/office/powerpoint/2010/main" val="1452289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BBDA278-9AD4-40D6-B63D-44B01B81A2C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444897">
            <a:off x="243917" y="558185"/>
            <a:ext cx="2847371" cy="1017935"/>
          </a:xfrm>
          <a:prstGeom prst="rect">
            <a:avLst/>
          </a:prstGeom>
        </p:spPr>
      </p:pic>
      <p:sp>
        <p:nvSpPr>
          <p:cNvPr id="2" name="Title 1">
            <a:extLst>
              <a:ext uri="{FF2B5EF4-FFF2-40B4-BE49-F238E27FC236}">
                <a16:creationId xmlns:a16="http://schemas.microsoft.com/office/drawing/2014/main" id="{2C7BA7F9-60EA-4A25-A77B-76631AB3AC43}"/>
              </a:ext>
            </a:extLst>
          </p:cNvPr>
          <p:cNvSpPr>
            <a:spLocks noGrp="1"/>
          </p:cNvSpPr>
          <p:nvPr>
            <p:ph type="title"/>
          </p:nvPr>
        </p:nvSpPr>
        <p:spPr>
          <a:xfrm>
            <a:off x="3063835" y="99874"/>
            <a:ext cx="7362702" cy="1781908"/>
          </a:xfrm>
        </p:spPr>
        <p:txBody>
          <a:bodyPr/>
          <a:lstStyle/>
          <a:p>
            <a:pPr algn="ctr"/>
            <a:r>
              <a:rPr lang="en-US" b="1" u="sng" dirty="0"/>
              <a:t>FINANCIAL ETHICS</a:t>
            </a:r>
            <a:br>
              <a:rPr lang="en-US" b="1" u="sng" dirty="0"/>
            </a:br>
            <a:r>
              <a:rPr lang="en-US" b="1" u="sng" dirty="0"/>
              <a:t>Board Policy CAA (LOCAL)</a:t>
            </a:r>
          </a:p>
        </p:txBody>
      </p:sp>
      <p:sp>
        <p:nvSpPr>
          <p:cNvPr id="3" name="Content Placeholder 2">
            <a:extLst>
              <a:ext uri="{FF2B5EF4-FFF2-40B4-BE49-F238E27FC236}">
                <a16:creationId xmlns:a16="http://schemas.microsoft.com/office/drawing/2014/main" id="{C14EBC3B-B8FB-45A0-8326-1A609442A557}"/>
              </a:ext>
            </a:extLst>
          </p:cNvPr>
          <p:cNvSpPr>
            <a:spLocks noGrp="1"/>
          </p:cNvSpPr>
          <p:nvPr>
            <p:ph idx="1"/>
          </p:nvPr>
        </p:nvSpPr>
        <p:spPr>
          <a:xfrm>
            <a:off x="1995053" y="1365663"/>
            <a:ext cx="9881945" cy="4876343"/>
          </a:xfrm>
        </p:spPr>
        <p:txBody>
          <a:bodyPr>
            <a:normAutofit fontScale="92500" lnSpcReduction="10000"/>
          </a:bodyPr>
          <a:lstStyle/>
          <a:p>
            <a:pPr lvl="0">
              <a:buFont typeface="Wingdings" panose="05000000000000000000" pitchFamily="2" charset="2"/>
              <a:buChar char="q"/>
            </a:pPr>
            <a:r>
              <a:rPr lang="en-US" sz="2400" dirty="0">
                <a:latin typeface="Calibri" panose="020F0502020204030204" pitchFamily="34" charset="0"/>
                <a:cs typeface="Calibri" panose="020F0502020204030204" pitchFamily="34" charset="0"/>
              </a:rPr>
              <a:t>Fraud shall include but not be limited to (cont’d):</a:t>
            </a:r>
          </a:p>
          <a:p>
            <a:pPr lvl="1">
              <a:buFont typeface="Wingdings" panose="05000000000000000000" pitchFamily="2" charset="2"/>
              <a:buChar char="§"/>
            </a:pPr>
            <a:r>
              <a:rPr lang="en-US" sz="2400" dirty="0">
                <a:latin typeface="Calibri" panose="020F0502020204030204" pitchFamily="34" charset="0"/>
                <a:cs typeface="Calibri" panose="020F0502020204030204" pitchFamily="34" charset="0"/>
              </a:rPr>
              <a:t>Misappropriation of funds, securities, supplies, or other District assets, including employee time.</a:t>
            </a:r>
          </a:p>
          <a:p>
            <a:pPr lvl="1">
              <a:buFont typeface="Wingdings" panose="05000000000000000000" pitchFamily="2" charset="2"/>
              <a:buChar char="§"/>
            </a:pPr>
            <a:r>
              <a:rPr lang="en-US" sz="2400" dirty="0">
                <a:latin typeface="Calibri" panose="020F0502020204030204" pitchFamily="34" charset="0"/>
                <a:cs typeface="Calibri" panose="020F0502020204030204" pitchFamily="34" charset="0"/>
              </a:rPr>
              <a:t>Improperly handling of money or reporting of District financial transactions.</a:t>
            </a:r>
          </a:p>
          <a:p>
            <a:pPr lvl="1">
              <a:buFont typeface="Wingdings" panose="05000000000000000000" pitchFamily="2" charset="2"/>
              <a:buChar char="§"/>
            </a:pPr>
            <a:r>
              <a:rPr lang="en-US" sz="2400" dirty="0">
                <a:latin typeface="Calibri" panose="020F0502020204030204" pitchFamily="34" charset="0"/>
                <a:cs typeface="Calibri" panose="020F0502020204030204" pitchFamily="34" charset="0"/>
              </a:rPr>
              <a:t>Accepting or seeking anything of material value from contractors, vendors, or other persons providing services or materials to the District</a:t>
            </a:r>
          </a:p>
          <a:p>
            <a:pPr lvl="1">
              <a:buFont typeface="Wingdings" panose="05000000000000000000" pitchFamily="2" charset="2"/>
              <a:buChar char="§"/>
            </a:pPr>
            <a:r>
              <a:rPr lang="en-US" sz="2400" dirty="0">
                <a:latin typeface="Calibri" panose="020F0502020204030204" pitchFamily="34" charset="0"/>
                <a:cs typeface="Calibri" panose="020F0502020204030204" pitchFamily="34" charset="0"/>
              </a:rPr>
              <a:t>Failure to provide financial records required by federal, state, or local entities.</a:t>
            </a:r>
          </a:p>
          <a:p>
            <a:pPr lvl="1">
              <a:buFont typeface="Wingdings" panose="05000000000000000000" pitchFamily="2" charset="2"/>
              <a:buChar char="§"/>
            </a:pPr>
            <a:r>
              <a:rPr lang="en-US" sz="2400" dirty="0">
                <a:latin typeface="Calibri" panose="020F0502020204030204" pitchFamily="34" charset="0"/>
                <a:cs typeface="Calibri" panose="020F0502020204030204" pitchFamily="34" charset="0"/>
              </a:rPr>
              <a:t>Failure to disclose conflict of interest as required by law or District policy.</a:t>
            </a:r>
          </a:p>
          <a:p>
            <a:pPr lvl="1">
              <a:buFont typeface="Wingdings" panose="05000000000000000000" pitchFamily="2" charset="2"/>
              <a:buChar char="q"/>
            </a:pPr>
            <a:endParaRPr lang="en-US" sz="2400" dirty="0">
              <a:latin typeface="Calibri" panose="020F0502020204030204" pitchFamily="34" charset="0"/>
              <a:cs typeface="Calibri" panose="020F0502020204030204" pitchFamily="34" charset="0"/>
            </a:endParaRPr>
          </a:p>
          <a:p>
            <a:pPr lvl="1">
              <a:buFont typeface="Wingdings" panose="05000000000000000000" pitchFamily="2" charset="2"/>
              <a:buChar char="q"/>
            </a:pPr>
            <a:endParaRPr lang="en-US" dirty="0"/>
          </a:p>
          <a:p>
            <a:pPr marL="0" indent="0">
              <a:buNone/>
            </a:pPr>
            <a:endParaRPr lang="en-US" b="1" dirty="0"/>
          </a:p>
        </p:txBody>
      </p:sp>
    </p:spTree>
    <p:extLst>
      <p:ext uri="{BB962C8B-B14F-4D97-AF65-F5344CB8AC3E}">
        <p14:creationId xmlns:p14="http://schemas.microsoft.com/office/powerpoint/2010/main" val="845949839"/>
      </p:ext>
    </p:extLst>
  </p:cSld>
  <p:clrMapOvr>
    <a:masterClrMapping/>
  </p:clrMapOvr>
  <mc:AlternateContent xmlns:mc="http://schemas.openxmlformats.org/markup-compatibility/2006" xmlns:p14="http://schemas.microsoft.com/office/powerpoint/2010/main">
    <mc:Choice Requires="p14">
      <p:transition spd="slow" p14:dur="2000" advTm="35431"/>
    </mc:Choice>
    <mc:Fallback xmlns="">
      <p:transition spd="slow" advTm="3543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A7F9-60EA-4A25-A77B-76631AB3AC43}"/>
              </a:ext>
            </a:extLst>
          </p:cNvPr>
          <p:cNvSpPr>
            <a:spLocks noGrp="1"/>
          </p:cNvSpPr>
          <p:nvPr>
            <p:ph type="title"/>
          </p:nvPr>
        </p:nvSpPr>
        <p:spPr>
          <a:xfrm>
            <a:off x="3016332" y="67472"/>
            <a:ext cx="7410204" cy="1781908"/>
          </a:xfrm>
        </p:spPr>
        <p:txBody>
          <a:bodyPr/>
          <a:lstStyle/>
          <a:p>
            <a:pPr algn="ctr"/>
            <a:r>
              <a:rPr lang="en-US" b="1" u="sng" dirty="0"/>
              <a:t>FINANCIAL ETHICS</a:t>
            </a:r>
            <a:br>
              <a:rPr lang="en-US" b="1" u="sng" dirty="0"/>
            </a:br>
            <a:r>
              <a:rPr lang="en-US" b="1" u="sng" dirty="0"/>
              <a:t>Board Policy CAA (LOCAL)</a:t>
            </a:r>
          </a:p>
        </p:txBody>
      </p:sp>
      <p:sp>
        <p:nvSpPr>
          <p:cNvPr id="3" name="Content Placeholder 2">
            <a:extLst>
              <a:ext uri="{FF2B5EF4-FFF2-40B4-BE49-F238E27FC236}">
                <a16:creationId xmlns:a16="http://schemas.microsoft.com/office/drawing/2014/main" id="{C14EBC3B-B8FB-45A0-8326-1A609442A557}"/>
              </a:ext>
            </a:extLst>
          </p:cNvPr>
          <p:cNvSpPr>
            <a:spLocks noGrp="1"/>
          </p:cNvSpPr>
          <p:nvPr>
            <p:ph idx="1"/>
          </p:nvPr>
        </p:nvSpPr>
        <p:spPr>
          <a:xfrm>
            <a:off x="1615044" y="1603016"/>
            <a:ext cx="10036323" cy="5047166"/>
          </a:xfrm>
        </p:spPr>
        <p:txBody>
          <a:bodyPr>
            <a:normAutofit fontScale="92500" lnSpcReduction="20000"/>
          </a:bodyPr>
          <a:lstStyle/>
          <a:p>
            <a:pPr lvl="0">
              <a:buFont typeface="Wingdings" panose="05000000000000000000" pitchFamily="2" charset="2"/>
              <a:buChar char="q"/>
            </a:pPr>
            <a:r>
              <a:rPr lang="en-US" sz="2400" dirty="0">
                <a:latin typeface="Calibri" panose="020F0502020204030204" pitchFamily="34" charset="0"/>
                <a:cs typeface="Calibri" panose="020F0502020204030204" pitchFamily="34" charset="0"/>
              </a:rPr>
              <a:t>“All trustees, employees, vendors contractors, agents, consultants, volunteers, and any other parties who are involved in the District’s financial transactions shall act with integrity and diligence in duties involving the District’s fiscal resources”</a:t>
            </a:r>
          </a:p>
          <a:p>
            <a:pPr lvl="0">
              <a:buFont typeface="Wingdings" panose="05000000000000000000" pitchFamily="2" charset="2"/>
              <a:buChar char="q"/>
            </a:pPr>
            <a:r>
              <a:rPr lang="en-US" sz="2400" dirty="0">
                <a:latin typeface="Calibri" panose="020F0502020204030204" pitchFamily="34" charset="0"/>
                <a:cs typeface="Calibri" panose="020F0502020204030204" pitchFamily="34" charset="0"/>
              </a:rPr>
              <a:t>“The District prohibits fraud and financial impropriety, as defined below, in the actions of its trustees, employees, vendors, contractors, agents, consultants, volunteers, and others seeking or maintaining a business relationship with the District.</a:t>
            </a:r>
          </a:p>
          <a:p>
            <a:pPr lvl="0">
              <a:buFont typeface="Wingdings" panose="05000000000000000000" pitchFamily="2" charset="2"/>
              <a:buChar char="q"/>
            </a:pPr>
            <a:r>
              <a:rPr lang="en-US" sz="2400" dirty="0">
                <a:latin typeface="Calibri" panose="020F0502020204030204" pitchFamily="34" charset="0"/>
                <a:cs typeface="Calibri" panose="020F0502020204030204" pitchFamily="34" charset="0"/>
              </a:rPr>
              <a:t>Fraud shall include but not be limited to:</a:t>
            </a:r>
          </a:p>
          <a:p>
            <a:pPr lvl="1">
              <a:buFont typeface="Wingdings" panose="05000000000000000000" pitchFamily="2" charset="2"/>
              <a:buChar char="§"/>
            </a:pPr>
            <a:r>
              <a:rPr lang="en-US" sz="2400" dirty="0">
                <a:latin typeface="Calibri" panose="020F0502020204030204" pitchFamily="34" charset="0"/>
                <a:cs typeface="Calibri" panose="020F0502020204030204" pitchFamily="34" charset="0"/>
              </a:rPr>
              <a:t>Forgery or unauthorized alteration of any document or account belonging to the district.</a:t>
            </a:r>
          </a:p>
          <a:p>
            <a:pPr lvl="1">
              <a:buFont typeface="Wingdings" panose="05000000000000000000" pitchFamily="2" charset="2"/>
              <a:buChar char="§"/>
            </a:pPr>
            <a:r>
              <a:rPr lang="en-US" sz="2400" dirty="0">
                <a:latin typeface="Calibri" panose="020F0502020204030204" pitchFamily="34" charset="0"/>
                <a:cs typeface="Calibri" panose="020F0502020204030204" pitchFamily="34" charset="0"/>
              </a:rPr>
              <a:t>Forgery or unauthorized alteration of a check, bank draft, or any other financial document.</a:t>
            </a:r>
          </a:p>
          <a:p>
            <a:pPr lvl="1">
              <a:buFont typeface="Wingdings" panose="05000000000000000000" pitchFamily="2" charset="2"/>
              <a:buChar char="q"/>
            </a:pPr>
            <a:endParaRPr lang="en-US" sz="1800" dirty="0"/>
          </a:p>
          <a:p>
            <a:pPr lvl="1">
              <a:buFont typeface="Wingdings" panose="05000000000000000000" pitchFamily="2" charset="2"/>
              <a:buChar char="q"/>
            </a:pPr>
            <a:endParaRPr lang="en-US" dirty="0"/>
          </a:p>
          <a:p>
            <a:pPr marL="0" indent="0">
              <a:buNone/>
            </a:pPr>
            <a:endParaRPr lang="en-US" b="1" dirty="0"/>
          </a:p>
        </p:txBody>
      </p:sp>
      <p:pic>
        <p:nvPicPr>
          <p:cNvPr id="6" name="Picture 5" descr="A close up of a piece of paper&#10;&#10;Description automatically generated">
            <a:extLst>
              <a:ext uri="{FF2B5EF4-FFF2-40B4-BE49-F238E27FC236}">
                <a16:creationId xmlns:a16="http://schemas.microsoft.com/office/drawing/2014/main" id="{220B8FD8-EF6D-4C9A-8D9F-1CE155B2EA5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370" y="0"/>
            <a:ext cx="2303318" cy="1535544"/>
          </a:xfrm>
          <a:prstGeom prst="rect">
            <a:avLst/>
          </a:prstGeom>
        </p:spPr>
      </p:pic>
    </p:spTree>
    <p:extLst>
      <p:ext uri="{BB962C8B-B14F-4D97-AF65-F5344CB8AC3E}">
        <p14:creationId xmlns:p14="http://schemas.microsoft.com/office/powerpoint/2010/main" val="273022937"/>
      </p:ext>
    </p:extLst>
  </p:cSld>
  <p:clrMapOvr>
    <a:masterClrMapping/>
  </p:clrMapOvr>
  <mc:AlternateContent xmlns:mc="http://schemas.openxmlformats.org/markup-compatibility/2006" xmlns:p14="http://schemas.microsoft.com/office/powerpoint/2010/main">
    <mc:Choice Requires="p14">
      <p:transition spd="slow" p14:dur="2000" advTm="53778"/>
    </mc:Choice>
    <mc:Fallback xmlns="">
      <p:transition spd="slow" advTm="53778"/>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table, baseball&#10;&#10;Description automatically generated">
            <a:extLst>
              <a:ext uri="{FF2B5EF4-FFF2-40B4-BE49-F238E27FC236}">
                <a16:creationId xmlns:a16="http://schemas.microsoft.com/office/drawing/2014/main" id="{DD472D59-B98F-4709-A985-892D1C98724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17127" y="3718956"/>
            <a:ext cx="2860770" cy="2986644"/>
          </a:xfrm>
          <a:prstGeom prst="rect">
            <a:avLst/>
          </a:prstGeom>
        </p:spPr>
      </p:pic>
      <p:sp>
        <p:nvSpPr>
          <p:cNvPr id="2" name="Title 1">
            <a:extLst>
              <a:ext uri="{FF2B5EF4-FFF2-40B4-BE49-F238E27FC236}">
                <a16:creationId xmlns:a16="http://schemas.microsoft.com/office/drawing/2014/main" id="{2C7BA7F9-60EA-4A25-A77B-76631AB3AC43}"/>
              </a:ext>
            </a:extLst>
          </p:cNvPr>
          <p:cNvSpPr>
            <a:spLocks noGrp="1"/>
          </p:cNvSpPr>
          <p:nvPr>
            <p:ph type="title"/>
          </p:nvPr>
        </p:nvSpPr>
        <p:spPr>
          <a:xfrm>
            <a:off x="2877482" y="152400"/>
            <a:ext cx="6483927" cy="1781908"/>
          </a:xfrm>
        </p:spPr>
        <p:txBody>
          <a:bodyPr>
            <a:normAutofit/>
          </a:bodyPr>
          <a:lstStyle/>
          <a:p>
            <a:pPr algn="ctr"/>
            <a:r>
              <a:rPr lang="en-US" b="1" u="sng" dirty="0"/>
              <a:t>FINANCIAL ETHICS</a:t>
            </a:r>
            <a:br>
              <a:rPr lang="en-US" b="1" u="sng" dirty="0"/>
            </a:br>
            <a:r>
              <a:rPr lang="en-US" b="1" u="sng" dirty="0"/>
              <a:t>Board Policy CAA (LOCAL)</a:t>
            </a:r>
          </a:p>
        </p:txBody>
      </p:sp>
      <p:sp>
        <p:nvSpPr>
          <p:cNvPr id="3" name="Content Placeholder 2">
            <a:extLst>
              <a:ext uri="{FF2B5EF4-FFF2-40B4-BE49-F238E27FC236}">
                <a16:creationId xmlns:a16="http://schemas.microsoft.com/office/drawing/2014/main" id="{C14EBC3B-B8FB-45A0-8326-1A609442A557}"/>
              </a:ext>
            </a:extLst>
          </p:cNvPr>
          <p:cNvSpPr>
            <a:spLocks noGrp="1"/>
          </p:cNvSpPr>
          <p:nvPr>
            <p:ph idx="1"/>
          </p:nvPr>
        </p:nvSpPr>
        <p:spPr>
          <a:xfrm>
            <a:off x="1209304" y="1535722"/>
            <a:ext cx="9773392" cy="3786555"/>
          </a:xfrm>
        </p:spPr>
        <p:txBody>
          <a:bodyPr>
            <a:normAutofit/>
          </a:bodyPr>
          <a:lstStyle/>
          <a:p>
            <a:pPr marL="0" lvl="0" indent="0" algn="just">
              <a:lnSpc>
                <a:spcPct val="107000"/>
              </a:lnSpc>
              <a:spcBef>
                <a:spcPts val="0"/>
              </a:spcBef>
              <a:spcAft>
                <a:spcPts val="800"/>
              </a:spcAft>
              <a:buNone/>
            </a:pPr>
            <a:r>
              <a:rPr lang="en-US" sz="2400" dirty="0">
                <a:latin typeface="Verdana" panose="020B0604030504040204" pitchFamily="34" charset="0"/>
                <a:ea typeface="Calibri" panose="020F0502020204030204" pitchFamily="34" charset="0"/>
                <a:cs typeface="Times New Roman" panose="02020603050405020304" pitchFamily="18" charset="0"/>
              </a:rPr>
              <a:t>Each employee who supervises or prepares District financial reports or transactions shall set an example of honest and ethical behavior and shall actively monitor his or her area of responsibility for fraud and financial impropriety.</a:t>
            </a:r>
          </a:p>
          <a:p>
            <a:pPr marL="457200" lvl="1" indent="0">
              <a:buNone/>
            </a:pPr>
            <a:endParaRPr lang="en-US" sz="1800" dirty="0"/>
          </a:p>
          <a:p>
            <a:pPr lvl="1">
              <a:buFont typeface="Wingdings" panose="05000000000000000000" pitchFamily="2" charset="2"/>
              <a:buChar char="q"/>
            </a:pPr>
            <a:endParaRPr lang="en-US" dirty="0"/>
          </a:p>
          <a:p>
            <a:pPr marL="0" indent="0">
              <a:buNone/>
            </a:pPr>
            <a:endParaRPr lang="en-US" b="1" dirty="0"/>
          </a:p>
        </p:txBody>
      </p:sp>
    </p:spTree>
    <p:extLst>
      <p:ext uri="{BB962C8B-B14F-4D97-AF65-F5344CB8AC3E}">
        <p14:creationId xmlns:p14="http://schemas.microsoft.com/office/powerpoint/2010/main" val="3169549197"/>
      </p:ext>
    </p:extLst>
  </p:cSld>
  <p:clrMapOvr>
    <a:masterClrMapping/>
  </p:clrMapOvr>
  <mc:AlternateContent xmlns:mc="http://schemas.openxmlformats.org/markup-compatibility/2006" xmlns:p14="http://schemas.microsoft.com/office/powerpoint/2010/main">
    <mc:Choice Requires="p14">
      <p:transition spd="slow" p14:dur="2000" advTm="16752"/>
    </mc:Choice>
    <mc:Fallback xmlns="">
      <p:transition spd="slow" advTm="1675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86EC-CA9E-411F-BB62-EE6291BB6039}"/>
              </a:ext>
            </a:extLst>
          </p:cNvPr>
          <p:cNvSpPr>
            <a:spLocks noGrp="1"/>
          </p:cNvSpPr>
          <p:nvPr>
            <p:ph type="title"/>
          </p:nvPr>
        </p:nvSpPr>
        <p:spPr>
          <a:xfrm>
            <a:off x="1154954" y="511727"/>
            <a:ext cx="8761413" cy="2088859"/>
          </a:xfrm>
        </p:spPr>
        <p:txBody>
          <a:bodyPr>
            <a:normAutofit/>
          </a:bodyPr>
          <a:lstStyle/>
          <a:p>
            <a:pPr marL="0" marR="0" algn="ctr">
              <a:spcBef>
                <a:spcPts val="0"/>
              </a:spcBef>
              <a:spcAft>
                <a:spcPts val="0"/>
              </a:spcAft>
            </a:pPr>
            <a:r>
              <a:rPr lang="en-US" sz="3600" b="1" dirty="0">
                <a:effectLst/>
                <a:latin typeface="Comic Sans MS" panose="030F0702030302020204" pitchFamily="66" charset="0"/>
                <a:ea typeface="Times New Roman" panose="02020603050405020304" pitchFamily="18" charset="0"/>
              </a:rPr>
              <a:t>INTRODUCTION</a:t>
            </a:r>
            <a:br>
              <a:rPr lang="en-US" sz="3600" b="1" dirty="0">
                <a:effectLst/>
                <a:latin typeface="Comic Sans MS" panose="030F0702030302020204" pitchFamily="66" charset="0"/>
                <a:ea typeface="Times New Roman" panose="02020603050405020304" pitchFamily="18" charset="0"/>
              </a:rPr>
            </a:br>
            <a:r>
              <a:rPr lang="en-US" sz="3600" b="1" dirty="0">
                <a:effectLst/>
                <a:latin typeface="Comic Sans MS" panose="030F0702030302020204" pitchFamily="66" charset="0"/>
                <a:ea typeface="Times New Roman" panose="02020603050405020304" pitchFamily="18" charset="0"/>
              </a:rPr>
              <a:t>to the</a:t>
            </a:r>
            <a:br>
              <a:rPr lang="en-US" sz="3600" b="1" dirty="0">
                <a:effectLst/>
                <a:latin typeface="Comic Sans MS" panose="030F0702030302020204" pitchFamily="66" charset="0"/>
                <a:ea typeface="Times New Roman" panose="02020603050405020304" pitchFamily="18" charset="0"/>
              </a:rPr>
            </a:br>
            <a:r>
              <a:rPr lang="en-US" sz="3600" b="1" dirty="0">
                <a:effectLst/>
                <a:latin typeface="Comic Sans MS" panose="030F0702030302020204" pitchFamily="66" charset="0"/>
                <a:ea typeface="Times New Roman" panose="02020603050405020304" pitchFamily="18" charset="0"/>
              </a:rPr>
              <a:t>Sponsor Handbook</a:t>
            </a:r>
            <a:br>
              <a:rPr lang="en-US" sz="3200" dirty="0">
                <a:effectLst/>
                <a:latin typeface="Times New Roman" panose="02020603050405020304" pitchFamily="18" charset="0"/>
                <a:ea typeface="Times New Roman" panose="02020603050405020304" pitchFamily="18" charset="0"/>
              </a:rPr>
            </a:br>
            <a:endParaRPr lang="en-US" dirty="0"/>
          </a:p>
        </p:txBody>
      </p:sp>
      <p:sp>
        <p:nvSpPr>
          <p:cNvPr id="5" name="Rectangle 1">
            <a:extLst>
              <a:ext uri="{FF2B5EF4-FFF2-40B4-BE49-F238E27FC236}">
                <a16:creationId xmlns:a16="http://schemas.microsoft.com/office/drawing/2014/main" id="{BFA9D67B-13B6-4DEE-946F-AC85F8575521}"/>
              </a:ext>
            </a:extLst>
          </p:cNvPr>
          <p:cNvSpPr>
            <a:spLocks noGrp="1" noChangeArrowheads="1"/>
          </p:cNvSpPr>
          <p:nvPr>
            <p:ph idx="1"/>
          </p:nvPr>
        </p:nvSpPr>
        <p:spPr bwMode="auto">
          <a:xfrm>
            <a:off x="1460665" y="2375956"/>
            <a:ext cx="1028585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CFD Local Policy states: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Use and Expenditure</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Funds collected by student groups shall be used only for purposes authorized by the organization or upon approval of the sponsor. The principal or designee shall approve all disbursements. All funds raised by student organizations must be expended for the benefit of the students.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3420607978"/>
      </p:ext>
    </p:extLst>
  </p:cSld>
  <p:clrMapOvr>
    <a:masterClrMapping/>
  </p:clrMapOvr>
  <mc:AlternateContent xmlns:mc="http://schemas.openxmlformats.org/markup-compatibility/2006" xmlns:p14="http://schemas.microsoft.com/office/powerpoint/2010/main">
    <mc:Choice Requires="p14">
      <p:transition spd="slow" p14:dur="2000" advTm="16858"/>
    </mc:Choice>
    <mc:Fallback xmlns="">
      <p:transition spd="slow" advTm="16858"/>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A7F9-60EA-4A25-A77B-76631AB3AC43}"/>
              </a:ext>
            </a:extLst>
          </p:cNvPr>
          <p:cNvSpPr>
            <a:spLocks noGrp="1"/>
          </p:cNvSpPr>
          <p:nvPr>
            <p:ph type="title"/>
          </p:nvPr>
        </p:nvSpPr>
        <p:spPr>
          <a:xfrm>
            <a:off x="2889661" y="152400"/>
            <a:ext cx="6412677" cy="1781908"/>
          </a:xfrm>
        </p:spPr>
        <p:txBody>
          <a:bodyPr>
            <a:normAutofit/>
          </a:bodyPr>
          <a:lstStyle/>
          <a:p>
            <a:pPr algn="ctr"/>
            <a:r>
              <a:rPr lang="en-US" b="1" u="sng" dirty="0"/>
              <a:t>FINANCIAL ETHICS</a:t>
            </a:r>
            <a:br>
              <a:rPr lang="en-US" b="1" u="sng" dirty="0"/>
            </a:br>
            <a:r>
              <a:rPr lang="en-US" b="1" u="sng" dirty="0"/>
              <a:t>Board Policy CAA (LOCAL)</a:t>
            </a:r>
          </a:p>
        </p:txBody>
      </p:sp>
      <p:sp>
        <p:nvSpPr>
          <p:cNvPr id="3" name="Content Placeholder 2">
            <a:extLst>
              <a:ext uri="{FF2B5EF4-FFF2-40B4-BE49-F238E27FC236}">
                <a16:creationId xmlns:a16="http://schemas.microsoft.com/office/drawing/2014/main" id="{C14EBC3B-B8FB-45A0-8326-1A609442A557}"/>
              </a:ext>
            </a:extLst>
          </p:cNvPr>
          <p:cNvSpPr>
            <a:spLocks noGrp="1"/>
          </p:cNvSpPr>
          <p:nvPr>
            <p:ph idx="1"/>
          </p:nvPr>
        </p:nvSpPr>
        <p:spPr>
          <a:xfrm>
            <a:off x="1615044" y="1448791"/>
            <a:ext cx="10143202" cy="5256810"/>
          </a:xfrm>
        </p:spPr>
        <p:txBody>
          <a:bodyPr>
            <a:normAutofit lnSpcReduction="10000"/>
          </a:bodyPr>
          <a:lstStyle/>
          <a:p>
            <a:pPr marL="0" marR="0" indent="0">
              <a:lnSpc>
                <a:spcPct val="107000"/>
              </a:lnSpc>
              <a:spcBef>
                <a:spcPts val="0"/>
              </a:spcBef>
              <a:spcAft>
                <a:spcPts val="800"/>
              </a:spcAft>
              <a:buNone/>
            </a:pPr>
            <a:r>
              <a:rPr lang="en-US" sz="2000" dirty="0">
                <a:latin typeface="Calibri" panose="020F0502020204030204" pitchFamily="34" charset="0"/>
                <a:ea typeface="Calibri" panose="020F0502020204030204" pitchFamily="34" charset="0"/>
                <a:cs typeface="Calibri" panose="020F0502020204030204" pitchFamily="34" charset="0"/>
              </a:rPr>
              <a:t>Fraud Detection:</a:t>
            </a:r>
          </a:p>
          <a:p>
            <a:pPr lvl="0">
              <a:lnSpc>
                <a:spcPct val="107000"/>
              </a:lnSpc>
              <a:spcBef>
                <a:spcPts val="0"/>
              </a:spcBef>
              <a:buFont typeface="Symbol" panose="05050102010706020507" pitchFamily="18" charset="2"/>
              <a:buChar char=""/>
            </a:pPr>
            <a:r>
              <a:rPr lang="en-US" sz="2000" dirty="0">
                <a:latin typeface="Calibri" panose="020F0502020204030204" pitchFamily="34" charset="0"/>
                <a:ea typeface="Calibri" panose="020F0502020204030204" pitchFamily="34" charset="0"/>
                <a:cs typeface="Calibri" panose="020F0502020204030204" pitchFamily="34" charset="0"/>
              </a:rPr>
              <a:t>If you suspect fraud, waste, or abuse contact:</a:t>
            </a:r>
          </a:p>
          <a:p>
            <a:pPr lvl="1">
              <a:lnSpc>
                <a:spcPct val="107000"/>
              </a:lnSpc>
              <a:spcBef>
                <a:spcPts val="0"/>
              </a:spcBef>
              <a:buFont typeface="Courier New" panose="02070309020205020404" pitchFamily="49" charset="0"/>
              <a:buChar char="o"/>
            </a:pPr>
            <a:r>
              <a:rPr lang="en-US" sz="2000" dirty="0">
                <a:latin typeface="Calibri" panose="020F0502020204030204" pitchFamily="34" charset="0"/>
                <a:ea typeface="Calibri" panose="020F0502020204030204" pitchFamily="34" charset="0"/>
                <a:cs typeface="Calibri" panose="020F0502020204030204" pitchFamily="34" charset="0"/>
              </a:rPr>
              <a:t>Your bookkeeper,</a:t>
            </a:r>
          </a:p>
          <a:p>
            <a:pPr lvl="1">
              <a:lnSpc>
                <a:spcPct val="107000"/>
              </a:lnSpc>
              <a:spcBef>
                <a:spcPts val="0"/>
              </a:spcBef>
              <a:buFont typeface="Courier New" panose="02070309020205020404" pitchFamily="49" charset="0"/>
              <a:buChar char="o"/>
            </a:pPr>
            <a:r>
              <a:rPr lang="en-US" sz="2000" dirty="0">
                <a:latin typeface="Calibri" panose="020F0502020204030204" pitchFamily="34" charset="0"/>
                <a:ea typeface="Calibri" panose="020F0502020204030204" pitchFamily="34" charset="0"/>
                <a:cs typeface="Calibri" panose="020F0502020204030204" pitchFamily="34" charset="0"/>
              </a:rPr>
              <a:t>Your principal, or</a:t>
            </a:r>
          </a:p>
          <a:p>
            <a:pPr lvl="1">
              <a:lnSpc>
                <a:spcPct val="107000"/>
              </a:lnSpc>
              <a:spcBef>
                <a:spcPts val="0"/>
              </a:spcBef>
              <a:buFont typeface="Courier New" panose="02070309020205020404" pitchFamily="49" charset="0"/>
              <a:buChar char="o"/>
            </a:pPr>
            <a:r>
              <a:rPr lang="en-US" sz="2000" dirty="0">
                <a:latin typeface="Calibri" panose="020F0502020204030204" pitchFamily="34" charset="0"/>
                <a:ea typeface="Calibri" panose="020F0502020204030204" pitchFamily="34" charset="0"/>
                <a:cs typeface="Calibri" panose="020F0502020204030204" pitchFamily="34" charset="0"/>
              </a:rPr>
              <a:t>Internal Audit</a:t>
            </a:r>
          </a:p>
          <a:p>
            <a:pPr lvl="1">
              <a:lnSpc>
                <a:spcPct val="107000"/>
              </a:lnSpc>
              <a:spcBef>
                <a:spcPts val="0"/>
              </a:spcBef>
              <a:buFont typeface="Courier New" panose="02070309020205020404" pitchFamily="49" charset="0"/>
              <a:buChar char="o"/>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spcBef>
                <a:spcPts val="0"/>
              </a:spcBef>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lvl="1">
              <a:lnSpc>
                <a:spcPct val="107000"/>
              </a:lnSpc>
              <a:spcBef>
                <a:spcPts val="0"/>
              </a:spcBef>
              <a:buFont typeface="Courier New" panose="02070309020205020404" pitchFamily="49" charset="0"/>
              <a:buChar char="o"/>
            </a:pPr>
            <a:endParaRPr lang="en-US" sz="2000" dirty="0">
              <a:latin typeface="Calibri" panose="020F0502020204030204" pitchFamily="34" charset="0"/>
              <a:ea typeface="Calibri" panose="020F0502020204030204" pitchFamily="34" charset="0"/>
              <a:cs typeface="Calibri" panose="020F0502020204030204" pitchFamily="34" charset="0"/>
            </a:endParaRPr>
          </a:p>
          <a:p>
            <a:pPr lvl="0">
              <a:lnSpc>
                <a:spcPct val="107000"/>
              </a:lnSpc>
              <a:spcBef>
                <a:spcPts val="0"/>
              </a:spcBef>
              <a:spcAft>
                <a:spcPts val="80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Calibri" panose="020F0502020204030204" pitchFamily="34" charset="0"/>
              </a:rPr>
              <a:t>Fraud hotline link: </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http://www2.neisd.net/ts/commresponse/internalaudit3.cfm</a:t>
            </a:r>
            <a:endPar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1">
              <a:lnSpc>
                <a:spcPct val="107000"/>
              </a:lnSpc>
              <a:spcBef>
                <a:spcPts val="0"/>
              </a:spcBef>
              <a:spcAft>
                <a:spcPts val="800"/>
              </a:spcAft>
              <a:buFont typeface="Symbol" panose="05050102010706020507" pitchFamily="18" charset="2"/>
              <a:buChar char=""/>
            </a:pPr>
            <a:r>
              <a:rPr lang="en-US" sz="2000" dirty="0">
                <a:latin typeface="Calibri" panose="020F0502020204030204" pitchFamily="34" charset="0"/>
                <a:cs typeface="Calibri" panose="020F0502020204030204" pitchFamily="34" charset="0"/>
              </a:rPr>
              <a:t>NEISD – Departments – Internal Audit</a:t>
            </a:r>
          </a:p>
          <a:p>
            <a:pPr lvl="1">
              <a:lnSpc>
                <a:spcPct val="107000"/>
              </a:lnSpc>
              <a:spcBef>
                <a:spcPts val="0"/>
              </a:spcBef>
              <a:spcAft>
                <a:spcPts val="800"/>
              </a:spcAft>
              <a:buFont typeface="Symbol" panose="05050102010706020507" pitchFamily="18" charset="2"/>
              <a:buChar char=""/>
            </a:pPr>
            <a:r>
              <a:rPr lang="en-US" sz="2000" dirty="0">
                <a:latin typeface="Calibri" panose="020F0502020204030204" pitchFamily="34" charset="0"/>
                <a:cs typeface="Calibri" panose="020F0502020204030204" pitchFamily="34" charset="0"/>
              </a:rPr>
              <a:t>*You may remain anonymous by not disclosing your name, or you can ask that your identity be kept confidential. If you remain anonymous it may be more difficult to investigate your complaint. If you ask that your identity, be kept confidential, Internal Audit will protect your identity and disclose it only to the auditors or investigators assigned to review the complaint.</a:t>
            </a:r>
          </a:p>
          <a:p>
            <a:pPr marL="0" indent="0">
              <a:buNone/>
            </a:pPr>
            <a:endParaRPr lang="en-US" b="1" dirty="0"/>
          </a:p>
        </p:txBody>
      </p:sp>
      <p:pic>
        <p:nvPicPr>
          <p:cNvPr id="9" name="Picture 8" descr="A close up of a keyboard&#10;&#10;Description automatically generated">
            <a:extLst>
              <a:ext uri="{FF2B5EF4-FFF2-40B4-BE49-F238E27FC236}">
                <a16:creationId xmlns:a16="http://schemas.microsoft.com/office/drawing/2014/main" id="{34D17B54-49B2-4092-812E-80F7127B3BC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448496" y="152399"/>
            <a:ext cx="2163592" cy="1622694"/>
          </a:xfrm>
          <a:prstGeom prst="rect">
            <a:avLst/>
          </a:prstGeom>
        </p:spPr>
      </p:pic>
    </p:spTree>
    <p:extLst>
      <p:ext uri="{BB962C8B-B14F-4D97-AF65-F5344CB8AC3E}">
        <p14:creationId xmlns:p14="http://schemas.microsoft.com/office/powerpoint/2010/main" val="1368511133"/>
      </p:ext>
    </p:extLst>
  </p:cSld>
  <p:clrMapOvr>
    <a:masterClrMapping/>
  </p:clrMapOvr>
  <mc:AlternateContent xmlns:mc="http://schemas.openxmlformats.org/markup-compatibility/2006" xmlns:p14="http://schemas.microsoft.com/office/powerpoint/2010/main">
    <mc:Choice Requires="p14">
      <p:transition spd="slow" p14:dur="2000" advTm="41040"/>
    </mc:Choice>
    <mc:Fallback xmlns="">
      <p:transition spd="slow" advTm="4104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62" y="365126"/>
            <a:ext cx="11258026" cy="1325563"/>
          </a:xfrm>
        </p:spPr>
        <p:txBody>
          <a:bodyPr>
            <a:normAutofit/>
          </a:bodyPr>
          <a:lstStyle/>
          <a:p>
            <a:pPr algn="ctr"/>
            <a:r>
              <a:rPr lang="en-US" b="1" dirty="0">
                <a:latin typeface="+mn-lt"/>
              </a:rPr>
              <a:t>ACTIVITY FUND</a:t>
            </a:r>
            <a:br>
              <a:rPr lang="en-US" b="1" dirty="0">
                <a:latin typeface="+mn-lt"/>
              </a:rPr>
            </a:br>
            <a:r>
              <a:rPr lang="en-US" b="1" dirty="0">
                <a:latin typeface="+mn-lt"/>
              </a:rPr>
              <a:t>ACCOUNTING PROCEDURES</a:t>
            </a:r>
          </a:p>
        </p:txBody>
      </p:sp>
      <p:sp>
        <p:nvSpPr>
          <p:cNvPr id="3" name="Content Placeholder 2"/>
          <p:cNvSpPr>
            <a:spLocks noGrp="1"/>
          </p:cNvSpPr>
          <p:nvPr>
            <p:ph idx="1"/>
          </p:nvPr>
        </p:nvSpPr>
        <p:spPr>
          <a:xfrm>
            <a:off x="486562" y="1632230"/>
            <a:ext cx="11258026" cy="4785348"/>
          </a:xfrm>
        </p:spPr>
        <p:txBody>
          <a:bodyPr>
            <a:normAutofit fontScale="32500" lnSpcReduction="20000"/>
          </a:bodyPr>
          <a:lstStyle/>
          <a:p>
            <a:pPr marL="0" indent="0" algn="ctr">
              <a:buNone/>
            </a:pPr>
            <a:r>
              <a:rPr lang="en-US" sz="3600" dirty="0">
                <a:solidFill>
                  <a:schemeClr val="bg1">
                    <a:lumMod val="85000"/>
                  </a:schemeClr>
                </a:solidFill>
              </a:rPr>
              <a:t>	</a:t>
            </a:r>
            <a:r>
              <a:rPr lang="en-US" sz="5800" dirty="0">
                <a:solidFill>
                  <a:schemeClr val="bg1">
                    <a:lumMod val="85000"/>
                  </a:schemeClr>
                </a:solidFill>
              </a:rPr>
              <a:t>Information for Sponsors</a:t>
            </a:r>
          </a:p>
          <a:p>
            <a:pPr marL="0" indent="0" algn="ctr">
              <a:buNone/>
            </a:pPr>
            <a:endParaRPr lang="en-US" dirty="0"/>
          </a:p>
          <a:p>
            <a:pPr marL="0" indent="0" algn="ctr">
              <a:buNone/>
            </a:pPr>
            <a:r>
              <a:rPr lang="en-US" sz="6000" dirty="0"/>
              <a:t>Once you have downloaded the Sponsor Handbook, click on the Sponsor Handbook Acknowledgement and complete the Google Form.</a:t>
            </a:r>
          </a:p>
          <a:p>
            <a:pPr marL="0" indent="0" algn="ctr">
              <a:buNone/>
            </a:pPr>
            <a:endParaRPr lang="en-US" sz="2800" dirty="0"/>
          </a:p>
          <a:p>
            <a:pPr marL="0" indent="0" algn="ctr">
              <a:buNone/>
            </a:pPr>
            <a:r>
              <a:rPr lang="en-US" sz="6000" dirty="0"/>
              <a:t>This is located on the </a:t>
            </a:r>
            <a:r>
              <a:rPr lang="en-US" sz="6000" dirty="0" err="1"/>
              <a:t>MyNEISD</a:t>
            </a:r>
            <a:r>
              <a:rPr lang="en-US" sz="6000" dirty="0"/>
              <a:t> Departments page under</a:t>
            </a:r>
          </a:p>
          <a:p>
            <a:pPr marL="0" indent="0" algn="ctr">
              <a:buNone/>
            </a:pPr>
            <a:endParaRPr lang="en-US" sz="6000" b="1" dirty="0"/>
          </a:p>
          <a:p>
            <a:pPr marL="0" indent="0" algn="ctr">
              <a:buNone/>
            </a:pPr>
            <a:r>
              <a:rPr lang="en-US" sz="6000" b="1" dirty="0"/>
              <a:t>       Budgets &amp; Financial Analysis Web Page</a:t>
            </a:r>
          </a:p>
          <a:p>
            <a:pPr marL="0" indent="0" algn="ctr">
              <a:buNone/>
            </a:pPr>
            <a:endParaRPr lang="en-US" sz="6000" b="1" dirty="0"/>
          </a:p>
          <a:p>
            <a:pPr marL="0" indent="0" algn="ctr">
              <a:buNone/>
            </a:pPr>
            <a:r>
              <a:rPr lang="en-US" sz="6000" b="1" dirty="0"/>
              <a:t>Sponsor Training</a:t>
            </a:r>
          </a:p>
          <a:p>
            <a:pPr marL="0" indent="0" algn="ctr">
              <a:buNone/>
            </a:pPr>
            <a:endParaRPr lang="en-US" sz="6000" b="1" dirty="0"/>
          </a:p>
          <a:p>
            <a:pPr marL="0" indent="0" algn="ctr">
              <a:buNone/>
            </a:pPr>
            <a:r>
              <a:rPr lang="en-US" sz="6000" b="1" dirty="0"/>
              <a:t>       Sponsor Handbook Acknowledgement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9" y="4263920"/>
            <a:ext cx="3189023" cy="2630944"/>
          </a:xfrm>
          <a:prstGeom prst="rect">
            <a:avLst/>
          </a:prstGeom>
        </p:spPr>
      </p:pic>
      <p:sp>
        <p:nvSpPr>
          <p:cNvPr id="5" name="Arrow: Down 4">
            <a:extLst>
              <a:ext uri="{FF2B5EF4-FFF2-40B4-BE49-F238E27FC236}">
                <a16:creationId xmlns:a16="http://schemas.microsoft.com/office/drawing/2014/main" id="{72C26313-748E-4FB3-AD22-A95AFCC3B49F}"/>
              </a:ext>
            </a:extLst>
          </p:cNvPr>
          <p:cNvSpPr/>
          <p:nvPr/>
        </p:nvSpPr>
        <p:spPr>
          <a:xfrm>
            <a:off x="6115575" y="4384893"/>
            <a:ext cx="304800" cy="369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72E38AE3-3644-473B-B449-39C9D9358D7C}"/>
              </a:ext>
            </a:extLst>
          </p:cNvPr>
          <p:cNvSpPr/>
          <p:nvPr/>
        </p:nvSpPr>
        <p:spPr>
          <a:xfrm>
            <a:off x="6096000" y="5262844"/>
            <a:ext cx="304800" cy="369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imeline&#10;&#10;Description automatically generated">
            <a:extLst>
              <a:ext uri="{FF2B5EF4-FFF2-40B4-BE49-F238E27FC236}">
                <a16:creationId xmlns:a16="http://schemas.microsoft.com/office/drawing/2014/main" id="{57901DBB-05C0-4EEF-84F9-64465C9B0EB8}"/>
              </a:ext>
            </a:extLst>
          </p:cNvPr>
          <p:cNvPicPr>
            <a:picLocks noChangeAspect="1"/>
          </p:cNvPicPr>
          <p:nvPr/>
        </p:nvPicPr>
        <p:blipFill>
          <a:blip r:embed="rId4"/>
          <a:stretch>
            <a:fillRect/>
          </a:stretch>
        </p:blipFill>
        <p:spPr>
          <a:xfrm>
            <a:off x="191550" y="4384893"/>
            <a:ext cx="3008476" cy="1841735"/>
          </a:xfrm>
          <a:prstGeom prst="rect">
            <a:avLst/>
          </a:prstGeom>
        </p:spPr>
      </p:pic>
    </p:spTree>
    <p:extLst>
      <p:ext uri="{BB962C8B-B14F-4D97-AF65-F5344CB8AC3E}">
        <p14:creationId xmlns:p14="http://schemas.microsoft.com/office/powerpoint/2010/main" val="1905190245"/>
      </p:ext>
    </p:extLst>
  </p:cSld>
  <p:clrMapOvr>
    <a:masterClrMapping/>
  </p:clrMapOvr>
  <mc:AlternateContent xmlns:mc="http://schemas.openxmlformats.org/markup-compatibility/2006" xmlns:p14="http://schemas.microsoft.com/office/powerpoint/2010/main">
    <mc:Choice Requires="p14">
      <p:transition spd="slow" p14:dur="2000" advTm="23586"/>
    </mc:Choice>
    <mc:Fallback xmlns="">
      <p:transition spd="slow" advTm="23586"/>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62" y="365126"/>
            <a:ext cx="11258026" cy="1325563"/>
          </a:xfrm>
        </p:spPr>
        <p:txBody>
          <a:bodyPr>
            <a:normAutofit/>
          </a:bodyPr>
          <a:lstStyle/>
          <a:p>
            <a:pPr algn="ctr"/>
            <a:r>
              <a:rPr lang="en-US" b="1" dirty="0">
                <a:latin typeface="+mn-lt"/>
              </a:rPr>
              <a:t>ACTIVITY FUND</a:t>
            </a:r>
            <a:br>
              <a:rPr lang="en-US" b="1" dirty="0">
                <a:latin typeface="+mn-lt"/>
              </a:rPr>
            </a:br>
            <a:r>
              <a:rPr lang="en-US" b="1" dirty="0">
                <a:latin typeface="+mn-lt"/>
              </a:rPr>
              <a:t>ACCOUNTING PROCEDURES</a:t>
            </a:r>
          </a:p>
        </p:txBody>
      </p:sp>
      <p:sp>
        <p:nvSpPr>
          <p:cNvPr id="3" name="Content Placeholder 2"/>
          <p:cNvSpPr>
            <a:spLocks noGrp="1"/>
          </p:cNvSpPr>
          <p:nvPr>
            <p:ph idx="1"/>
          </p:nvPr>
        </p:nvSpPr>
        <p:spPr>
          <a:xfrm>
            <a:off x="486562" y="1447672"/>
            <a:ext cx="11258026" cy="4969906"/>
          </a:xfrm>
        </p:spPr>
        <p:txBody>
          <a:bodyPr>
            <a:normAutofit fontScale="40000" lnSpcReduction="20000"/>
          </a:bodyPr>
          <a:lstStyle/>
          <a:p>
            <a:pPr marL="0" indent="0" algn="ctr">
              <a:buNone/>
            </a:pPr>
            <a:r>
              <a:rPr lang="en-US" sz="3600" dirty="0">
                <a:solidFill>
                  <a:schemeClr val="bg1">
                    <a:lumMod val="85000"/>
                  </a:schemeClr>
                </a:solidFill>
              </a:rPr>
              <a:t>	</a:t>
            </a:r>
            <a:r>
              <a:rPr lang="en-US" sz="5800" dirty="0"/>
              <a:t>Information for Sponsors</a:t>
            </a:r>
          </a:p>
          <a:p>
            <a:pPr marL="0" indent="0" algn="ctr">
              <a:buNone/>
            </a:pPr>
            <a:endParaRPr lang="en-US" dirty="0"/>
          </a:p>
          <a:p>
            <a:pPr marL="0" indent="0" algn="ctr">
              <a:buNone/>
            </a:pPr>
            <a:r>
              <a:rPr lang="en-US" sz="6000" dirty="0"/>
              <a:t>For additional, detailed information, please refer to the </a:t>
            </a:r>
          </a:p>
          <a:p>
            <a:pPr marL="0" indent="0" algn="ctr">
              <a:buNone/>
            </a:pPr>
            <a:r>
              <a:rPr lang="en-US" sz="6000" dirty="0"/>
              <a:t>Activity Fund Sponsor Handbook.  </a:t>
            </a:r>
          </a:p>
          <a:p>
            <a:pPr marL="0" indent="0" algn="ctr">
              <a:buNone/>
            </a:pPr>
            <a:endParaRPr lang="en-US" sz="2800" dirty="0"/>
          </a:p>
          <a:p>
            <a:pPr marL="0" indent="0" algn="ctr">
              <a:buNone/>
            </a:pPr>
            <a:r>
              <a:rPr lang="en-US" sz="6000" dirty="0"/>
              <a:t>This is located on the </a:t>
            </a:r>
            <a:r>
              <a:rPr lang="en-US" sz="6000" dirty="0" err="1"/>
              <a:t>MyNEISD</a:t>
            </a:r>
            <a:r>
              <a:rPr lang="en-US" sz="6000" dirty="0"/>
              <a:t> Departments page under</a:t>
            </a:r>
          </a:p>
          <a:p>
            <a:pPr marL="0" indent="0" algn="ctr">
              <a:buNone/>
            </a:pPr>
            <a:r>
              <a:rPr lang="en-US" sz="6000" b="1" dirty="0"/>
              <a:t>Budgets &amp; Financial Analysis Web Page</a:t>
            </a:r>
          </a:p>
          <a:p>
            <a:pPr marL="0" indent="0" algn="ctr">
              <a:buNone/>
            </a:pPr>
            <a:endParaRPr lang="en-US" sz="6000" b="1" dirty="0"/>
          </a:p>
          <a:p>
            <a:pPr marL="0" indent="0" algn="ctr">
              <a:buNone/>
            </a:pPr>
            <a:r>
              <a:rPr lang="en-US" sz="6000" b="1" dirty="0"/>
              <a:t>Sponsor Training</a:t>
            </a:r>
          </a:p>
          <a:p>
            <a:pPr marL="0" indent="0" algn="ctr">
              <a:buNone/>
            </a:pPr>
            <a:endParaRPr lang="en-US" sz="6000" b="1" dirty="0"/>
          </a:p>
          <a:p>
            <a:pPr marL="0" indent="0" algn="ctr">
              <a:buNone/>
            </a:pPr>
            <a:r>
              <a:rPr lang="en-US" sz="6000" b="1" dirty="0"/>
              <a:t>Sponsor Handbook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43" y="4255622"/>
            <a:ext cx="2827166" cy="2332412"/>
          </a:xfrm>
          <a:prstGeom prst="rect">
            <a:avLst/>
          </a:prstGeom>
        </p:spPr>
      </p:pic>
      <p:sp>
        <p:nvSpPr>
          <p:cNvPr id="5" name="Arrow: Down 4">
            <a:extLst>
              <a:ext uri="{FF2B5EF4-FFF2-40B4-BE49-F238E27FC236}">
                <a16:creationId xmlns:a16="http://schemas.microsoft.com/office/drawing/2014/main" id="{72C26313-748E-4FB3-AD22-A95AFCC3B49F}"/>
              </a:ext>
            </a:extLst>
          </p:cNvPr>
          <p:cNvSpPr/>
          <p:nvPr/>
        </p:nvSpPr>
        <p:spPr>
          <a:xfrm>
            <a:off x="6096000" y="4315381"/>
            <a:ext cx="304800" cy="369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72E38AE3-3644-473B-B449-39C9D9358D7C}"/>
              </a:ext>
            </a:extLst>
          </p:cNvPr>
          <p:cNvSpPr/>
          <p:nvPr/>
        </p:nvSpPr>
        <p:spPr>
          <a:xfrm>
            <a:off x="6096000" y="5333581"/>
            <a:ext cx="304800" cy="369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imeline&#10;&#10;Description automatically generated">
            <a:extLst>
              <a:ext uri="{FF2B5EF4-FFF2-40B4-BE49-F238E27FC236}">
                <a16:creationId xmlns:a16="http://schemas.microsoft.com/office/drawing/2014/main" id="{57901DBB-05C0-4EEF-84F9-64465C9B0EB8}"/>
              </a:ext>
            </a:extLst>
          </p:cNvPr>
          <p:cNvPicPr>
            <a:picLocks noChangeAspect="1"/>
          </p:cNvPicPr>
          <p:nvPr/>
        </p:nvPicPr>
        <p:blipFill>
          <a:blip r:embed="rId4"/>
          <a:stretch>
            <a:fillRect/>
          </a:stretch>
        </p:blipFill>
        <p:spPr>
          <a:xfrm>
            <a:off x="297961" y="4308274"/>
            <a:ext cx="2694622" cy="1649599"/>
          </a:xfrm>
          <a:prstGeom prst="rect">
            <a:avLst/>
          </a:prstGeom>
        </p:spPr>
      </p:pic>
    </p:spTree>
    <p:extLst>
      <p:ext uri="{BB962C8B-B14F-4D97-AF65-F5344CB8AC3E}">
        <p14:creationId xmlns:p14="http://schemas.microsoft.com/office/powerpoint/2010/main" val="16404812"/>
      </p:ext>
    </p:extLst>
  </p:cSld>
  <p:clrMapOvr>
    <a:masterClrMapping/>
  </p:clrMapOvr>
  <mc:AlternateContent xmlns:mc="http://schemas.openxmlformats.org/markup-compatibility/2006" xmlns:p14="http://schemas.microsoft.com/office/powerpoint/2010/main">
    <mc:Choice Requires="p14">
      <p:transition spd="slow" p14:dur="2000" advTm="15089"/>
    </mc:Choice>
    <mc:Fallback xmlns="">
      <p:transition spd="slow" advTm="15089"/>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6541-6979-4E56-D44A-0EFB2352A82E}"/>
              </a:ext>
            </a:extLst>
          </p:cNvPr>
          <p:cNvSpPr>
            <a:spLocks noGrp="1"/>
          </p:cNvSpPr>
          <p:nvPr>
            <p:ph type="title"/>
          </p:nvPr>
        </p:nvSpPr>
        <p:spPr>
          <a:xfrm>
            <a:off x="519017" y="1451429"/>
            <a:ext cx="5451626" cy="3802742"/>
          </a:xfrm>
        </p:spPr>
        <p:txBody>
          <a:bodyPr>
            <a:normAutofit/>
          </a:bodyPr>
          <a:lstStyle/>
          <a:p>
            <a:pPr>
              <a:lnSpc>
                <a:spcPct val="90000"/>
              </a:lnSpc>
            </a:pPr>
            <a:r>
              <a:rPr lang="en-US">
                <a:latin typeface="Calibri" panose="020F0502020204030204" pitchFamily="34" charset="0"/>
                <a:cs typeface="Calibri" panose="020F0502020204030204" pitchFamily="34" charset="0"/>
              </a:rPr>
              <a:t>Please log into your district Google account and scan the QR Code to record the completion of Sponsor Training</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9411C6E-6541-115A-375A-079F78B747C1}"/>
              </a:ext>
            </a:extLst>
          </p:cNvPr>
          <p:cNvPicPr>
            <a:picLocks noChangeAspect="1"/>
          </p:cNvPicPr>
          <p:nvPr/>
        </p:nvPicPr>
        <p:blipFill>
          <a:blip r:embed="rId3"/>
          <a:stretch>
            <a:fillRect/>
          </a:stretch>
        </p:blipFill>
        <p:spPr>
          <a:xfrm>
            <a:off x="6854343" y="1054422"/>
            <a:ext cx="4737164" cy="4749156"/>
          </a:xfrm>
          <a:prstGeom prst="rect">
            <a:avLst/>
          </a:prstGeom>
        </p:spPr>
      </p:pic>
    </p:spTree>
    <p:extLst>
      <p:ext uri="{BB962C8B-B14F-4D97-AF65-F5344CB8AC3E}">
        <p14:creationId xmlns:p14="http://schemas.microsoft.com/office/powerpoint/2010/main" val="2758347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Quizzical burrowing owl looking forward">
            <a:extLst>
              <a:ext uri="{FF2B5EF4-FFF2-40B4-BE49-F238E27FC236}">
                <a16:creationId xmlns:a16="http://schemas.microsoft.com/office/drawing/2014/main" id="{8730CC16-3C93-EE96-2520-BE8A23B25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14" name="TextBox 13">
            <a:extLst>
              <a:ext uri="{FF2B5EF4-FFF2-40B4-BE49-F238E27FC236}">
                <a16:creationId xmlns:a16="http://schemas.microsoft.com/office/drawing/2014/main" id="{FA380504-55FA-BC80-D36F-7720BED6596B}"/>
              </a:ext>
            </a:extLst>
          </p:cNvPr>
          <p:cNvSpPr txBox="1"/>
          <p:nvPr/>
        </p:nvSpPr>
        <p:spPr>
          <a:xfrm>
            <a:off x="6313251" y="190342"/>
            <a:ext cx="5878749"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hnschrift" panose="020B0502040204020203" pitchFamily="34" charset="0"/>
                <a:ea typeface="+mn-ea"/>
                <a:cs typeface="+mn-cs"/>
              </a:rPr>
              <a:t>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hnschrift"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hnschrift" panose="020B0502040204020203" pitchFamily="34" charset="0"/>
                <a:ea typeface="+mn-ea"/>
                <a:cs typeface="+mn-cs"/>
              </a:rPr>
              <a:t>Use the QR Code below to send your question to the Budget and Finance Team.</a:t>
            </a:r>
          </a:p>
        </p:txBody>
      </p:sp>
      <p:pic>
        <p:nvPicPr>
          <p:cNvPr id="3" name="Picture 2">
            <a:extLst>
              <a:ext uri="{FF2B5EF4-FFF2-40B4-BE49-F238E27FC236}">
                <a16:creationId xmlns:a16="http://schemas.microsoft.com/office/drawing/2014/main" id="{9723992E-5252-EFAD-18C4-E8326348CC46}"/>
              </a:ext>
            </a:extLst>
          </p:cNvPr>
          <p:cNvPicPr>
            <a:picLocks noChangeAspect="1"/>
          </p:cNvPicPr>
          <p:nvPr/>
        </p:nvPicPr>
        <p:blipFill>
          <a:blip r:embed="rId4"/>
          <a:stretch>
            <a:fillRect/>
          </a:stretch>
        </p:blipFill>
        <p:spPr>
          <a:xfrm>
            <a:off x="7403979" y="2991109"/>
            <a:ext cx="3697292" cy="3670206"/>
          </a:xfrm>
          <a:prstGeom prst="rect">
            <a:avLst/>
          </a:prstGeom>
        </p:spPr>
      </p:pic>
    </p:spTree>
    <p:extLst>
      <p:ext uri="{BB962C8B-B14F-4D97-AF65-F5344CB8AC3E}">
        <p14:creationId xmlns:p14="http://schemas.microsoft.com/office/powerpoint/2010/main" val="2023088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5A121BA1-CA54-46B0-B875-DDB8A4AF152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74278" y="487431"/>
            <a:ext cx="7621800" cy="5866477"/>
          </a:xfrm>
          <a:prstGeom prst="rect">
            <a:avLst/>
          </a:prstGeom>
        </p:spPr>
      </p:pic>
    </p:spTree>
    <p:extLst>
      <p:ext uri="{BB962C8B-B14F-4D97-AF65-F5344CB8AC3E}">
        <p14:creationId xmlns:p14="http://schemas.microsoft.com/office/powerpoint/2010/main" val="978462922"/>
      </p:ext>
    </p:extLst>
  </p:cSld>
  <p:clrMapOvr>
    <a:masterClrMapping/>
  </p:clrMapOvr>
  <mc:AlternateContent xmlns:mc="http://schemas.openxmlformats.org/markup-compatibility/2006" xmlns:p14="http://schemas.microsoft.com/office/powerpoint/2010/main">
    <mc:Choice Requires="p14">
      <p:transition spd="slow" p14:dur="2000" advTm="8550"/>
    </mc:Choice>
    <mc:Fallback xmlns="">
      <p:transition spd="slow" advTm="85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86EC-CA9E-411F-BB62-EE6291BB6039}"/>
              </a:ext>
            </a:extLst>
          </p:cNvPr>
          <p:cNvSpPr>
            <a:spLocks noGrp="1"/>
          </p:cNvSpPr>
          <p:nvPr>
            <p:ph type="title"/>
          </p:nvPr>
        </p:nvSpPr>
        <p:spPr>
          <a:xfrm>
            <a:off x="1154954" y="511727"/>
            <a:ext cx="8761413" cy="2088859"/>
          </a:xfrm>
        </p:spPr>
        <p:txBody>
          <a:bodyPr>
            <a:normAutofit/>
          </a:bodyPr>
          <a:lstStyle/>
          <a:p>
            <a:pPr marL="0" marR="0" algn="ctr">
              <a:spcBef>
                <a:spcPts val="0"/>
              </a:spcBef>
              <a:spcAft>
                <a:spcPts val="0"/>
              </a:spcAft>
            </a:pPr>
            <a:r>
              <a:rPr lang="en-US" sz="3600" b="1" dirty="0">
                <a:effectLst/>
                <a:latin typeface="Comic Sans MS" panose="030F0702030302020204" pitchFamily="66" charset="0"/>
                <a:ea typeface="Times New Roman" panose="02020603050405020304" pitchFamily="18" charset="0"/>
              </a:rPr>
              <a:t>INTRODUCTION</a:t>
            </a:r>
            <a:br>
              <a:rPr lang="en-US" sz="3600" b="1" dirty="0">
                <a:effectLst/>
                <a:latin typeface="Comic Sans MS" panose="030F0702030302020204" pitchFamily="66" charset="0"/>
                <a:ea typeface="Times New Roman" panose="02020603050405020304" pitchFamily="18" charset="0"/>
              </a:rPr>
            </a:br>
            <a:r>
              <a:rPr lang="en-US" sz="3600" b="1" dirty="0">
                <a:effectLst/>
                <a:latin typeface="Comic Sans MS" panose="030F0702030302020204" pitchFamily="66" charset="0"/>
                <a:ea typeface="Times New Roman" panose="02020603050405020304" pitchFamily="18" charset="0"/>
              </a:rPr>
              <a:t>to the</a:t>
            </a:r>
            <a:br>
              <a:rPr lang="en-US" sz="3600" b="1" dirty="0">
                <a:effectLst/>
                <a:latin typeface="Comic Sans MS" panose="030F0702030302020204" pitchFamily="66" charset="0"/>
                <a:ea typeface="Times New Roman" panose="02020603050405020304" pitchFamily="18" charset="0"/>
              </a:rPr>
            </a:br>
            <a:r>
              <a:rPr lang="en-US" sz="3600" b="1" dirty="0">
                <a:effectLst/>
                <a:latin typeface="Comic Sans MS" panose="030F0702030302020204" pitchFamily="66" charset="0"/>
                <a:ea typeface="Times New Roman" panose="02020603050405020304" pitchFamily="18" charset="0"/>
              </a:rPr>
              <a:t>Sponsor Handbook</a:t>
            </a:r>
            <a:br>
              <a:rPr lang="en-US" sz="3200" dirty="0">
                <a:effectLst/>
                <a:latin typeface="Times New Roman" panose="02020603050405020304" pitchFamily="18" charset="0"/>
                <a:ea typeface="Times New Roman" panose="02020603050405020304" pitchFamily="18" charset="0"/>
              </a:rPr>
            </a:br>
            <a:endParaRPr lang="en-US" dirty="0"/>
          </a:p>
        </p:txBody>
      </p:sp>
      <p:sp>
        <p:nvSpPr>
          <p:cNvPr id="5" name="Rectangle 1">
            <a:extLst>
              <a:ext uri="{FF2B5EF4-FFF2-40B4-BE49-F238E27FC236}">
                <a16:creationId xmlns:a16="http://schemas.microsoft.com/office/drawing/2014/main" id="{BFA9D67B-13B6-4DEE-946F-AC85F8575521}"/>
              </a:ext>
            </a:extLst>
          </p:cNvPr>
          <p:cNvSpPr>
            <a:spLocks noGrp="1" noChangeArrowheads="1"/>
          </p:cNvSpPr>
          <p:nvPr>
            <p:ph idx="1"/>
          </p:nvPr>
        </p:nvSpPr>
        <p:spPr bwMode="auto">
          <a:xfrm>
            <a:off x="1626919" y="2109194"/>
            <a:ext cx="10084434"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CFD Local Policy:</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District and Campus Activity Funds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The Superintendent shall establish regulations governing the expenditure of District and campus activity funds generated from vending machines, rentals, gate receipts, concessions, and other local sources of revenue over which the District has direct control. Funds generated from such sources shall be expended for the benefit of the District or its students and shall be related to the District’s educational purpose.</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Approval</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Approval from the immediate supervisor or designee shall be obtained prior to a disbursement being made to any employee, including the principal. </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955098588"/>
      </p:ext>
    </p:extLst>
  </p:cSld>
  <p:clrMapOvr>
    <a:masterClrMapping/>
  </p:clrMapOvr>
  <mc:AlternateContent xmlns:mc="http://schemas.openxmlformats.org/markup-compatibility/2006" xmlns:p14="http://schemas.microsoft.com/office/powerpoint/2010/main">
    <mc:Choice Requires="p14">
      <p:transition spd="slow" p14:dur="2000" advTm="32406"/>
    </mc:Choice>
    <mc:Fallback xmlns="">
      <p:transition spd="slow" advTm="324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E6E233-0E93-4E14-825C-BBBDBB740789}"/>
              </a:ext>
            </a:extLst>
          </p:cNvPr>
          <p:cNvSpPr>
            <a:spLocks noGrp="1"/>
          </p:cNvSpPr>
          <p:nvPr>
            <p:ph type="ctrTitle"/>
          </p:nvPr>
        </p:nvSpPr>
        <p:spPr>
          <a:xfrm>
            <a:off x="1154954" y="2099733"/>
            <a:ext cx="9993691" cy="1417190"/>
          </a:xfrm>
        </p:spPr>
        <p:txBody>
          <a:bodyPr/>
          <a:lstStyle/>
          <a:p>
            <a:pPr algn="ctr"/>
            <a:r>
              <a:rPr lang="en-US" b="1" dirty="0"/>
              <a:t>TYPES OF ACTIVITY FUNDS</a:t>
            </a:r>
          </a:p>
        </p:txBody>
      </p:sp>
    </p:spTree>
    <p:extLst>
      <p:ext uri="{BB962C8B-B14F-4D97-AF65-F5344CB8AC3E}">
        <p14:creationId xmlns:p14="http://schemas.microsoft.com/office/powerpoint/2010/main" val="2672829741"/>
      </p:ext>
    </p:extLst>
  </p:cSld>
  <p:clrMapOvr>
    <a:masterClrMapping/>
  </p:clrMapOvr>
  <mc:AlternateContent xmlns:mc="http://schemas.openxmlformats.org/markup-compatibility/2006" xmlns:p14="http://schemas.microsoft.com/office/powerpoint/2010/main">
    <mc:Choice Requires="p14">
      <p:transition spd="slow" p14:dur="2000" advTm="3923"/>
    </mc:Choice>
    <mc:Fallback xmlns="">
      <p:transition spd="slow" advTm="392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5661" y="1120640"/>
            <a:ext cx="10328591" cy="5540219"/>
          </a:xfrm>
        </p:spPr>
        <p:txBody>
          <a:bodyPr>
            <a:normAutofit lnSpcReduction="10000"/>
          </a:bodyPr>
          <a:lstStyle/>
          <a:p>
            <a:pPr marL="0" indent="0" algn="ctr">
              <a:buNone/>
            </a:pPr>
            <a:r>
              <a:rPr lang="en-US" sz="3500" b="1" dirty="0"/>
              <a:t>Campus Activity Funds (CAF)</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These funds belong to the campus and the District.</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The account numbers are in the 900 and 1000 series.  </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The funds are treated just like Budget Funds; therefore, the money expended from these accounts must benefit the student/campus and must have a public purpose in the realm of education. </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SAF/CAF </a:t>
            </a:r>
            <a:r>
              <a:rPr lang="en-US" sz="2000" b="1" u="sng" dirty="0">
                <a:latin typeface="Calibri" panose="020F0502020204030204" pitchFamily="34" charset="0"/>
                <a:cs typeface="Calibri" panose="020F0502020204030204" pitchFamily="34" charset="0"/>
              </a:rPr>
              <a:t>purchase orders </a:t>
            </a:r>
            <a:r>
              <a:rPr lang="en-US" sz="2000" b="1" i="1" dirty="0">
                <a:latin typeface="Calibri" panose="020F0502020204030204" pitchFamily="34" charset="0"/>
                <a:cs typeface="Calibri" panose="020F0502020204030204" pitchFamily="34" charset="0"/>
              </a:rPr>
              <a:t>must</a:t>
            </a:r>
            <a:r>
              <a:rPr lang="en-US" sz="2000" b="1"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be completed for purchases from CAF accounts for purchases over:</a:t>
            </a:r>
          </a:p>
          <a:p>
            <a:pPr lvl="1">
              <a:buFont typeface="Wingdings" panose="05000000000000000000" pitchFamily="2" charset="2"/>
              <a:buChar char="Ø"/>
            </a:pPr>
            <a:r>
              <a:rPr lang="en-US" sz="1800" dirty="0">
                <a:solidFill>
                  <a:srgbClr val="0000FF"/>
                </a:solidFill>
                <a:latin typeface="Calibri" panose="020F0502020204030204" pitchFamily="34" charset="0"/>
                <a:cs typeface="Calibri" panose="020F0502020204030204" pitchFamily="34" charset="0"/>
              </a:rPr>
              <a:t> </a:t>
            </a:r>
            <a:r>
              <a:rPr lang="en-US" sz="1800" b="1" u="sng" dirty="0">
                <a:solidFill>
                  <a:srgbClr val="0000FF"/>
                </a:solidFill>
                <a:latin typeface="Calibri" panose="020F0502020204030204" pitchFamily="34" charset="0"/>
                <a:cs typeface="Calibri" panose="020F0502020204030204" pitchFamily="34" charset="0"/>
              </a:rPr>
              <a:t>$1,500.00 for High Schools </a:t>
            </a:r>
            <a:r>
              <a:rPr lang="en-US" sz="1800" dirty="0">
                <a:latin typeface="Calibri" panose="020F0502020204030204" pitchFamily="34" charset="0"/>
                <a:cs typeface="Calibri" panose="020F0502020204030204" pitchFamily="34" charset="0"/>
              </a:rPr>
              <a:t>and </a:t>
            </a:r>
          </a:p>
          <a:p>
            <a:pPr lvl="1">
              <a:buFont typeface="Wingdings" panose="05000000000000000000" pitchFamily="2" charset="2"/>
              <a:buChar char="Ø"/>
            </a:pPr>
            <a:r>
              <a:rPr lang="en-US" sz="1800" b="1" u="sng" dirty="0">
                <a:solidFill>
                  <a:srgbClr val="0000FF"/>
                </a:solidFill>
                <a:latin typeface="Calibri" panose="020F0502020204030204" pitchFamily="34" charset="0"/>
                <a:cs typeface="Calibri" panose="020F0502020204030204" pitchFamily="34" charset="0"/>
              </a:rPr>
              <a:t>$500.00 for Elementary and Middle Schools</a:t>
            </a:r>
            <a:r>
              <a:rPr lang="en-US" sz="1800" dirty="0">
                <a:latin typeface="Calibri" panose="020F0502020204030204" pitchFamily="34" charset="0"/>
                <a:cs typeface="Calibri" panose="020F0502020204030204" pitchFamily="34" charset="0"/>
              </a:rPr>
              <a:t>.   </a:t>
            </a:r>
          </a:p>
          <a:p>
            <a:pPr>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State and District guidelines must be followed when expending monies from these accounts; therefore, </a:t>
            </a:r>
            <a:r>
              <a:rPr lang="en-US" sz="2000" b="1" u="sng" dirty="0">
                <a:solidFill>
                  <a:srgbClr val="FF0000"/>
                </a:solidFill>
                <a:latin typeface="Calibri" panose="020F0502020204030204" pitchFamily="34" charset="0"/>
                <a:cs typeface="Calibri" panose="020F0502020204030204" pitchFamily="34" charset="0"/>
              </a:rPr>
              <a:t>using the district approved bid vendor list is very important</a:t>
            </a:r>
            <a:r>
              <a:rPr lang="en-US" sz="2000" dirty="0">
                <a:solidFill>
                  <a:srgbClr val="FF0000"/>
                </a:solidFill>
                <a:latin typeface="Calibri" panose="020F0502020204030204" pitchFamily="34" charset="0"/>
                <a:cs typeface="Calibri" panose="020F0502020204030204" pitchFamily="34" charset="0"/>
              </a:rPr>
              <a:t>. </a:t>
            </a:r>
          </a:p>
          <a:p>
            <a:pPr>
              <a:buFont typeface="Wingdings" panose="05000000000000000000" pitchFamily="2" charset="2"/>
              <a:buChar char="Ø"/>
            </a:pPr>
            <a:endParaRPr lang="en-US" sz="1200"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0653">
            <a:off x="9911938" y="448817"/>
            <a:ext cx="1828800" cy="1840992"/>
          </a:xfrm>
          <a:prstGeom prst="rect">
            <a:avLst/>
          </a:prstGeom>
          <a:ln>
            <a:noFill/>
          </a:ln>
          <a:effectLst>
            <a:softEdge rad="112500"/>
          </a:effectLst>
        </p:spPr>
      </p:pic>
      <p:sp>
        <p:nvSpPr>
          <p:cNvPr id="2" name="Rectangle 1"/>
          <p:cNvSpPr/>
          <p:nvPr/>
        </p:nvSpPr>
        <p:spPr>
          <a:xfrm>
            <a:off x="494951" y="474309"/>
            <a:ext cx="11199302" cy="646331"/>
          </a:xfrm>
          <a:prstGeom prst="rect">
            <a:avLst/>
          </a:prstGeom>
        </p:spPr>
        <p:txBody>
          <a:bodyPr wrap="square">
            <a:spAutoFit/>
          </a:bodyPr>
          <a:lstStyle/>
          <a:p>
            <a:pPr algn="ctr"/>
            <a:r>
              <a:rPr lang="en-US" sz="3600" b="1" u="sng" dirty="0">
                <a:effectLst>
                  <a:outerShdw blurRad="38100" dist="38100" dir="2700000" algn="tl">
                    <a:srgbClr val="000000">
                      <a:alpha val="43137"/>
                    </a:srgbClr>
                  </a:outerShdw>
                </a:effectLst>
                <a:ea typeface="+mj-ea"/>
                <a:cs typeface="+mj-cs"/>
              </a:rPr>
              <a:t>TYPES OF ACTIVITY FUNDS</a:t>
            </a:r>
            <a:endParaRPr lang="en-US" sz="4400" b="1" dirty="0"/>
          </a:p>
        </p:txBody>
      </p:sp>
    </p:spTree>
    <p:extLst>
      <p:ext uri="{BB962C8B-B14F-4D97-AF65-F5344CB8AC3E}">
        <p14:creationId xmlns:p14="http://schemas.microsoft.com/office/powerpoint/2010/main" val="2633205767"/>
      </p:ext>
    </p:extLst>
  </p:cSld>
  <p:clrMapOvr>
    <a:masterClrMapping/>
  </p:clrMapOvr>
  <mc:AlternateContent xmlns:mc="http://schemas.openxmlformats.org/markup-compatibility/2006" xmlns:p14="http://schemas.microsoft.com/office/powerpoint/2010/main">
    <mc:Choice Requires="p14">
      <p:transition spd="slow" p14:dur="2000" advTm="39077"/>
    </mc:Choice>
    <mc:Fallback xmlns="">
      <p:transition spd="slow" advTm="39077"/>
    </mc:Fallback>
  </mc:AlternateContent>
</p:sld>
</file>

<file path=ppt/theme/theme1.xml><?xml version="1.0" encoding="utf-8"?>
<a:theme xmlns:a="http://schemas.openxmlformats.org/drawingml/2006/main" name="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3319</TotalTime>
  <Words>10480</Words>
  <Application>Microsoft Office PowerPoint</Application>
  <PresentationFormat>Widescreen</PresentationFormat>
  <Paragraphs>729</Paragraphs>
  <Slides>65</Slides>
  <Notes>65</Notes>
  <HiddenSlides>4</HiddenSlides>
  <MMClips>3</MMClips>
  <ScaleCrop>false</ScaleCrop>
  <HeadingPairs>
    <vt:vector size="8" baseType="variant">
      <vt:variant>
        <vt:lpstr>Fonts Used</vt:lpstr>
      </vt:variant>
      <vt:variant>
        <vt:i4>12</vt:i4>
      </vt:variant>
      <vt:variant>
        <vt:lpstr>Theme</vt:lpstr>
      </vt:variant>
      <vt:variant>
        <vt:i4>2</vt:i4>
      </vt:variant>
      <vt:variant>
        <vt:lpstr>Slide Titles</vt:lpstr>
      </vt:variant>
      <vt:variant>
        <vt:i4>65</vt:i4>
      </vt:variant>
      <vt:variant>
        <vt:lpstr>Custom Shows</vt:lpstr>
      </vt:variant>
      <vt:variant>
        <vt:i4>1</vt:i4>
      </vt:variant>
    </vt:vector>
  </HeadingPairs>
  <TitlesOfParts>
    <vt:vector size="80" baseType="lpstr">
      <vt:lpstr>Arial</vt:lpstr>
      <vt:lpstr>Bahnschrift</vt:lpstr>
      <vt:lpstr>Calibri</vt:lpstr>
      <vt:lpstr>Century Gothic</vt:lpstr>
      <vt:lpstr>Comic Sans MS</vt:lpstr>
      <vt:lpstr>Courier New</vt:lpstr>
      <vt:lpstr>Symbol</vt:lpstr>
      <vt:lpstr>Times New Roman</vt:lpstr>
      <vt:lpstr>Tw Cen MT</vt:lpstr>
      <vt:lpstr>Verdana</vt:lpstr>
      <vt:lpstr>Wingdings</vt:lpstr>
      <vt:lpstr>Wingdings 3</vt:lpstr>
      <vt:lpstr>Droplet</vt:lpstr>
      <vt:lpstr>Wisp</vt:lpstr>
      <vt:lpstr>ACTIVITY FUND ACCOUNTING PROCEDURES  2025-2026 School Year </vt:lpstr>
      <vt:lpstr>INTRODUCTION to the Sponsor Handbook</vt:lpstr>
      <vt:lpstr>INTRODUCTION to the Sponsor Handbook</vt:lpstr>
      <vt:lpstr>INTRODUCTION to the Sponsor Handbook </vt:lpstr>
      <vt:lpstr>INTRODUCTION to the Sponsor Handbook </vt:lpstr>
      <vt:lpstr>INTRODUCTION to the Sponsor Handbook </vt:lpstr>
      <vt:lpstr>INTRODUCTION to the Sponsor Handbook </vt:lpstr>
      <vt:lpstr>TYPES OF ACTIVITY FUNDS</vt:lpstr>
      <vt:lpstr>PowerPoint Presentation</vt:lpstr>
      <vt:lpstr>TYPES OF ACTIVITY FUNDS</vt:lpstr>
      <vt:lpstr>PowerPoint Presentation</vt:lpstr>
      <vt:lpstr>TYPES OF ACTIVITY FUNDS</vt:lpstr>
      <vt:lpstr>TYPES OF ACTIVITY FUNDS</vt:lpstr>
      <vt:lpstr>PowerPoint Presentation</vt:lpstr>
      <vt:lpstr>TYPES OF ACTIVITY FUNDS</vt:lpstr>
      <vt:lpstr>TYPES OF ACTIVITY FUNDS</vt:lpstr>
      <vt:lpstr>Purchasing Cheat Sheet</vt:lpstr>
      <vt:lpstr>PowerPoint Presentation</vt:lpstr>
      <vt:lpstr>CASH COLLECTION PROCEDURES </vt:lpstr>
      <vt:lpstr>CASH COLLECTION PROCEDURES</vt:lpstr>
      <vt:lpstr>CASH COLLECTION PROCEDURES</vt:lpstr>
      <vt:lpstr>CLASS RECEIPT RECORDS (The form is available on the intranet.)</vt:lpstr>
      <vt:lpstr>PowerPoint Presentation</vt:lpstr>
      <vt:lpstr>CASH RECEIPT VOUCHER (The form is available on the intranet.)</vt:lpstr>
      <vt:lpstr>PowerPoint Presentation</vt:lpstr>
      <vt:lpstr>CASH COLLECTION PROCEDURES</vt:lpstr>
      <vt:lpstr>CASH COLLECTION PROCEDURES</vt:lpstr>
      <vt:lpstr>CASH COLLECTION “BEST PRACTICES”</vt:lpstr>
      <vt:lpstr>THINGS TO REMEMBER </vt:lpstr>
      <vt:lpstr>PAYMENTS FROM  ACTIVITY FUNDS</vt:lpstr>
      <vt:lpstr>PAYMENTS FROM ACTIVITY FUNDS</vt:lpstr>
      <vt:lpstr>PAYMENTS FROM ACTIVITY FUNDS</vt:lpstr>
      <vt:lpstr>PAYMENTS FROM ACTIVITY FUNDS</vt:lpstr>
      <vt:lpstr>PAYMENTS FROM ACTIVITY FUNDS CONTRACTED SERVICES</vt:lpstr>
      <vt:lpstr>PAYMENTS FROM ACTIVITY FUNDS CONTRACTED SERVICES</vt:lpstr>
      <vt:lpstr>PAYMENTS FROM ACTIVITY FUNDS 3rd PARTY REIMBURSMENTS</vt:lpstr>
      <vt:lpstr>PAYMENTS FROM ACTIVITY FUNDS STAFF APPRECATION BY STUDENT GROUPS</vt:lpstr>
      <vt:lpstr>P-CARD and VISA </vt:lpstr>
      <vt:lpstr>P-CARD and VISA USE</vt:lpstr>
      <vt:lpstr>SALES TAX </vt:lpstr>
      <vt:lpstr>TAX-FREE PURCHASES</vt:lpstr>
      <vt:lpstr>TAX-FREE PURCHASES</vt:lpstr>
      <vt:lpstr>TAX-FREE DAYS</vt:lpstr>
      <vt:lpstr>TAX-EXEMPT SALES </vt:lpstr>
      <vt:lpstr>TAXABLE SALES</vt:lpstr>
      <vt:lpstr>FUNDRAISING </vt:lpstr>
      <vt:lpstr>FUNDRAISING / SALES ACTIVITIES</vt:lpstr>
      <vt:lpstr>FUNDRAISING / SALES ACTIVITIES</vt:lpstr>
      <vt:lpstr>FUNDRAISING / SALES ACTIVITIES</vt:lpstr>
      <vt:lpstr>DONATION WEBSITES &amp; CROWD SOURCE FUNDING</vt:lpstr>
      <vt:lpstr>DONATION WEBSITES &amp;  CROWD SOURCE FUNDING</vt:lpstr>
      <vt:lpstr>DONATION WEBSITES &amp; CROWD SOURCE FUNDING PROCEDURES </vt:lpstr>
      <vt:lpstr>DONATION WEBSITES &amp; CROWD SOURCE FUNDING APPROVAL PROCEDURES </vt:lpstr>
      <vt:lpstr>DONATION WEBSITES &amp; CROWD SOURCE FUNDING DO NOT DO THESE THINGS</vt:lpstr>
      <vt:lpstr>DONATION WEBSITES &amp; CROWD SOURCE FUNDING APPROVED WEBSITES </vt:lpstr>
      <vt:lpstr>FINANCIAL ETHICS CAA(LOCAL)</vt:lpstr>
      <vt:lpstr>FINANCIAL ETHICS Board Policy CAA (LOCAL)</vt:lpstr>
      <vt:lpstr>FINANCIAL ETHICS Board Policy CAA (LOCAL)</vt:lpstr>
      <vt:lpstr>FINANCIAL ETHICS Board Policy CAA (LOCAL)</vt:lpstr>
      <vt:lpstr>FINANCIAL ETHICS Board Policy CAA (LOCAL)</vt:lpstr>
      <vt:lpstr>ACTIVITY FUND ACCOUNTING PROCEDURES</vt:lpstr>
      <vt:lpstr>ACTIVITY FUND ACCOUNTING PROCEDURES</vt:lpstr>
      <vt:lpstr>Please log into your district Google account and scan the QR Code to record the completion of Sponsor Training</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FUND ACCOUNTING PROCEDURES  2020-21 School Year</dc:title>
  <dc:creator>Brinkman, Sheila C</dc:creator>
  <cp:lastModifiedBy>Brinkman, Sheila C</cp:lastModifiedBy>
  <cp:revision>230</cp:revision>
  <cp:lastPrinted>2020-08-05T20:15:28Z</cp:lastPrinted>
  <dcterms:created xsi:type="dcterms:W3CDTF">2020-07-27T19:16:09Z</dcterms:created>
  <dcterms:modified xsi:type="dcterms:W3CDTF">2025-08-11T12:37:47Z</dcterms:modified>
</cp:coreProperties>
</file>