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1" r:id="rId3"/>
    <p:sldId id="257" r:id="rId4"/>
    <p:sldId id="258" r:id="rId5"/>
    <p:sldId id="259" r:id="rId6"/>
    <p:sldId id="282" r:id="rId7"/>
    <p:sldId id="283" r:id="rId8"/>
    <p:sldId id="284" r:id="rId9"/>
    <p:sldId id="261" r:id="rId10"/>
    <p:sldId id="263" r:id="rId11"/>
    <p:sldId id="277" r:id="rId12"/>
    <p:sldId id="285" r:id="rId13"/>
    <p:sldId id="287" r:id="rId14"/>
    <p:sldId id="288" r:id="rId15"/>
    <p:sldId id="289" r:id="rId16"/>
    <p:sldId id="290" r:id="rId17"/>
    <p:sldId id="286" r:id="rId18"/>
    <p:sldId id="279" r:id="rId19"/>
    <p:sldId id="270" r:id="rId20"/>
    <p:sldId id="273" r:id="rId21"/>
    <p:sldId id="276" r:id="rId22"/>
    <p:sldId id="275" r:id="rId23"/>
    <p:sldId id="272" r:id="rId24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4" autoAdjust="0"/>
    <p:restoredTop sz="75572" autoAdjust="0"/>
  </p:normalViewPr>
  <p:slideViewPr>
    <p:cSldViewPr snapToGrid="0">
      <p:cViewPr>
        <p:scale>
          <a:sx n="63" d="100"/>
          <a:sy n="63" d="100"/>
        </p:scale>
        <p:origin x="-1306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578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1F8F9-14EB-48EC-BFB8-CB51BC01F914}" type="doc">
      <dgm:prSet loTypeId="urn:microsoft.com/office/officeart/2005/8/layout/chart3" loCatId="cycle" qsTypeId="urn:microsoft.com/office/officeart/2005/8/quickstyle/3d4" qsCatId="3D" csTypeId="urn:microsoft.com/office/officeart/2005/8/colors/colorful1" csCatId="colorful" phldr="1"/>
      <dgm:spPr/>
    </dgm:pt>
    <dgm:pt modelId="{293848A5-3350-4224-BDB9-C7D3663796B9}">
      <dgm:prSet phldrT="[Text]"/>
      <dgm:spPr/>
      <dgm:t>
        <a:bodyPr/>
        <a:lstStyle/>
        <a:p>
          <a:r>
            <a:rPr lang="en-US" dirty="0" smtClean="0"/>
            <a:t>CELDT</a:t>
          </a:r>
          <a:endParaRPr lang="en-US" dirty="0"/>
        </a:p>
      </dgm:t>
    </dgm:pt>
    <dgm:pt modelId="{BFCEF89F-37C1-4BAE-8179-081975CD8FFA}" type="parTrans" cxnId="{7DF23481-7AA3-450F-A38C-3DE665912E2A}">
      <dgm:prSet/>
      <dgm:spPr/>
      <dgm:t>
        <a:bodyPr/>
        <a:lstStyle/>
        <a:p>
          <a:endParaRPr lang="en-US"/>
        </a:p>
      </dgm:t>
    </dgm:pt>
    <dgm:pt modelId="{73002596-C861-4709-B04F-93A817E5095E}" type="sibTrans" cxnId="{7DF23481-7AA3-450F-A38C-3DE665912E2A}">
      <dgm:prSet/>
      <dgm:spPr/>
      <dgm:t>
        <a:bodyPr/>
        <a:lstStyle/>
        <a:p>
          <a:endParaRPr lang="en-US"/>
        </a:p>
      </dgm:t>
    </dgm:pt>
    <dgm:pt modelId="{FE222930-09F0-4B84-92D5-B57119452375}">
      <dgm:prSet phldrT="[Text]"/>
      <dgm:spPr/>
      <dgm:t>
        <a:bodyPr/>
        <a:lstStyle/>
        <a:p>
          <a:r>
            <a:rPr lang="en-US" dirty="0" smtClean="0"/>
            <a:t>PE Testing</a:t>
          </a:r>
          <a:endParaRPr lang="en-US" dirty="0"/>
        </a:p>
      </dgm:t>
    </dgm:pt>
    <dgm:pt modelId="{E6587CAD-E705-4B4A-A731-1844904107D1}" type="sibTrans" cxnId="{E036598E-27AE-4DC4-9669-EC222D85D7B7}">
      <dgm:prSet/>
      <dgm:spPr/>
      <dgm:t>
        <a:bodyPr/>
        <a:lstStyle/>
        <a:p>
          <a:endParaRPr lang="en-US"/>
        </a:p>
      </dgm:t>
    </dgm:pt>
    <dgm:pt modelId="{124EFBBC-D8D4-490B-A683-047B14CFF1DF}" type="parTrans" cxnId="{E036598E-27AE-4DC4-9669-EC222D85D7B7}">
      <dgm:prSet/>
      <dgm:spPr/>
      <dgm:t>
        <a:bodyPr/>
        <a:lstStyle/>
        <a:p>
          <a:endParaRPr lang="en-US"/>
        </a:p>
      </dgm:t>
    </dgm:pt>
    <dgm:pt modelId="{9F136E8B-EC7D-4550-9EA1-0E9DD6B37C33}">
      <dgm:prSet phldrT="[Text]"/>
      <dgm:spPr/>
      <dgm:t>
        <a:bodyPr/>
        <a:lstStyle/>
        <a:p>
          <a:r>
            <a:rPr lang="en-US" dirty="0" smtClean="0"/>
            <a:t>CAASPP</a:t>
          </a:r>
          <a:endParaRPr lang="en-US" dirty="0"/>
        </a:p>
      </dgm:t>
    </dgm:pt>
    <dgm:pt modelId="{14C1B4C6-FB47-48A9-985B-4E3449E143BA}" type="sibTrans" cxnId="{7BBBF031-91CF-4866-A3B3-27F31AA52FD4}">
      <dgm:prSet/>
      <dgm:spPr/>
      <dgm:t>
        <a:bodyPr/>
        <a:lstStyle/>
        <a:p>
          <a:endParaRPr lang="en-US"/>
        </a:p>
      </dgm:t>
    </dgm:pt>
    <dgm:pt modelId="{4824347C-76E8-43F1-AE2B-23DA0B8623AA}" type="parTrans" cxnId="{7BBBF031-91CF-4866-A3B3-27F31AA52FD4}">
      <dgm:prSet/>
      <dgm:spPr/>
      <dgm:t>
        <a:bodyPr/>
        <a:lstStyle/>
        <a:p>
          <a:endParaRPr lang="en-US"/>
        </a:p>
      </dgm:t>
    </dgm:pt>
    <dgm:pt modelId="{EE14334B-5344-4585-9426-FD3BF7F4B08C}">
      <dgm:prSet/>
      <dgm:spPr/>
      <dgm:t>
        <a:bodyPr/>
        <a:lstStyle/>
        <a:p>
          <a:r>
            <a:rPr lang="en-US" dirty="0" smtClean="0"/>
            <a:t>CAHSEE</a:t>
          </a:r>
          <a:endParaRPr lang="en-US" dirty="0"/>
        </a:p>
      </dgm:t>
    </dgm:pt>
    <dgm:pt modelId="{BC31F7D5-AD3D-4991-97FB-AB92EE80D4FD}" type="parTrans" cxnId="{3703BB51-1503-4323-9B03-6DEBC9AA28F4}">
      <dgm:prSet/>
      <dgm:spPr/>
      <dgm:t>
        <a:bodyPr/>
        <a:lstStyle/>
        <a:p>
          <a:endParaRPr lang="en-US"/>
        </a:p>
      </dgm:t>
    </dgm:pt>
    <dgm:pt modelId="{29CFF4E1-F5C5-4903-AD31-AD5386378714}" type="sibTrans" cxnId="{3703BB51-1503-4323-9B03-6DEBC9AA28F4}">
      <dgm:prSet/>
      <dgm:spPr/>
      <dgm:t>
        <a:bodyPr/>
        <a:lstStyle/>
        <a:p>
          <a:endParaRPr lang="en-US"/>
        </a:p>
      </dgm:t>
    </dgm:pt>
    <dgm:pt modelId="{7DCC12A4-38FC-4ED5-A27B-25BD00AEAF01}" type="pres">
      <dgm:prSet presAssocID="{6E81F8F9-14EB-48EC-BFB8-CB51BC01F914}" presName="compositeShape" presStyleCnt="0">
        <dgm:presLayoutVars>
          <dgm:chMax val="7"/>
          <dgm:dir/>
          <dgm:resizeHandles val="exact"/>
        </dgm:presLayoutVars>
      </dgm:prSet>
      <dgm:spPr/>
    </dgm:pt>
    <dgm:pt modelId="{D4C932FE-AA21-46CD-8256-7AF6DD1E4FF0}" type="pres">
      <dgm:prSet presAssocID="{6E81F8F9-14EB-48EC-BFB8-CB51BC01F914}" presName="wedge1" presStyleLbl="node1" presStyleIdx="0" presStyleCnt="4" custScaleX="110000" custScaleY="110000" custLinFactNeighborX="-23831" custLinFactNeighborY="-1652"/>
      <dgm:spPr/>
      <dgm:t>
        <a:bodyPr/>
        <a:lstStyle/>
        <a:p>
          <a:endParaRPr lang="en-US"/>
        </a:p>
      </dgm:t>
    </dgm:pt>
    <dgm:pt modelId="{ED2F7DC1-65E9-4482-8139-A96214176544}" type="pres">
      <dgm:prSet presAssocID="{6E81F8F9-14EB-48EC-BFB8-CB51BC01F914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6B30F-EC87-4AAE-9AB5-C75E09E13D49}" type="pres">
      <dgm:prSet presAssocID="{6E81F8F9-14EB-48EC-BFB8-CB51BC01F914}" presName="wedge2" presStyleLbl="node1" presStyleIdx="1" presStyleCnt="4" custLinFactNeighborX="-23831" custLinFactNeighborY="-1652"/>
      <dgm:spPr/>
      <dgm:t>
        <a:bodyPr/>
        <a:lstStyle/>
        <a:p>
          <a:endParaRPr lang="en-US"/>
        </a:p>
      </dgm:t>
    </dgm:pt>
    <dgm:pt modelId="{CECE6668-9A30-4FDD-9FAD-77B63A238644}" type="pres">
      <dgm:prSet presAssocID="{6E81F8F9-14EB-48EC-BFB8-CB51BC01F914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CC3E94-0033-4CC4-865D-57B80023D510}" type="pres">
      <dgm:prSet presAssocID="{6E81F8F9-14EB-48EC-BFB8-CB51BC01F914}" presName="wedge3" presStyleLbl="node1" presStyleIdx="2" presStyleCnt="4" custLinFactNeighborX="-23433" custLinFactNeighborY="-2249"/>
      <dgm:spPr/>
      <dgm:t>
        <a:bodyPr/>
        <a:lstStyle/>
        <a:p>
          <a:endParaRPr lang="en-US"/>
        </a:p>
      </dgm:t>
    </dgm:pt>
    <dgm:pt modelId="{7EBBB0D3-59E9-404E-A9A3-54EAB719D2D5}" type="pres">
      <dgm:prSet presAssocID="{6E81F8F9-14EB-48EC-BFB8-CB51BC01F914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26846E-60A8-449F-B96A-9109E18CE989}" type="pres">
      <dgm:prSet presAssocID="{6E81F8F9-14EB-48EC-BFB8-CB51BC01F914}" presName="wedge4" presStyleLbl="node1" presStyleIdx="3" presStyleCnt="4" custLinFactNeighborX="-23831" custLinFactNeighborY="-1652"/>
      <dgm:spPr/>
      <dgm:t>
        <a:bodyPr/>
        <a:lstStyle/>
        <a:p>
          <a:endParaRPr lang="en-US"/>
        </a:p>
      </dgm:t>
    </dgm:pt>
    <dgm:pt modelId="{26C709DC-37A5-4088-9444-2885307A0356}" type="pres">
      <dgm:prSet presAssocID="{6E81F8F9-14EB-48EC-BFB8-CB51BC01F914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E2AFA1-1E1C-4CCC-AA5B-89BABEC7645E}" type="presOf" srcId="{293848A5-3350-4224-BDB9-C7D3663796B9}" destId="{CECE6668-9A30-4FDD-9FAD-77B63A238644}" srcOrd="1" destOrd="0" presId="urn:microsoft.com/office/officeart/2005/8/layout/chart3"/>
    <dgm:cxn modelId="{2F28E44C-6D6B-414D-ADB3-559799B9B949}" type="presOf" srcId="{293848A5-3350-4224-BDB9-C7D3663796B9}" destId="{0A86B30F-EC87-4AAE-9AB5-C75E09E13D49}" srcOrd="0" destOrd="0" presId="urn:microsoft.com/office/officeart/2005/8/layout/chart3"/>
    <dgm:cxn modelId="{3703BB51-1503-4323-9B03-6DEBC9AA28F4}" srcId="{6E81F8F9-14EB-48EC-BFB8-CB51BC01F914}" destId="{EE14334B-5344-4585-9426-FD3BF7F4B08C}" srcOrd="2" destOrd="0" parTransId="{BC31F7D5-AD3D-4991-97FB-AB92EE80D4FD}" sibTransId="{29CFF4E1-F5C5-4903-AD31-AD5386378714}"/>
    <dgm:cxn modelId="{44C8627B-9114-4060-9831-3468EBDA12A5}" type="presOf" srcId="{6E81F8F9-14EB-48EC-BFB8-CB51BC01F914}" destId="{7DCC12A4-38FC-4ED5-A27B-25BD00AEAF01}" srcOrd="0" destOrd="0" presId="urn:microsoft.com/office/officeart/2005/8/layout/chart3"/>
    <dgm:cxn modelId="{A44B6E2B-A087-4239-AE68-F06179C4C241}" type="presOf" srcId="{EE14334B-5344-4585-9426-FD3BF7F4B08C}" destId="{7EBBB0D3-59E9-404E-A9A3-54EAB719D2D5}" srcOrd="1" destOrd="0" presId="urn:microsoft.com/office/officeart/2005/8/layout/chart3"/>
    <dgm:cxn modelId="{7BBBF031-91CF-4866-A3B3-27F31AA52FD4}" srcId="{6E81F8F9-14EB-48EC-BFB8-CB51BC01F914}" destId="{9F136E8B-EC7D-4550-9EA1-0E9DD6B37C33}" srcOrd="0" destOrd="0" parTransId="{4824347C-76E8-43F1-AE2B-23DA0B8623AA}" sibTransId="{14C1B4C6-FB47-48A9-985B-4E3449E143BA}"/>
    <dgm:cxn modelId="{E036598E-27AE-4DC4-9669-EC222D85D7B7}" srcId="{6E81F8F9-14EB-48EC-BFB8-CB51BC01F914}" destId="{FE222930-09F0-4B84-92D5-B57119452375}" srcOrd="3" destOrd="0" parTransId="{124EFBBC-D8D4-490B-A683-047B14CFF1DF}" sibTransId="{E6587CAD-E705-4B4A-A731-1844904107D1}"/>
    <dgm:cxn modelId="{CE7489BF-C2B8-4522-9E21-45F5F2FD0E1D}" type="presOf" srcId="{9F136E8B-EC7D-4550-9EA1-0E9DD6B37C33}" destId="{ED2F7DC1-65E9-4482-8139-A96214176544}" srcOrd="1" destOrd="0" presId="urn:microsoft.com/office/officeart/2005/8/layout/chart3"/>
    <dgm:cxn modelId="{8BD40326-EC3D-4536-85A4-FA50258BBE07}" type="presOf" srcId="{FE222930-09F0-4B84-92D5-B57119452375}" destId="{26C709DC-37A5-4088-9444-2885307A0356}" srcOrd="1" destOrd="0" presId="urn:microsoft.com/office/officeart/2005/8/layout/chart3"/>
    <dgm:cxn modelId="{C6BE2B52-B52A-43A9-B1E9-4112DCF1604C}" type="presOf" srcId="{9F136E8B-EC7D-4550-9EA1-0E9DD6B37C33}" destId="{D4C932FE-AA21-46CD-8256-7AF6DD1E4FF0}" srcOrd="0" destOrd="0" presId="urn:microsoft.com/office/officeart/2005/8/layout/chart3"/>
    <dgm:cxn modelId="{7DF23481-7AA3-450F-A38C-3DE665912E2A}" srcId="{6E81F8F9-14EB-48EC-BFB8-CB51BC01F914}" destId="{293848A5-3350-4224-BDB9-C7D3663796B9}" srcOrd="1" destOrd="0" parTransId="{BFCEF89F-37C1-4BAE-8179-081975CD8FFA}" sibTransId="{73002596-C861-4709-B04F-93A817E5095E}"/>
    <dgm:cxn modelId="{E8AD93F7-ED9A-4CBF-BC5D-32B5C6C9096F}" type="presOf" srcId="{FE222930-09F0-4B84-92D5-B57119452375}" destId="{8C26846E-60A8-449F-B96A-9109E18CE989}" srcOrd="0" destOrd="0" presId="urn:microsoft.com/office/officeart/2005/8/layout/chart3"/>
    <dgm:cxn modelId="{06A3022A-FDB6-4527-B2C3-B54026F6F258}" type="presOf" srcId="{EE14334B-5344-4585-9426-FD3BF7F4B08C}" destId="{79CC3E94-0033-4CC4-865D-57B80023D510}" srcOrd="0" destOrd="0" presId="urn:microsoft.com/office/officeart/2005/8/layout/chart3"/>
    <dgm:cxn modelId="{7C6E55D7-036D-49FA-BA9A-8AFCE8DF8BF6}" type="presParOf" srcId="{7DCC12A4-38FC-4ED5-A27B-25BD00AEAF01}" destId="{D4C932FE-AA21-46CD-8256-7AF6DD1E4FF0}" srcOrd="0" destOrd="0" presId="urn:microsoft.com/office/officeart/2005/8/layout/chart3"/>
    <dgm:cxn modelId="{71FE349C-9FC7-4B76-92FA-E594A2E032F4}" type="presParOf" srcId="{7DCC12A4-38FC-4ED5-A27B-25BD00AEAF01}" destId="{ED2F7DC1-65E9-4482-8139-A96214176544}" srcOrd="1" destOrd="0" presId="urn:microsoft.com/office/officeart/2005/8/layout/chart3"/>
    <dgm:cxn modelId="{19D5142D-C851-4367-AAD0-FBC38AC3290E}" type="presParOf" srcId="{7DCC12A4-38FC-4ED5-A27B-25BD00AEAF01}" destId="{0A86B30F-EC87-4AAE-9AB5-C75E09E13D49}" srcOrd="2" destOrd="0" presId="urn:microsoft.com/office/officeart/2005/8/layout/chart3"/>
    <dgm:cxn modelId="{FBCF948F-55A6-4330-ACA0-CA39F8820635}" type="presParOf" srcId="{7DCC12A4-38FC-4ED5-A27B-25BD00AEAF01}" destId="{CECE6668-9A30-4FDD-9FAD-77B63A238644}" srcOrd="3" destOrd="0" presId="urn:microsoft.com/office/officeart/2005/8/layout/chart3"/>
    <dgm:cxn modelId="{0BF588B8-E72B-40E1-A32A-00052F9538E8}" type="presParOf" srcId="{7DCC12A4-38FC-4ED5-A27B-25BD00AEAF01}" destId="{79CC3E94-0033-4CC4-865D-57B80023D510}" srcOrd="4" destOrd="0" presId="urn:microsoft.com/office/officeart/2005/8/layout/chart3"/>
    <dgm:cxn modelId="{C50B8CC1-9873-461A-BEB1-955FB3B7373F}" type="presParOf" srcId="{7DCC12A4-38FC-4ED5-A27B-25BD00AEAF01}" destId="{7EBBB0D3-59E9-404E-A9A3-54EAB719D2D5}" srcOrd="5" destOrd="0" presId="urn:microsoft.com/office/officeart/2005/8/layout/chart3"/>
    <dgm:cxn modelId="{FD120106-6A55-41DC-9F62-F91060C4BF19}" type="presParOf" srcId="{7DCC12A4-38FC-4ED5-A27B-25BD00AEAF01}" destId="{8C26846E-60A8-449F-B96A-9109E18CE989}" srcOrd="6" destOrd="0" presId="urn:microsoft.com/office/officeart/2005/8/layout/chart3"/>
    <dgm:cxn modelId="{99256AA1-8FE3-428A-A80E-050D6F06F9EA}" type="presParOf" srcId="{7DCC12A4-38FC-4ED5-A27B-25BD00AEAF01}" destId="{26C709DC-37A5-4088-9444-2885307A0356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D588D3-17D6-468F-B5F7-57925160651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C6E941-C12C-4CF1-A50B-85DA09C73422}">
      <dgm:prSet phldrT="[Text]" custT="1"/>
      <dgm:spPr/>
      <dgm:t>
        <a:bodyPr/>
        <a:lstStyle/>
        <a:p>
          <a:r>
            <a:rPr lang="en-US" sz="3600" dirty="0" smtClean="0"/>
            <a:t>Science</a:t>
          </a:r>
          <a:endParaRPr lang="en-US" sz="4400" dirty="0"/>
        </a:p>
      </dgm:t>
    </dgm:pt>
    <dgm:pt modelId="{56E34046-AFDD-45A2-843D-21BFAEF9BC36}" type="parTrans" cxnId="{C815782E-4287-41A2-8265-BE79F27DB595}">
      <dgm:prSet/>
      <dgm:spPr/>
      <dgm:t>
        <a:bodyPr/>
        <a:lstStyle/>
        <a:p>
          <a:endParaRPr lang="en-US"/>
        </a:p>
      </dgm:t>
    </dgm:pt>
    <dgm:pt modelId="{193D8E35-3F29-4481-AD90-325800CF0A97}" type="sibTrans" cxnId="{C815782E-4287-41A2-8265-BE79F27DB595}">
      <dgm:prSet/>
      <dgm:spPr/>
      <dgm:t>
        <a:bodyPr/>
        <a:lstStyle/>
        <a:p>
          <a:endParaRPr lang="en-US"/>
        </a:p>
      </dgm:t>
    </dgm:pt>
    <dgm:pt modelId="{74D5EF48-BF5E-43B3-B83D-C084D102473D}">
      <dgm:prSet phldrT="[Text]" custT="1"/>
      <dgm:spPr/>
      <dgm:t>
        <a:bodyPr/>
        <a:lstStyle/>
        <a:p>
          <a:r>
            <a:rPr lang="en-US" sz="1800" dirty="0" smtClean="0"/>
            <a:t>Grades 5, 8 &amp; 10</a:t>
          </a:r>
          <a:endParaRPr lang="en-US" sz="1800" dirty="0"/>
        </a:p>
      </dgm:t>
    </dgm:pt>
    <dgm:pt modelId="{51D74637-C166-4A84-8E34-C87C19E69430}" type="parTrans" cxnId="{CF766D4B-7D57-448F-9DB5-8D325425AA47}">
      <dgm:prSet/>
      <dgm:spPr/>
      <dgm:t>
        <a:bodyPr/>
        <a:lstStyle/>
        <a:p>
          <a:endParaRPr lang="en-US"/>
        </a:p>
      </dgm:t>
    </dgm:pt>
    <dgm:pt modelId="{399F222D-F2DF-46E1-8F59-DE195FD548A2}" type="sibTrans" cxnId="{CF766D4B-7D57-448F-9DB5-8D325425AA47}">
      <dgm:prSet/>
      <dgm:spPr/>
      <dgm:t>
        <a:bodyPr/>
        <a:lstStyle/>
        <a:p>
          <a:endParaRPr lang="en-US"/>
        </a:p>
      </dgm:t>
    </dgm:pt>
    <dgm:pt modelId="{8C6CCC12-A013-4538-8FED-DE40678F9FE2}">
      <dgm:prSet phldrT="[Text]" custT="1"/>
      <dgm:spPr/>
      <dgm:t>
        <a:bodyPr/>
        <a:lstStyle/>
        <a:p>
          <a:r>
            <a:rPr lang="en-US" sz="1800" dirty="0" smtClean="0"/>
            <a:t>Paper-based</a:t>
          </a:r>
          <a:endParaRPr lang="en-US" sz="1800" dirty="0"/>
        </a:p>
      </dgm:t>
    </dgm:pt>
    <dgm:pt modelId="{63EDB12E-12BE-4F5C-9A8D-6EC77FFA16EC}" type="parTrans" cxnId="{A0952E6E-4DD5-4C68-8074-1E88B3304783}">
      <dgm:prSet/>
      <dgm:spPr/>
      <dgm:t>
        <a:bodyPr/>
        <a:lstStyle/>
        <a:p>
          <a:endParaRPr lang="en-US"/>
        </a:p>
      </dgm:t>
    </dgm:pt>
    <dgm:pt modelId="{C394E79A-CD8B-45C6-BF99-4FAF62CC18AF}" type="sibTrans" cxnId="{A0952E6E-4DD5-4C68-8074-1E88B3304783}">
      <dgm:prSet/>
      <dgm:spPr/>
      <dgm:t>
        <a:bodyPr/>
        <a:lstStyle/>
        <a:p>
          <a:endParaRPr lang="en-US"/>
        </a:p>
      </dgm:t>
    </dgm:pt>
    <dgm:pt modelId="{9DE06D06-3340-482C-B4C2-24338083C5A5}">
      <dgm:prSet phldrT="[Text]" custT="1"/>
      <dgm:spPr/>
      <dgm:t>
        <a:bodyPr/>
        <a:lstStyle/>
        <a:p>
          <a:r>
            <a:rPr lang="en-US" sz="3600" dirty="0" smtClean="0"/>
            <a:t>English-Language Arts &amp; Math</a:t>
          </a:r>
          <a:endParaRPr lang="en-US" sz="3600" dirty="0"/>
        </a:p>
      </dgm:t>
    </dgm:pt>
    <dgm:pt modelId="{0323FA5B-0A2B-4CCA-84D7-D7AACEA97511}" type="parTrans" cxnId="{1554FA57-31E6-43E8-A865-4A7321C1B1D0}">
      <dgm:prSet/>
      <dgm:spPr/>
      <dgm:t>
        <a:bodyPr/>
        <a:lstStyle/>
        <a:p>
          <a:endParaRPr lang="en-US"/>
        </a:p>
      </dgm:t>
    </dgm:pt>
    <dgm:pt modelId="{8F6426CF-DB9B-4A09-854F-F5E50A768CFD}" type="sibTrans" cxnId="{1554FA57-31E6-43E8-A865-4A7321C1B1D0}">
      <dgm:prSet/>
      <dgm:spPr/>
      <dgm:t>
        <a:bodyPr/>
        <a:lstStyle/>
        <a:p>
          <a:endParaRPr lang="en-US"/>
        </a:p>
      </dgm:t>
    </dgm:pt>
    <dgm:pt modelId="{52A89601-2934-40F7-A186-E76B24CBEB0A}">
      <dgm:prSet phldrT="[Text]" custT="1"/>
      <dgm:spPr/>
      <dgm:t>
        <a:bodyPr/>
        <a:lstStyle/>
        <a:p>
          <a:r>
            <a:rPr lang="en-US" sz="1800" dirty="0" smtClean="0"/>
            <a:t>Computer Adaptive Test (CAT)</a:t>
          </a:r>
          <a:endParaRPr lang="en-US" sz="1800" dirty="0"/>
        </a:p>
      </dgm:t>
    </dgm:pt>
    <dgm:pt modelId="{B64CC13C-7646-46F8-9AA4-4AF8209E0237}" type="parTrans" cxnId="{090B7DBC-9F64-4380-937F-F72403D1BA4B}">
      <dgm:prSet/>
      <dgm:spPr/>
      <dgm:t>
        <a:bodyPr/>
        <a:lstStyle/>
        <a:p>
          <a:endParaRPr lang="en-US"/>
        </a:p>
      </dgm:t>
    </dgm:pt>
    <dgm:pt modelId="{762D94CE-25BC-4DBE-901B-A11FAC9425D0}" type="sibTrans" cxnId="{090B7DBC-9F64-4380-937F-F72403D1BA4B}">
      <dgm:prSet/>
      <dgm:spPr/>
      <dgm:t>
        <a:bodyPr/>
        <a:lstStyle/>
        <a:p>
          <a:endParaRPr lang="en-US"/>
        </a:p>
      </dgm:t>
    </dgm:pt>
    <dgm:pt modelId="{A3A628DB-F904-433D-A8E7-846E9A903D19}">
      <dgm:prSet phldrT="[Text]" custT="1"/>
      <dgm:spPr/>
      <dgm:t>
        <a:bodyPr/>
        <a:lstStyle/>
        <a:p>
          <a:r>
            <a:rPr lang="en-US" sz="1800" dirty="0" smtClean="0"/>
            <a:t>Wider range of test questions</a:t>
          </a:r>
          <a:endParaRPr lang="en-US" sz="1800" dirty="0"/>
        </a:p>
      </dgm:t>
    </dgm:pt>
    <dgm:pt modelId="{289F9ED0-65FA-4505-A591-F0944F747856}" type="parTrans" cxnId="{F4D41A18-BD64-40BE-9737-27F1498858FB}">
      <dgm:prSet/>
      <dgm:spPr/>
      <dgm:t>
        <a:bodyPr/>
        <a:lstStyle/>
        <a:p>
          <a:endParaRPr lang="en-US"/>
        </a:p>
      </dgm:t>
    </dgm:pt>
    <dgm:pt modelId="{7143545E-4D95-496D-8F77-52EFCF7265B1}" type="sibTrans" cxnId="{F4D41A18-BD64-40BE-9737-27F1498858FB}">
      <dgm:prSet/>
      <dgm:spPr/>
      <dgm:t>
        <a:bodyPr/>
        <a:lstStyle/>
        <a:p>
          <a:endParaRPr lang="en-US"/>
        </a:p>
      </dgm:t>
    </dgm:pt>
    <dgm:pt modelId="{F9517970-4B5D-4DFC-BD67-51321CE50A6D}">
      <dgm:prSet phldrT="[Text]" custT="1"/>
      <dgm:spPr/>
      <dgm:t>
        <a:bodyPr/>
        <a:lstStyle/>
        <a:p>
          <a:r>
            <a:rPr lang="en-US" sz="1800" dirty="0" smtClean="0"/>
            <a:t>Multiple-choice test questions</a:t>
          </a:r>
          <a:endParaRPr lang="en-US" sz="1800" dirty="0"/>
        </a:p>
      </dgm:t>
    </dgm:pt>
    <dgm:pt modelId="{F7D0BA7A-9C35-429C-9E9C-3FBF56379B4F}" type="parTrans" cxnId="{CD4403E8-CE36-4789-AFF5-4407021EA471}">
      <dgm:prSet/>
      <dgm:spPr/>
      <dgm:t>
        <a:bodyPr/>
        <a:lstStyle/>
        <a:p>
          <a:endParaRPr lang="en-US"/>
        </a:p>
      </dgm:t>
    </dgm:pt>
    <dgm:pt modelId="{208FBB53-DE8C-4734-81ED-E89B6F39E7DE}" type="sibTrans" cxnId="{CD4403E8-CE36-4789-AFF5-4407021EA471}">
      <dgm:prSet/>
      <dgm:spPr/>
      <dgm:t>
        <a:bodyPr/>
        <a:lstStyle/>
        <a:p>
          <a:endParaRPr lang="en-US"/>
        </a:p>
      </dgm:t>
    </dgm:pt>
    <dgm:pt modelId="{05E7CAD3-8CC3-430A-B4AF-3830C08CE826}">
      <dgm:prSet phldrT="[Text]" custT="1"/>
      <dgm:spPr/>
      <dgm:t>
        <a:bodyPr/>
        <a:lstStyle/>
        <a:p>
          <a:r>
            <a:rPr lang="en-US" sz="1800" dirty="0" smtClean="0"/>
            <a:t>California Standards Tests (CSTs)</a:t>
          </a:r>
          <a:endParaRPr lang="en-US" sz="1800" dirty="0"/>
        </a:p>
      </dgm:t>
    </dgm:pt>
    <dgm:pt modelId="{A869274E-598A-4300-B705-EC415247AD75}" type="parTrans" cxnId="{7DADE7A4-B58B-40A9-A6A8-4EB0D44BEAD8}">
      <dgm:prSet/>
      <dgm:spPr/>
      <dgm:t>
        <a:bodyPr/>
        <a:lstStyle/>
        <a:p>
          <a:endParaRPr lang="en-US"/>
        </a:p>
      </dgm:t>
    </dgm:pt>
    <dgm:pt modelId="{0CA8B2E3-0DE2-4FC6-9FDA-6E017EAE4BED}" type="sibTrans" cxnId="{7DADE7A4-B58B-40A9-A6A8-4EB0D44BEAD8}">
      <dgm:prSet/>
      <dgm:spPr/>
      <dgm:t>
        <a:bodyPr/>
        <a:lstStyle/>
        <a:p>
          <a:endParaRPr lang="en-US"/>
        </a:p>
      </dgm:t>
    </dgm:pt>
    <dgm:pt modelId="{ACF56DA9-EE9F-4801-962C-C306FC88E0BE}">
      <dgm:prSet phldrT="[Text]" custT="1"/>
      <dgm:spPr/>
      <dgm:t>
        <a:bodyPr/>
        <a:lstStyle/>
        <a:p>
          <a:r>
            <a:rPr lang="en-US" sz="1800" dirty="0" smtClean="0"/>
            <a:t/>
          </a:r>
          <a:br>
            <a:rPr lang="en-US" sz="1800" dirty="0" smtClean="0"/>
          </a:br>
          <a:r>
            <a:rPr lang="en-US" sz="1800" dirty="0" smtClean="0"/>
            <a:t>Smarter Balanced Tests – </a:t>
          </a:r>
          <a:r>
            <a:rPr lang="en-US" sz="1800" b="1" u="sng" dirty="0" smtClean="0">
              <a:solidFill>
                <a:srgbClr val="FF0000"/>
              </a:solidFill>
            </a:rPr>
            <a:t>NEW!!</a:t>
          </a:r>
          <a:endParaRPr lang="en-US" sz="1700" dirty="0"/>
        </a:p>
      </dgm:t>
    </dgm:pt>
    <dgm:pt modelId="{A7E205CC-0B73-46E1-83F4-E0F7CA17D728}" type="parTrans" cxnId="{6A21E41D-1AFF-414E-B6F2-227490792521}">
      <dgm:prSet/>
      <dgm:spPr/>
      <dgm:t>
        <a:bodyPr/>
        <a:lstStyle/>
        <a:p>
          <a:endParaRPr lang="en-US"/>
        </a:p>
      </dgm:t>
    </dgm:pt>
    <dgm:pt modelId="{61589DA3-CD41-4556-BEC3-159AD8058196}" type="sibTrans" cxnId="{6A21E41D-1AFF-414E-B6F2-227490792521}">
      <dgm:prSet/>
      <dgm:spPr/>
      <dgm:t>
        <a:bodyPr/>
        <a:lstStyle/>
        <a:p>
          <a:endParaRPr lang="en-US"/>
        </a:p>
      </dgm:t>
    </dgm:pt>
    <dgm:pt modelId="{AE2E6C9B-6B67-461B-97D7-3219D10B0924}">
      <dgm:prSet phldrT="[Text]" custT="1"/>
      <dgm:spPr/>
      <dgm:t>
        <a:bodyPr/>
        <a:lstStyle/>
        <a:p>
          <a:r>
            <a:rPr lang="en-US" sz="1800" dirty="0" smtClean="0"/>
            <a:t>Grades 3-8 &amp; 11</a:t>
          </a:r>
          <a:endParaRPr lang="en-US" sz="1800" dirty="0"/>
        </a:p>
      </dgm:t>
    </dgm:pt>
    <dgm:pt modelId="{751BE50E-DE4E-4AB6-A85E-96C859A4E9F3}" type="parTrans" cxnId="{AACB7DC9-FB6A-4F96-8400-41EB9DC48D2E}">
      <dgm:prSet/>
      <dgm:spPr/>
      <dgm:t>
        <a:bodyPr/>
        <a:lstStyle/>
        <a:p>
          <a:endParaRPr lang="en-US"/>
        </a:p>
      </dgm:t>
    </dgm:pt>
    <dgm:pt modelId="{78C1C815-F551-49D0-B311-8D9A714EE02D}" type="sibTrans" cxnId="{AACB7DC9-FB6A-4F96-8400-41EB9DC48D2E}">
      <dgm:prSet/>
      <dgm:spPr/>
      <dgm:t>
        <a:bodyPr/>
        <a:lstStyle/>
        <a:p>
          <a:endParaRPr lang="en-US"/>
        </a:p>
      </dgm:t>
    </dgm:pt>
    <dgm:pt modelId="{BEE6A804-8B24-4907-A839-360BEC8F7F44}">
      <dgm:prSet phldrT="[Text]" custT="1"/>
      <dgm:spPr/>
      <dgm:t>
        <a:bodyPr/>
        <a:lstStyle/>
        <a:p>
          <a:r>
            <a:rPr lang="en-US" sz="1800" dirty="0" smtClean="0"/>
            <a:t>Aligned to old standards; will be replaced soon</a:t>
          </a:r>
          <a:endParaRPr lang="en-US" sz="1800" dirty="0"/>
        </a:p>
      </dgm:t>
    </dgm:pt>
    <dgm:pt modelId="{58115B77-3E7A-41E5-AA8A-5E6457031F7D}" type="parTrans" cxnId="{B01ACCE9-7BB3-449B-A559-BFC6610323A6}">
      <dgm:prSet/>
      <dgm:spPr/>
      <dgm:t>
        <a:bodyPr/>
        <a:lstStyle/>
        <a:p>
          <a:endParaRPr lang="en-US"/>
        </a:p>
      </dgm:t>
    </dgm:pt>
    <dgm:pt modelId="{927C4800-CB76-4701-8555-2D6370F8790E}" type="sibTrans" cxnId="{B01ACCE9-7BB3-449B-A559-BFC6610323A6}">
      <dgm:prSet/>
      <dgm:spPr/>
      <dgm:t>
        <a:bodyPr/>
        <a:lstStyle/>
        <a:p>
          <a:endParaRPr lang="en-US"/>
        </a:p>
      </dgm:t>
    </dgm:pt>
    <dgm:pt modelId="{F1421E9D-D1EC-4646-ADCE-ECA5194EFF59}">
      <dgm:prSet phldrT="[Text]" custT="1"/>
      <dgm:spPr/>
      <dgm:t>
        <a:bodyPr/>
        <a:lstStyle/>
        <a:p>
          <a:r>
            <a:rPr lang="en-US" sz="1800" dirty="0" smtClean="0"/>
            <a:t>Aligned to new standards</a:t>
          </a:r>
          <a:endParaRPr lang="en-US" sz="1800" dirty="0"/>
        </a:p>
      </dgm:t>
    </dgm:pt>
    <dgm:pt modelId="{B0E92295-1DBC-4CE8-8D4A-719D0571C567}" type="parTrans" cxnId="{7592B92F-DAB1-48A2-A799-44A4771E9AEC}">
      <dgm:prSet/>
      <dgm:spPr/>
      <dgm:t>
        <a:bodyPr/>
        <a:lstStyle/>
        <a:p>
          <a:endParaRPr lang="en-US"/>
        </a:p>
      </dgm:t>
    </dgm:pt>
    <dgm:pt modelId="{20176577-478B-4C22-96FA-AB92D9A813EE}" type="sibTrans" cxnId="{7592B92F-DAB1-48A2-A799-44A4771E9AEC}">
      <dgm:prSet/>
      <dgm:spPr/>
      <dgm:t>
        <a:bodyPr/>
        <a:lstStyle/>
        <a:p>
          <a:endParaRPr lang="en-US"/>
        </a:p>
      </dgm:t>
    </dgm:pt>
    <dgm:pt modelId="{F958E358-A778-4DDD-BC35-B81F670246CD}" type="pres">
      <dgm:prSet presAssocID="{06D588D3-17D6-468F-B5F7-57925160651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57C2B22-371E-4074-BD2F-08063B835BAD}" type="pres">
      <dgm:prSet presAssocID="{E3C6E941-C12C-4CF1-A50B-85DA09C73422}" presName="linNode" presStyleCnt="0"/>
      <dgm:spPr/>
    </dgm:pt>
    <dgm:pt modelId="{D59CB3FE-722C-44CE-9E38-256DECD4B500}" type="pres">
      <dgm:prSet presAssocID="{E3C6E941-C12C-4CF1-A50B-85DA09C73422}" presName="parentShp" presStyleLbl="node1" presStyleIdx="0" presStyleCnt="2" custScaleY="1134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88271C-E7E8-4822-AF11-6177802061AB}" type="pres">
      <dgm:prSet presAssocID="{E3C6E941-C12C-4CF1-A50B-85DA09C73422}" presName="childShp" presStyleLbl="bgAccFollowNode1" presStyleIdx="0" presStyleCnt="2" custScaleY="138563" custLinFactNeighborX="374" custLinFactNeighborY="-10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E789BA-D61F-49D7-AA21-82F6F4C29870}" type="pres">
      <dgm:prSet presAssocID="{193D8E35-3F29-4481-AD90-325800CF0A97}" presName="spacing" presStyleCnt="0"/>
      <dgm:spPr/>
    </dgm:pt>
    <dgm:pt modelId="{31FDC504-B57B-48EB-8D61-4BF52F3905B4}" type="pres">
      <dgm:prSet presAssocID="{9DE06D06-3340-482C-B4C2-24338083C5A5}" presName="linNode" presStyleCnt="0"/>
      <dgm:spPr/>
    </dgm:pt>
    <dgm:pt modelId="{B2797526-1B00-4A25-8A84-A0966B8F985F}" type="pres">
      <dgm:prSet presAssocID="{9DE06D06-3340-482C-B4C2-24338083C5A5}" presName="parentShp" presStyleLbl="node1" presStyleIdx="1" presStyleCnt="2" custScaleY="1198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A2A5F5-86F3-4B40-8CD8-11053EB76483}" type="pres">
      <dgm:prSet presAssocID="{9DE06D06-3340-482C-B4C2-24338083C5A5}" presName="childShp" presStyleLbl="bgAccFollowNode1" presStyleIdx="1" presStyleCnt="2" custScaleY="1488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CB7DC9-FB6A-4F96-8400-41EB9DC48D2E}" srcId="{9DE06D06-3340-482C-B4C2-24338083C5A5}" destId="{AE2E6C9B-6B67-461B-97D7-3219D10B0924}" srcOrd="1" destOrd="0" parTransId="{751BE50E-DE4E-4AB6-A85E-96C859A4E9F3}" sibTransId="{78C1C815-F551-49D0-B311-8D9A714EE02D}"/>
    <dgm:cxn modelId="{CF766D4B-7D57-448F-9DB5-8D325425AA47}" srcId="{E3C6E941-C12C-4CF1-A50B-85DA09C73422}" destId="{74D5EF48-BF5E-43B3-B83D-C084D102473D}" srcOrd="1" destOrd="0" parTransId="{51D74637-C166-4A84-8E34-C87C19E69430}" sibTransId="{399F222D-F2DF-46E1-8F59-DE195FD548A2}"/>
    <dgm:cxn modelId="{E78213FE-77DA-4C26-9F0D-DFF1E8CAF57F}" type="presOf" srcId="{74D5EF48-BF5E-43B3-B83D-C084D102473D}" destId="{6488271C-E7E8-4822-AF11-6177802061AB}" srcOrd="0" destOrd="1" presId="urn:microsoft.com/office/officeart/2005/8/layout/vList6"/>
    <dgm:cxn modelId="{C815782E-4287-41A2-8265-BE79F27DB595}" srcId="{06D588D3-17D6-468F-B5F7-579251606515}" destId="{E3C6E941-C12C-4CF1-A50B-85DA09C73422}" srcOrd="0" destOrd="0" parTransId="{56E34046-AFDD-45A2-843D-21BFAEF9BC36}" sibTransId="{193D8E35-3F29-4481-AD90-325800CF0A97}"/>
    <dgm:cxn modelId="{7592B92F-DAB1-48A2-A799-44A4771E9AEC}" srcId="{9DE06D06-3340-482C-B4C2-24338083C5A5}" destId="{F1421E9D-D1EC-4646-ADCE-ECA5194EFF59}" srcOrd="2" destOrd="0" parTransId="{B0E92295-1DBC-4CE8-8D4A-719D0571C567}" sibTransId="{20176577-478B-4C22-96FA-AB92D9A813EE}"/>
    <dgm:cxn modelId="{1554FA57-31E6-43E8-A865-4A7321C1B1D0}" srcId="{06D588D3-17D6-468F-B5F7-579251606515}" destId="{9DE06D06-3340-482C-B4C2-24338083C5A5}" srcOrd="1" destOrd="0" parTransId="{0323FA5B-0A2B-4CCA-84D7-D7AACEA97511}" sibTransId="{8F6426CF-DB9B-4A09-854F-F5E50A768CFD}"/>
    <dgm:cxn modelId="{C21854B0-55E9-46C6-9507-50D00BA61105}" type="presOf" srcId="{9DE06D06-3340-482C-B4C2-24338083C5A5}" destId="{B2797526-1B00-4A25-8A84-A0966B8F985F}" srcOrd="0" destOrd="0" presId="urn:microsoft.com/office/officeart/2005/8/layout/vList6"/>
    <dgm:cxn modelId="{58C08FED-4E7C-43D7-96A5-27DEF7B95915}" type="presOf" srcId="{8C6CCC12-A013-4538-8FED-DE40678F9FE2}" destId="{6488271C-E7E8-4822-AF11-6177802061AB}" srcOrd="0" destOrd="3" presId="urn:microsoft.com/office/officeart/2005/8/layout/vList6"/>
    <dgm:cxn modelId="{8314AFAD-2299-420B-BED2-8BAEF69DCA91}" type="presOf" srcId="{F1421E9D-D1EC-4646-ADCE-ECA5194EFF59}" destId="{7CA2A5F5-86F3-4B40-8CD8-11053EB76483}" srcOrd="0" destOrd="2" presId="urn:microsoft.com/office/officeart/2005/8/layout/vList6"/>
    <dgm:cxn modelId="{91E3CAC7-6C06-429A-B9D4-046DD73D1DB9}" type="presOf" srcId="{05E7CAD3-8CC3-430A-B4AF-3830C08CE826}" destId="{6488271C-E7E8-4822-AF11-6177802061AB}" srcOrd="0" destOrd="0" presId="urn:microsoft.com/office/officeart/2005/8/layout/vList6"/>
    <dgm:cxn modelId="{6A21E41D-1AFF-414E-B6F2-227490792521}" srcId="{9DE06D06-3340-482C-B4C2-24338083C5A5}" destId="{ACF56DA9-EE9F-4801-962C-C306FC88E0BE}" srcOrd="0" destOrd="0" parTransId="{A7E205CC-0B73-46E1-83F4-E0F7CA17D728}" sibTransId="{61589DA3-CD41-4556-BEC3-159AD8058196}"/>
    <dgm:cxn modelId="{CD4403E8-CE36-4789-AFF5-4407021EA471}" srcId="{E3C6E941-C12C-4CF1-A50B-85DA09C73422}" destId="{F9517970-4B5D-4DFC-BD67-51321CE50A6D}" srcOrd="4" destOrd="0" parTransId="{F7D0BA7A-9C35-429C-9E9C-3FBF56379B4F}" sibTransId="{208FBB53-DE8C-4734-81ED-E89B6F39E7DE}"/>
    <dgm:cxn modelId="{9DA2A082-8B83-4306-91D4-4537956A48E6}" type="presOf" srcId="{AE2E6C9B-6B67-461B-97D7-3219D10B0924}" destId="{7CA2A5F5-86F3-4B40-8CD8-11053EB76483}" srcOrd="0" destOrd="1" presId="urn:microsoft.com/office/officeart/2005/8/layout/vList6"/>
    <dgm:cxn modelId="{7D31D733-1D11-4014-95E3-CE298C532EB4}" type="presOf" srcId="{BEE6A804-8B24-4907-A839-360BEC8F7F44}" destId="{6488271C-E7E8-4822-AF11-6177802061AB}" srcOrd="0" destOrd="2" presId="urn:microsoft.com/office/officeart/2005/8/layout/vList6"/>
    <dgm:cxn modelId="{A0952E6E-4DD5-4C68-8074-1E88B3304783}" srcId="{E3C6E941-C12C-4CF1-A50B-85DA09C73422}" destId="{8C6CCC12-A013-4538-8FED-DE40678F9FE2}" srcOrd="3" destOrd="0" parTransId="{63EDB12E-12BE-4F5C-9A8D-6EC77FFA16EC}" sibTransId="{C394E79A-CD8B-45C6-BF99-4FAF62CC18AF}"/>
    <dgm:cxn modelId="{9035A2D5-4B4C-4336-8BAD-8F2F6C56E0D7}" type="presOf" srcId="{A3A628DB-F904-433D-A8E7-846E9A903D19}" destId="{7CA2A5F5-86F3-4B40-8CD8-11053EB76483}" srcOrd="0" destOrd="4" presId="urn:microsoft.com/office/officeart/2005/8/layout/vList6"/>
    <dgm:cxn modelId="{B01ACCE9-7BB3-449B-A559-BFC6610323A6}" srcId="{E3C6E941-C12C-4CF1-A50B-85DA09C73422}" destId="{BEE6A804-8B24-4907-A839-360BEC8F7F44}" srcOrd="2" destOrd="0" parTransId="{58115B77-3E7A-41E5-AA8A-5E6457031F7D}" sibTransId="{927C4800-CB76-4701-8555-2D6370F8790E}"/>
    <dgm:cxn modelId="{5881D780-A348-4C5E-A7D0-F992C0B3E631}" type="presOf" srcId="{F9517970-4B5D-4DFC-BD67-51321CE50A6D}" destId="{6488271C-E7E8-4822-AF11-6177802061AB}" srcOrd="0" destOrd="4" presId="urn:microsoft.com/office/officeart/2005/8/layout/vList6"/>
    <dgm:cxn modelId="{0C9F35EF-6814-4BE8-A497-4A11776ED718}" type="presOf" srcId="{E3C6E941-C12C-4CF1-A50B-85DA09C73422}" destId="{D59CB3FE-722C-44CE-9E38-256DECD4B500}" srcOrd="0" destOrd="0" presId="urn:microsoft.com/office/officeart/2005/8/layout/vList6"/>
    <dgm:cxn modelId="{F4D41A18-BD64-40BE-9737-27F1498858FB}" srcId="{9DE06D06-3340-482C-B4C2-24338083C5A5}" destId="{A3A628DB-F904-433D-A8E7-846E9A903D19}" srcOrd="4" destOrd="0" parTransId="{289F9ED0-65FA-4505-A591-F0944F747856}" sibTransId="{7143545E-4D95-496D-8F77-52EFCF7265B1}"/>
    <dgm:cxn modelId="{896DD834-C224-430A-87D9-235D42BF4A93}" type="presOf" srcId="{06D588D3-17D6-468F-B5F7-579251606515}" destId="{F958E358-A778-4DDD-BC35-B81F670246CD}" srcOrd="0" destOrd="0" presId="urn:microsoft.com/office/officeart/2005/8/layout/vList6"/>
    <dgm:cxn modelId="{090B7DBC-9F64-4380-937F-F72403D1BA4B}" srcId="{9DE06D06-3340-482C-B4C2-24338083C5A5}" destId="{52A89601-2934-40F7-A186-E76B24CBEB0A}" srcOrd="3" destOrd="0" parTransId="{B64CC13C-7646-46F8-9AA4-4AF8209E0237}" sibTransId="{762D94CE-25BC-4DBE-901B-A11FAC9425D0}"/>
    <dgm:cxn modelId="{7DADE7A4-B58B-40A9-A6A8-4EB0D44BEAD8}" srcId="{E3C6E941-C12C-4CF1-A50B-85DA09C73422}" destId="{05E7CAD3-8CC3-430A-B4AF-3830C08CE826}" srcOrd="0" destOrd="0" parTransId="{A869274E-598A-4300-B705-EC415247AD75}" sibTransId="{0CA8B2E3-0DE2-4FC6-9FDA-6E017EAE4BED}"/>
    <dgm:cxn modelId="{58996BAE-91F2-49A6-B50B-4120100B7264}" type="presOf" srcId="{52A89601-2934-40F7-A186-E76B24CBEB0A}" destId="{7CA2A5F5-86F3-4B40-8CD8-11053EB76483}" srcOrd="0" destOrd="3" presId="urn:microsoft.com/office/officeart/2005/8/layout/vList6"/>
    <dgm:cxn modelId="{F49EFB38-643D-4B9D-B966-143F2204072A}" type="presOf" srcId="{ACF56DA9-EE9F-4801-962C-C306FC88E0BE}" destId="{7CA2A5F5-86F3-4B40-8CD8-11053EB76483}" srcOrd="0" destOrd="0" presId="urn:microsoft.com/office/officeart/2005/8/layout/vList6"/>
    <dgm:cxn modelId="{CB7F3C14-F6C5-4466-9DBE-4FEC7B75E2A4}" type="presParOf" srcId="{F958E358-A778-4DDD-BC35-B81F670246CD}" destId="{857C2B22-371E-4074-BD2F-08063B835BAD}" srcOrd="0" destOrd="0" presId="urn:microsoft.com/office/officeart/2005/8/layout/vList6"/>
    <dgm:cxn modelId="{1D471550-2C23-40EF-9FFC-924F6ABECE90}" type="presParOf" srcId="{857C2B22-371E-4074-BD2F-08063B835BAD}" destId="{D59CB3FE-722C-44CE-9E38-256DECD4B500}" srcOrd="0" destOrd="0" presId="urn:microsoft.com/office/officeart/2005/8/layout/vList6"/>
    <dgm:cxn modelId="{8418453F-4041-4E6B-A5E7-7EA65E55DFE9}" type="presParOf" srcId="{857C2B22-371E-4074-BD2F-08063B835BAD}" destId="{6488271C-E7E8-4822-AF11-6177802061AB}" srcOrd="1" destOrd="0" presId="urn:microsoft.com/office/officeart/2005/8/layout/vList6"/>
    <dgm:cxn modelId="{3D5296F0-4030-415D-974D-741F6A16C3A3}" type="presParOf" srcId="{F958E358-A778-4DDD-BC35-B81F670246CD}" destId="{0EE789BA-D61F-49D7-AA21-82F6F4C29870}" srcOrd="1" destOrd="0" presId="urn:microsoft.com/office/officeart/2005/8/layout/vList6"/>
    <dgm:cxn modelId="{34D5212C-CE8F-45BC-B26A-D300CFF58B04}" type="presParOf" srcId="{F958E358-A778-4DDD-BC35-B81F670246CD}" destId="{31FDC504-B57B-48EB-8D61-4BF52F3905B4}" srcOrd="2" destOrd="0" presId="urn:microsoft.com/office/officeart/2005/8/layout/vList6"/>
    <dgm:cxn modelId="{09DFAC97-29B4-4B26-B409-E21EEB215258}" type="presParOf" srcId="{31FDC504-B57B-48EB-8D61-4BF52F3905B4}" destId="{B2797526-1B00-4A25-8A84-A0966B8F985F}" srcOrd="0" destOrd="0" presId="urn:microsoft.com/office/officeart/2005/8/layout/vList6"/>
    <dgm:cxn modelId="{A31254B3-E114-4023-BAE8-2948DCED99C4}" type="presParOf" srcId="{31FDC504-B57B-48EB-8D61-4BF52F3905B4}" destId="{7CA2A5F5-86F3-4B40-8CD8-11053EB7648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932FE-AA21-46CD-8256-7AF6DD1E4FF0}">
      <dsp:nvSpPr>
        <dsp:cNvPr id="0" name=""/>
        <dsp:cNvSpPr/>
      </dsp:nvSpPr>
      <dsp:spPr>
        <a:xfrm>
          <a:off x="445178" y="142042"/>
          <a:ext cx="5440703" cy="5440703"/>
        </a:xfrm>
        <a:prstGeom prst="pie">
          <a:avLst>
            <a:gd name="adj1" fmla="val 162000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CAASPP</a:t>
          </a:r>
          <a:endParaRPr lang="en-US" sz="3900" kern="1200" dirty="0"/>
        </a:p>
      </dsp:txBody>
      <dsp:txXfrm>
        <a:off x="3227709" y="1148572"/>
        <a:ext cx="2007878" cy="1619256"/>
      </dsp:txXfrm>
    </dsp:sp>
    <dsp:sp modelId="{0A86B30F-EC87-4AAE-9AB5-C75E09E13D49}">
      <dsp:nvSpPr>
        <dsp:cNvPr id="0" name=""/>
        <dsp:cNvSpPr/>
      </dsp:nvSpPr>
      <dsp:spPr>
        <a:xfrm>
          <a:off x="484040" y="597789"/>
          <a:ext cx="4946093" cy="4946093"/>
        </a:xfrm>
        <a:prstGeom prst="pie">
          <a:avLst>
            <a:gd name="adj1" fmla="val 0"/>
            <a:gd name="adj2" fmla="val 54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CELDT</a:t>
          </a:r>
          <a:endParaRPr lang="en-US" sz="3900" kern="1200" dirty="0"/>
        </a:p>
      </dsp:txBody>
      <dsp:txXfrm>
        <a:off x="3045410" y="3159159"/>
        <a:ext cx="1825344" cy="1472051"/>
      </dsp:txXfrm>
    </dsp:sp>
    <dsp:sp modelId="{79CC3E94-0033-4CC4-865D-57B80023D510}">
      <dsp:nvSpPr>
        <dsp:cNvPr id="0" name=""/>
        <dsp:cNvSpPr/>
      </dsp:nvSpPr>
      <dsp:spPr>
        <a:xfrm>
          <a:off x="503725" y="568261"/>
          <a:ext cx="4946093" cy="4946093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CAHSEE</a:t>
          </a:r>
          <a:endParaRPr lang="en-US" sz="3900" kern="1200" dirty="0"/>
        </a:p>
      </dsp:txBody>
      <dsp:txXfrm>
        <a:off x="1063105" y="3129631"/>
        <a:ext cx="1825344" cy="1472051"/>
      </dsp:txXfrm>
    </dsp:sp>
    <dsp:sp modelId="{8C26846E-60A8-449F-B96A-9109E18CE989}">
      <dsp:nvSpPr>
        <dsp:cNvPr id="0" name=""/>
        <dsp:cNvSpPr/>
      </dsp:nvSpPr>
      <dsp:spPr>
        <a:xfrm>
          <a:off x="484040" y="597789"/>
          <a:ext cx="4946093" cy="4946093"/>
        </a:xfrm>
        <a:prstGeom prst="pie">
          <a:avLst>
            <a:gd name="adj1" fmla="val 108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PE Testing</a:t>
          </a:r>
          <a:endParaRPr lang="en-US" sz="3900" kern="1200" dirty="0"/>
        </a:p>
      </dsp:txBody>
      <dsp:txXfrm>
        <a:off x="1043420" y="1510461"/>
        <a:ext cx="1825344" cy="1472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88271C-E7E8-4822-AF11-6177802061AB}">
      <dsp:nvSpPr>
        <dsp:cNvPr id="0" name=""/>
        <dsp:cNvSpPr/>
      </dsp:nvSpPr>
      <dsp:spPr>
        <a:xfrm>
          <a:off x="3229797" y="0"/>
          <a:ext cx="4832885" cy="21822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California Standards Tests (CSTs)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Grades 5, 8 &amp; 10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Aligned to old standards; will be replaced soon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Paper-based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Multiple-choice test questions</a:t>
          </a:r>
          <a:endParaRPr lang="en-US" sz="1800" kern="1200" dirty="0"/>
        </a:p>
      </dsp:txBody>
      <dsp:txXfrm>
        <a:off x="3229797" y="272780"/>
        <a:ext cx="4014545" cy="1636681"/>
      </dsp:txXfrm>
    </dsp:sp>
    <dsp:sp modelId="{D59CB3FE-722C-44CE-9E38-256DECD4B500}">
      <dsp:nvSpPr>
        <dsp:cNvPr id="0" name=""/>
        <dsp:cNvSpPr/>
      </dsp:nvSpPr>
      <dsp:spPr>
        <a:xfrm>
          <a:off x="3936" y="200323"/>
          <a:ext cx="3221923" cy="17862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Science</a:t>
          </a:r>
          <a:endParaRPr lang="en-US" sz="4400" kern="1200" dirty="0"/>
        </a:p>
      </dsp:txBody>
      <dsp:txXfrm>
        <a:off x="91133" y="287520"/>
        <a:ext cx="3047529" cy="1611852"/>
      </dsp:txXfrm>
    </dsp:sp>
    <dsp:sp modelId="{7CA2A5F5-86F3-4B40-8CD8-11053EB76483}">
      <dsp:nvSpPr>
        <dsp:cNvPr id="0" name=""/>
        <dsp:cNvSpPr/>
      </dsp:nvSpPr>
      <dsp:spPr>
        <a:xfrm>
          <a:off x="3225860" y="2342058"/>
          <a:ext cx="4832885" cy="23437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/>
          </a:r>
          <a:br>
            <a:rPr lang="en-US" sz="1800" kern="1200" dirty="0" smtClean="0"/>
          </a:br>
          <a:r>
            <a:rPr lang="en-US" sz="1800" kern="1200" dirty="0" smtClean="0"/>
            <a:t>Smarter Balanced Tests – </a:t>
          </a:r>
          <a:r>
            <a:rPr lang="en-US" sz="1800" b="1" u="sng" kern="1200" dirty="0" smtClean="0">
              <a:solidFill>
                <a:srgbClr val="FF0000"/>
              </a:solidFill>
            </a:rPr>
            <a:t>NEW!!</a:t>
          </a:r>
          <a:endParaRPr lang="en-US" sz="17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Grades 3-8 &amp; 11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Aligned to new standards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Computer Adaptive Test (CAT)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Wider range of test questions</a:t>
          </a:r>
          <a:endParaRPr lang="en-US" sz="1800" kern="1200" dirty="0"/>
        </a:p>
      </dsp:txBody>
      <dsp:txXfrm>
        <a:off x="3225860" y="2635023"/>
        <a:ext cx="3953992" cy="1757787"/>
      </dsp:txXfrm>
    </dsp:sp>
    <dsp:sp modelId="{B2797526-1B00-4A25-8A84-A0966B8F985F}">
      <dsp:nvSpPr>
        <dsp:cNvPr id="0" name=""/>
        <dsp:cNvSpPr/>
      </dsp:nvSpPr>
      <dsp:spPr>
        <a:xfrm>
          <a:off x="3936" y="2570546"/>
          <a:ext cx="3221923" cy="1886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English-Language Arts &amp; Math</a:t>
          </a:r>
          <a:endParaRPr lang="en-US" sz="3600" kern="1200" dirty="0"/>
        </a:p>
      </dsp:txBody>
      <dsp:txXfrm>
        <a:off x="96039" y="2662649"/>
        <a:ext cx="3037717" cy="17025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78CE83A-A0F4-4FB1-9B3A-2382761C1555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67FB112-D378-4EDF-BB6F-5B3486F41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11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F05708E-82AE-4037-A4F2-6588F4D1D9D6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A37226-B39E-4CDD-92B1-4EE77B2E2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06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39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951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819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371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164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141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1457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844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371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628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354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229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154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012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450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166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83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08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31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37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633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90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37226-B39E-4CDD-92B1-4EE77B2E2A2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8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5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8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6547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65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1269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407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982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8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1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3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1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57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9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6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1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1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B3152-E065-4D14-B4A1-3F3FF3EC4102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B5E33B-99A4-419C-A4EE-9A0376A7A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0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tm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sbac.portal.airast.org/practice-test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ca.gov/ta/tg/ca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marterbalanced.org/" TargetMode="External"/><Relationship Id="rId5" Type="http://schemas.openxmlformats.org/officeDocument/2006/relationships/hyperlink" Target="http://www.smarterbalanced.org/wordpress/wp-content/uploads/2012/03/Smarter-Balanced-Parents-Factsheet.pdf" TargetMode="External"/><Relationship Id="rId4" Type="http://schemas.openxmlformats.org/officeDocument/2006/relationships/hyperlink" Target="http://www.cde.ca.gov/ta/tg/sa/sbcommonqa.as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558" y="2404534"/>
            <a:ext cx="8299445" cy="1646302"/>
          </a:xfrm>
        </p:spPr>
        <p:txBody>
          <a:bodyPr/>
          <a:lstStyle/>
          <a:p>
            <a:r>
              <a:rPr lang="en-US" dirty="0" smtClean="0"/>
              <a:t>Understanding California’s </a:t>
            </a:r>
            <a:br>
              <a:rPr lang="en-US" dirty="0" smtClean="0"/>
            </a:br>
            <a:r>
              <a:rPr lang="en-US" dirty="0" smtClean="0"/>
              <a:t>New Testing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5035" y="4171148"/>
            <a:ext cx="7766936" cy="1507756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An Overview</a:t>
            </a:r>
          </a:p>
          <a:p>
            <a:endParaRPr lang="en-US" sz="2400" dirty="0" smtClean="0"/>
          </a:p>
          <a:p>
            <a:r>
              <a:rPr lang="en-US" sz="2400" dirty="0" smtClean="0"/>
              <a:t>March 2015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31" y="5633348"/>
            <a:ext cx="2834886" cy="86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94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9343"/>
          </a:xfrm>
        </p:spPr>
        <p:txBody>
          <a:bodyPr/>
          <a:lstStyle/>
          <a:p>
            <a:r>
              <a:rPr lang="en-US" b="1" dirty="0" smtClean="0"/>
              <a:t>What is Different: Mathematics</a:t>
            </a:r>
            <a:endParaRPr lang="en-US" b="1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44199"/>
            <a:ext cx="6168950" cy="3931315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836" y="1338943"/>
            <a:ext cx="4069620" cy="53126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7689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Different: Mathematics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99" y="1676400"/>
            <a:ext cx="10181203" cy="7468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819400"/>
            <a:ext cx="7650531" cy="36653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390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 Performance Task?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1917"/>
            <a:ext cx="8596668" cy="4535904"/>
          </a:xfrm>
        </p:spPr>
        <p:txBody>
          <a:bodyPr>
            <a:noAutofit/>
          </a:bodyPr>
          <a:lstStyle/>
          <a:p>
            <a:r>
              <a:rPr lang="en-US" sz="2600" dirty="0" smtClean="0"/>
              <a:t>Activity that requires students to use multiple pieces of information to respond to a series of questions on their own (i.e. not multiple choice where the student selects an answer from a set of choices) </a:t>
            </a:r>
          </a:p>
          <a:p>
            <a:r>
              <a:rPr lang="en-US" sz="2600" dirty="0"/>
              <a:t>Three steps: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Classroom activity delivered by teacher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Independent work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Development of </a:t>
            </a:r>
            <a:r>
              <a:rPr lang="en-US" sz="2400" dirty="0" smtClean="0"/>
              <a:t>response</a:t>
            </a:r>
          </a:p>
          <a:p>
            <a:pPr marL="514350" indent="-457200"/>
            <a:r>
              <a:rPr lang="en-US" sz="2600" dirty="0"/>
              <a:t>The performance tasks are given via the computer, but they are not computer-adaptive; all students in a given grade get the same performance task.</a:t>
            </a:r>
          </a:p>
          <a:p>
            <a:pPr marL="514350" indent="-457200">
              <a:buFont typeface="+mj-lt"/>
              <a:buAutoNum type="arabicPeriod"/>
            </a:pPr>
            <a:endParaRPr lang="en-US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63587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of a Performance Task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/>
              <a:t>Smarter Balanced Practice Test; </a:t>
            </a:r>
            <a:r>
              <a:rPr lang="en-US" sz="2400" dirty="0" smtClean="0"/>
              <a:t>Grade 5 Math - Problem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84" y="1725529"/>
            <a:ext cx="7239000" cy="5048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76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of a Performance Task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/>
              <a:t>Smarter Balanced Practice Test; </a:t>
            </a:r>
            <a:r>
              <a:rPr lang="en-US" sz="2400" dirty="0" smtClean="0"/>
              <a:t>Grade 5 Math – Question 1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34" y="1808495"/>
            <a:ext cx="8628723" cy="49735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48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of a Performance Task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/>
              <a:t>Smarter Balanced Practice Test; </a:t>
            </a:r>
            <a:r>
              <a:rPr lang="en-US" sz="2400" dirty="0" smtClean="0"/>
              <a:t>Grade 5 Math – Question 2</a:t>
            </a: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02" y="1895976"/>
            <a:ext cx="10325100" cy="3162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912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of a Performance Task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/>
              <a:t>Smarter Balanced Practice Test; </a:t>
            </a:r>
            <a:r>
              <a:rPr lang="en-US" sz="2400" dirty="0" smtClean="0"/>
              <a:t>Grade 5 Math – Question 3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64" y="1619640"/>
            <a:ext cx="7832557" cy="50944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71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27613" cy="1320800"/>
          </a:xfrm>
        </p:spPr>
        <p:txBody>
          <a:bodyPr/>
          <a:lstStyle/>
          <a:p>
            <a:r>
              <a:rPr lang="en-US" b="1" dirty="0" smtClean="0"/>
              <a:t>Components of the Performance Tasks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20517"/>
            <a:ext cx="8596668" cy="4535904"/>
          </a:xfrm>
        </p:spPr>
        <p:txBody>
          <a:bodyPr>
            <a:noAutofit/>
          </a:bodyPr>
          <a:lstStyle/>
          <a:p>
            <a:r>
              <a:rPr lang="en-US" sz="2600" dirty="0" smtClean="0"/>
              <a:t>Combines knowledge and skills across multiple content strands within a content area </a:t>
            </a:r>
          </a:p>
          <a:p>
            <a:r>
              <a:rPr lang="en-US" sz="2600" dirty="0" smtClean="0"/>
              <a:t>Reflects a real-world task or scenario</a:t>
            </a:r>
          </a:p>
          <a:p>
            <a:r>
              <a:rPr lang="en-US" sz="2600" dirty="0" smtClean="0"/>
              <a:t>Usually multi-step</a:t>
            </a:r>
          </a:p>
          <a:p>
            <a:r>
              <a:rPr lang="en-US" sz="2600" dirty="0" smtClean="0"/>
              <a:t>Requires</a:t>
            </a:r>
          </a:p>
          <a:p>
            <a:pPr lvl="1"/>
            <a:r>
              <a:rPr lang="en-US" sz="2400" dirty="0" smtClean="0"/>
              <a:t>Management </a:t>
            </a:r>
            <a:r>
              <a:rPr lang="en-US" sz="2400" dirty="0"/>
              <a:t>of information and </a:t>
            </a:r>
            <a:r>
              <a:rPr lang="en-US" sz="2400" dirty="0" smtClean="0"/>
              <a:t>ideas</a:t>
            </a:r>
          </a:p>
          <a:p>
            <a:pPr lvl="1"/>
            <a:r>
              <a:rPr lang="en-US" sz="2400" dirty="0"/>
              <a:t>Demonstration of 21st Century skills needed for college and career (critical thinking, analysis and synthesis of information from multiple sources</a:t>
            </a:r>
            <a:r>
              <a:rPr lang="en-US" sz="2400" dirty="0" smtClean="0"/>
              <a:t>)</a:t>
            </a:r>
          </a:p>
          <a:p>
            <a:pPr lvl="1"/>
            <a:endParaRPr lang="en-US" sz="24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2118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693130"/>
            <a:ext cx="4185623" cy="576262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Spring 2014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713" y="1630340"/>
            <a:ext cx="4185623" cy="3304117"/>
          </a:xfrm>
        </p:spPr>
        <p:txBody>
          <a:bodyPr>
            <a:noAutofit/>
          </a:bodyPr>
          <a:lstStyle/>
          <a:p>
            <a:r>
              <a:rPr lang="en-US" sz="2400" dirty="0" smtClean="0"/>
              <a:t>Field Test</a:t>
            </a:r>
          </a:p>
          <a:p>
            <a:r>
              <a:rPr lang="en-US" sz="2400" dirty="0" smtClean="0"/>
              <a:t>Students tried out the technology and got familiar with new question types and the way that the testing system works.</a:t>
            </a:r>
          </a:p>
          <a:p>
            <a:r>
              <a:rPr lang="en-US" sz="2400" dirty="0" smtClean="0"/>
              <a:t>No results because it was a “test of the test” or “trial run”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693130"/>
            <a:ext cx="4185618" cy="576262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Spring 2015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76352" y="1630340"/>
            <a:ext cx="4185617" cy="3304117"/>
          </a:xfrm>
        </p:spPr>
        <p:txBody>
          <a:bodyPr>
            <a:noAutofit/>
          </a:bodyPr>
          <a:lstStyle/>
          <a:p>
            <a:r>
              <a:rPr lang="en-US" sz="2400" dirty="0" smtClean="0"/>
              <a:t>Operational Test</a:t>
            </a:r>
          </a:p>
          <a:p>
            <a:r>
              <a:rPr lang="en-US" sz="2400" dirty="0" smtClean="0"/>
              <a:t>Results will be reported</a:t>
            </a:r>
          </a:p>
          <a:p>
            <a:pPr lvl="1"/>
            <a:r>
              <a:rPr lang="en-US" sz="2400" dirty="0" smtClean="0"/>
              <a:t>District-level</a:t>
            </a:r>
          </a:p>
          <a:p>
            <a:pPr lvl="1"/>
            <a:r>
              <a:rPr lang="en-US" sz="2400" dirty="0" smtClean="0"/>
              <a:t>School-level</a:t>
            </a:r>
          </a:p>
          <a:p>
            <a:pPr lvl="1"/>
            <a:r>
              <a:rPr lang="en-US" sz="2400" dirty="0" smtClean="0"/>
              <a:t>Student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840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build="p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>
                <a:ea typeface="ＭＳ Ｐゴシック" pitchFamily="34" charset="-128"/>
              </a:rPr>
              <a:t>New Results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34473" y="1716505"/>
            <a:ext cx="9144000" cy="4343400"/>
          </a:xfrm>
        </p:spPr>
        <p:txBody>
          <a:bodyPr>
            <a:normAutofit/>
          </a:bodyPr>
          <a:lstStyle/>
          <a:p>
            <a:r>
              <a:rPr lang="en-US" altLang="en-US" sz="2600" dirty="0">
                <a:ea typeface="ＭＳ Ｐゴシック" pitchFamily="34" charset="-128"/>
              </a:rPr>
              <a:t>This year’s results will set a new baseline for progress students will make over time</a:t>
            </a:r>
            <a:r>
              <a:rPr lang="en-US" altLang="en-US" sz="2600" dirty="0" smtClean="0">
                <a:ea typeface="ＭＳ Ｐゴシック" pitchFamily="34" charset="-128"/>
              </a:rPr>
              <a:t>.</a:t>
            </a:r>
          </a:p>
          <a:p>
            <a:pPr lvl="1"/>
            <a:r>
              <a:rPr lang="en-US" altLang="en-US" sz="2400" b="1" i="1" dirty="0" smtClean="0">
                <a:ea typeface="ＭＳ Ｐゴシック" pitchFamily="34" charset="-128"/>
              </a:rPr>
              <a:t>Results can not be compared to prior years.</a:t>
            </a:r>
          </a:p>
          <a:p>
            <a:r>
              <a:rPr lang="en-US" altLang="en-US" sz="2600" dirty="0" smtClean="0">
                <a:ea typeface="ＭＳ Ｐゴシック" pitchFamily="34" charset="-128"/>
              </a:rPr>
              <a:t>More information about results</a:t>
            </a:r>
            <a:br>
              <a:rPr lang="en-US" altLang="en-US" sz="2600" dirty="0" smtClean="0">
                <a:ea typeface="ＭＳ Ｐゴシック" pitchFamily="34" charset="-128"/>
              </a:rPr>
            </a:br>
            <a:r>
              <a:rPr lang="en-US" altLang="en-US" sz="2600" dirty="0" smtClean="0">
                <a:ea typeface="ＭＳ Ｐゴシック" pitchFamily="34" charset="-128"/>
              </a:rPr>
              <a:t>will be provided in the future</a:t>
            </a:r>
            <a:br>
              <a:rPr lang="en-US" altLang="en-US" sz="2600" dirty="0" smtClean="0">
                <a:ea typeface="ＭＳ Ｐゴシック" pitchFamily="34" charset="-128"/>
              </a:rPr>
            </a:br>
            <a:r>
              <a:rPr lang="en-US" altLang="en-US" sz="2600" dirty="0" smtClean="0">
                <a:ea typeface="ＭＳ Ｐゴシック" pitchFamily="34" charset="-128"/>
              </a:rPr>
              <a:t>– the California Department of </a:t>
            </a:r>
            <a:br>
              <a:rPr lang="en-US" altLang="en-US" sz="2600" dirty="0" smtClean="0">
                <a:ea typeface="ＭＳ Ｐゴシック" pitchFamily="34" charset="-128"/>
              </a:rPr>
            </a:br>
            <a:r>
              <a:rPr lang="en-US" altLang="en-US" sz="2600" dirty="0" smtClean="0">
                <a:ea typeface="ＭＳ Ｐゴシック" pitchFamily="34" charset="-128"/>
              </a:rPr>
              <a:t>Education is still working out </a:t>
            </a:r>
            <a:br>
              <a:rPr lang="en-US" altLang="en-US" sz="2600" dirty="0" smtClean="0">
                <a:ea typeface="ＭＳ Ｐゴシック" pitchFamily="34" charset="-128"/>
              </a:rPr>
            </a:br>
            <a:r>
              <a:rPr lang="en-US" altLang="en-US" sz="2600" dirty="0" smtClean="0">
                <a:ea typeface="ＭＳ Ｐゴシック" pitchFamily="34" charset="-128"/>
              </a:rPr>
              <a:t>final details.</a:t>
            </a:r>
            <a:endParaRPr lang="en-US" altLang="en-US" sz="2600" dirty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187556-25D7-42CC-8452-CC23C76B54F9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685" y="3358858"/>
            <a:ext cx="3451632" cy="310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50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Overview of the Presentation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051" y="1864799"/>
            <a:ext cx="5026855" cy="391186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What is the new testing system?</a:t>
            </a:r>
          </a:p>
          <a:p>
            <a:r>
              <a:rPr lang="en-US" sz="2400" dirty="0" smtClean="0"/>
              <a:t>Why is it necessary?</a:t>
            </a:r>
          </a:p>
          <a:p>
            <a:r>
              <a:rPr lang="en-US" sz="2400" dirty="0" smtClean="0"/>
              <a:t>What do the new tests measure and how?</a:t>
            </a:r>
          </a:p>
          <a:p>
            <a:r>
              <a:rPr lang="en-US" sz="2400" dirty="0" smtClean="0"/>
              <a:t>How can I help my child prepare?</a:t>
            </a:r>
          </a:p>
          <a:p>
            <a:r>
              <a:rPr lang="en-US" sz="2400" dirty="0" smtClean="0"/>
              <a:t>Where can I go for more information?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37" y="2478408"/>
            <a:ext cx="3320861" cy="220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1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84025" cy="1320800"/>
          </a:xfrm>
        </p:spPr>
        <p:txBody>
          <a:bodyPr/>
          <a:lstStyle/>
          <a:p>
            <a:r>
              <a:rPr lang="en-US" b="1" dirty="0" smtClean="0"/>
              <a:t>How Can You Help Your Child?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7853"/>
            <a:ext cx="8596668" cy="4573510"/>
          </a:xfrm>
        </p:spPr>
        <p:txBody>
          <a:bodyPr>
            <a:normAutofit fontScale="92500"/>
          </a:bodyPr>
          <a:lstStyle/>
          <a:p>
            <a:r>
              <a:rPr lang="en-US" sz="2200" dirty="0" smtClean="0"/>
              <a:t>Discuss the new tests with your child. Make sure he or she is not scared or anxious about the new tests.</a:t>
            </a:r>
          </a:p>
          <a:p>
            <a:r>
              <a:rPr lang="en-US" sz="2200" dirty="0" smtClean="0"/>
              <a:t>With older children, explain that the new tests were created to help him or her better prepare for college and career.</a:t>
            </a:r>
          </a:p>
          <a:p>
            <a:r>
              <a:rPr lang="en-US" sz="2200" dirty="0" smtClean="0"/>
              <a:t>Explain to your child that the new tests will be more challenging for them, especially the first few times they take them.</a:t>
            </a:r>
          </a:p>
          <a:p>
            <a:r>
              <a:rPr lang="en-US" sz="2200" dirty="0" smtClean="0"/>
              <a:t>Tell your child that you and his or her teacher have high expectations and that you are both there to help them every step of the way.</a:t>
            </a:r>
          </a:p>
          <a:p>
            <a:r>
              <a:rPr lang="en-US" sz="2200" dirty="0" smtClean="0"/>
              <a:t>Review test results with your child, bringing your child’s teacher into the discussion as necessary.</a:t>
            </a:r>
          </a:p>
          <a:p>
            <a:r>
              <a:rPr lang="en-US" sz="2200" dirty="0" smtClean="0"/>
              <a:t>Make sure your child gets a good night’s sleep and a nutritious breakfast before testing.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6274" y="6273225"/>
            <a:ext cx="59488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National PTA “Parent’s Guide to New Assessments in California”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453" y="4993064"/>
            <a:ext cx="2808120" cy="1572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9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Take a Practice Test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302" y="1667294"/>
            <a:ext cx="8596668" cy="4601159"/>
          </a:xfrm>
        </p:spPr>
        <p:txBody>
          <a:bodyPr>
            <a:normAutofit/>
          </a:bodyPr>
          <a:lstStyle/>
          <a:p>
            <a:r>
              <a:rPr lang="en-US" sz="2400" dirty="0"/>
              <a:t>The practice tests can be taken by parents, teachers, students, and others to review the type of test questions that students will see in different grades and subjects.</a:t>
            </a:r>
          </a:p>
          <a:p>
            <a:r>
              <a:rPr lang="en-US" sz="2400" dirty="0" smtClean="0"/>
              <a:t>Practice tests are available at </a:t>
            </a:r>
            <a:r>
              <a:rPr lang="en-US" sz="2400" dirty="0" smtClean="0">
                <a:hlinkClick r:id="rId3"/>
              </a:rPr>
              <a:t>http://sbac.portal.airast.org/practice-test/</a:t>
            </a:r>
            <a:r>
              <a:rPr lang="en-US" sz="2400" dirty="0" smtClean="0"/>
              <a:t>. </a:t>
            </a:r>
          </a:p>
          <a:p>
            <a:pPr lvl="1"/>
            <a:r>
              <a:rPr lang="en-US" sz="2200" dirty="0" smtClean="0"/>
              <a:t>Once on the website above, click on the green box near the bottom of the screen that says “Student Interface Practice and Training Tests” </a:t>
            </a:r>
            <a:endParaRPr lang="en-US" sz="2200" dirty="0"/>
          </a:p>
          <a:p>
            <a:pPr lvl="1"/>
            <a:r>
              <a:rPr lang="en-US" sz="2200" dirty="0" smtClean="0"/>
              <a:t>Then click “Sign-in” on the next screen to get started.</a:t>
            </a:r>
          </a:p>
          <a:p>
            <a:pPr lvl="1"/>
            <a:r>
              <a:rPr lang="en-US" sz="2200" dirty="0" smtClean="0"/>
              <a:t>Select a grade and then follow the instructions.</a:t>
            </a:r>
          </a:p>
          <a:p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7008" y="3912027"/>
            <a:ext cx="1353801" cy="13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1112" y="5450305"/>
            <a:ext cx="1545896" cy="127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9360568" y="4421645"/>
            <a:ext cx="613611" cy="439113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7723684" y="5908463"/>
            <a:ext cx="613611" cy="439113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7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545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Testing Schedule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>
            <a:off x="655721" y="2502565"/>
            <a:ext cx="4776537" cy="1624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Our District will test between XXX and XXX</a:t>
            </a:r>
            <a:endParaRPr lang="en-US" sz="24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745079" y="986588"/>
            <a:ext cx="3356810" cy="1431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Individual schools schedule their own testing dates within the dates above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745079" y="4126828"/>
            <a:ext cx="3356810" cy="1431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information about when your child will test will be sent home by his or her principal</a:t>
            </a:r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>
            <a:off x="7020426" y="2743198"/>
            <a:ext cx="806115" cy="97455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54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itchFamily="34" charset="-128"/>
              </a:rPr>
              <a:t>For Further Information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18543" y="1427747"/>
            <a:ext cx="8845773" cy="4953000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endParaRPr lang="en-US" altLang="en-US" sz="900" dirty="0" smtClean="0">
              <a:ea typeface="ＭＳ Ｐゴシック" pitchFamily="34" charset="-128"/>
            </a:endParaRP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C00000"/>
                </a:solidFill>
                <a:ea typeface="ＭＳ Ｐゴシック" pitchFamily="34" charset="-128"/>
              </a:rPr>
              <a:t>[Your District’s Testing Department Name]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C00000"/>
                </a:solidFill>
                <a:ea typeface="ＭＳ Ｐゴシック" pitchFamily="34" charset="-128"/>
              </a:rPr>
              <a:t>[Your District’s Testing Web page]</a:t>
            </a:r>
            <a:br>
              <a:rPr lang="en-US" altLang="en-US" sz="2000" b="1" dirty="0" smtClean="0">
                <a:solidFill>
                  <a:srgbClr val="C00000"/>
                </a:solidFill>
                <a:ea typeface="ＭＳ Ｐゴシック" pitchFamily="34" charset="-128"/>
              </a:rPr>
            </a:br>
            <a:endParaRPr lang="en-US" altLang="en-US" sz="2000" b="1" dirty="0">
              <a:ea typeface="ＭＳ Ｐゴシック" pitchFamily="34" charset="-128"/>
            </a:endParaRP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ea typeface="ＭＳ Ｐゴシック" pitchFamily="34" charset="-128"/>
              </a:rPr>
              <a:t>California Department of Education’s CAASPP Web page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200" dirty="0" smtClean="0">
                <a:ea typeface="ＭＳ Ｐゴシック" pitchFamily="34" charset="-128"/>
                <a:hlinkClick r:id="rId3"/>
              </a:rPr>
              <a:t>http://www.cde.ca.gov/ta/tg/ca/</a:t>
            </a:r>
            <a:r>
              <a:rPr lang="en-US" altLang="en-US" sz="2200" dirty="0" smtClean="0">
                <a:ea typeface="ＭＳ Ｐゴシック" pitchFamily="34" charset="-128"/>
              </a:rPr>
              <a:t> </a:t>
            </a:r>
            <a:r>
              <a:rPr lang="en-US" altLang="en-US" sz="2200" b="1" dirty="0" smtClean="0">
                <a:ea typeface="ＭＳ Ｐゴシック" pitchFamily="34" charset="-128"/>
              </a:rPr>
              <a:t/>
            </a:r>
            <a:br>
              <a:rPr lang="en-US" altLang="en-US" sz="2200" b="1" dirty="0" smtClean="0">
                <a:ea typeface="ＭＳ Ｐゴシック" pitchFamily="34" charset="-128"/>
              </a:rPr>
            </a:br>
            <a:endParaRPr lang="en-US" altLang="en-US" sz="2200" b="1" dirty="0" smtClean="0">
              <a:ea typeface="ＭＳ Ｐゴシック" pitchFamily="34" charset="-128"/>
            </a:endParaRP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ea typeface="ＭＳ Ｐゴシック" pitchFamily="34" charset="-128"/>
              </a:rPr>
              <a:t>Frequently Asked Questions about CAASPP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ea typeface="ＭＳ Ｐゴシック" pitchFamily="34" charset="-128"/>
                <a:hlinkClick r:id="rId4"/>
              </a:rPr>
              <a:t>http://www.cde.ca.gov/ta/tg/sa/sbcommonqa.asp</a:t>
            </a:r>
            <a:r>
              <a:rPr lang="en-US" altLang="en-US" sz="2000" dirty="0" smtClean="0">
                <a:ea typeface="ＭＳ Ｐゴシック" pitchFamily="34" charset="-128"/>
              </a:rPr>
              <a:t> 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endParaRPr lang="en-US" altLang="en-US" sz="2000" b="1" dirty="0" smtClean="0">
              <a:ea typeface="ＭＳ Ｐゴシック" pitchFamily="34" charset="-128"/>
            </a:endParaRP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ea typeface="ＭＳ Ｐゴシック" pitchFamily="34" charset="-128"/>
              </a:rPr>
              <a:t>Parent Fact Sheet from Smarter Balanced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ea typeface="ＭＳ Ｐゴシック" pitchFamily="34" charset="-128"/>
                <a:hlinkClick r:id="rId5"/>
              </a:rPr>
              <a:t>http://www.smarterbalanced.org/wordpress/wp-content/uploads/2012/03/Smarter-Balanced-Parents-Factsheet.pdf</a:t>
            </a:r>
            <a:r>
              <a:rPr lang="en-US" altLang="en-US" sz="2000" dirty="0" smtClean="0">
                <a:ea typeface="ＭＳ Ｐゴシック" pitchFamily="34" charset="-128"/>
              </a:rPr>
              <a:t> 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endParaRPr lang="en-US" altLang="en-US" sz="2000" b="1" dirty="0" smtClean="0">
              <a:ea typeface="ＭＳ Ｐゴシック" pitchFamily="34" charset="-128"/>
            </a:endParaRP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ea typeface="ＭＳ Ｐゴシック" pitchFamily="34" charset="-128"/>
              </a:rPr>
              <a:t>Smarter Balanced Assessment Consortium website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ea typeface="ＭＳ Ｐゴシック" pitchFamily="34" charset="-128"/>
                <a:hlinkClick r:id="rId6"/>
              </a:rPr>
              <a:t>http://www.smarterbalanced.org</a:t>
            </a:r>
            <a:r>
              <a:rPr lang="en-US" altLang="en-US" sz="2000" dirty="0" smtClean="0">
                <a:ea typeface="ＭＳ Ｐゴシック" pitchFamily="34" charset="-128"/>
              </a:rPr>
              <a:t>    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BDAE98-8A0A-4C41-B161-267548056D38}" type="slidenum">
              <a:rPr lang="en-US" altLang="en-US" smtClean="0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alt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375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9190" y="400812"/>
            <a:ext cx="10515600" cy="1325563"/>
          </a:xfrm>
        </p:spPr>
        <p:txBody>
          <a:bodyPr/>
          <a:lstStyle/>
          <a:p>
            <a:r>
              <a:rPr lang="en-US" b="1" dirty="0" smtClean="0"/>
              <a:t>California State Testing Programs</a:t>
            </a:r>
            <a:endParaRPr lang="en-US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88894010"/>
              </p:ext>
            </p:extLst>
          </p:nvPr>
        </p:nvGraphicFramePr>
        <p:xfrm>
          <a:off x="962526" y="1046747"/>
          <a:ext cx="8688467" cy="5888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05526" y="2302305"/>
            <a:ext cx="182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Grades 5, 7 &amp; 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00782" y="5141935"/>
            <a:ext cx="1485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Grades 10, 11 &amp;12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050831" y="5126820"/>
            <a:ext cx="1973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English Learner Students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50831" y="1932973"/>
            <a:ext cx="21869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Grades 3-8 &amp; 11</a:t>
            </a:r>
          </a:p>
          <a:p>
            <a:r>
              <a:rPr lang="en-US" sz="1200" dirty="0" smtClean="0"/>
              <a:t>     &amp; Grades 5, 8, 10 Science</a:t>
            </a:r>
          </a:p>
        </p:txBody>
      </p:sp>
      <p:sp>
        <p:nvSpPr>
          <p:cNvPr id="2" name="Curved Down Arrow 1"/>
          <p:cNvSpPr/>
          <p:nvPr/>
        </p:nvSpPr>
        <p:spPr>
          <a:xfrm>
            <a:off x="6436895" y="1439950"/>
            <a:ext cx="2035483" cy="77002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29699" y="2486971"/>
            <a:ext cx="2485359" cy="1200329"/>
          </a:xfrm>
          <a:prstGeom prst="rect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Replaces previous </a:t>
            </a:r>
          </a:p>
          <a:p>
            <a:pPr algn="ctr"/>
            <a:r>
              <a:rPr lang="en-US" dirty="0" smtClean="0"/>
              <a:t>Standardized</a:t>
            </a:r>
          </a:p>
          <a:p>
            <a:pPr algn="ctr"/>
            <a:r>
              <a:rPr lang="en-US" dirty="0" smtClean="0"/>
              <a:t>Testing and Reporting </a:t>
            </a:r>
            <a:br>
              <a:rPr lang="en-US" dirty="0" smtClean="0"/>
            </a:br>
            <a:r>
              <a:rPr lang="en-US" dirty="0" smtClean="0"/>
              <a:t>(STAR)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7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California Assessment of Student Performance and Progress (CAASPP)</a:t>
            </a:r>
            <a:endParaRPr lang="en-US" b="1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990090059"/>
              </p:ext>
            </p:extLst>
          </p:nvPr>
        </p:nvGraphicFramePr>
        <p:xfrm>
          <a:off x="756465" y="1893172"/>
          <a:ext cx="8062683" cy="468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547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59CB3FE-722C-44CE-9E38-256DECD4B5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graphicEl>
                                              <a:dgm id="{D59CB3FE-722C-44CE-9E38-256DECD4B5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graphicEl>
                                              <a:dgm id="{D59CB3FE-722C-44CE-9E38-256DECD4B5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graphicEl>
                                              <a:dgm id="{D59CB3FE-722C-44CE-9E38-256DECD4B5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2797526-1B00-4A25-8A84-A0966B8F98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graphicEl>
                                              <a:dgm id="{B2797526-1B00-4A25-8A84-A0966B8F98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graphicEl>
                                              <a:dgm id="{B2797526-1B00-4A25-8A84-A0966B8F98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graphicEl>
                                              <a:dgm id="{B2797526-1B00-4A25-8A84-A0966B8F98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488271C-E7E8-4822-AF11-6177802061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graphicEl>
                                              <a:dgm id="{6488271C-E7E8-4822-AF11-6177802061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graphicEl>
                                              <a:dgm id="{6488271C-E7E8-4822-AF11-6177802061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graphicEl>
                                              <a:dgm id="{6488271C-E7E8-4822-AF11-6177802061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CA2A5F5-86F3-4B40-8CD8-11053EB764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graphicEl>
                                              <a:dgm id="{7CA2A5F5-86F3-4B40-8CD8-11053EB764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graphicEl>
                                              <a:dgm id="{7CA2A5F5-86F3-4B40-8CD8-11053EB764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graphicEl>
                                              <a:dgm id="{7CA2A5F5-86F3-4B40-8CD8-11053EB764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8810"/>
            <a:ext cx="8596668" cy="666939"/>
          </a:xfrm>
        </p:spPr>
        <p:txBody>
          <a:bodyPr>
            <a:noAutofit/>
          </a:bodyPr>
          <a:lstStyle/>
          <a:p>
            <a:r>
              <a:rPr lang="en-US" b="1" dirty="0" smtClean="0"/>
              <a:t>Highlighting the Differences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21394" y="2068736"/>
            <a:ext cx="2452656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Content Standards for California Public Schools</a:t>
            </a:r>
            <a:endParaRPr lang="en-US" dirty="0"/>
          </a:p>
        </p:txBody>
      </p:sp>
      <p:pic>
        <p:nvPicPr>
          <p:cNvPr id="1026" name="Picture 2" descr="https://encrypted-tbn3.gstatic.com/images?q=tbn:ANd9GcSNHSGhCji6iXw_-Rn--SO39HhoaESyfqv5TKOqyq56aUH7X6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587" y="1914763"/>
            <a:ext cx="2388449" cy="825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1586" y="1718979"/>
            <a:ext cx="79670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WHAT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341" y="3292352"/>
            <a:ext cx="1688954" cy="14193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318" y="3015491"/>
            <a:ext cx="2670619" cy="179198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71586" y="3107686"/>
            <a:ext cx="79670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HOW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4173648" y="2327428"/>
            <a:ext cx="1819746" cy="202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247742" y="4111559"/>
            <a:ext cx="1819746" cy="202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991762" y="5626686"/>
            <a:ext cx="1783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Choice</a:t>
            </a:r>
          </a:p>
          <a:p>
            <a:pPr algn="ctr"/>
            <a:r>
              <a:rPr lang="en-US" dirty="0" smtClean="0"/>
              <a:t>Essay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21587" y="5218618"/>
            <a:ext cx="16802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Multiple Choice</a:t>
            </a:r>
          </a:p>
          <a:p>
            <a:pPr algn="ctr"/>
            <a:r>
              <a:rPr lang="en-US" sz="1600" dirty="0" smtClean="0"/>
              <a:t>Short Answer</a:t>
            </a:r>
          </a:p>
          <a:p>
            <a:pPr algn="ctr"/>
            <a:r>
              <a:rPr lang="en-US" sz="1600" dirty="0" smtClean="0"/>
              <a:t>Drag and Drop</a:t>
            </a:r>
          </a:p>
          <a:p>
            <a:pPr algn="ctr"/>
            <a:r>
              <a:rPr lang="en-US" sz="1600" dirty="0" smtClean="0"/>
              <a:t>Hot Spots</a:t>
            </a:r>
          </a:p>
          <a:p>
            <a:pPr algn="ctr"/>
            <a:r>
              <a:rPr lang="en-US" sz="1600" dirty="0" smtClean="0"/>
              <a:t>Graphing</a:t>
            </a:r>
          </a:p>
          <a:p>
            <a:pPr algn="ctr"/>
            <a:r>
              <a:rPr lang="en-US" sz="1600" dirty="0" smtClean="0"/>
              <a:t>Essay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9989" y="5152261"/>
            <a:ext cx="121690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ITEM TYPES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253935" y="6025072"/>
            <a:ext cx="1819746" cy="202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746674" y="1122584"/>
            <a:ext cx="1802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</a:rPr>
              <a:t>Old System</a:t>
            </a:r>
            <a:endParaRPr lang="en-US" sz="2400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14763" y="1102622"/>
            <a:ext cx="19159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</a:rPr>
              <a:t>New System</a:t>
            </a:r>
            <a:endParaRPr lang="en-US" sz="2400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2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7" grpId="0" animBg="1"/>
      <p:bldP spid="10" grpId="0" animBg="1"/>
      <p:bldP spid="12" grpId="0"/>
      <p:bldP spid="14" grpId="0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About the Smarter Balanced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20517"/>
            <a:ext cx="8596668" cy="4535904"/>
          </a:xfrm>
        </p:spPr>
        <p:txBody>
          <a:bodyPr>
            <a:noAutofit/>
          </a:bodyPr>
          <a:lstStyle/>
          <a:p>
            <a:r>
              <a:rPr lang="en-US" sz="2800" dirty="0" smtClean="0"/>
              <a:t>Each subject area has two parts:</a:t>
            </a:r>
          </a:p>
          <a:p>
            <a:pPr lvl="1"/>
            <a:r>
              <a:rPr lang="en-US" sz="2600" dirty="0" smtClean="0"/>
              <a:t>Computer-adaptive items</a:t>
            </a:r>
          </a:p>
          <a:p>
            <a:pPr lvl="2"/>
            <a:r>
              <a:rPr lang="en-US" sz="2200" dirty="0" smtClean="0"/>
              <a:t>English-Language Arts (40-45 items)</a:t>
            </a:r>
          </a:p>
          <a:p>
            <a:pPr lvl="2"/>
            <a:r>
              <a:rPr lang="en-US" sz="2200" dirty="0" smtClean="0"/>
              <a:t>Math (30-35 items)</a:t>
            </a:r>
          </a:p>
          <a:p>
            <a:pPr lvl="1"/>
            <a:r>
              <a:rPr lang="en-US" sz="2600" dirty="0" smtClean="0"/>
              <a:t>Performance Task</a:t>
            </a:r>
          </a:p>
          <a:p>
            <a:pPr lvl="2"/>
            <a:r>
              <a:rPr lang="en-US" sz="2200" dirty="0" smtClean="0"/>
              <a:t>Designed to show how students can integrate knowledge and skills across multiple areas</a:t>
            </a:r>
            <a:endParaRPr lang="en-US" sz="2200" dirty="0"/>
          </a:p>
          <a:p>
            <a:pPr lvl="2"/>
            <a:r>
              <a:rPr lang="en-US" sz="2200" dirty="0" smtClean="0"/>
              <a:t>English-Language Arts (3 questions)</a:t>
            </a:r>
          </a:p>
          <a:p>
            <a:pPr lvl="2"/>
            <a:r>
              <a:rPr lang="en-US" sz="2200" dirty="0" smtClean="0"/>
              <a:t>Math (6 questions)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89359" y="6357990"/>
            <a:ext cx="3975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Source: Smarter Balanced test blueprints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3731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Computer-Adaptive Items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12232"/>
            <a:ext cx="8596668" cy="4788567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Testing system selects questions that are appropriately challenging for students based on student answers to previous questions.</a:t>
            </a:r>
          </a:p>
          <a:p>
            <a:pPr lvl="1"/>
            <a:r>
              <a:rPr lang="en-US" sz="2200" dirty="0" smtClean="0"/>
              <a:t>When a student gets an answer correct, the next question is more difficult. When a student get an answer wrong, the next question is slightly easier. </a:t>
            </a:r>
          </a:p>
          <a:p>
            <a:pPr lvl="1"/>
            <a:r>
              <a:rPr lang="en-US" sz="2200" dirty="0" smtClean="0"/>
              <a:t>Tailored or customized to the student’s ability level</a:t>
            </a:r>
          </a:p>
          <a:p>
            <a:pPr lvl="2"/>
            <a:r>
              <a:rPr lang="en-US" sz="2000" dirty="0" smtClean="0"/>
              <a:t>No two students will receive the same test whereas under the STAR system, most students all received the same questions. This helps with test security too.</a:t>
            </a:r>
          </a:p>
          <a:p>
            <a:pPr lvl="1"/>
            <a:r>
              <a:rPr lang="en-US" sz="2200" dirty="0" smtClean="0"/>
              <a:t>Helps keep students more engaged</a:t>
            </a:r>
          </a:p>
          <a:p>
            <a:r>
              <a:rPr lang="en-US" sz="2400" dirty="0" smtClean="0"/>
              <a:t>Often takes fewer questions and less time to identify student skills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888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01" y="343820"/>
            <a:ext cx="8324783" cy="6231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961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59961" cy="685800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is Different: English-Language Arts</a:t>
            </a:r>
            <a:endParaRPr lang="en-US" b="1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213" y="3142732"/>
            <a:ext cx="7754432" cy="37152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49" y="1319391"/>
            <a:ext cx="6973273" cy="17433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95250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862</TotalTime>
  <Words>925</Words>
  <Application>Microsoft Office PowerPoint</Application>
  <PresentationFormat>Custom</PresentationFormat>
  <Paragraphs>161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Facet</vt:lpstr>
      <vt:lpstr>Understanding California’s  New Testing System</vt:lpstr>
      <vt:lpstr>Overview of the Presentation</vt:lpstr>
      <vt:lpstr>California State Testing Programs</vt:lpstr>
      <vt:lpstr>California Assessment of Student Performance and Progress (CAASPP)</vt:lpstr>
      <vt:lpstr>Highlighting the Differences</vt:lpstr>
      <vt:lpstr>More About the Smarter Balanced Tests</vt:lpstr>
      <vt:lpstr>Computer-Adaptive Items</vt:lpstr>
      <vt:lpstr>PowerPoint Presentation</vt:lpstr>
      <vt:lpstr>What is Different: English-Language Arts</vt:lpstr>
      <vt:lpstr>What is Different: Mathematics</vt:lpstr>
      <vt:lpstr>What is Different: Mathematics</vt:lpstr>
      <vt:lpstr>What is a Performance Task?</vt:lpstr>
      <vt:lpstr>Example of a Performance Task Smarter Balanced Practice Test; Grade 5 Math - Problem</vt:lpstr>
      <vt:lpstr>Example of a Performance Task Smarter Balanced Practice Test; Grade 5 Math – Question 1</vt:lpstr>
      <vt:lpstr>Example of a Performance Task Smarter Balanced Practice Test; Grade 5 Math – Question 2</vt:lpstr>
      <vt:lpstr>Example of a Performance Task Smarter Balanced Practice Test; Grade 5 Math – Question 3</vt:lpstr>
      <vt:lpstr>Components of the Performance Tasks</vt:lpstr>
      <vt:lpstr>PowerPoint Presentation</vt:lpstr>
      <vt:lpstr>New Results</vt:lpstr>
      <vt:lpstr>How Can You Help Your Child?</vt:lpstr>
      <vt:lpstr>Take a Practice Test</vt:lpstr>
      <vt:lpstr>Testing Schedule</vt:lpstr>
      <vt:lpstr>For Further Information</vt:lpstr>
    </vt:vector>
  </TitlesOfParts>
  <Company>San Juan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CAASPP 2014-2015</dc:title>
  <dc:creator>Susan Green</dc:creator>
  <cp:lastModifiedBy>Rachel Perry</cp:lastModifiedBy>
  <cp:revision>114</cp:revision>
  <cp:lastPrinted>2015-03-10T19:44:24Z</cp:lastPrinted>
  <dcterms:created xsi:type="dcterms:W3CDTF">2015-01-20T18:05:24Z</dcterms:created>
  <dcterms:modified xsi:type="dcterms:W3CDTF">2015-03-12T19:08:47Z</dcterms:modified>
</cp:coreProperties>
</file>