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6" r:id="rId2"/>
    <p:sldId id="310" r:id="rId3"/>
    <p:sldId id="334" r:id="rId4"/>
    <p:sldId id="332" r:id="rId5"/>
    <p:sldId id="291" r:id="rId6"/>
    <p:sldId id="312" r:id="rId7"/>
    <p:sldId id="292" r:id="rId8"/>
    <p:sldId id="315" r:id="rId9"/>
    <p:sldId id="335" r:id="rId10"/>
  </p:sldIdLst>
  <p:sldSz cx="12192000" cy="6858000"/>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ohrmann, Colleen M" initials="BCM" lastIdx="2"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824" autoAdjust="0"/>
    <p:restoredTop sz="63866" autoAdjust="0"/>
  </p:normalViewPr>
  <p:slideViewPr>
    <p:cSldViewPr>
      <p:cViewPr varScale="1">
        <p:scale>
          <a:sx n="41" d="100"/>
          <a:sy n="41" d="100"/>
        </p:scale>
        <p:origin x="1788" y="28"/>
      </p:cViewPr>
      <p:guideLst>
        <p:guide orient="horz" pos="2880"/>
        <p:guide pos="2160"/>
      </p:guideLst>
    </p:cSldViewPr>
  </p:slideViewPr>
  <p:notesTextViewPr>
    <p:cViewPr>
      <p:scale>
        <a:sx n="100" d="100"/>
        <a:sy n="100" d="100"/>
      </p:scale>
      <p:origin x="0" y="0"/>
    </p:cViewPr>
  </p:notesTextViewPr>
  <p:sorterViewPr>
    <p:cViewPr varScale="1">
      <p:scale>
        <a:sx n="1" d="1"/>
        <a:sy n="1" d="1"/>
      </p:scale>
      <p:origin x="0" y="-6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028440" cy="35214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265539" y="1"/>
            <a:ext cx="4028440" cy="352143"/>
          </a:xfrm>
          <a:prstGeom prst="rect">
            <a:avLst/>
          </a:prstGeom>
        </p:spPr>
        <p:txBody>
          <a:bodyPr vert="horz" lIns="91440" tIns="45720" rIns="91440" bIns="45720" rtlCol="0"/>
          <a:lstStyle>
            <a:lvl1pPr algn="r">
              <a:defRPr sz="1200"/>
            </a:lvl1pPr>
          </a:lstStyle>
          <a:p>
            <a:fld id="{966E288B-306C-47A2-B015-725F730DC8F9}" type="datetimeFigureOut">
              <a:rPr lang="en-US" smtClean="0"/>
              <a:t>1/8/2019</a:t>
            </a:fld>
            <a:endParaRPr lang="en-US"/>
          </a:p>
        </p:txBody>
      </p:sp>
      <p:sp>
        <p:nvSpPr>
          <p:cNvPr id="4" name="Footer Placeholder 3"/>
          <p:cNvSpPr>
            <a:spLocks noGrp="1"/>
          </p:cNvSpPr>
          <p:nvPr>
            <p:ph type="ftr" sz="quarter" idx="2"/>
          </p:nvPr>
        </p:nvSpPr>
        <p:spPr>
          <a:xfrm>
            <a:off x="0" y="6658258"/>
            <a:ext cx="4028440" cy="35214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265539" y="6658258"/>
            <a:ext cx="4028440" cy="352142"/>
          </a:xfrm>
          <a:prstGeom prst="rect">
            <a:avLst/>
          </a:prstGeom>
        </p:spPr>
        <p:txBody>
          <a:bodyPr vert="horz" lIns="91440" tIns="45720" rIns="91440" bIns="45720" rtlCol="0" anchor="b"/>
          <a:lstStyle>
            <a:lvl1pPr algn="r">
              <a:defRPr sz="1200"/>
            </a:lvl1pPr>
          </a:lstStyle>
          <a:p>
            <a:fld id="{EAB83046-C1C8-4B63-98D8-C379F680CA82}" type="slidenum">
              <a:rPr lang="en-US" smtClean="0"/>
              <a:t>‹#›</a:t>
            </a:fld>
            <a:endParaRPr lang="en-US"/>
          </a:p>
        </p:txBody>
      </p:sp>
    </p:spTree>
    <p:extLst>
      <p:ext uri="{BB962C8B-B14F-4D97-AF65-F5344CB8AC3E}">
        <p14:creationId xmlns:p14="http://schemas.microsoft.com/office/powerpoint/2010/main" val="6266378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028440" cy="35214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265539" y="1"/>
            <a:ext cx="4028440" cy="352143"/>
          </a:xfrm>
          <a:prstGeom prst="rect">
            <a:avLst/>
          </a:prstGeom>
        </p:spPr>
        <p:txBody>
          <a:bodyPr vert="horz" lIns="91440" tIns="45720" rIns="91440" bIns="45720" rtlCol="0"/>
          <a:lstStyle>
            <a:lvl1pPr algn="r">
              <a:defRPr sz="1200"/>
            </a:lvl1pPr>
          </a:lstStyle>
          <a:p>
            <a:fld id="{4A9347F4-BA40-4436-A254-5FFFE7568EF6}" type="datetimeFigureOut">
              <a:rPr lang="en-US" smtClean="0"/>
              <a:t>1/8/2019</a:t>
            </a:fld>
            <a:endParaRPr lang="en-US"/>
          </a:p>
        </p:txBody>
      </p:sp>
      <p:sp>
        <p:nvSpPr>
          <p:cNvPr id="4" name="Slide Image Placeholder 3"/>
          <p:cNvSpPr>
            <a:spLocks noGrp="1" noRot="1" noChangeAspect="1"/>
          </p:cNvSpPr>
          <p:nvPr>
            <p:ph type="sldImg" idx="2"/>
          </p:nvPr>
        </p:nvSpPr>
        <p:spPr>
          <a:xfrm>
            <a:off x="2546350" y="876300"/>
            <a:ext cx="4203700" cy="23653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29640" y="3373756"/>
            <a:ext cx="7437120" cy="2760344"/>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658258"/>
            <a:ext cx="4028440" cy="35214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265539" y="6658258"/>
            <a:ext cx="4028440" cy="352142"/>
          </a:xfrm>
          <a:prstGeom prst="rect">
            <a:avLst/>
          </a:prstGeom>
        </p:spPr>
        <p:txBody>
          <a:bodyPr vert="horz" lIns="91440" tIns="45720" rIns="91440" bIns="45720" rtlCol="0" anchor="b"/>
          <a:lstStyle>
            <a:lvl1pPr algn="r">
              <a:defRPr sz="1200"/>
            </a:lvl1pPr>
          </a:lstStyle>
          <a:p>
            <a:fld id="{E7FC9BE9-7BFA-49F6-B4DF-AE696623D671}" type="slidenum">
              <a:rPr lang="en-US" smtClean="0"/>
              <a:t>‹#›</a:t>
            </a:fld>
            <a:endParaRPr lang="en-US"/>
          </a:p>
        </p:txBody>
      </p:sp>
    </p:spTree>
    <p:extLst>
      <p:ext uri="{BB962C8B-B14F-4D97-AF65-F5344CB8AC3E}">
        <p14:creationId xmlns:p14="http://schemas.microsoft.com/office/powerpoint/2010/main" val="10822967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7FC9BE9-7BFA-49F6-B4DF-AE696623D671}" type="slidenum">
              <a:rPr lang="en-US" smtClean="0"/>
              <a:t>1</a:t>
            </a:fld>
            <a:endParaRPr lang="en-US"/>
          </a:p>
        </p:txBody>
      </p:sp>
    </p:spTree>
    <p:extLst>
      <p:ext uri="{BB962C8B-B14F-4D97-AF65-F5344CB8AC3E}">
        <p14:creationId xmlns:p14="http://schemas.microsoft.com/office/powerpoint/2010/main" val="19889492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Garry </a:t>
            </a:r>
            <a:endParaRPr lang="en-US" dirty="0"/>
          </a:p>
        </p:txBody>
      </p:sp>
      <p:sp>
        <p:nvSpPr>
          <p:cNvPr id="4" name="Slide Number Placeholder 3"/>
          <p:cNvSpPr>
            <a:spLocks noGrp="1"/>
          </p:cNvSpPr>
          <p:nvPr>
            <p:ph type="sldNum" sz="quarter" idx="10"/>
          </p:nvPr>
        </p:nvSpPr>
        <p:spPr/>
        <p:txBody>
          <a:bodyPr/>
          <a:lstStyle/>
          <a:p>
            <a:fld id="{E7FC9BE9-7BFA-49F6-B4DF-AE696623D671}" type="slidenum">
              <a:rPr lang="en-US" smtClean="0"/>
              <a:t>2</a:t>
            </a:fld>
            <a:endParaRPr lang="en-US"/>
          </a:p>
        </p:txBody>
      </p:sp>
    </p:spTree>
    <p:extLst>
      <p:ext uri="{BB962C8B-B14F-4D97-AF65-F5344CB8AC3E}">
        <p14:creationId xmlns:p14="http://schemas.microsoft.com/office/powerpoint/2010/main" val="16593746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Garry</a:t>
            </a:r>
            <a:endParaRPr lang="en-US" dirty="0"/>
          </a:p>
        </p:txBody>
      </p:sp>
      <p:sp>
        <p:nvSpPr>
          <p:cNvPr id="4" name="Slide Number Placeholder 3"/>
          <p:cNvSpPr>
            <a:spLocks noGrp="1"/>
          </p:cNvSpPr>
          <p:nvPr>
            <p:ph type="sldNum" sz="quarter" idx="10"/>
          </p:nvPr>
        </p:nvSpPr>
        <p:spPr/>
        <p:txBody>
          <a:bodyPr/>
          <a:lstStyle/>
          <a:p>
            <a:fld id="{E7FC9BE9-7BFA-49F6-B4DF-AE696623D671}" type="slidenum">
              <a:rPr lang="en-US" smtClean="0"/>
              <a:t>3</a:t>
            </a:fld>
            <a:endParaRPr lang="en-US"/>
          </a:p>
        </p:txBody>
      </p:sp>
    </p:spTree>
    <p:extLst>
      <p:ext uri="{BB962C8B-B14F-4D97-AF65-F5344CB8AC3E}">
        <p14:creationId xmlns:p14="http://schemas.microsoft.com/office/powerpoint/2010/main" val="29214596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Garry </a:t>
            </a:r>
            <a:endParaRPr lang="en-US" dirty="0"/>
          </a:p>
        </p:txBody>
      </p:sp>
      <p:sp>
        <p:nvSpPr>
          <p:cNvPr id="4" name="Slide Number Placeholder 3"/>
          <p:cNvSpPr>
            <a:spLocks noGrp="1"/>
          </p:cNvSpPr>
          <p:nvPr>
            <p:ph type="sldNum" sz="quarter" idx="10"/>
          </p:nvPr>
        </p:nvSpPr>
        <p:spPr/>
        <p:txBody>
          <a:bodyPr/>
          <a:lstStyle/>
          <a:p>
            <a:fld id="{E7FC9BE9-7BFA-49F6-B4DF-AE696623D671}" type="slidenum">
              <a:rPr lang="en-US" smtClean="0"/>
              <a:t>4</a:t>
            </a:fld>
            <a:endParaRPr lang="en-US"/>
          </a:p>
        </p:txBody>
      </p:sp>
    </p:spTree>
    <p:extLst>
      <p:ext uri="{BB962C8B-B14F-4D97-AF65-F5344CB8AC3E}">
        <p14:creationId xmlns:p14="http://schemas.microsoft.com/office/powerpoint/2010/main" val="9543805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4"/>
        <p:cNvGrpSpPr/>
        <p:nvPr/>
      </p:nvGrpSpPr>
      <p:grpSpPr>
        <a:xfrm>
          <a:off x="0" y="0"/>
          <a:ext cx="0" cy="0"/>
          <a:chOff x="0" y="0"/>
          <a:chExt cx="0" cy="0"/>
        </a:xfrm>
      </p:grpSpPr>
      <p:sp>
        <p:nvSpPr>
          <p:cNvPr id="395" name="Shape 395"/>
          <p:cNvSpPr>
            <a:spLocks noGrp="1" noRot="1" noChangeAspect="1"/>
          </p:cNvSpPr>
          <p:nvPr>
            <p:ph type="sldImg" idx="2"/>
          </p:nvPr>
        </p:nvSpPr>
        <p:spPr>
          <a:xfrm>
            <a:off x="-495300" y="712788"/>
            <a:ext cx="6335713" cy="3563937"/>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96" name="Shape 396"/>
          <p:cNvSpPr txBox="1">
            <a:spLocks noGrp="1"/>
          </p:cNvSpPr>
          <p:nvPr>
            <p:ph type="body" idx="1"/>
          </p:nvPr>
        </p:nvSpPr>
        <p:spPr>
          <a:xfrm>
            <a:off x="534545" y="4513919"/>
            <a:ext cx="4276253" cy="4276466"/>
          </a:xfrm>
          <a:prstGeom prst="rect">
            <a:avLst/>
          </a:prstGeom>
          <a:noFill/>
          <a:ln>
            <a:noFill/>
          </a:ln>
        </p:spPr>
        <p:txBody>
          <a:bodyPr lIns="93275" tIns="93275" rIns="93275" bIns="93275" anchor="ctr" anchorCtr="0">
            <a:noAutofit/>
          </a:bodyPr>
          <a:lstStyle/>
          <a:p>
            <a:pPr marL="228600" lvl="0" indent="0" rtl="0">
              <a:spcBef>
                <a:spcPts val="0"/>
              </a:spcBef>
              <a:buClr>
                <a:schemeClr val="dk1"/>
              </a:buClr>
              <a:buNone/>
            </a:pPr>
            <a:r>
              <a:rPr lang="en-US" sz="1200" dirty="0" smtClean="0">
                <a:solidFill>
                  <a:schemeClr val="dk1"/>
                </a:solidFill>
                <a:latin typeface="Calibri"/>
                <a:ea typeface="Calibri"/>
                <a:cs typeface="Calibri"/>
                <a:sym typeface="Calibri"/>
              </a:rPr>
              <a:t>Colleen </a:t>
            </a:r>
            <a:endParaRPr lang="en-US" sz="120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8711835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Colleen </a:t>
            </a:r>
          </a:p>
          <a:p>
            <a:r>
              <a:rPr lang="en-US" baseline="0" dirty="0" smtClean="0"/>
              <a:t>Positive feedback from social media. staff 88% of campuses voted for DOI calendar </a:t>
            </a:r>
          </a:p>
        </p:txBody>
      </p:sp>
      <p:sp>
        <p:nvSpPr>
          <p:cNvPr id="4" name="Slide Number Placeholder 3"/>
          <p:cNvSpPr>
            <a:spLocks noGrp="1"/>
          </p:cNvSpPr>
          <p:nvPr>
            <p:ph type="sldNum" sz="quarter" idx="10"/>
          </p:nvPr>
        </p:nvSpPr>
        <p:spPr/>
        <p:txBody>
          <a:bodyPr/>
          <a:lstStyle/>
          <a:p>
            <a:fld id="{E7FC9BE9-7BFA-49F6-B4DF-AE696623D671}" type="slidenum">
              <a:rPr lang="en-US" smtClean="0"/>
              <a:t>6</a:t>
            </a:fld>
            <a:endParaRPr lang="en-US"/>
          </a:p>
        </p:txBody>
      </p:sp>
    </p:spTree>
    <p:extLst>
      <p:ext uri="{BB962C8B-B14F-4D97-AF65-F5344CB8AC3E}">
        <p14:creationId xmlns:p14="http://schemas.microsoft.com/office/powerpoint/2010/main" val="8588298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4"/>
        <p:cNvGrpSpPr/>
        <p:nvPr/>
      </p:nvGrpSpPr>
      <p:grpSpPr>
        <a:xfrm>
          <a:off x="0" y="0"/>
          <a:ext cx="0" cy="0"/>
          <a:chOff x="0" y="0"/>
          <a:chExt cx="0" cy="0"/>
        </a:xfrm>
      </p:grpSpPr>
      <p:sp>
        <p:nvSpPr>
          <p:cNvPr id="395" name="Shape 395"/>
          <p:cNvSpPr>
            <a:spLocks noGrp="1" noRot="1" noChangeAspect="1"/>
          </p:cNvSpPr>
          <p:nvPr>
            <p:ph type="sldImg" idx="2"/>
          </p:nvPr>
        </p:nvSpPr>
        <p:spPr>
          <a:xfrm>
            <a:off x="-495300" y="712788"/>
            <a:ext cx="6335713" cy="3563937"/>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96" name="Shape 396"/>
          <p:cNvSpPr txBox="1">
            <a:spLocks noGrp="1"/>
          </p:cNvSpPr>
          <p:nvPr>
            <p:ph type="body" idx="1"/>
          </p:nvPr>
        </p:nvSpPr>
        <p:spPr>
          <a:xfrm>
            <a:off x="534545" y="4513919"/>
            <a:ext cx="4276253" cy="4276466"/>
          </a:xfrm>
          <a:prstGeom prst="rect">
            <a:avLst/>
          </a:prstGeom>
          <a:noFill/>
          <a:ln>
            <a:noFill/>
          </a:ln>
        </p:spPr>
        <p:txBody>
          <a:bodyPr lIns="93275" tIns="93275" rIns="93275" bIns="93275" anchor="ctr" anchorCtr="0">
            <a:noAutofit/>
          </a:bodyPr>
          <a:lstStyle/>
          <a:p>
            <a:pPr marL="228600" marR="0" lvl="0" indent="0" algn="l" defTabSz="914400" rtl="0" eaLnBrk="1" fontAlgn="auto" latinLnBrk="0" hangingPunct="1">
              <a:lnSpc>
                <a:spcPct val="100000"/>
              </a:lnSpc>
              <a:spcBef>
                <a:spcPts val="0"/>
              </a:spcBef>
              <a:spcAft>
                <a:spcPts val="0"/>
              </a:spcAft>
              <a:buClr>
                <a:schemeClr val="dk1"/>
              </a:buClr>
              <a:buSzTx/>
              <a:buFontTx/>
              <a:buNone/>
              <a:tabLst/>
              <a:defRPr/>
            </a:pPr>
            <a:r>
              <a:rPr lang="en-US" sz="1200" dirty="0" smtClean="0">
                <a:solidFill>
                  <a:schemeClr val="dk1"/>
                </a:solidFill>
                <a:latin typeface="Calibri"/>
                <a:ea typeface="Calibri"/>
                <a:cs typeface="Calibri"/>
                <a:sym typeface="Calibri"/>
              </a:rPr>
              <a:t>Joel</a:t>
            </a:r>
            <a:endParaRPr lang="en-US" sz="120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1688506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Joel/ Brian/Gina </a:t>
            </a:r>
          </a:p>
          <a:p>
            <a:r>
              <a:rPr lang="en-US" baseline="0" dirty="0" smtClean="0"/>
              <a:t>6 teachers have been hired using DOI</a:t>
            </a:r>
          </a:p>
          <a:p>
            <a:endParaRPr lang="en-US" baseline="0" dirty="0" smtClean="0"/>
          </a:p>
          <a:p>
            <a:r>
              <a:rPr lang="en-US" baseline="0" dirty="0" smtClean="0"/>
              <a:t>2 CTE in Culinary Arts and Law Enforcement at MacArthur</a:t>
            </a:r>
          </a:p>
          <a:p>
            <a:endParaRPr lang="en-US" baseline="0" dirty="0" smtClean="0"/>
          </a:p>
          <a:p>
            <a:r>
              <a:rPr lang="en-US" baseline="0" dirty="0" smtClean="0"/>
              <a:t>4 World Language teachers –   ASL- Johnson, Madison and Churchill       German- Reagan</a:t>
            </a:r>
          </a:p>
        </p:txBody>
      </p:sp>
      <p:sp>
        <p:nvSpPr>
          <p:cNvPr id="4" name="Slide Number Placeholder 3"/>
          <p:cNvSpPr>
            <a:spLocks noGrp="1"/>
          </p:cNvSpPr>
          <p:nvPr>
            <p:ph type="sldNum" sz="quarter" idx="10"/>
          </p:nvPr>
        </p:nvSpPr>
        <p:spPr/>
        <p:txBody>
          <a:bodyPr/>
          <a:lstStyle/>
          <a:p>
            <a:fld id="{E7FC9BE9-7BFA-49F6-B4DF-AE696623D671}" type="slidenum">
              <a:rPr lang="en-US" smtClean="0"/>
              <a:t>8</a:t>
            </a:fld>
            <a:endParaRPr lang="en-US"/>
          </a:p>
        </p:txBody>
      </p:sp>
    </p:spTree>
    <p:extLst>
      <p:ext uri="{BB962C8B-B14F-4D97-AF65-F5344CB8AC3E}">
        <p14:creationId xmlns:p14="http://schemas.microsoft.com/office/powerpoint/2010/main" val="25078661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E7FC9BE9-7BFA-49F6-B4DF-AE696623D671}" type="slidenum">
              <a:rPr lang="en-US" smtClean="0"/>
              <a:t>9</a:t>
            </a:fld>
            <a:endParaRPr lang="en-US"/>
          </a:p>
        </p:txBody>
      </p:sp>
    </p:spTree>
    <p:extLst>
      <p:ext uri="{BB962C8B-B14F-4D97-AF65-F5344CB8AC3E}">
        <p14:creationId xmlns:p14="http://schemas.microsoft.com/office/powerpoint/2010/main" val="5173096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79"/>
          </a:xfrm>
          <a:prstGeom prst="rect">
            <a:avLst/>
          </a:prstGeom>
        </p:spPr>
        <p:txBody>
          <a:bodyPr wrap="square" lIns="0" tIns="0" rIns="0" bIns="0">
            <a:noAutofit/>
          </a:bodyPr>
          <a:lstStyle/>
          <a:p>
            <a:endParaRPr/>
          </a:p>
        </p:txBody>
      </p:sp>
      <p:sp>
        <p:nvSpPr>
          <p:cNvPr id="3" name="Holder 3"/>
          <p:cNvSpPr>
            <a:spLocks noGrp="1"/>
          </p:cNvSpPr>
          <p:nvPr>
            <p:ph type="subTitle" idx="4"/>
          </p:nvPr>
        </p:nvSpPr>
        <p:spPr>
          <a:xfrm>
            <a:off x="1828800" y="3840480"/>
            <a:ext cx="8534399" cy="1714500"/>
          </a:xfrm>
          <a:prstGeom prst="rect">
            <a:avLst/>
          </a:prstGeom>
        </p:spPr>
        <p:txBody>
          <a:bodyPr wrap="square" lIns="0" tIns="0" rIns="0" bIns="0">
            <a:noAutofit/>
          </a:body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smtClean="0"/>
              <a:t>1/8/2019</a:t>
            </a:fld>
            <a:endParaRPr lang="en-US" smtClean="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p>
            <a:endParaRPr/>
          </a:p>
        </p:txBody>
      </p:sp>
      <p:sp>
        <p:nvSpPr>
          <p:cNvPr id="3" name="Holder 3"/>
          <p:cNvSpPr>
            <a:spLocks noGrp="1"/>
          </p:cNvSpPr>
          <p:nvPr>
            <p:ph type="body" idx="1"/>
          </p:nvPr>
        </p:nvSpPr>
        <p:spPr/>
        <p:txBody>
          <a:bodyPr lIns="0" tIns="0" rIns="0" bIns="0"/>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smtClean="0"/>
              <a:t>1/8/2019</a:t>
            </a:fld>
            <a:endParaRPr lang="en-US" smtClean="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12192000" cy="28955"/>
          </a:xfrm>
          <a:custGeom>
            <a:avLst/>
            <a:gdLst/>
            <a:ahLst/>
            <a:cxnLst/>
            <a:rect l="l" t="t" r="r" b="b"/>
            <a:pathLst>
              <a:path w="12192000" h="28955">
                <a:moveTo>
                  <a:pt x="0" y="28955"/>
                </a:moveTo>
                <a:lnTo>
                  <a:pt x="12192000" y="28955"/>
                </a:lnTo>
                <a:lnTo>
                  <a:pt x="12192000" y="0"/>
                </a:lnTo>
                <a:lnTo>
                  <a:pt x="0" y="0"/>
                </a:lnTo>
                <a:lnTo>
                  <a:pt x="0" y="28955"/>
                </a:lnTo>
                <a:close/>
              </a:path>
            </a:pathLst>
          </a:custGeom>
          <a:solidFill>
            <a:srgbClr val="BCD6ED"/>
          </a:solidFill>
        </p:spPr>
        <p:txBody>
          <a:bodyPr wrap="square" lIns="0" tIns="0" rIns="0" bIns="0" rtlCol="0">
            <a:noAutofit/>
          </a:bodyPr>
          <a:lstStyle/>
          <a:p>
            <a:endParaRPr/>
          </a:p>
        </p:txBody>
      </p:sp>
      <p:sp>
        <p:nvSpPr>
          <p:cNvPr id="17" name="bk object 17"/>
          <p:cNvSpPr/>
          <p:nvPr/>
        </p:nvSpPr>
        <p:spPr>
          <a:xfrm>
            <a:off x="0" y="1368552"/>
            <a:ext cx="12192000" cy="5489447"/>
          </a:xfrm>
          <a:custGeom>
            <a:avLst/>
            <a:gdLst/>
            <a:ahLst/>
            <a:cxnLst/>
            <a:rect l="l" t="t" r="r" b="b"/>
            <a:pathLst>
              <a:path w="12192000" h="5489447">
                <a:moveTo>
                  <a:pt x="0" y="5489447"/>
                </a:moveTo>
                <a:lnTo>
                  <a:pt x="12192000" y="5489447"/>
                </a:lnTo>
                <a:lnTo>
                  <a:pt x="12192000" y="0"/>
                </a:lnTo>
                <a:lnTo>
                  <a:pt x="0" y="0"/>
                </a:lnTo>
                <a:lnTo>
                  <a:pt x="0" y="5489447"/>
                </a:lnTo>
                <a:close/>
              </a:path>
            </a:pathLst>
          </a:custGeom>
          <a:solidFill>
            <a:srgbClr val="BCD6ED"/>
          </a:solidFill>
        </p:spPr>
        <p:txBody>
          <a:bodyPr wrap="square" lIns="0" tIns="0" rIns="0" bIns="0" rtlCol="0">
            <a:noAutofit/>
          </a:bodyPr>
          <a:lstStyle/>
          <a:p>
            <a:endParaRPr/>
          </a:p>
        </p:txBody>
      </p:sp>
      <p:sp>
        <p:nvSpPr>
          <p:cNvPr id="18" name="bk object 18"/>
          <p:cNvSpPr/>
          <p:nvPr/>
        </p:nvSpPr>
        <p:spPr>
          <a:xfrm>
            <a:off x="0" y="1523"/>
            <a:ext cx="12192000" cy="1339596"/>
          </a:xfrm>
          <a:prstGeom prst="rect">
            <a:avLst/>
          </a:prstGeom>
          <a:blipFill>
            <a:blip r:embed="rId2" cstate="print"/>
            <a:stretch>
              <a:fillRect/>
            </a:stretch>
          </a:blipFill>
        </p:spPr>
        <p:txBody>
          <a:bodyPr wrap="square" lIns="0" tIns="0" rIns="0" bIns="0" rtlCol="0">
            <a:noAutofit/>
          </a:bodyPr>
          <a:lstStyle/>
          <a:p>
            <a:endParaRPr/>
          </a:p>
        </p:txBody>
      </p:sp>
      <p:sp>
        <p:nvSpPr>
          <p:cNvPr id="19" name="bk object 19"/>
          <p:cNvSpPr/>
          <p:nvPr/>
        </p:nvSpPr>
        <p:spPr>
          <a:xfrm>
            <a:off x="0" y="28955"/>
            <a:ext cx="12192000" cy="1339596"/>
          </a:xfrm>
          <a:custGeom>
            <a:avLst/>
            <a:gdLst/>
            <a:ahLst/>
            <a:cxnLst/>
            <a:rect l="l" t="t" r="r" b="b"/>
            <a:pathLst>
              <a:path w="12192000" h="1339596">
                <a:moveTo>
                  <a:pt x="0" y="1339596"/>
                </a:moveTo>
                <a:lnTo>
                  <a:pt x="12192000" y="1339596"/>
                </a:lnTo>
                <a:lnTo>
                  <a:pt x="12192000" y="0"/>
                </a:lnTo>
                <a:lnTo>
                  <a:pt x="0" y="0"/>
                </a:lnTo>
                <a:lnTo>
                  <a:pt x="0" y="1339596"/>
                </a:lnTo>
                <a:close/>
              </a:path>
            </a:pathLst>
          </a:custGeom>
          <a:solidFill>
            <a:srgbClr val="20AAC4"/>
          </a:solidFill>
        </p:spPr>
        <p:txBody>
          <a:bodyPr wrap="square" lIns="0" tIns="0" rIns="0" bIns="0" rtlCol="0">
            <a:noAutofit/>
          </a:bodyPr>
          <a:lstStyle/>
          <a:p>
            <a:endParaRPr/>
          </a:p>
        </p:txBody>
      </p:sp>
      <p:sp>
        <p:nvSpPr>
          <p:cNvPr id="20" name="bk object 20"/>
          <p:cNvSpPr/>
          <p:nvPr/>
        </p:nvSpPr>
        <p:spPr>
          <a:xfrm>
            <a:off x="0" y="179831"/>
            <a:ext cx="7824978" cy="1265682"/>
          </a:xfrm>
          <a:prstGeom prst="rect">
            <a:avLst/>
          </a:prstGeom>
          <a:blipFill>
            <a:blip r:embed="rId3" cstate="print"/>
            <a:stretch>
              <a:fillRect/>
            </a:stretch>
          </a:blipFill>
        </p:spPr>
        <p:txBody>
          <a:bodyPr wrap="square" lIns="0" tIns="0" rIns="0" bIns="0" rtlCol="0">
            <a:noAutofit/>
          </a:bodyPr>
          <a:lstStyle/>
          <a:p>
            <a:endParaRPr/>
          </a:p>
        </p:txBody>
      </p:sp>
      <p:sp>
        <p:nvSpPr>
          <p:cNvPr id="2" name="Holder 2"/>
          <p:cNvSpPr>
            <a:spLocks noGrp="1"/>
          </p:cNvSpPr>
          <p:nvPr>
            <p:ph type="title"/>
          </p:nvPr>
        </p:nvSpPr>
        <p:spPr/>
        <p:txBody>
          <a:bodyPr lIns="0" tIns="0" rIns="0" bIns="0"/>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noAutofit/>
          </a:bodyPr>
          <a:lstStyle/>
          <a:p>
            <a:endParaRPr/>
          </a:p>
        </p:txBody>
      </p:sp>
      <p:sp>
        <p:nvSpPr>
          <p:cNvPr id="4" name="Holder 4"/>
          <p:cNvSpPr>
            <a:spLocks noGrp="1"/>
          </p:cNvSpPr>
          <p:nvPr>
            <p:ph sz="half" idx="3"/>
          </p:nvPr>
        </p:nvSpPr>
        <p:spPr>
          <a:xfrm>
            <a:off x="6278879" y="1577340"/>
            <a:ext cx="5303520" cy="4526280"/>
          </a:xfrm>
          <a:prstGeom prst="rect">
            <a:avLst/>
          </a:prstGeom>
        </p:spPr>
        <p:txBody>
          <a:bodyPr wrap="square" lIns="0" tIns="0" rIns="0" bIns="0">
            <a:noAutofit/>
          </a:body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smtClean="0"/>
              <a:t>1/8/2019</a:t>
            </a:fld>
            <a:endParaRPr lang="en-US" smtClean="0"/>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1339596"/>
            <a:ext cx="12192000" cy="5518403"/>
          </a:xfrm>
          <a:custGeom>
            <a:avLst/>
            <a:gdLst/>
            <a:ahLst/>
            <a:cxnLst/>
            <a:rect l="l" t="t" r="r" b="b"/>
            <a:pathLst>
              <a:path w="12192000" h="5518403">
                <a:moveTo>
                  <a:pt x="0" y="5518403"/>
                </a:moveTo>
                <a:lnTo>
                  <a:pt x="12192000" y="5518403"/>
                </a:lnTo>
                <a:lnTo>
                  <a:pt x="12192000" y="0"/>
                </a:lnTo>
                <a:lnTo>
                  <a:pt x="0" y="0"/>
                </a:lnTo>
                <a:lnTo>
                  <a:pt x="0" y="5518403"/>
                </a:lnTo>
                <a:close/>
              </a:path>
            </a:pathLst>
          </a:custGeom>
          <a:solidFill>
            <a:srgbClr val="BCD6ED"/>
          </a:solidFill>
        </p:spPr>
        <p:txBody>
          <a:bodyPr wrap="square" lIns="0" tIns="0" rIns="0" bIns="0" rtlCol="0">
            <a:noAutofit/>
          </a:bodyPr>
          <a:lstStyle/>
          <a:p>
            <a:endParaRPr/>
          </a:p>
        </p:txBody>
      </p:sp>
      <p:sp>
        <p:nvSpPr>
          <p:cNvPr id="17" name="bk object 17"/>
          <p:cNvSpPr/>
          <p:nvPr/>
        </p:nvSpPr>
        <p:spPr>
          <a:xfrm>
            <a:off x="0" y="0"/>
            <a:ext cx="12192000" cy="1339596"/>
          </a:xfrm>
          <a:prstGeom prst="rect">
            <a:avLst/>
          </a:prstGeom>
          <a:blipFill>
            <a:blip r:embed="rId2" cstate="print"/>
            <a:stretch>
              <a:fillRect/>
            </a:stretch>
          </a:blipFill>
        </p:spPr>
        <p:txBody>
          <a:bodyPr wrap="square" lIns="0" tIns="0" rIns="0" bIns="0" rtlCol="0">
            <a:noAutofit/>
          </a:bodyPr>
          <a:lstStyle/>
          <a:p>
            <a:endParaRPr/>
          </a:p>
        </p:txBody>
      </p:sp>
      <p:sp>
        <p:nvSpPr>
          <p:cNvPr id="2" name="Holder 2"/>
          <p:cNvSpPr>
            <a:spLocks noGrp="1"/>
          </p:cNvSpPr>
          <p:nvPr>
            <p:ph type="title"/>
          </p:nvPr>
        </p:nvSpPr>
        <p:spPr/>
        <p:txBody>
          <a:bodyPr lIns="0" tIns="0" rIns="0" bIns="0"/>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smtClean="0"/>
              <a:t>1/8/2019</a:t>
            </a:fld>
            <a:endParaRPr lang="en-US" smtClean="0"/>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smtClean="0"/>
              <a:t>1/8/2019</a:t>
            </a:fld>
            <a:endParaRPr lang="en-US" smtClean="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87553" y="364235"/>
            <a:ext cx="11816892" cy="726493"/>
          </a:xfrm>
          <a:prstGeom prst="rect">
            <a:avLst/>
          </a:prstGeom>
        </p:spPr>
        <p:txBody>
          <a:bodyPr wrap="square" lIns="0" tIns="0" rIns="0" bIns="0">
            <a:noAutofit/>
          </a:bodyPr>
          <a:lstStyle/>
          <a:p>
            <a:endParaRPr/>
          </a:p>
        </p:txBody>
      </p:sp>
      <p:sp>
        <p:nvSpPr>
          <p:cNvPr id="3" name="Holder 3"/>
          <p:cNvSpPr>
            <a:spLocks noGrp="1"/>
          </p:cNvSpPr>
          <p:nvPr>
            <p:ph type="body" idx="1"/>
          </p:nvPr>
        </p:nvSpPr>
        <p:spPr>
          <a:xfrm>
            <a:off x="268194" y="2577084"/>
            <a:ext cx="11655611" cy="1491233"/>
          </a:xfrm>
          <a:prstGeom prst="rect">
            <a:avLst/>
          </a:prstGeom>
        </p:spPr>
        <p:txBody>
          <a:bodyPr wrap="square" lIns="0" tIns="0" rIns="0" bIns="0">
            <a:noAutofit/>
          </a:bodyPr>
          <a:lstStyle/>
          <a:p>
            <a:endParaRPr/>
          </a:p>
        </p:txBody>
      </p:sp>
      <p:sp>
        <p:nvSpPr>
          <p:cNvPr id="4" name="Holder 4"/>
          <p:cNvSpPr>
            <a:spLocks noGrp="1"/>
          </p:cNvSpPr>
          <p:nvPr>
            <p:ph type="ftr" sz="quarter" idx="5"/>
          </p:nvPr>
        </p:nvSpPr>
        <p:spPr>
          <a:xfrm>
            <a:off x="4145280" y="6377940"/>
            <a:ext cx="3901439" cy="342900"/>
          </a:xfrm>
          <a:prstGeom prst="rect">
            <a:avLst/>
          </a:prstGeom>
        </p:spPr>
        <p:txBody>
          <a:bodyPr wrap="square" lIns="0" tIns="0" rIns="0" bIns="0">
            <a:no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noAutofit/>
          </a:bodyPr>
          <a:lstStyle>
            <a:lvl1pPr algn="l">
              <a:defRPr>
                <a:solidFill>
                  <a:schemeClr val="tx1">
                    <a:tint val="75000"/>
                  </a:schemeClr>
                </a:solidFill>
              </a:defRPr>
            </a:lvl1pPr>
          </a:lstStyle>
          <a:p>
            <a:fld id="{1D8BD707-D9CF-40AE-B4C6-C98DA3205C09}" type="datetimeFigureOut">
              <a:rPr lang="en-US" smtClean="0"/>
              <a:t>1/8/2019</a:t>
            </a:fld>
            <a:endParaRPr lang="en-US" smtClean="0"/>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no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s://www.neisd.net/Page/19905"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hyperlink" Target="https://tea.texas.gov/Texas_Schools/District_Initiatives/Districts_of_Innovation/"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92000" cy="6857999"/>
          </a:xfrm>
          <a:custGeom>
            <a:avLst/>
            <a:gdLst/>
            <a:ahLst/>
            <a:cxnLst/>
            <a:rect l="l" t="t" r="r" b="b"/>
            <a:pathLst>
              <a:path w="12192000" h="6857999">
                <a:moveTo>
                  <a:pt x="0" y="6858000"/>
                </a:moveTo>
                <a:lnTo>
                  <a:pt x="12192000" y="6858000"/>
                </a:lnTo>
                <a:lnTo>
                  <a:pt x="12192000" y="0"/>
                </a:lnTo>
                <a:lnTo>
                  <a:pt x="0" y="0"/>
                </a:lnTo>
                <a:lnTo>
                  <a:pt x="0" y="6858000"/>
                </a:lnTo>
              </a:path>
            </a:pathLst>
          </a:custGeom>
          <a:solidFill>
            <a:srgbClr val="BCD6ED"/>
          </a:solidFill>
        </p:spPr>
        <p:txBody>
          <a:bodyPr wrap="square" lIns="0" tIns="0" rIns="0" bIns="0" rtlCol="0">
            <a:noAutofit/>
          </a:bodyPr>
          <a:lstStyle/>
          <a:p>
            <a:endParaRPr/>
          </a:p>
        </p:txBody>
      </p:sp>
      <p:sp>
        <p:nvSpPr>
          <p:cNvPr id="3" name="object 3"/>
          <p:cNvSpPr/>
          <p:nvPr/>
        </p:nvSpPr>
        <p:spPr>
          <a:xfrm>
            <a:off x="0" y="0"/>
            <a:ext cx="12192000" cy="6857998"/>
          </a:xfrm>
          <a:prstGeom prst="rect">
            <a:avLst/>
          </a:prstGeom>
          <a:blipFill>
            <a:blip r:embed="rId3" cstate="print"/>
            <a:stretch>
              <a:fillRect/>
            </a:stretch>
          </a:blipFill>
        </p:spPr>
        <p:txBody>
          <a:bodyPr wrap="square" lIns="0" tIns="0" rIns="0" bIns="0" rtlCol="0">
            <a:noAutofit/>
          </a:bodyPr>
          <a:lstStyle/>
          <a:p>
            <a:endParaRPr/>
          </a:p>
        </p:txBody>
      </p:sp>
      <p:sp>
        <p:nvSpPr>
          <p:cNvPr id="5" name="object 5"/>
          <p:cNvSpPr txBox="1"/>
          <p:nvPr/>
        </p:nvSpPr>
        <p:spPr>
          <a:xfrm>
            <a:off x="228601" y="228601"/>
            <a:ext cx="11452326" cy="2400172"/>
          </a:xfrm>
          <a:prstGeom prst="rect">
            <a:avLst/>
          </a:prstGeom>
        </p:spPr>
        <p:txBody>
          <a:bodyPr vert="horz" wrap="square" lIns="0" tIns="0" rIns="0" bIns="0" rtlCol="0">
            <a:noAutofit/>
          </a:bodyPr>
          <a:lstStyle/>
          <a:p>
            <a:pPr algn="ctr">
              <a:lnSpc>
                <a:spcPct val="100000"/>
              </a:lnSpc>
            </a:pPr>
            <a:r>
              <a:rPr sz="6600" dirty="0" smtClean="0">
                <a:solidFill>
                  <a:srgbClr val="FFFFFF"/>
                </a:solidFill>
                <a:latin typeface="Calibri" panose="020F0502020204030204" pitchFamily="34" charset="0"/>
                <a:cs typeface="Calibri" panose="020F0502020204030204" pitchFamily="34" charset="0"/>
              </a:rPr>
              <a:t>Di</a:t>
            </a:r>
            <a:r>
              <a:rPr sz="6600" spc="15" dirty="0" smtClean="0">
                <a:solidFill>
                  <a:srgbClr val="FFFFFF"/>
                </a:solidFill>
                <a:latin typeface="Calibri" panose="020F0502020204030204" pitchFamily="34" charset="0"/>
                <a:cs typeface="Calibri" panose="020F0502020204030204" pitchFamily="34" charset="0"/>
              </a:rPr>
              <a:t>s</a:t>
            </a:r>
            <a:r>
              <a:rPr sz="6600" spc="0" dirty="0" smtClean="0">
                <a:solidFill>
                  <a:srgbClr val="FFFFFF"/>
                </a:solidFill>
                <a:latin typeface="Calibri" panose="020F0502020204030204" pitchFamily="34" charset="0"/>
                <a:cs typeface="Calibri" panose="020F0502020204030204" pitchFamily="34" charset="0"/>
              </a:rPr>
              <a:t>trict</a:t>
            </a:r>
            <a:r>
              <a:rPr sz="6600" spc="-20" dirty="0" smtClean="0">
                <a:solidFill>
                  <a:srgbClr val="FFFFFF"/>
                </a:solidFill>
                <a:latin typeface="Calibri" panose="020F0502020204030204" pitchFamily="34" charset="0"/>
                <a:cs typeface="Calibri" panose="020F0502020204030204" pitchFamily="34" charset="0"/>
              </a:rPr>
              <a:t> </a:t>
            </a:r>
            <a:r>
              <a:rPr sz="6600" spc="0" dirty="0" smtClean="0">
                <a:solidFill>
                  <a:srgbClr val="FFFFFF"/>
                </a:solidFill>
                <a:latin typeface="Calibri" panose="020F0502020204030204" pitchFamily="34" charset="0"/>
                <a:cs typeface="Calibri" panose="020F0502020204030204" pitchFamily="34" charset="0"/>
              </a:rPr>
              <a:t>of In</a:t>
            </a:r>
            <a:r>
              <a:rPr sz="6600" spc="15" dirty="0" smtClean="0">
                <a:solidFill>
                  <a:srgbClr val="FFFFFF"/>
                </a:solidFill>
                <a:latin typeface="Calibri" panose="020F0502020204030204" pitchFamily="34" charset="0"/>
                <a:cs typeface="Calibri" panose="020F0502020204030204" pitchFamily="34" charset="0"/>
              </a:rPr>
              <a:t>n</a:t>
            </a:r>
            <a:r>
              <a:rPr sz="6600" spc="0" dirty="0" smtClean="0">
                <a:solidFill>
                  <a:srgbClr val="FFFFFF"/>
                </a:solidFill>
                <a:latin typeface="Calibri" panose="020F0502020204030204" pitchFamily="34" charset="0"/>
                <a:cs typeface="Calibri" panose="020F0502020204030204" pitchFamily="34" charset="0"/>
              </a:rPr>
              <a:t>ovation</a:t>
            </a:r>
            <a:endParaRPr lang="en-US" sz="6600" spc="0" dirty="0" smtClean="0">
              <a:solidFill>
                <a:srgbClr val="FFFFFF"/>
              </a:solidFill>
              <a:latin typeface="Calibri" panose="020F0502020204030204" pitchFamily="34" charset="0"/>
              <a:cs typeface="Calibri" panose="020F0502020204030204" pitchFamily="34" charset="0"/>
            </a:endParaRPr>
          </a:p>
          <a:p>
            <a:pPr algn="ctr">
              <a:lnSpc>
                <a:spcPct val="100000"/>
              </a:lnSpc>
            </a:pPr>
            <a:endParaRPr sz="850" dirty="0"/>
          </a:p>
          <a:p>
            <a:pPr marL="1605280" marR="1604010" indent="-4445" algn="ctr">
              <a:lnSpc>
                <a:spcPct val="110800"/>
              </a:lnSpc>
            </a:pPr>
            <a:r>
              <a:rPr lang="en-US" sz="4000" b="1" spc="-20" dirty="0" smtClean="0">
                <a:solidFill>
                  <a:srgbClr val="FFFFFF"/>
                </a:solidFill>
                <a:latin typeface="Calibri"/>
                <a:cs typeface="Calibri"/>
              </a:rPr>
              <a:t>DEIC Update </a:t>
            </a:r>
          </a:p>
          <a:p>
            <a:pPr marL="1605280" marR="1604010" indent="-4445" algn="ctr">
              <a:lnSpc>
                <a:spcPct val="110800"/>
              </a:lnSpc>
            </a:pPr>
            <a:r>
              <a:rPr lang="en-US" sz="4000" b="1" spc="-20" smtClean="0">
                <a:solidFill>
                  <a:srgbClr val="FFFFFF"/>
                </a:solidFill>
                <a:latin typeface="Calibri"/>
                <a:cs typeface="Calibri"/>
              </a:rPr>
              <a:t>January 16, </a:t>
            </a:r>
            <a:r>
              <a:rPr lang="en-US" sz="4000" b="1" spc="-20" dirty="0" smtClean="0">
                <a:solidFill>
                  <a:srgbClr val="FFFFFF"/>
                </a:solidFill>
                <a:latin typeface="Calibri"/>
                <a:cs typeface="Calibri"/>
              </a:rPr>
              <a:t>2019</a:t>
            </a:r>
          </a:p>
          <a:p>
            <a:pPr marL="1605280" marR="1604010" indent="-4445" algn="ctr">
              <a:lnSpc>
                <a:spcPct val="110800"/>
              </a:lnSpc>
            </a:pPr>
            <a:endParaRPr sz="4000" dirty="0">
              <a:latin typeface="Calibri"/>
              <a:cs typeface="Calibri"/>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57200" y="2438400"/>
            <a:ext cx="11430000" cy="4616648"/>
          </a:xfrm>
          <a:prstGeom prst="rect">
            <a:avLst/>
          </a:prstGeom>
          <a:noFill/>
        </p:spPr>
        <p:txBody>
          <a:bodyPr wrap="square" rtlCol="0">
            <a:spAutoFit/>
          </a:bodyPr>
          <a:lstStyle/>
          <a:p>
            <a:pPr marL="457200" lvl="0" indent="-457200">
              <a:buFont typeface="Arial" panose="020B0604020202020204" pitchFamily="34" charset="0"/>
              <a:buChar char="•"/>
            </a:pPr>
            <a:r>
              <a:rPr lang="en-US" sz="2800" dirty="0" smtClean="0"/>
              <a:t>H.B</a:t>
            </a:r>
            <a:r>
              <a:rPr lang="en-US" sz="2800" dirty="0"/>
              <a:t>. 1842 (84th Session of the Texas Legislature) in part amended Chapter 12 of the Texas Education Code (TEC) to create Districts of </a:t>
            </a:r>
            <a:r>
              <a:rPr lang="en-US" sz="2800" dirty="0" smtClean="0"/>
              <a:t>Innovations. </a:t>
            </a:r>
          </a:p>
          <a:p>
            <a:pPr lvl="0"/>
            <a:endParaRPr lang="en-US" sz="2800" dirty="0" smtClean="0"/>
          </a:p>
          <a:p>
            <a:pPr marL="457200" lvl="0" indent="-457200">
              <a:buFont typeface="Arial" panose="020B0604020202020204" pitchFamily="34" charset="0"/>
              <a:buChar char="•"/>
            </a:pPr>
            <a:r>
              <a:rPr lang="en-US" sz="2800" dirty="0" smtClean="0"/>
              <a:t>Districts </a:t>
            </a:r>
            <a:r>
              <a:rPr lang="en-US" sz="2800" dirty="0"/>
              <a:t>are eligible for designation if certain performance requirements are met and the district follows certain procedures for adoption as outlined in Statute. </a:t>
            </a:r>
            <a:endParaRPr lang="en-US" sz="2800" dirty="0" smtClean="0"/>
          </a:p>
          <a:p>
            <a:pPr lvl="0"/>
            <a:endParaRPr lang="en-US" sz="2800" dirty="0" smtClean="0"/>
          </a:p>
          <a:p>
            <a:pPr marL="457200" lvl="0" indent="-457200">
              <a:buFont typeface="Arial" panose="020B0604020202020204" pitchFamily="34" charset="0"/>
              <a:buChar char="•"/>
            </a:pPr>
            <a:r>
              <a:rPr lang="en-US" sz="2800" dirty="0" smtClean="0"/>
              <a:t>The </a:t>
            </a:r>
            <a:r>
              <a:rPr lang="en-US" sz="2800" dirty="0"/>
              <a:t>designation </a:t>
            </a:r>
            <a:r>
              <a:rPr lang="en-US" sz="2800" dirty="0" smtClean="0"/>
              <a:t>allows the </a:t>
            </a:r>
            <a:r>
              <a:rPr lang="en-US" sz="2800" dirty="0"/>
              <a:t>district </a:t>
            </a:r>
            <a:r>
              <a:rPr lang="en-US" sz="2800" dirty="0" smtClean="0"/>
              <a:t>to </a:t>
            </a:r>
            <a:r>
              <a:rPr lang="en-US" sz="2800" dirty="0" smtClean="0">
                <a:solidFill>
                  <a:srgbClr val="FF0000"/>
                </a:solidFill>
              </a:rPr>
              <a:t>exempt </a:t>
            </a:r>
            <a:r>
              <a:rPr lang="en-US" sz="2800" dirty="0"/>
              <a:t>from certain sections of the TEC that inhibit the </a:t>
            </a:r>
            <a:r>
              <a:rPr lang="en-US" sz="2800" dirty="0" smtClean="0"/>
              <a:t>educational goals. </a:t>
            </a:r>
          </a:p>
          <a:p>
            <a:pPr lvl="0"/>
            <a:endParaRPr lang="en-US" sz="2400" dirty="0">
              <a:solidFill>
                <a:srgbClr val="2C3638"/>
              </a:solidFill>
              <a:latin typeface="Open Sans"/>
              <a:ea typeface="Open Sans"/>
              <a:cs typeface="Open Sans"/>
              <a:sym typeface="Open Sans"/>
            </a:endParaRPr>
          </a:p>
          <a:p>
            <a:endParaRPr lang="en-US" dirty="0"/>
          </a:p>
        </p:txBody>
      </p:sp>
      <p:sp>
        <p:nvSpPr>
          <p:cNvPr id="7" name="TextBox 6"/>
          <p:cNvSpPr txBox="1"/>
          <p:nvPr/>
        </p:nvSpPr>
        <p:spPr>
          <a:xfrm>
            <a:off x="2362200" y="1524000"/>
            <a:ext cx="7266028" cy="1046440"/>
          </a:xfrm>
          <a:prstGeom prst="rect">
            <a:avLst/>
          </a:prstGeom>
          <a:noFill/>
        </p:spPr>
        <p:txBody>
          <a:bodyPr wrap="none" rtlCol="0">
            <a:spAutoFit/>
          </a:bodyPr>
          <a:lstStyle/>
          <a:p>
            <a:r>
              <a:rPr lang="en-US" sz="4400" dirty="0" smtClean="0">
                <a:solidFill>
                  <a:srgbClr val="FF0000"/>
                </a:solidFill>
                <a:latin typeface="+mj-lt"/>
                <a:cs typeface="OCR A Extended"/>
              </a:rPr>
              <a:t>What is a Di</a:t>
            </a:r>
            <a:r>
              <a:rPr lang="en-US" sz="4400" spc="15" dirty="0" smtClean="0">
                <a:solidFill>
                  <a:srgbClr val="FF0000"/>
                </a:solidFill>
                <a:latin typeface="+mj-lt"/>
                <a:cs typeface="OCR A Extended"/>
              </a:rPr>
              <a:t>s</a:t>
            </a:r>
            <a:r>
              <a:rPr lang="en-US" sz="4400" dirty="0" smtClean="0">
                <a:solidFill>
                  <a:srgbClr val="FF0000"/>
                </a:solidFill>
                <a:latin typeface="+mj-lt"/>
                <a:cs typeface="OCR A Extended"/>
              </a:rPr>
              <a:t>trict</a:t>
            </a:r>
            <a:r>
              <a:rPr lang="en-US" sz="4400" spc="-20" dirty="0" smtClean="0">
                <a:solidFill>
                  <a:srgbClr val="FF0000"/>
                </a:solidFill>
                <a:latin typeface="+mj-lt"/>
                <a:cs typeface="OCR A Extended"/>
              </a:rPr>
              <a:t> </a:t>
            </a:r>
            <a:r>
              <a:rPr lang="en-US" sz="4400" dirty="0">
                <a:solidFill>
                  <a:srgbClr val="FF0000"/>
                </a:solidFill>
                <a:latin typeface="+mj-lt"/>
                <a:cs typeface="OCR A Extended"/>
              </a:rPr>
              <a:t>of In</a:t>
            </a:r>
            <a:r>
              <a:rPr lang="en-US" sz="4400" spc="15" dirty="0">
                <a:solidFill>
                  <a:srgbClr val="FF0000"/>
                </a:solidFill>
                <a:latin typeface="+mj-lt"/>
                <a:cs typeface="OCR A Extended"/>
              </a:rPr>
              <a:t>n</a:t>
            </a:r>
            <a:r>
              <a:rPr lang="en-US" sz="4400" dirty="0">
                <a:solidFill>
                  <a:srgbClr val="FF0000"/>
                </a:solidFill>
                <a:latin typeface="+mj-lt"/>
                <a:cs typeface="OCR A Extended"/>
              </a:rPr>
              <a:t>ovation</a:t>
            </a:r>
          </a:p>
          <a:p>
            <a:endParaRPr lang="en-US" dirty="0"/>
          </a:p>
        </p:txBody>
      </p:sp>
    </p:spTree>
    <p:extLst>
      <p:ext uri="{BB962C8B-B14F-4D97-AF65-F5344CB8AC3E}">
        <p14:creationId xmlns:p14="http://schemas.microsoft.com/office/powerpoint/2010/main" val="8903444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57200" y="2362200"/>
            <a:ext cx="10820400" cy="3970318"/>
          </a:xfrm>
          <a:prstGeom prst="rect">
            <a:avLst/>
          </a:prstGeom>
          <a:noFill/>
        </p:spPr>
        <p:txBody>
          <a:bodyPr wrap="square" rtlCol="0">
            <a:spAutoFit/>
          </a:bodyPr>
          <a:lstStyle/>
          <a:p>
            <a:pPr marL="457200" lvl="0" indent="-457200">
              <a:buFont typeface="Arial" panose="020B0604020202020204" pitchFamily="34" charset="0"/>
              <a:buChar char="•"/>
            </a:pPr>
            <a:r>
              <a:rPr lang="en-US" sz="2800" dirty="0" smtClean="0"/>
              <a:t>The DOI designation may not exceed </a:t>
            </a:r>
            <a:r>
              <a:rPr lang="en-US" sz="2800" dirty="0" smtClean="0">
                <a:solidFill>
                  <a:srgbClr val="FF0000"/>
                </a:solidFill>
              </a:rPr>
              <a:t>five </a:t>
            </a:r>
            <a:r>
              <a:rPr lang="en-US" sz="2800" dirty="0" smtClean="0"/>
              <a:t>years</a:t>
            </a:r>
          </a:p>
          <a:p>
            <a:pPr lvl="0"/>
            <a:endParaRPr lang="en-US" sz="2800" dirty="0" smtClean="0"/>
          </a:p>
          <a:p>
            <a:pPr marL="457200" lvl="0" indent="-457200">
              <a:buFont typeface="Arial" panose="020B0604020202020204" pitchFamily="34" charset="0"/>
              <a:buChar char="•"/>
            </a:pPr>
            <a:r>
              <a:rPr lang="en-US" sz="2800" dirty="0" smtClean="0"/>
              <a:t>Requires majority vote from DEIC and two thirds majority vote from the Board of Trustees </a:t>
            </a:r>
          </a:p>
          <a:p>
            <a:pPr lvl="0"/>
            <a:endParaRPr lang="en-US" sz="2800" dirty="0" smtClean="0"/>
          </a:p>
          <a:p>
            <a:pPr marL="457200" lvl="0" indent="-457200">
              <a:buFont typeface="Arial" panose="020B0604020202020204" pitchFamily="34" charset="0"/>
              <a:buChar char="•"/>
            </a:pPr>
            <a:r>
              <a:rPr lang="en-US" sz="2800" dirty="0" smtClean="0"/>
              <a:t>At anytime the District may amend, rescind or renew a DOI plan with a majority vote from the DEIC and two-thirds vote of the Board of Trustees</a:t>
            </a:r>
          </a:p>
          <a:p>
            <a:pPr lvl="0" algn="r"/>
            <a:r>
              <a:rPr lang="en-US" sz="2800" dirty="0" smtClean="0"/>
              <a:t> §TEC 12A.003</a:t>
            </a:r>
            <a:endParaRPr lang="en-US" dirty="0"/>
          </a:p>
        </p:txBody>
      </p:sp>
      <p:sp>
        <p:nvSpPr>
          <p:cNvPr id="7" name="TextBox 6"/>
          <p:cNvSpPr txBox="1"/>
          <p:nvPr/>
        </p:nvSpPr>
        <p:spPr>
          <a:xfrm>
            <a:off x="2209800" y="1524000"/>
            <a:ext cx="8337091" cy="769441"/>
          </a:xfrm>
          <a:prstGeom prst="rect">
            <a:avLst/>
          </a:prstGeom>
          <a:noFill/>
        </p:spPr>
        <p:txBody>
          <a:bodyPr wrap="none" rtlCol="0">
            <a:spAutoFit/>
          </a:bodyPr>
          <a:lstStyle/>
          <a:p>
            <a:r>
              <a:rPr lang="en-US" sz="4400" dirty="0" smtClean="0">
                <a:solidFill>
                  <a:srgbClr val="FF0000"/>
                </a:solidFill>
                <a:latin typeface="+mj-lt"/>
                <a:cs typeface="OCR A Extended"/>
              </a:rPr>
              <a:t>Di</a:t>
            </a:r>
            <a:r>
              <a:rPr lang="en-US" sz="4400" spc="15" dirty="0" smtClean="0">
                <a:solidFill>
                  <a:srgbClr val="FF0000"/>
                </a:solidFill>
                <a:latin typeface="+mj-lt"/>
                <a:cs typeface="OCR A Extended"/>
              </a:rPr>
              <a:t>s</a:t>
            </a:r>
            <a:r>
              <a:rPr lang="en-US" sz="4400" dirty="0" smtClean="0">
                <a:solidFill>
                  <a:srgbClr val="FF0000"/>
                </a:solidFill>
                <a:latin typeface="+mj-lt"/>
                <a:cs typeface="OCR A Extended"/>
              </a:rPr>
              <a:t>trict</a:t>
            </a:r>
            <a:r>
              <a:rPr lang="en-US" sz="4400" spc="-20" dirty="0" smtClean="0">
                <a:solidFill>
                  <a:srgbClr val="FF0000"/>
                </a:solidFill>
                <a:latin typeface="+mj-lt"/>
                <a:cs typeface="OCR A Extended"/>
              </a:rPr>
              <a:t> </a:t>
            </a:r>
            <a:r>
              <a:rPr lang="en-US" sz="4400" dirty="0">
                <a:solidFill>
                  <a:srgbClr val="FF0000"/>
                </a:solidFill>
                <a:latin typeface="+mj-lt"/>
                <a:cs typeface="OCR A Extended"/>
              </a:rPr>
              <a:t>of </a:t>
            </a:r>
            <a:r>
              <a:rPr lang="en-US" sz="4400" dirty="0" smtClean="0">
                <a:solidFill>
                  <a:srgbClr val="FF0000"/>
                </a:solidFill>
                <a:latin typeface="+mj-lt"/>
                <a:cs typeface="OCR A Extended"/>
              </a:rPr>
              <a:t>In</a:t>
            </a:r>
            <a:r>
              <a:rPr lang="en-US" sz="4400" spc="15" dirty="0" smtClean="0">
                <a:solidFill>
                  <a:srgbClr val="FF0000"/>
                </a:solidFill>
                <a:latin typeface="+mj-lt"/>
                <a:cs typeface="OCR A Extended"/>
              </a:rPr>
              <a:t>n</a:t>
            </a:r>
            <a:r>
              <a:rPr lang="en-US" sz="4400" dirty="0" smtClean="0">
                <a:solidFill>
                  <a:srgbClr val="FF0000"/>
                </a:solidFill>
                <a:latin typeface="+mj-lt"/>
                <a:cs typeface="OCR A Extended"/>
              </a:rPr>
              <a:t>ovation Requirements</a:t>
            </a:r>
            <a:endParaRPr lang="en-US" dirty="0"/>
          </a:p>
        </p:txBody>
      </p:sp>
    </p:spTree>
    <p:extLst>
      <p:ext uri="{BB962C8B-B14F-4D97-AF65-F5344CB8AC3E}">
        <p14:creationId xmlns:p14="http://schemas.microsoft.com/office/powerpoint/2010/main" val="37623063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0"/>
            <a:ext cx="11816892" cy="726493"/>
          </a:xfrm>
        </p:spPr>
        <p:txBody>
          <a:bodyPr/>
          <a:lstStyle/>
          <a:p>
            <a:pPr algn="ctr"/>
            <a:r>
              <a:rPr lang="en-US" dirty="0" smtClean="0">
                <a:solidFill>
                  <a:srgbClr val="FF0000"/>
                </a:solidFill>
              </a:rPr>
              <a:t>Board Approval </a:t>
            </a:r>
            <a:endParaRPr lang="en-US" dirty="0">
              <a:solidFill>
                <a:srgbClr val="FF0000"/>
              </a:solidFill>
            </a:endParaRPr>
          </a:p>
        </p:txBody>
      </p:sp>
      <p:sp>
        <p:nvSpPr>
          <p:cNvPr id="3" name="TextBox 2"/>
          <p:cNvSpPr txBox="1"/>
          <p:nvPr/>
        </p:nvSpPr>
        <p:spPr>
          <a:xfrm>
            <a:off x="1143000" y="2667000"/>
            <a:ext cx="10363200" cy="3046988"/>
          </a:xfrm>
          <a:prstGeom prst="rect">
            <a:avLst/>
          </a:prstGeom>
          <a:noFill/>
        </p:spPr>
        <p:txBody>
          <a:bodyPr wrap="square" rtlCol="0">
            <a:spAutoFit/>
          </a:bodyPr>
          <a:lstStyle/>
          <a:p>
            <a:pPr marL="457200" indent="-457200">
              <a:buFont typeface="Arial" panose="020B0604020202020204" pitchFamily="34" charset="0"/>
              <a:buChar char="•"/>
            </a:pPr>
            <a:r>
              <a:rPr lang="en-US" sz="3200" dirty="0" smtClean="0"/>
              <a:t>Board Approved DOI on June 4, 2018</a:t>
            </a:r>
          </a:p>
          <a:p>
            <a:pPr marL="457200" indent="-457200">
              <a:buFont typeface="Arial" panose="020B0604020202020204" pitchFamily="34" charset="0"/>
              <a:buChar char="•"/>
            </a:pPr>
            <a:endParaRPr lang="en-US" sz="3200" dirty="0" smtClean="0"/>
          </a:p>
          <a:p>
            <a:pPr marL="457200" indent="-457200">
              <a:buFont typeface="Arial" panose="020B0604020202020204" pitchFamily="34" charset="0"/>
              <a:buChar char="•"/>
            </a:pPr>
            <a:r>
              <a:rPr lang="en-US" sz="3200" dirty="0" smtClean="0"/>
              <a:t>DOI website located on the NEISD homepage</a:t>
            </a:r>
          </a:p>
          <a:p>
            <a:r>
              <a:rPr lang="en-US" sz="2400" dirty="0" smtClean="0"/>
              <a:t>	</a:t>
            </a:r>
            <a:r>
              <a:rPr lang="en-US" sz="2400" dirty="0" smtClean="0">
                <a:hlinkClick r:id="rId3"/>
              </a:rPr>
              <a:t>https://www.neisd.net/Page/19905</a:t>
            </a:r>
            <a:r>
              <a:rPr lang="en-US" sz="2400" dirty="0" smtClean="0"/>
              <a:t> </a:t>
            </a:r>
          </a:p>
          <a:p>
            <a:r>
              <a:rPr lang="en-US" sz="2400" dirty="0" smtClean="0">
                <a:hlinkClick r:id="rId4"/>
              </a:rPr>
              <a:t>https</a:t>
            </a:r>
            <a:r>
              <a:rPr lang="en-US" sz="2400" dirty="0">
                <a:hlinkClick r:id="rId4"/>
              </a:rPr>
              <a:t>://tea.texas.gov/Texas_Schools/District_Initiatives/Districts_of_Innovation</a:t>
            </a:r>
            <a:r>
              <a:rPr lang="en-US" sz="2400" dirty="0" smtClean="0">
                <a:hlinkClick r:id="rId4"/>
              </a:rPr>
              <a:t>/</a:t>
            </a:r>
            <a:endParaRPr lang="en-US" sz="2400" dirty="0" smtClean="0"/>
          </a:p>
          <a:p>
            <a:endParaRPr lang="en-US" sz="2400" dirty="0" smtClean="0"/>
          </a:p>
          <a:p>
            <a:endParaRPr lang="en-US" sz="2400" dirty="0" smtClean="0"/>
          </a:p>
        </p:txBody>
      </p:sp>
    </p:spTree>
    <p:extLst>
      <p:ext uri="{BB962C8B-B14F-4D97-AF65-F5344CB8AC3E}">
        <p14:creationId xmlns:p14="http://schemas.microsoft.com/office/powerpoint/2010/main" val="40462781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97"/>
        <p:cNvGrpSpPr/>
        <p:nvPr/>
      </p:nvGrpSpPr>
      <p:grpSpPr>
        <a:xfrm>
          <a:off x="0" y="0"/>
          <a:ext cx="0" cy="0"/>
          <a:chOff x="0" y="0"/>
          <a:chExt cx="0" cy="0"/>
        </a:xfrm>
      </p:grpSpPr>
      <p:sp>
        <p:nvSpPr>
          <p:cNvPr id="405" name="Shape 405"/>
          <p:cNvSpPr txBox="1"/>
          <p:nvPr/>
        </p:nvSpPr>
        <p:spPr>
          <a:xfrm>
            <a:off x="4495800" y="5257800"/>
            <a:ext cx="2448000" cy="1129200"/>
          </a:xfrm>
          <a:prstGeom prst="rect">
            <a:avLst/>
          </a:prstGeom>
          <a:noFill/>
          <a:ln>
            <a:noFill/>
          </a:ln>
        </p:spPr>
        <p:txBody>
          <a:bodyPr lIns="121900" tIns="121900" rIns="121900" bIns="121900" anchor="t" anchorCtr="0">
            <a:noAutofit/>
          </a:bodyPr>
          <a:lstStyle/>
          <a:p>
            <a:pPr algn="ctr"/>
            <a:endParaRPr lang="en-US" sz="1600" i="1" dirty="0">
              <a:solidFill>
                <a:srgbClr val="2C3638"/>
              </a:solidFill>
              <a:latin typeface="Open Sans"/>
              <a:ea typeface="Open Sans"/>
              <a:cs typeface="Open Sans"/>
              <a:sym typeface="Open Sans"/>
            </a:endParaRPr>
          </a:p>
        </p:txBody>
      </p:sp>
      <p:pic>
        <p:nvPicPr>
          <p:cNvPr id="5" name="Picture 4" descr="Clipart - &lt;strong&gt;Calendar&lt;/strong&gt; with Clock"/>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95800" y="3505200"/>
            <a:ext cx="2888448" cy="2667000"/>
          </a:xfrm>
          <a:prstGeom prst="rect">
            <a:avLst/>
          </a:prstGeom>
        </p:spPr>
      </p:pic>
      <p:sp>
        <p:nvSpPr>
          <p:cNvPr id="6" name="TextBox 5"/>
          <p:cNvSpPr txBox="1"/>
          <p:nvPr/>
        </p:nvSpPr>
        <p:spPr>
          <a:xfrm>
            <a:off x="3505201" y="1600200"/>
            <a:ext cx="4111958" cy="1938992"/>
          </a:xfrm>
          <a:prstGeom prst="rect">
            <a:avLst/>
          </a:prstGeom>
          <a:noFill/>
        </p:spPr>
        <p:txBody>
          <a:bodyPr wrap="none" rtlCol="0">
            <a:spAutoFit/>
          </a:bodyPr>
          <a:lstStyle/>
          <a:p>
            <a:pPr algn="ctr"/>
            <a:r>
              <a:rPr lang="en-US" sz="4000" dirty="0" smtClean="0">
                <a:solidFill>
                  <a:srgbClr val="FF0000"/>
                </a:solidFill>
              </a:rPr>
              <a:t>Area of Flexibility: </a:t>
            </a:r>
          </a:p>
          <a:p>
            <a:pPr algn="ctr"/>
            <a:r>
              <a:rPr lang="en-US" sz="4000" dirty="0" smtClean="0">
                <a:solidFill>
                  <a:srgbClr val="FF0000"/>
                </a:solidFill>
              </a:rPr>
              <a:t>Uniform Start Date</a:t>
            </a:r>
          </a:p>
          <a:p>
            <a:pPr algn="ctr"/>
            <a:r>
              <a:rPr lang="en-US" sz="4000" dirty="0" smtClean="0">
                <a:solidFill>
                  <a:srgbClr val="FF0000"/>
                </a:solidFill>
              </a:rPr>
              <a:t>Plan</a:t>
            </a:r>
          </a:p>
        </p:txBody>
      </p:sp>
    </p:spTree>
    <p:extLst>
      <p:ext uri="{BB962C8B-B14F-4D97-AF65-F5344CB8AC3E}">
        <p14:creationId xmlns:p14="http://schemas.microsoft.com/office/powerpoint/2010/main" val="20717542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371600"/>
            <a:ext cx="11816892" cy="726493"/>
          </a:xfrm>
        </p:spPr>
        <p:txBody>
          <a:bodyPr/>
          <a:lstStyle/>
          <a:p>
            <a:pPr algn="ctr"/>
            <a:r>
              <a:rPr lang="en-US" dirty="0" smtClean="0">
                <a:solidFill>
                  <a:srgbClr val="FF0000"/>
                </a:solidFill>
              </a:rPr>
              <a:t>Implementation Guidance</a:t>
            </a:r>
            <a:endParaRPr lang="en-US" dirty="0">
              <a:solidFill>
                <a:srgbClr val="FF0000"/>
              </a:solidFill>
            </a:endParaRPr>
          </a:p>
        </p:txBody>
      </p:sp>
      <p:sp>
        <p:nvSpPr>
          <p:cNvPr id="5" name="Rectangle 4"/>
          <p:cNvSpPr/>
          <p:nvPr/>
        </p:nvSpPr>
        <p:spPr>
          <a:xfrm>
            <a:off x="381000" y="2057400"/>
            <a:ext cx="11811000" cy="4358886"/>
          </a:xfrm>
          <a:prstGeom prst="rect">
            <a:avLst/>
          </a:prstGeom>
        </p:spPr>
        <p:txBody>
          <a:bodyPr wrap="square">
            <a:spAutoFit/>
          </a:bodyPr>
          <a:lstStyle/>
          <a:p>
            <a:pPr>
              <a:lnSpc>
                <a:spcPct val="107000"/>
              </a:lnSpc>
            </a:pPr>
            <a:r>
              <a:rPr lang="en-US" sz="2000" dirty="0">
                <a:latin typeface="Calibri" panose="020F0502020204030204" pitchFamily="34" charset="0"/>
                <a:ea typeface="ArialMT"/>
                <a:cs typeface="Calibri" panose="020F0502020204030204" pitchFamily="34" charset="0"/>
              </a:rPr>
              <a:t>The District will have the flexibility to designate the first day of school each year to best meet the needs of our students and community. The District does not intend to implement this exemption for the purpose of altering the language in or application of teacher contracts. This exemption will be implemented as follows</a:t>
            </a:r>
            <a:r>
              <a:rPr lang="en-US" sz="2000" dirty="0" smtClean="0">
                <a:latin typeface="Calibri" panose="020F0502020204030204" pitchFamily="34" charset="0"/>
                <a:ea typeface="ArialMT"/>
                <a:cs typeface="Calibri" panose="020F0502020204030204" pitchFamily="34" charset="0"/>
              </a:rPr>
              <a:t>:</a:t>
            </a:r>
          </a:p>
          <a:p>
            <a:pPr>
              <a:lnSpc>
                <a:spcPct val="107000"/>
              </a:lnSpc>
            </a:pP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000" dirty="0">
                <a:latin typeface="Calibri" panose="020F0502020204030204" pitchFamily="34" charset="0"/>
                <a:ea typeface="ArialMT"/>
                <a:cs typeface="Calibri" panose="020F0502020204030204" pitchFamily="34" charset="0"/>
              </a:rPr>
              <a:t>The District calendar process will continue to receive input from staff and community when developing the school calendar. </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000" dirty="0">
                <a:latin typeface="Calibri" panose="020F0502020204030204" pitchFamily="34" charset="0"/>
                <a:ea typeface="ArialMT"/>
                <a:cs typeface="Calibri" panose="020F0502020204030204" pitchFamily="34" charset="0"/>
              </a:rPr>
              <a:t>All calendar options will include provisions for a more balanced distribution of instructional time between the two semesters. </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000" dirty="0">
                <a:latin typeface="Calibri" panose="020F0502020204030204" pitchFamily="34" charset="0"/>
                <a:ea typeface="ArialMT"/>
                <a:cs typeface="Calibri" panose="020F0502020204030204" pitchFamily="34" charset="0"/>
              </a:rPr>
              <a:t>During the calendar development process, each campus will have the opportunity to vote on calendar options. </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000" dirty="0">
                <a:latin typeface="Calibri" panose="020F0502020204030204" pitchFamily="34" charset="0"/>
                <a:ea typeface="ArialMT"/>
                <a:cs typeface="Calibri" panose="020F0502020204030204" pitchFamily="34" charset="0"/>
              </a:rPr>
              <a:t>Calendar options and the results of campus votes will be presented to the District Educational Improvement Committee (DEIC). </a:t>
            </a:r>
            <a:endParaRPr lang="en-US" sz="2000" dirty="0" smtClean="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000" dirty="0" smtClean="0">
                <a:latin typeface="Calibri" panose="020F0502020204030204" pitchFamily="34" charset="0"/>
                <a:ea typeface="ArialMT"/>
                <a:cs typeface="Calibri" panose="020F0502020204030204" pitchFamily="34" charset="0"/>
              </a:rPr>
              <a:t>The DEIC will then make a calendar recommendation to the North East ISD Board of Trustees for approval.</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765987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97"/>
        <p:cNvGrpSpPr/>
        <p:nvPr/>
      </p:nvGrpSpPr>
      <p:grpSpPr>
        <a:xfrm>
          <a:off x="0" y="0"/>
          <a:ext cx="0" cy="0"/>
          <a:chOff x="0" y="0"/>
          <a:chExt cx="0" cy="0"/>
        </a:xfrm>
      </p:grpSpPr>
      <p:sp>
        <p:nvSpPr>
          <p:cNvPr id="405" name="Shape 405"/>
          <p:cNvSpPr txBox="1"/>
          <p:nvPr/>
        </p:nvSpPr>
        <p:spPr>
          <a:xfrm>
            <a:off x="4495800" y="5257800"/>
            <a:ext cx="2448000" cy="1129200"/>
          </a:xfrm>
          <a:prstGeom prst="rect">
            <a:avLst/>
          </a:prstGeom>
          <a:noFill/>
          <a:ln>
            <a:noFill/>
          </a:ln>
        </p:spPr>
        <p:txBody>
          <a:bodyPr lIns="121900" tIns="121900" rIns="121900" bIns="121900" anchor="t" anchorCtr="0">
            <a:noAutofit/>
          </a:bodyPr>
          <a:lstStyle/>
          <a:p>
            <a:pPr algn="ctr"/>
            <a:endParaRPr lang="en-US" sz="1600" i="1" dirty="0">
              <a:solidFill>
                <a:srgbClr val="2C3638"/>
              </a:solidFill>
              <a:latin typeface="Open Sans"/>
              <a:ea typeface="Open Sans"/>
              <a:cs typeface="Open Sans"/>
              <a:sym typeface="Open Sans"/>
            </a:endParaRPr>
          </a:p>
        </p:txBody>
      </p:sp>
      <p:sp>
        <p:nvSpPr>
          <p:cNvPr id="6" name="TextBox 5"/>
          <p:cNvSpPr txBox="1"/>
          <p:nvPr/>
        </p:nvSpPr>
        <p:spPr>
          <a:xfrm>
            <a:off x="514908" y="1752600"/>
            <a:ext cx="11247566" cy="2554545"/>
          </a:xfrm>
          <a:prstGeom prst="rect">
            <a:avLst/>
          </a:prstGeom>
          <a:noFill/>
        </p:spPr>
        <p:txBody>
          <a:bodyPr wrap="none" rtlCol="0">
            <a:spAutoFit/>
          </a:bodyPr>
          <a:lstStyle/>
          <a:p>
            <a:pPr algn="ctr"/>
            <a:r>
              <a:rPr lang="en-US" sz="4000" dirty="0" smtClean="0">
                <a:solidFill>
                  <a:srgbClr val="FF0000"/>
                </a:solidFill>
              </a:rPr>
              <a:t>Area of Flexibility: </a:t>
            </a:r>
          </a:p>
          <a:p>
            <a:pPr algn="ctr"/>
            <a:r>
              <a:rPr lang="en-US" sz="4000" dirty="0" smtClean="0">
                <a:solidFill>
                  <a:srgbClr val="FF0000"/>
                </a:solidFill>
              </a:rPr>
              <a:t>Teacher Certifications in the High Need Areas of</a:t>
            </a:r>
          </a:p>
          <a:p>
            <a:pPr algn="ctr"/>
            <a:r>
              <a:rPr lang="en-US" sz="4000" dirty="0" smtClean="0">
                <a:solidFill>
                  <a:srgbClr val="FF0000"/>
                </a:solidFill>
              </a:rPr>
              <a:t>Career and Technical Education and World Languages</a:t>
            </a:r>
          </a:p>
          <a:p>
            <a:pPr algn="ctr"/>
            <a:r>
              <a:rPr lang="en-US" sz="4000" dirty="0" smtClean="0">
                <a:solidFill>
                  <a:srgbClr val="FF0000"/>
                </a:solidFill>
              </a:rPr>
              <a:t>Plan</a:t>
            </a:r>
          </a:p>
        </p:txBody>
      </p:sp>
      <p:pic>
        <p:nvPicPr>
          <p:cNvPr id="2" name="Picture 1" descr="Need an icon to represent a &quot;&lt;strong&gt;Certification&lt;/strong&gt; Authority ..."/>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43400" y="4114800"/>
            <a:ext cx="3057525" cy="2286000"/>
          </a:xfrm>
          <a:prstGeom prst="rect">
            <a:avLst/>
          </a:prstGeom>
        </p:spPr>
      </p:pic>
    </p:spTree>
    <p:extLst>
      <p:ext uri="{BB962C8B-B14F-4D97-AF65-F5344CB8AC3E}">
        <p14:creationId xmlns:p14="http://schemas.microsoft.com/office/powerpoint/2010/main" val="2908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0"/>
            <a:ext cx="11816892" cy="726493"/>
          </a:xfrm>
        </p:spPr>
        <p:txBody>
          <a:bodyPr/>
          <a:lstStyle/>
          <a:p>
            <a:pPr algn="ctr"/>
            <a:r>
              <a:rPr lang="en-US" dirty="0" smtClean="0">
                <a:solidFill>
                  <a:srgbClr val="FF0000"/>
                </a:solidFill>
              </a:rPr>
              <a:t>Implementation Guidance</a:t>
            </a:r>
            <a:endParaRPr lang="en-US" dirty="0">
              <a:solidFill>
                <a:srgbClr val="FF0000"/>
              </a:solidFill>
            </a:endParaRPr>
          </a:p>
        </p:txBody>
      </p:sp>
      <p:sp>
        <p:nvSpPr>
          <p:cNvPr id="9" name="Rectangle 8"/>
          <p:cNvSpPr/>
          <p:nvPr/>
        </p:nvSpPr>
        <p:spPr>
          <a:xfrm>
            <a:off x="457200" y="2133600"/>
            <a:ext cx="10972800" cy="4645118"/>
          </a:xfrm>
          <a:prstGeom prst="rect">
            <a:avLst/>
          </a:prstGeom>
        </p:spPr>
        <p:txBody>
          <a:bodyPr wrap="square">
            <a:spAutoFit/>
          </a:bodyPr>
          <a:lstStyle/>
          <a:p>
            <a:pPr algn="just">
              <a:lnSpc>
                <a:spcPct val="107000"/>
              </a:lnSpc>
              <a:spcAft>
                <a:spcPts val="800"/>
              </a:spcAft>
            </a:pPr>
            <a:r>
              <a:rPr lang="en-US" sz="2000" dirty="0">
                <a:latin typeface="Calibri" panose="020F0502020204030204" pitchFamily="34" charset="0"/>
                <a:ea typeface="Calibri" panose="020F0502020204030204" pitchFamily="34" charset="0"/>
                <a:cs typeface="Times New Roman" panose="02020603050405020304" pitchFamily="18" charset="0"/>
              </a:rPr>
              <a:t>The District will have flexibility in hiring non-certified teachers in the areas of Career and Technical Education and World Languages to provide diverse course offerings to secondary students. </a:t>
            </a:r>
          </a:p>
          <a:p>
            <a:pPr algn="just">
              <a:lnSpc>
                <a:spcPct val="107000"/>
              </a:lnSpc>
              <a:spcAft>
                <a:spcPts val="800"/>
              </a:spcAft>
            </a:pPr>
            <a:r>
              <a:rPr lang="en-US" sz="2000" dirty="0">
                <a:latin typeface="Calibri" panose="020F0502020204030204" pitchFamily="34" charset="0"/>
                <a:ea typeface="Calibri" panose="020F0502020204030204" pitchFamily="34" charset="0"/>
                <a:cs typeface="Times New Roman" panose="02020603050405020304" pitchFamily="18" charset="0"/>
              </a:rPr>
              <a:t>This exemption will be implemented as follows: </a:t>
            </a:r>
          </a:p>
          <a:p>
            <a:pPr marL="342900" marR="0" lvl="0" indent="-342900" algn="just">
              <a:lnSpc>
                <a:spcPct val="107000"/>
              </a:lnSpc>
              <a:spcBef>
                <a:spcPts val="0"/>
              </a:spcBef>
              <a:spcAft>
                <a:spcPts val="800"/>
              </a:spcAft>
              <a:buFont typeface="Arial" panose="020B0604020202020204" pitchFamily="34" charset="0"/>
              <a:buChar char="•"/>
              <a:tabLst>
                <a:tab pos="457200" algn="l"/>
              </a:tabLst>
            </a:pPr>
            <a:r>
              <a:rPr lang="en-US" sz="2000" dirty="0">
                <a:latin typeface="Calibri" panose="020F0502020204030204" pitchFamily="34" charset="0"/>
                <a:ea typeface="Calibri" panose="020F0502020204030204" pitchFamily="34" charset="0"/>
                <a:cs typeface="Times New Roman" panose="02020603050405020304" pitchFamily="18" charset="0"/>
              </a:rPr>
              <a:t>In filling vacancies, priority consideration will be given to certified teachers.</a:t>
            </a:r>
          </a:p>
          <a:p>
            <a:pPr marL="342900" marR="0" lvl="0" indent="-342900" algn="just">
              <a:lnSpc>
                <a:spcPct val="107000"/>
              </a:lnSpc>
              <a:spcBef>
                <a:spcPts val="0"/>
              </a:spcBef>
              <a:spcAft>
                <a:spcPts val="800"/>
              </a:spcAft>
              <a:buFont typeface="Arial" panose="020B0604020202020204" pitchFamily="34" charset="0"/>
              <a:buChar char="•"/>
              <a:tabLst>
                <a:tab pos="457200" algn="l"/>
              </a:tabLst>
            </a:pPr>
            <a:r>
              <a:rPr lang="en-US" sz="2000" dirty="0">
                <a:latin typeface="Calibri" panose="020F0502020204030204" pitchFamily="34" charset="0"/>
                <a:ea typeface="Calibri" panose="020F0502020204030204" pitchFamily="34" charset="0"/>
                <a:cs typeface="Times New Roman" panose="02020603050405020304" pitchFamily="18" charset="0"/>
              </a:rPr>
              <a:t>The selection of qualified, non-certified candidates will include input from the Human Resources Department, Career and Technical Education Department or World Languages Department, and campus administration.</a:t>
            </a:r>
          </a:p>
          <a:p>
            <a:pPr marL="342900" marR="0" lvl="0" indent="-342900" algn="just">
              <a:lnSpc>
                <a:spcPct val="107000"/>
              </a:lnSpc>
              <a:spcBef>
                <a:spcPts val="0"/>
              </a:spcBef>
              <a:spcAft>
                <a:spcPts val="800"/>
              </a:spcAft>
              <a:buFont typeface="Arial" panose="020B0604020202020204" pitchFamily="34" charset="0"/>
              <a:buChar char="•"/>
              <a:tabLst>
                <a:tab pos="457200" algn="l"/>
              </a:tabLst>
            </a:pPr>
            <a:r>
              <a:rPr lang="en-US" sz="2000" dirty="0">
                <a:latin typeface="Calibri" panose="020F0502020204030204" pitchFamily="34" charset="0"/>
                <a:ea typeface="Calibri" panose="020F0502020204030204" pitchFamily="34" charset="0"/>
                <a:cs typeface="Times New Roman" panose="02020603050405020304" pitchFamily="18" charset="0"/>
              </a:rPr>
              <a:t>The establishment of a North East ISD certification track for all non-certified teachers will be established to include:</a:t>
            </a:r>
          </a:p>
          <a:p>
            <a:pPr marL="742950" marR="0" lvl="1" indent="-285750" algn="just">
              <a:lnSpc>
                <a:spcPct val="107000"/>
              </a:lnSpc>
              <a:spcBef>
                <a:spcPts val="0"/>
              </a:spcBef>
              <a:spcAft>
                <a:spcPts val="800"/>
              </a:spcAft>
              <a:buFont typeface="Arial" panose="020B0604020202020204" pitchFamily="34" charset="0"/>
              <a:buChar char="•"/>
              <a:tabLst>
                <a:tab pos="914400" algn="l"/>
              </a:tabLst>
            </a:pPr>
            <a:r>
              <a:rPr lang="en-US" sz="2000" dirty="0">
                <a:latin typeface="Calibri" panose="020F0502020204030204" pitchFamily="34" charset="0"/>
                <a:ea typeface="Calibri" panose="020F0502020204030204" pitchFamily="34" charset="0"/>
                <a:cs typeface="Times New Roman" panose="02020603050405020304" pitchFamily="18" charset="0"/>
              </a:rPr>
              <a:t>Employment criteria to ensure the non-certified teacher fulfills the certification and background check obligations; and</a:t>
            </a:r>
          </a:p>
          <a:p>
            <a:pPr marL="742950" marR="0" lvl="1" indent="-285750" algn="just">
              <a:lnSpc>
                <a:spcPct val="107000"/>
              </a:lnSpc>
              <a:spcBef>
                <a:spcPts val="0"/>
              </a:spcBef>
              <a:spcAft>
                <a:spcPts val="800"/>
              </a:spcAft>
              <a:buFont typeface="Arial" panose="020B0604020202020204" pitchFamily="34" charset="0"/>
              <a:buChar char="•"/>
              <a:tabLst>
                <a:tab pos="914400" algn="l"/>
              </a:tabLst>
            </a:pPr>
            <a:r>
              <a:rPr lang="en-US" sz="2000" dirty="0">
                <a:latin typeface="Calibri" panose="020F0502020204030204" pitchFamily="34" charset="0"/>
                <a:ea typeface="Calibri" panose="020F0502020204030204" pitchFamily="34" charset="0"/>
                <a:cs typeface="Times New Roman" panose="02020603050405020304" pitchFamily="18" charset="0"/>
              </a:rPr>
              <a:t>A timeline for completion of the certification process.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911385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200400"/>
            <a:ext cx="11816892" cy="726493"/>
          </a:xfrm>
        </p:spPr>
        <p:txBody>
          <a:bodyPr/>
          <a:lstStyle/>
          <a:p>
            <a:pPr algn="ctr"/>
            <a:r>
              <a:rPr lang="en-US" dirty="0" smtClean="0">
                <a:solidFill>
                  <a:srgbClr val="FF0000"/>
                </a:solidFill>
              </a:rPr>
              <a:t>Questions </a:t>
            </a:r>
            <a:endParaRPr lang="en-US" dirty="0">
              <a:solidFill>
                <a:srgbClr val="FF0000"/>
              </a:solidFill>
            </a:endParaRPr>
          </a:p>
        </p:txBody>
      </p:sp>
    </p:spTree>
    <p:extLst>
      <p:ext uri="{BB962C8B-B14F-4D97-AF65-F5344CB8AC3E}">
        <p14:creationId xmlns:p14="http://schemas.microsoft.com/office/powerpoint/2010/main" val="132963123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9196</TotalTime>
  <Words>534</Words>
  <Application>Microsoft Office PowerPoint</Application>
  <PresentationFormat>Widescreen</PresentationFormat>
  <Paragraphs>67</Paragraphs>
  <Slides>9</Slides>
  <Notes>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Arial</vt:lpstr>
      <vt:lpstr>ArialMT</vt:lpstr>
      <vt:lpstr>Calibri</vt:lpstr>
      <vt:lpstr>OCR A Extended</vt:lpstr>
      <vt:lpstr>Open Sans</vt:lpstr>
      <vt:lpstr>Symbol</vt:lpstr>
      <vt:lpstr>Times New Roman</vt:lpstr>
      <vt:lpstr>Office Theme</vt:lpstr>
      <vt:lpstr>PowerPoint Presentation</vt:lpstr>
      <vt:lpstr>PowerPoint Presentation</vt:lpstr>
      <vt:lpstr>PowerPoint Presentation</vt:lpstr>
      <vt:lpstr>Board Approval </vt:lpstr>
      <vt:lpstr>PowerPoint Presentation</vt:lpstr>
      <vt:lpstr>Implementation Guidance</vt:lpstr>
      <vt:lpstr>PowerPoint Presentation</vt:lpstr>
      <vt:lpstr>Implementation Guidance</vt:lpstr>
      <vt:lpstr>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Vision 2021</dc:title>
  <dc:creator>Carroll, Charles</dc:creator>
  <cp:lastModifiedBy>Bohrmann, Colleen M</cp:lastModifiedBy>
  <cp:revision>271</cp:revision>
  <cp:lastPrinted>2018-04-24T18:24:02Z</cp:lastPrinted>
  <dcterms:created xsi:type="dcterms:W3CDTF">2018-02-27T14:06:59Z</dcterms:created>
  <dcterms:modified xsi:type="dcterms:W3CDTF">2019-01-08T20:41:40Z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2016-09-22T00:00:00Z</vt:filetime>
  </property>
  <property fmtid="{D5CDD505-2E9C-101B-9397-08002B2CF9AE}" pid="3" name="LastSaved">
    <vt:filetime>2018-02-27T00:00:00Z</vt:filetime>
  </property>
</Properties>
</file>