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7" r:id="rId3"/>
    <p:sldId id="258" r:id="rId4"/>
    <p:sldId id="259" r:id="rId5"/>
    <p:sldId id="271" r:id="rId6"/>
    <p:sldId id="272" r:id="rId7"/>
    <p:sldId id="260" r:id="rId8"/>
    <p:sldId id="274" r:id="rId9"/>
    <p:sldId id="275" r:id="rId10"/>
    <p:sldId id="266" r:id="rId11"/>
    <p:sldId id="261" r:id="rId12"/>
    <p:sldId id="276" r:id="rId13"/>
    <p:sldId id="280" r:id="rId14"/>
    <p:sldId id="277" r:id="rId15"/>
    <p:sldId id="278" r:id="rId16"/>
    <p:sldId id="273" r:id="rId17"/>
    <p:sldId id="281" r:id="rId18"/>
    <p:sldId id="282" r:id="rId19"/>
    <p:sldId id="279" r:id="rId20"/>
    <p:sldId id="268" r:id="rId21"/>
    <p:sldId id="269" r:id="rId22"/>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660"/>
  </p:normalViewPr>
  <p:slideViewPr>
    <p:cSldViewPr snapToGrid="0">
      <p:cViewPr varScale="1">
        <p:scale>
          <a:sx n="60" d="100"/>
          <a:sy n="60"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40C61EBD-2B65-463E-884A-62D86E17FD2B}" type="datetimeFigureOut">
              <a:rPr lang="en-US" smtClean="0"/>
              <a:t>7/28/2020</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1A90BC12-ECC5-446A-9BFA-21C1FB627766}" type="slidenum">
              <a:rPr lang="en-US" smtClean="0"/>
              <a:t>‹#›</a:t>
            </a:fld>
            <a:endParaRPr lang="en-US"/>
          </a:p>
        </p:txBody>
      </p:sp>
    </p:spTree>
    <p:extLst>
      <p:ext uri="{BB962C8B-B14F-4D97-AF65-F5344CB8AC3E}">
        <p14:creationId xmlns:p14="http://schemas.microsoft.com/office/powerpoint/2010/main" val="733809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B339A2CE-18DF-4077-AA34-E9C9FAB59AD0}" type="datetimeFigureOut">
              <a:rPr lang="en-US" smtClean="0"/>
              <a:t>7/28/2020</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19225C69-7375-4E9C-8AB9-FEFF872C028E}" type="slidenum">
              <a:rPr lang="en-US" smtClean="0"/>
              <a:t>‹#›</a:t>
            </a:fld>
            <a:endParaRPr lang="en-US"/>
          </a:p>
        </p:txBody>
      </p:sp>
    </p:spTree>
    <p:extLst>
      <p:ext uri="{BB962C8B-B14F-4D97-AF65-F5344CB8AC3E}">
        <p14:creationId xmlns:p14="http://schemas.microsoft.com/office/powerpoint/2010/main" val="332065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5C69-7375-4E9C-8AB9-FEFF872C028E}" type="slidenum">
              <a:rPr lang="en-US" smtClean="0"/>
              <a:t>1</a:t>
            </a:fld>
            <a:endParaRPr lang="en-US"/>
          </a:p>
        </p:txBody>
      </p:sp>
    </p:spTree>
    <p:extLst>
      <p:ext uri="{BB962C8B-B14F-4D97-AF65-F5344CB8AC3E}">
        <p14:creationId xmlns:p14="http://schemas.microsoft.com/office/powerpoint/2010/main" val="285466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11</a:t>
            </a:fld>
            <a:endParaRPr lang="en-US"/>
          </a:p>
        </p:txBody>
      </p:sp>
    </p:spTree>
    <p:extLst>
      <p:ext uri="{BB962C8B-B14F-4D97-AF65-F5344CB8AC3E}">
        <p14:creationId xmlns:p14="http://schemas.microsoft.com/office/powerpoint/2010/main" val="145449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12</a:t>
            </a:fld>
            <a:endParaRPr lang="en-US"/>
          </a:p>
        </p:txBody>
      </p:sp>
    </p:spTree>
    <p:extLst>
      <p:ext uri="{BB962C8B-B14F-4D97-AF65-F5344CB8AC3E}">
        <p14:creationId xmlns:p14="http://schemas.microsoft.com/office/powerpoint/2010/main" val="262698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13</a:t>
            </a:fld>
            <a:endParaRPr lang="en-US"/>
          </a:p>
        </p:txBody>
      </p:sp>
    </p:spTree>
    <p:extLst>
      <p:ext uri="{BB962C8B-B14F-4D97-AF65-F5344CB8AC3E}">
        <p14:creationId xmlns:p14="http://schemas.microsoft.com/office/powerpoint/2010/main" val="136072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14</a:t>
            </a:fld>
            <a:endParaRPr lang="en-US"/>
          </a:p>
        </p:txBody>
      </p:sp>
    </p:spTree>
    <p:extLst>
      <p:ext uri="{BB962C8B-B14F-4D97-AF65-F5344CB8AC3E}">
        <p14:creationId xmlns:p14="http://schemas.microsoft.com/office/powerpoint/2010/main" val="111421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15</a:t>
            </a:fld>
            <a:endParaRPr lang="en-US"/>
          </a:p>
        </p:txBody>
      </p:sp>
    </p:spTree>
    <p:extLst>
      <p:ext uri="{BB962C8B-B14F-4D97-AF65-F5344CB8AC3E}">
        <p14:creationId xmlns:p14="http://schemas.microsoft.com/office/powerpoint/2010/main" val="188588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17</a:t>
            </a:fld>
            <a:endParaRPr lang="en-US"/>
          </a:p>
        </p:txBody>
      </p:sp>
    </p:spTree>
    <p:extLst>
      <p:ext uri="{BB962C8B-B14F-4D97-AF65-F5344CB8AC3E}">
        <p14:creationId xmlns:p14="http://schemas.microsoft.com/office/powerpoint/2010/main" val="407404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18</a:t>
            </a:fld>
            <a:endParaRPr lang="en-US"/>
          </a:p>
        </p:txBody>
      </p:sp>
    </p:spTree>
    <p:extLst>
      <p:ext uri="{BB962C8B-B14F-4D97-AF65-F5344CB8AC3E}">
        <p14:creationId xmlns:p14="http://schemas.microsoft.com/office/powerpoint/2010/main" val="362168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19</a:t>
            </a:fld>
            <a:endParaRPr lang="en-US"/>
          </a:p>
        </p:txBody>
      </p:sp>
    </p:spTree>
    <p:extLst>
      <p:ext uri="{BB962C8B-B14F-4D97-AF65-F5344CB8AC3E}">
        <p14:creationId xmlns:p14="http://schemas.microsoft.com/office/powerpoint/2010/main" val="220487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5C69-7375-4E9C-8AB9-FEFF872C028E}" type="slidenum">
              <a:rPr lang="en-US" smtClean="0"/>
              <a:t>20</a:t>
            </a:fld>
            <a:endParaRPr lang="en-US"/>
          </a:p>
        </p:txBody>
      </p:sp>
    </p:spTree>
    <p:extLst>
      <p:ext uri="{BB962C8B-B14F-4D97-AF65-F5344CB8AC3E}">
        <p14:creationId xmlns:p14="http://schemas.microsoft.com/office/powerpoint/2010/main" val="4192124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5C69-7375-4E9C-8AB9-FEFF872C028E}" type="slidenum">
              <a:rPr lang="en-US" smtClean="0"/>
              <a:t>21</a:t>
            </a:fld>
            <a:endParaRPr lang="en-US"/>
          </a:p>
        </p:txBody>
      </p:sp>
    </p:spTree>
    <p:extLst>
      <p:ext uri="{BB962C8B-B14F-4D97-AF65-F5344CB8AC3E}">
        <p14:creationId xmlns:p14="http://schemas.microsoft.com/office/powerpoint/2010/main" val="35116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2</a:t>
            </a:fld>
            <a:endParaRPr lang="en-US"/>
          </a:p>
        </p:txBody>
      </p:sp>
    </p:spTree>
    <p:extLst>
      <p:ext uri="{BB962C8B-B14F-4D97-AF65-F5344CB8AC3E}">
        <p14:creationId xmlns:p14="http://schemas.microsoft.com/office/powerpoint/2010/main" val="312470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9225C69-7375-4E9C-8AB9-FEFF872C028E}" type="slidenum">
              <a:rPr lang="en-US" smtClean="0"/>
              <a:t>3</a:t>
            </a:fld>
            <a:endParaRPr lang="en-US"/>
          </a:p>
        </p:txBody>
      </p:sp>
    </p:spTree>
    <p:extLst>
      <p:ext uri="{BB962C8B-B14F-4D97-AF65-F5344CB8AC3E}">
        <p14:creationId xmlns:p14="http://schemas.microsoft.com/office/powerpoint/2010/main" val="61386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4</a:t>
            </a:fld>
            <a:endParaRPr lang="en-US"/>
          </a:p>
        </p:txBody>
      </p:sp>
    </p:spTree>
    <p:extLst>
      <p:ext uri="{BB962C8B-B14F-4D97-AF65-F5344CB8AC3E}">
        <p14:creationId xmlns:p14="http://schemas.microsoft.com/office/powerpoint/2010/main" val="13839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9225C69-7375-4E9C-8AB9-FEFF872C028E}" type="slidenum">
              <a:rPr lang="en-US" smtClean="0"/>
              <a:t>5</a:t>
            </a:fld>
            <a:endParaRPr lang="en-US"/>
          </a:p>
        </p:txBody>
      </p:sp>
    </p:spTree>
    <p:extLst>
      <p:ext uri="{BB962C8B-B14F-4D97-AF65-F5344CB8AC3E}">
        <p14:creationId xmlns:p14="http://schemas.microsoft.com/office/powerpoint/2010/main" val="46780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7</a:t>
            </a:fld>
            <a:endParaRPr lang="en-US"/>
          </a:p>
        </p:txBody>
      </p:sp>
    </p:spTree>
    <p:extLst>
      <p:ext uri="{BB962C8B-B14F-4D97-AF65-F5344CB8AC3E}">
        <p14:creationId xmlns:p14="http://schemas.microsoft.com/office/powerpoint/2010/main" val="48123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8</a:t>
            </a:fld>
            <a:endParaRPr lang="en-US"/>
          </a:p>
        </p:txBody>
      </p:sp>
    </p:spTree>
    <p:extLst>
      <p:ext uri="{BB962C8B-B14F-4D97-AF65-F5344CB8AC3E}">
        <p14:creationId xmlns:p14="http://schemas.microsoft.com/office/powerpoint/2010/main" val="215077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5C69-7375-4E9C-8AB9-FEFF872C028E}" type="slidenum">
              <a:rPr lang="en-US" smtClean="0"/>
              <a:t>9</a:t>
            </a:fld>
            <a:endParaRPr lang="en-US"/>
          </a:p>
        </p:txBody>
      </p:sp>
    </p:spTree>
    <p:extLst>
      <p:ext uri="{BB962C8B-B14F-4D97-AF65-F5344CB8AC3E}">
        <p14:creationId xmlns:p14="http://schemas.microsoft.com/office/powerpoint/2010/main" val="43779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5C69-7375-4E9C-8AB9-FEFF872C028E}" type="slidenum">
              <a:rPr lang="en-US" smtClean="0"/>
              <a:t>10</a:t>
            </a:fld>
            <a:endParaRPr lang="en-US"/>
          </a:p>
        </p:txBody>
      </p:sp>
    </p:spTree>
    <p:extLst>
      <p:ext uri="{BB962C8B-B14F-4D97-AF65-F5344CB8AC3E}">
        <p14:creationId xmlns:p14="http://schemas.microsoft.com/office/powerpoint/2010/main" val="199113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41911B-2492-40D6-8DA9-49541701A05F}"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271518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1911B-2492-40D6-8DA9-49541701A05F}"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161241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1911B-2492-40D6-8DA9-49541701A05F}"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403536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1911B-2492-40D6-8DA9-49541701A05F}"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416572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41911B-2492-40D6-8DA9-49541701A05F}"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228875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41911B-2492-40D6-8DA9-49541701A05F}"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320229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41911B-2492-40D6-8DA9-49541701A05F}" type="datetimeFigureOut">
              <a:rPr lang="en-US" smtClean="0"/>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4311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1911B-2492-40D6-8DA9-49541701A05F}" type="datetimeFigureOut">
              <a:rPr lang="en-US" smtClean="0"/>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282154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911B-2492-40D6-8DA9-49541701A05F}" type="datetimeFigureOut">
              <a:rPr lang="en-US" smtClean="0"/>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403154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41911B-2492-40D6-8DA9-49541701A05F}"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163192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41911B-2492-40D6-8DA9-49541701A05F}"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961A-E90A-47EC-AC9E-9D1E3518683E}" type="slidenum">
              <a:rPr lang="en-US" smtClean="0"/>
              <a:t>‹#›</a:t>
            </a:fld>
            <a:endParaRPr lang="en-US"/>
          </a:p>
        </p:txBody>
      </p:sp>
    </p:spTree>
    <p:extLst>
      <p:ext uri="{BB962C8B-B14F-4D97-AF65-F5344CB8AC3E}">
        <p14:creationId xmlns:p14="http://schemas.microsoft.com/office/powerpoint/2010/main" val="120654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1911B-2492-40D6-8DA9-49541701A05F}" type="datetimeFigureOut">
              <a:rPr lang="en-US" smtClean="0"/>
              <a:t>7/28/2020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7961A-E90A-47EC-AC9E-9D1E3518683E}" type="slidenum">
              <a:rPr lang="en-US" smtClean="0"/>
              <a:t>‹#›</a:t>
            </a:fld>
            <a:endParaRPr lang="en-US"/>
          </a:p>
        </p:txBody>
      </p:sp>
    </p:spTree>
    <p:extLst>
      <p:ext uri="{BB962C8B-B14F-4D97-AF65-F5344CB8AC3E}">
        <p14:creationId xmlns:p14="http://schemas.microsoft.com/office/powerpoint/2010/main" val="97315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Title 9"/>
          <p:cNvPicPr>
            <a:picLocks noChangeAspect="1" noChangeArrowheads="1"/>
          </p:cNvPicPr>
          <p:nvPr/>
        </p:nvPicPr>
        <p:blipFill rotWithShape="1">
          <a:blip r:embed="rId3">
            <a:extLst>
              <a:ext uri="{28A0092B-C50C-407E-A947-70E740481C1C}">
                <a14:useLocalDpi xmlns:a14="http://schemas.microsoft.com/office/drawing/2010/main" val="0"/>
              </a:ext>
            </a:extLst>
          </a:blip>
          <a:srcRect t="9391" b="9444"/>
          <a:stretch/>
        </p:blipFill>
        <p:spPr bwMode="auto">
          <a:xfrm>
            <a:off x="2633263" y="160338"/>
            <a:ext cx="6319351" cy="3423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4350" y="3934123"/>
            <a:ext cx="9207062" cy="2677656"/>
          </a:xfrm>
          <a:prstGeom prst="rect">
            <a:avLst/>
          </a:prstGeom>
          <a:noFill/>
        </p:spPr>
        <p:txBody>
          <a:bodyPr wrap="square" rtlCol="0">
            <a:spAutoFit/>
          </a:bodyPr>
          <a:lstStyle/>
          <a:p>
            <a:r>
              <a:rPr lang="en-US" sz="7200" dirty="0" smtClean="0"/>
              <a:t>Final Rule </a:t>
            </a:r>
            <a:r>
              <a:rPr lang="en-US" sz="7200" dirty="0" smtClean="0"/>
              <a:t>Regulations</a:t>
            </a:r>
            <a:endParaRPr lang="en-US" sz="7200" dirty="0"/>
          </a:p>
          <a:p>
            <a:endParaRPr lang="en-US" sz="2800" dirty="0" smtClean="0"/>
          </a:p>
          <a:p>
            <a:endParaRPr lang="en-US" sz="1200" dirty="0"/>
          </a:p>
          <a:p>
            <a:r>
              <a:rPr lang="en-US" sz="2800" dirty="0" smtClean="0"/>
              <a:t>      Student Support/Pupil Personnel Services</a:t>
            </a:r>
          </a:p>
          <a:p>
            <a:r>
              <a:rPr lang="en-US" sz="2800" dirty="0" smtClean="0"/>
              <a:t>                 Summer Leadership 2020</a:t>
            </a:r>
            <a:endParaRPr lang="en-US" sz="2800" dirty="0" smtClean="0"/>
          </a:p>
        </p:txBody>
      </p:sp>
      <p:sp>
        <p:nvSpPr>
          <p:cNvPr id="3" name="AutoShape 2" descr="Amarillo College - Title 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255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657" y="3509014"/>
            <a:ext cx="7654834" cy="2308324"/>
          </a:xfrm>
          <a:prstGeom prst="rect">
            <a:avLst/>
          </a:prstGeom>
          <a:noFill/>
        </p:spPr>
        <p:txBody>
          <a:bodyPr wrap="square" rtlCol="0">
            <a:spAutoFit/>
          </a:bodyPr>
          <a:lstStyle/>
          <a:p>
            <a:pPr algn="ctr"/>
            <a:r>
              <a:rPr lang="en-US" sz="4800" b="1" dirty="0" smtClean="0"/>
              <a:t>Roles in the formal complaint “Grievance” Process</a:t>
            </a:r>
          </a:p>
          <a:p>
            <a:pPr algn="ctr"/>
            <a:r>
              <a:rPr lang="en-US" sz="4800" b="1" i="1" dirty="0" smtClean="0">
                <a:solidFill>
                  <a:srgbClr val="0070C0"/>
                </a:solidFill>
              </a:rPr>
              <a:t>(all different individuals)</a:t>
            </a:r>
            <a:endParaRPr lang="en-US" sz="4800" b="1" i="1" dirty="0">
              <a:solidFill>
                <a:srgbClr val="0070C0"/>
              </a:solidFill>
            </a:endParaRPr>
          </a:p>
        </p:txBody>
      </p:sp>
      <p:pic>
        <p:nvPicPr>
          <p:cNvPr id="3" name="Picture 2"/>
          <p:cNvPicPr>
            <a:picLocks noChangeAspect="1"/>
          </p:cNvPicPr>
          <p:nvPr/>
        </p:nvPicPr>
        <p:blipFill>
          <a:blip r:embed="rId3"/>
          <a:stretch>
            <a:fillRect/>
          </a:stretch>
        </p:blipFill>
        <p:spPr>
          <a:xfrm>
            <a:off x="1616366" y="126039"/>
            <a:ext cx="8785097" cy="2225233"/>
          </a:xfrm>
          <a:prstGeom prst="rect">
            <a:avLst/>
          </a:prstGeom>
        </p:spPr>
      </p:pic>
    </p:spTree>
    <p:extLst>
      <p:ext uri="{BB962C8B-B14F-4D97-AF65-F5344CB8AC3E}">
        <p14:creationId xmlns:p14="http://schemas.microsoft.com/office/powerpoint/2010/main" val="313100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0225" y="695634"/>
            <a:ext cx="5408023" cy="707886"/>
          </a:xfrm>
          <a:prstGeom prst="rect">
            <a:avLst/>
          </a:prstGeom>
          <a:noFill/>
        </p:spPr>
        <p:txBody>
          <a:bodyPr wrap="square" rtlCol="0">
            <a:spAutoFit/>
          </a:bodyPr>
          <a:lstStyle/>
          <a:p>
            <a:r>
              <a:rPr lang="en-US" sz="4000" b="1" u="sng" dirty="0" smtClean="0"/>
              <a:t>Title IX Coordinator</a:t>
            </a:r>
            <a:r>
              <a:rPr lang="en-US" sz="4000" b="1" dirty="0" smtClean="0"/>
              <a:t>:</a:t>
            </a:r>
            <a:endParaRPr lang="en-US" sz="4000" b="1" dirty="0"/>
          </a:p>
        </p:txBody>
      </p:sp>
      <p:pic>
        <p:nvPicPr>
          <p:cNvPr id="5122" name="Picture 2" descr="free pads – The Bottom Line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7703" cy="1898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ads – The Bottom Line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297" y="-1"/>
            <a:ext cx="2847703" cy="1898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56" y="1974552"/>
            <a:ext cx="11500131" cy="587853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Coordinates the school’s efforts to comply with Title IX  </a:t>
            </a:r>
            <a:endParaRPr lang="en-US" sz="2800" dirty="0" smtClean="0"/>
          </a:p>
          <a:p>
            <a:pPr marL="342900" indent="-342900">
              <a:buFont typeface="Arial" panose="020B0604020202020204" pitchFamily="34" charset="0"/>
              <a:buChar char="•"/>
            </a:pPr>
            <a:r>
              <a:rPr lang="en-US" sz="2800" dirty="0" smtClean="0"/>
              <a:t>All allegations of Title IX must be given to this individual</a:t>
            </a:r>
            <a:endParaRPr lang="en-US" sz="2800" dirty="0" smtClean="0"/>
          </a:p>
          <a:p>
            <a:pPr marL="342900" indent="-342900">
              <a:buFont typeface="Arial" panose="020B0604020202020204" pitchFamily="34" charset="0"/>
              <a:buChar char="•"/>
            </a:pPr>
            <a:r>
              <a:rPr lang="en-US" sz="2800" dirty="0" smtClean="0"/>
              <a:t>Reaches out to complainant to discuss available supportive measures</a:t>
            </a:r>
          </a:p>
          <a:p>
            <a:pPr marL="342900" indent="-342900">
              <a:buFont typeface="Arial" panose="020B0604020202020204" pitchFamily="34" charset="0"/>
              <a:buChar char="•"/>
            </a:pPr>
            <a:r>
              <a:rPr lang="en-US" sz="2800" dirty="0" smtClean="0"/>
              <a:t>May offer an informal process </a:t>
            </a:r>
          </a:p>
          <a:p>
            <a:pPr marL="342900" indent="-342900">
              <a:buFont typeface="Arial" panose="020B0604020202020204" pitchFamily="34" charset="0"/>
              <a:buChar char="•"/>
            </a:pPr>
            <a:r>
              <a:rPr lang="en-US" sz="2800" dirty="0" smtClean="0"/>
              <a:t>Signs off on the formal complaint – which is any official document alleging sexual harassment </a:t>
            </a:r>
            <a:r>
              <a:rPr lang="en-US" sz="2800" i="1" dirty="0" smtClean="0">
                <a:solidFill>
                  <a:srgbClr val="0070C0"/>
                </a:solidFill>
              </a:rPr>
              <a:t>(this may be signed by the Title IX Coordinator even if the complainant does not want to)</a:t>
            </a:r>
            <a:endParaRPr lang="en-US" sz="2800" i="1" dirty="0" smtClean="0">
              <a:solidFill>
                <a:srgbClr val="0070C0"/>
              </a:solidFill>
            </a:endParaRPr>
          </a:p>
          <a:p>
            <a:pPr marL="342900" indent="-342900">
              <a:buFont typeface="Arial" panose="020B0604020202020204" pitchFamily="34" charset="0"/>
              <a:buChar char="•"/>
            </a:pPr>
            <a:r>
              <a:rPr lang="en-US" sz="2800" dirty="0" smtClean="0"/>
              <a:t>Oversees the implementation of supportive measures during the process</a:t>
            </a:r>
            <a:endParaRPr lang="en-US" sz="2800" dirty="0" smtClean="0"/>
          </a:p>
          <a:p>
            <a:pPr marL="342900" indent="-342900">
              <a:buFont typeface="Arial" panose="020B0604020202020204" pitchFamily="34" charset="0"/>
              <a:buChar char="•"/>
            </a:pPr>
            <a:r>
              <a:rPr lang="en-US" sz="2800" dirty="0" smtClean="0"/>
              <a:t>Responsible for effectively carrying out the remedies of th</a:t>
            </a:r>
            <a:r>
              <a:rPr lang="en-US" sz="2800" dirty="0" smtClean="0"/>
              <a:t>e written decision and any supportive measures</a:t>
            </a:r>
            <a:endParaRPr lang="en-US" sz="2800" dirty="0" smtClean="0"/>
          </a:p>
          <a:p>
            <a:endParaRPr lang="en-US" sz="2400" dirty="0" smtClean="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24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0908" y="746450"/>
            <a:ext cx="4617670" cy="707886"/>
          </a:xfrm>
          <a:prstGeom prst="rect">
            <a:avLst/>
          </a:prstGeom>
          <a:noFill/>
        </p:spPr>
        <p:txBody>
          <a:bodyPr wrap="square" rtlCol="0">
            <a:spAutoFit/>
          </a:bodyPr>
          <a:lstStyle/>
          <a:p>
            <a:r>
              <a:rPr lang="en-US" sz="4000" b="1" u="sng" dirty="0" smtClean="0"/>
              <a:t>Informal Resolution</a:t>
            </a:r>
            <a:r>
              <a:rPr lang="en-US" sz="4000" b="1" dirty="0" smtClean="0"/>
              <a:t>:</a:t>
            </a:r>
            <a:endParaRPr lang="en-US" sz="4000" b="1" dirty="0"/>
          </a:p>
        </p:txBody>
      </p:sp>
      <p:pic>
        <p:nvPicPr>
          <p:cNvPr id="4" name="Picture 3" descr="Study Engineering: Explain Formal and inform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879"/>
            <a:ext cx="2732567" cy="1798033"/>
          </a:xfrm>
          <a:prstGeom prst="rect">
            <a:avLst/>
          </a:prstGeom>
        </p:spPr>
      </p:pic>
      <p:sp>
        <p:nvSpPr>
          <p:cNvPr id="7" name="TextBox 6"/>
          <p:cNvSpPr txBox="1"/>
          <p:nvPr/>
        </p:nvSpPr>
        <p:spPr>
          <a:xfrm>
            <a:off x="1289399" y="2260938"/>
            <a:ext cx="10016832" cy="369331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May only be offered on appropriate cases </a:t>
            </a:r>
            <a:r>
              <a:rPr lang="en-US" sz="2800" i="1" dirty="0" smtClean="0">
                <a:solidFill>
                  <a:srgbClr val="0070C0"/>
                </a:solidFill>
              </a:rPr>
              <a:t>(not to be offered when the respondent is an employee)</a:t>
            </a:r>
          </a:p>
          <a:p>
            <a:endParaRPr lang="en-US" sz="1400" dirty="0" smtClean="0"/>
          </a:p>
          <a:p>
            <a:pPr marL="342900" indent="-342900">
              <a:buFont typeface="Arial" panose="020B0604020202020204" pitchFamily="34" charset="0"/>
              <a:buChar char="•"/>
            </a:pPr>
            <a:r>
              <a:rPr lang="en-US" sz="2800" dirty="0" smtClean="0"/>
              <a:t>May only occur if voluntary by each party</a:t>
            </a:r>
          </a:p>
          <a:p>
            <a:endParaRPr lang="en-US" sz="1400" dirty="0" smtClean="0"/>
          </a:p>
          <a:p>
            <a:pPr marL="342900" indent="-342900">
              <a:buFont typeface="Arial" panose="020B0604020202020204" pitchFamily="34" charset="0"/>
              <a:buChar char="•"/>
            </a:pPr>
            <a:r>
              <a:rPr lang="en-US" sz="2800" dirty="0" smtClean="0"/>
              <a:t>School can </a:t>
            </a:r>
            <a:r>
              <a:rPr lang="en-US" sz="2800" b="1" dirty="0" smtClean="0">
                <a:solidFill>
                  <a:srgbClr val="0070C0"/>
                </a:solidFill>
              </a:rPr>
              <a:t>NEVER</a:t>
            </a:r>
            <a:r>
              <a:rPr lang="en-US" sz="2800" dirty="0" smtClean="0"/>
              <a:t> force, threaten, or require informal resolution</a:t>
            </a:r>
          </a:p>
          <a:p>
            <a:endParaRPr lang="en-US" sz="1400" dirty="0" smtClean="0"/>
          </a:p>
          <a:p>
            <a:pPr marL="342900" indent="-342900">
              <a:buFont typeface="Arial" panose="020B0604020202020204" pitchFamily="34" charset="0"/>
              <a:buChar char="•"/>
            </a:pPr>
            <a:r>
              <a:rPr lang="en-US" sz="2800" dirty="0" smtClean="0"/>
              <a:t>Complainant or respondent may withdraw from this process at any time and revert to a formal complaint </a:t>
            </a:r>
            <a:endParaRPr lang="en-US" sz="2800" dirty="0" smtClean="0"/>
          </a:p>
          <a:p>
            <a:endParaRPr lang="en-US" sz="2400" dirty="0"/>
          </a:p>
        </p:txBody>
      </p:sp>
      <p:pic>
        <p:nvPicPr>
          <p:cNvPr id="8" name="Picture 7" descr="Study Engineering: Explain Formal and inform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0" y="123880"/>
            <a:ext cx="2732567" cy="1798033"/>
          </a:xfrm>
          <a:prstGeom prst="rect">
            <a:avLst/>
          </a:prstGeom>
        </p:spPr>
      </p:pic>
    </p:spTree>
    <p:extLst>
      <p:ext uri="{BB962C8B-B14F-4D97-AF65-F5344CB8AC3E}">
        <p14:creationId xmlns:p14="http://schemas.microsoft.com/office/powerpoint/2010/main" val="179541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999" y="750062"/>
            <a:ext cx="7904033" cy="707886"/>
          </a:xfrm>
          <a:prstGeom prst="rect">
            <a:avLst/>
          </a:prstGeom>
          <a:noFill/>
        </p:spPr>
        <p:txBody>
          <a:bodyPr wrap="square" rtlCol="0">
            <a:spAutoFit/>
          </a:bodyPr>
          <a:lstStyle/>
          <a:p>
            <a:r>
              <a:rPr lang="en-US" sz="4000" b="1" u="sng" dirty="0" smtClean="0"/>
              <a:t>Facilitator for Informal Resolutions</a:t>
            </a:r>
            <a:r>
              <a:rPr lang="en-US" sz="4000" b="1" dirty="0" smtClean="0"/>
              <a:t>:</a:t>
            </a:r>
            <a:endParaRPr lang="en-US" sz="4000" b="1" dirty="0"/>
          </a:p>
        </p:txBody>
      </p:sp>
      <p:sp>
        <p:nvSpPr>
          <p:cNvPr id="6" name="TextBox 5"/>
          <p:cNvSpPr txBox="1"/>
          <p:nvPr/>
        </p:nvSpPr>
        <p:spPr>
          <a:xfrm>
            <a:off x="1825733" y="1980510"/>
            <a:ext cx="8916919" cy="2492990"/>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Should be independent and unbiased of the complainant and respondent</a:t>
            </a:r>
          </a:p>
          <a:p>
            <a:endParaRPr lang="en-US" sz="3200" dirty="0" smtClean="0"/>
          </a:p>
          <a:p>
            <a:pPr marL="342900" indent="-342900">
              <a:buFont typeface="Arial" panose="020B0604020202020204" pitchFamily="34" charset="0"/>
              <a:buChar char="•"/>
            </a:pPr>
            <a:r>
              <a:rPr lang="en-US" sz="3200" dirty="0" smtClean="0"/>
              <a:t>Should be trained in informal resolution efforts</a:t>
            </a:r>
          </a:p>
          <a:p>
            <a:endParaRPr lang="en-US" sz="2800" dirty="0" smtClean="0"/>
          </a:p>
        </p:txBody>
      </p:sp>
      <p:pic>
        <p:nvPicPr>
          <p:cNvPr id="4" name="Picture 3"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80" y="5093940"/>
            <a:ext cx="1735862" cy="1735862"/>
          </a:xfrm>
          <a:prstGeom prst="rect">
            <a:avLst/>
          </a:prstGeom>
        </p:spPr>
      </p:pic>
      <p:pic>
        <p:nvPicPr>
          <p:cNvPr id="7" name="Picture 6"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39" y="5056458"/>
            <a:ext cx="1810826" cy="1810826"/>
          </a:xfrm>
          <a:prstGeom prst="rect">
            <a:avLst/>
          </a:prstGeom>
        </p:spPr>
      </p:pic>
      <p:pic>
        <p:nvPicPr>
          <p:cNvPr id="8" name="Picture 7"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389" y="5086063"/>
            <a:ext cx="1743739" cy="1743739"/>
          </a:xfrm>
          <a:prstGeom prst="rect">
            <a:avLst/>
          </a:prstGeom>
        </p:spPr>
      </p:pic>
      <p:pic>
        <p:nvPicPr>
          <p:cNvPr id="9" name="Picture 8"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206" y="5056458"/>
            <a:ext cx="1810826" cy="1810826"/>
          </a:xfrm>
          <a:prstGeom prst="rect">
            <a:avLst/>
          </a:prstGeom>
        </p:spPr>
      </p:pic>
      <p:pic>
        <p:nvPicPr>
          <p:cNvPr id="10" name="Picture 9"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62" y="5160095"/>
            <a:ext cx="1712948" cy="1712948"/>
          </a:xfrm>
          <a:prstGeom prst="rect">
            <a:avLst/>
          </a:prstGeom>
        </p:spPr>
      </p:pic>
      <p:pic>
        <p:nvPicPr>
          <p:cNvPr id="11" name="Picture 10" descr="blog | Resulta2 - 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624" y="5122138"/>
            <a:ext cx="1735861" cy="1735861"/>
          </a:xfrm>
          <a:prstGeom prst="rect">
            <a:avLst/>
          </a:prstGeom>
        </p:spPr>
      </p:pic>
    </p:spTree>
    <p:extLst>
      <p:ext uri="{BB962C8B-B14F-4D97-AF65-F5344CB8AC3E}">
        <p14:creationId xmlns:p14="http://schemas.microsoft.com/office/powerpoint/2010/main" val="589916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4155" y="1222252"/>
            <a:ext cx="3136889" cy="707886"/>
          </a:xfrm>
          <a:prstGeom prst="rect">
            <a:avLst/>
          </a:prstGeom>
          <a:noFill/>
        </p:spPr>
        <p:txBody>
          <a:bodyPr wrap="square" rtlCol="0">
            <a:spAutoFit/>
          </a:bodyPr>
          <a:lstStyle/>
          <a:p>
            <a:r>
              <a:rPr lang="en-US" sz="4000" b="1" u="sng" dirty="0" smtClean="0"/>
              <a:t>Investigator</a:t>
            </a:r>
            <a:r>
              <a:rPr lang="en-US" sz="4000" b="1" dirty="0" smtClean="0"/>
              <a:t>:</a:t>
            </a:r>
            <a:endParaRPr lang="en-US" sz="4000" b="1" dirty="0"/>
          </a:p>
        </p:txBody>
      </p:sp>
      <p:sp>
        <p:nvSpPr>
          <p:cNvPr id="6" name="TextBox 5"/>
          <p:cNvSpPr txBox="1"/>
          <p:nvPr/>
        </p:nvSpPr>
        <p:spPr>
          <a:xfrm>
            <a:off x="247490" y="1861355"/>
            <a:ext cx="11642650" cy="520142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Has </a:t>
            </a:r>
            <a:r>
              <a:rPr lang="en-US" sz="2800" dirty="0" smtClean="0"/>
              <a:t>the presumption the respondent is not responsible for alleged conduct until conclusion of process</a:t>
            </a:r>
          </a:p>
          <a:p>
            <a:pPr marL="346075" indent="-346075">
              <a:buFont typeface="Arial" panose="020B0604020202020204" pitchFamily="34" charset="0"/>
              <a:buChar char="•"/>
            </a:pPr>
            <a:r>
              <a:rPr lang="en-US" sz="2800" dirty="0" smtClean="0"/>
              <a:t>Provide </a:t>
            </a:r>
            <a:r>
              <a:rPr lang="en-US" sz="2800" b="1" dirty="0" smtClean="0">
                <a:solidFill>
                  <a:srgbClr val="0070C0"/>
                </a:solidFill>
              </a:rPr>
              <a:t>BOTH</a:t>
            </a:r>
            <a:r>
              <a:rPr lang="en-US" sz="2800" dirty="0" smtClean="0"/>
              <a:t> parties with the allegation and affords each party the opportunity </a:t>
            </a:r>
            <a:r>
              <a:rPr lang="en-US" sz="2800" dirty="0" smtClean="0"/>
              <a:t>to present </a:t>
            </a:r>
            <a:r>
              <a:rPr lang="en-US" sz="2800" dirty="0" smtClean="0"/>
              <a:t>facts, evidence, questions and witnesses</a:t>
            </a:r>
            <a:endParaRPr lang="en-US" sz="2800" dirty="0" smtClean="0"/>
          </a:p>
          <a:p>
            <a:pPr marL="346075" indent="-346075">
              <a:buFont typeface="Arial" panose="020B0604020202020204" pitchFamily="34" charset="0"/>
              <a:buChar char="•"/>
            </a:pPr>
            <a:r>
              <a:rPr lang="en-US" sz="2800" dirty="0" smtClean="0"/>
              <a:t>Sends </a:t>
            </a:r>
            <a:r>
              <a:rPr lang="en-US" sz="2800" dirty="0" smtClean="0"/>
              <a:t>written notice of investigative </a:t>
            </a:r>
            <a:r>
              <a:rPr lang="en-US" sz="2800" dirty="0" smtClean="0"/>
              <a:t>interviews to both parties</a:t>
            </a:r>
            <a:endParaRPr lang="en-US" sz="2800" dirty="0" smtClean="0"/>
          </a:p>
          <a:p>
            <a:pPr indent="339725">
              <a:buFont typeface="Arial" panose="020B0604020202020204" pitchFamily="34" charset="0"/>
              <a:buChar char="•"/>
            </a:pPr>
            <a:r>
              <a:rPr lang="en-US" sz="2800" dirty="0" smtClean="0"/>
              <a:t>Send parties evidence related </a:t>
            </a:r>
            <a:r>
              <a:rPr lang="en-US" sz="2800" dirty="0" smtClean="0"/>
              <a:t>to allegation </a:t>
            </a:r>
            <a:r>
              <a:rPr lang="en-US" sz="2800" i="1" dirty="0" smtClean="0">
                <a:solidFill>
                  <a:srgbClr val="0070C0"/>
                </a:solidFill>
              </a:rPr>
              <a:t>(allow 10 days for response)</a:t>
            </a:r>
          </a:p>
          <a:p>
            <a:pPr indent="339725">
              <a:buFont typeface="Arial" panose="020B0604020202020204" pitchFamily="34" charset="0"/>
              <a:buChar char="•"/>
            </a:pPr>
            <a:r>
              <a:rPr lang="en-US" sz="2800" dirty="0" smtClean="0"/>
              <a:t>Send parties a summary </a:t>
            </a:r>
            <a:r>
              <a:rPr lang="en-US" sz="2800" dirty="0" smtClean="0"/>
              <a:t>investigative report of the relevant evidence</a:t>
            </a:r>
          </a:p>
          <a:p>
            <a:r>
              <a:rPr lang="en-US" sz="2800" dirty="0"/>
              <a:t> </a:t>
            </a:r>
            <a:r>
              <a:rPr lang="en-US" sz="2800" dirty="0" smtClean="0"/>
              <a:t>  </a:t>
            </a:r>
            <a:r>
              <a:rPr lang="en-US" sz="2800" dirty="0" smtClean="0"/>
              <a:t> </a:t>
            </a:r>
            <a:r>
              <a:rPr lang="en-US" sz="2800" i="1" dirty="0" smtClean="0">
                <a:solidFill>
                  <a:srgbClr val="0070C0"/>
                </a:solidFill>
              </a:rPr>
              <a:t>(allow 10 days </a:t>
            </a:r>
            <a:r>
              <a:rPr lang="en-US" sz="2800" i="1" dirty="0" smtClean="0">
                <a:solidFill>
                  <a:srgbClr val="0070C0"/>
                </a:solidFill>
              </a:rPr>
              <a:t>for response)</a:t>
            </a:r>
          </a:p>
          <a:p>
            <a:endParaRPr lang="en-US" sz="2800" dirty="0"/>
          </a:p>
          <a:p>
            <a:r>
              <a:rPr lang="en-US" sz="2800" b="1" dirty="0" smtClean="0"/>
              <a:t>**Not permitted to restrict the ability of either party to discuss allegations under this investigation, or to gather relevant evidence</a:t>
            </a:r>
            <a:endParaRPr lang="en-US" sz="2400" dirty="0" smtClean="0"/>
          </a:p>
          <a:p>
            <a:pPr marL="342900" indent="-342900">
              <a:buFont typeface="Arial" panose="020B0604020202020204" pitchFamily="34" charset="0"/>
              <a:buChar char="•"/>
            </a:pPr>
            <a:endParaRPr lang="en-US" sz="2400" dirty="0"/>
          </a:p>
        </p:txBody>
      </p:sp>
      <p:pic>
        <p:nvPicPr>
          <p:cNvPr id="2" name="Picture 1" descr="Investigative Worldwide News Reports | Shout Out 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9" y="71519"/>
            <a:ext cx="2907441" cy="1268954"/>
          </a:xfrm>
          <a:prstGeom prst="rect">
            <a:avLst/>
          </a:prstGeom>
        </p:spPr>
      </p:pic>
      <p:pic>
        <p:nvPicPr>
          <p:cNvPr id="7" name="Picture 6" descr="Investigative Worldwide News Reports | Shout Out 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44" y="71519"/>
            <a:ext cx="3001925" cy="1274687"/>
          </a:xfrm>
          <a:prstGeom prst="rect">
            <a:avLst/>
          </a:prstGeom>
        </p:spPr>
      </p:pic>
      <p:pic>
        <p:nvPicPr>
          <p:cNvPr id="8" name="Picture 7" descr="Investigative Worldwide News Reports | Shout Out 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269" y="71519"/>
            <a:ext cx="2978284" cy="1304360"/>
          </a:xfrm>
          <a:prstGeom prst="rect">
            <a:avLst/>
          </a:prstGeom>
        </p:spPr>
      </p:pic>
      <p:pic>
        <p:nvPicPr>
          <p:cNvPr id="9" name="Picture 8" descr="Investigative Worldwide News Reports | Shout Out 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879" y="71519"/>
            <a:ext cx="2916261" cy="1312375"/>
          </a:xfrm>
          <a:prstGeom prst="rect">
            <a:avLst/>
          </a:prstGeom>
        </p:spPr>
      </p:pic>
    </p:spTree>
    <p:extLst>
      <p:ext uri="{BB962C8B-B14F-4D97-AF65-F5344CB8AC3E}">
        <p14:creationId xmlns:p14="http://schemas.microsoft.com/office/powerpoint/2010/main" val="357843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2965" y="617061"/>
            <a:ext cx="4030277" cy="707886"/>
          </a:xfrm>
          <a:prstGeom prst="rect">
            <a:avLst/>
          </a:prstGeom>
          <a:noFill/>
        </p:spPr>
        <p:txBody>
          <a:bodyPr wrap="square" rtlCol="0">
            <a:spAutoFit/>
          </a:bodyPr>
          <a:lstStyle/>
          <a:p>
            <a:r>
              <a:rPr lang="en-US" sz="4000" b="1" u="sng" dirty="0" smtClean="0"/>
              <a:t>Decision-Maker</a:t>
            </a:r>
            <a:r>
              <a:rPr lang="en-US" sz="4000" b="1" dirty="0" smtClean="0"/>
              <a:t>:</a:t>
            </a:r>
            <a:endParaRPr lang="en-US" sz="4000" b="1" dirty="0"/>
          </a:p>
        </p:txBody>
      </p:sp>
      <p:sp>
        <p:nvSpPr>
          <p:cNvPr id="6" name="TextBox 5"/>
          <p:cNvSpPr txBox="1"/>
          <p:nvPr/>
        </p:nvSpPr>
        <p:spPr>
          <a:xfrm>
            <a:off x="631372" y="1665515"/>
            <a:ext cx="11342914" cy="587853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Must be free from conflicts of interest or bias for or against complainants or respondents</a:t>
            </a:r>
          </a:p>
          <a:p>
            <a:pPr marL="342900" indent="-342900">
              <a:buFont typeface="Arial" panose="020B0604020202020204" pitchFamily="34" charset="0"/>
              <a:buChar char="•"/>
            </a:pPr>
            <a:r>
              <a:rPr lang="en-US" sz="2800" dirty="0" smtClean="0"/>
              <a:t>Objectively </a:t>
            </a:r>
            <a:r>
              <a:rPr lang="en-US" sz="2800" dirty="0" smtClean="0"/>
              <a:t>evaluates the relevant </a:t>
            </a:r>
            <a:r>
              <a:rPr lang="en-US" sz="2800" dirty="0" smtClean="0"/>
              <a:t>evidence</a:t>
            </a:r>
            <a:endParaRPr lang="en-US" sz="2800" dirty="0" smtClean="0"/>
          </a:p>
          <a:p>
            <a:pPr marL="342900" indent="-342900">
              <a:buFont typeface="Arial" panose="020B0604020202020204" pitchFamily="34" charset="0"/>
              <a:buChar char="•"/>
            </a:pPr>
            <a:r>
              <a:rPr lang="en-US" sz="2800" dirty="0" smtClean="0"/>
              <a:t>Applies the standard of preponderance of evidence </a:t>
            </a:r>
            <a:r>
              <a:rPr lang="en-US" sz="2800" i="1" dirty="0" smtClean="0">
                <a:solidFill>
                  <a:srgbClr val="0070C0"/>
                </a:solidFill>
              </a:rPr>
              <a:t>(more likely than not)</a:t>
            </a:r>
          </a:p>
          <a:p>
            <a:pPr marL="342900" indent="-342900">
              <a:buFont typeface="Arial" panose="020B0604020202020204" pitchFamily="34" charset="0"/>
              <a:buChar char="•"/>
            </a:pPr>
            <a:r>
              <a:rPr lang="en-US" sz="2800" dirty="0" smtClean="0"/>
              <a:t>Renders a decision whether respondent is responsible for the alleged sexual harassment</a:t>
            </a:r>
          </a:p>
          <a:p>
            <a:pPr marL="342900" indent="-342900">
              <a:buFont typeface="Arial" panose="020B0604020202020204" pitchFamily="34" charset="0"/>
              <a:buChar char="•"/>
            </a:pPr>
            <a:r>
              <a:rPr lang="en-US" sz="2800" dirty="0" smtClean="0"/>
              <a:t>Sends </a:t>
            </a:r>
            <a:r>
              <a:rPr lang="en-US" sz="2800" dirty="0" smtClean="0"/>
              <a:t>a detailed summary </a:t>
            </a:r>
            <a:r>
              <a:rPr lang="en-US" sz="2800" dirty="0" smtClean="0"/>
              <a:t>of </a:t>
            </a:r>
            <a:r>
              <a:rPr lang="en-US" sz="2800" dirty="0" smtClean="0"/>
              <a:t>decision to </a:t>
            </a:r>
            <a:r>
              <a:rPr lang="en-US" sz="2800" dirty="0" smtClean="0"/>
              <a:t>parties with </a:t>
            </a:r>
            <a:r>
              <a:rPr lang="en-US" sz="2800" dirty="0" smtClean="0"/>
              <a:t>the permissible bases for appeal </a:t>
            </a:r>
            <a:r>
              <a:rPr lang="en-US" sz="2800" i="1" dirty="0" smtClean="0">
                <a:solidFill>
                  <a:srgbClr val="0070C0"/>
                </a:solidFill>
              </a:rPr>
              <a:t>(allow 10 days for response)</a:t>
            </a:r>
            <a:endParaRPr lang="en-US" sz="2800" i="1" dirty="0" smtClean="0">
              <a:solidFill>
                <a:srgbClr val="0070C0"/>
              </a:solidFill>
            </a:endParaRPr>
          </a:p>
          <a:p>
            <a:pPr marL="342900" indent="-342900">
              <a:buFont typeface="Arial" panose="020B0604020202020204" pitchFamily="34" charset="0"/>
              <a:buChar char="•"/>
            </a:pPr>
            <a:r>
              <a:rPr lang="en-US" sz="2800" dirty="0" smtClean="0"/>
              <a:t>Provides a statement and rationale for any remedies for the complainant and any disciplinary sanctions for the respondent</a:t>
            </a:r>
            <a:endParaRPr lang="en-US" sz="2800" dirty="0" smtClean="0"/>
          </a:p>
          <a:p>
            <a:endParaRPr lang="en-US" sz="2400" dirty="0" smtClean="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pic>
        <p:nvPicPr>
          <p:cNvPr id="4" name="Picture 3" descr="Decision Making - Highway Sign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341914" cy="1665514"/>
          </a:xfrm>
          <a:prstGeom prst="rect">
            <a:avLst/>
          </a:prstGeom>
        </p:spPr>
      </p:pic>
    </p:spTree>
    <p:extLst>
      <p:ext uri="{BB962C8B-B14F-4D97-AF65-F5344CB8AC3E}">
        <p14:creationId xmlns:p14="http://schemas.microsoft.com/office/powerpoint/2010/main" val="362431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eal - Highway Sign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3786" y="0"/>
            <a:ext cx="3108213" cy="2069552"/>
          </a:xfrm>
          <a:prstGeom prst="rect">
            <a:avLst/>
          </a:prstGeom>
        </p:spPr>
      </p:pic>
      <p:sp>
        <p:nvSpPr>
          <p:cNvPr id="3" name="TextBox 2"/>
          <p:cNvSpPr txBox="1"/>
          <p:nvPr/>
        </p:nvSpPr>
        <p:spPr>
          <a:xfrm>
            <a:off x="1877920" y="828519"/>
            <a:ext cx="4884387" cy="707886"/>
          </a:xfrm>
          <a:prstGeom prst="rect">
            <a:avLst/>
          </a:prstGeom>
          <a:noFill/>
        </p:spPr>
        <p:txBody>
          <a:bodyPr wrap="square" rtlCol="0">
            <a:spAutoFit/>
          </a:bodyPr>
          <a:lstStyle/>
          <a:p>
            <a:r>
              <a:rPr lang="en-US" sz="4000" b="1" u="sng" dirty="0" smtClean="0"/>
              <a:t>Grounds For Appeal</a:t>
            </a:r>
            <a:r>
              <a:rPr lang="en-US" sz="4000" b="1" dirty="0" smtClean="0"/>
              <a:t>:</a:t>
            </a:r>
            <a:endParaRPr lang="en-US" sz="4000" b="1" dirty="0"/>
          </a:p>
        </p:txBody>
      </p:sp>
      <p:sp>
        <p:nvSpPr>
          <p:cNvPr id="4" name="TextBox 3"/>
          <p:cNvSpPr txBox="1"/>
          <p:nvPr/>
        </p:nvSpPr>
        <p:spPr>
          <a:xfrm>
            <a:off x="405439" y="2069552"/>
            <a:ext cx="10016832" cy="455509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A procedural irregularity affected the outcome of the matter</a:t>
            </a:r>
          </a:p>
          <a:p>
            <a:endParaRPr lang="en-US" sz="1400" dirty="0" smtClean="0"/>
          </a:p>
          <a:p>
            <a:pPr marL="342900" indent="-342900">
              <a:buFont typeface="Arial" panose="020B0604020202020204" pitchFamily="34" charset="0"/>
              <a:buChar char="•"/>
            </a:pPr>
            <a:r>
              <a:rPr lang="en-US" sz="2800" dirty="0" smtClean="0"/>
              <a:t>New evidence has been discovered that was not reasonably available at the time of determination of responsibility or dismissal</a:t>
            </a:r>
          </a:p>
          <a:p>
            <a:endParaRPr lang="en-US" sz="1400" dirty="0" smtClean="0"/>
          </a:p>
          <a:p>
            <a:pPr marL="342900" indent="-342900">
              <a:buFont typeface="Arial" panose="020B0604020202020204" pitchFamily="34" charset="0"/>
              <a:buChar char="•"/>
            </a:pPr>
            <a:r>
              <a:rPr lang="en-US" sz="2800" dirty="0" smtClean="0"/>
              <a:t>A conflict of interest on the part of a Title IX Coordinator, an investigator, or a decision-maker, and the conflict of interest affected the outcome</a:t>
            </a:r>
          </a:p>
          <a:p>
            <a:endParaRPr lang="en-US" sz="1400" dirty="0" smtClean="0"/>
          </a:p>
          <a:p>
            <a:pPr marL="342900" indent="-342900">
              <a:buFont typeface="Arial" panose="020B0604020202020204" pitchFamily="34" charset="0"/>
              <a:buChar char="•"/>
            </a:pPr>
            <a:r>
              <a:rPr lang="en-US" sz="2800" dirty="0" smtClean="0"/>
              <a:t>A mandatory or discretionary dismissal</a:t>
            </a:r>
            <a:endParaRPr lang="en-US" sz="2800" dirty="0" smtClean="0"/>
          </a:p>
          <a:p>
            <a:endParaRPr lang="en-US" sz="2400" dirty="0"/>
          </a:p>
        </p:txBody>
      </p:sp>
    </p:spTree>
    <p:extLst>
      <p:ext uri="{BB962C8B-B14F-4D97-AF65-F5344CB8AC3E}">
        <p14:creationId xmlns:p14="http://schemas.microsoft.com/office/powerpoint/2010/main" val="48387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Case Dismissed WITHOUT Leave to Amend | FL Rule 1.110(b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152"/>
            <a:ext cx="3570961" cy="2050091"/>
          </a:xfrm>
          <a:prstGeom prst="rect">
            <a:avLst/>
          </a:prstGeom>
        </p:spPr>
      </p:pic>
      <p:sp>
        <p:nvSpPr>
          <p:cNvPr id="3" name="TextBox 2"/>
          <p:cNvSpPr txBox="1"/>
          <p:nvPr/>
        </p:nvSpPr>
        <p:spPr>
          <a:xfrm>
            <a:off x="4312776" y="577416"/>
            <a:ext cx="4937550" cy="1138773"/>
          </a:xfrm>
          <a:prstGeom prst="rect">
            <a:avLst/>
          </a:prstGeom>
          <a:noFill/>
        </p:spPr>
        <p:txBody>
          <a:bodyPr wrap="square" rtlCol="0">
            <a:spAutoFit/>
          </a:bodyPr>
          <a:lstStyle/>
          <a:p>
            <a:r>
              <a:rPr lang="en-US" sz="4000" b="1" u="sng" dirty="0" smtClean="0"/>
              <a:t>Mandatory Dismissal:</a:t>
            </a:r>
          </a:p>
          <a:p>
            <a:r>
              <a:rPr lang="en-US" sz="2800" b="1" dirty="0" smtClean="0">
                <a:solidFill>
                  <a:srgbClr val="0070C0"/>
                </a:solidFill>
              </a:rPr>
              <a:t>     (Schools MUST dismiss)</a:t>
            </a:r>
            <a:endParaRPr lang="en-US" sz="2800" b="1" dirty="0">
              <a:solidFill>
                <a:srgbClr val="0070C0"/>
              </a:solidFill>
            </a:endParaRPr>
          </a:p>
        </p:txBody>
      </p:sp>
      <p:sp>
        <p:nvSpPr>
          <p:cNvPr id="6" name="TextBox 5"/>
          <p:cNvSpPr txBox="1"/>
          <p:nvPr/>
        </p:nvSpPr>
        <p:spPr>
          <a:xfrm>
            <a:off x="1109585" y="2066181"/>
            <a:ext cx="10766983" cy="375487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If conduct described does not meet the definition of sexual harassment</a:t>
            </a:r>
          </a:p>
          <a:p>
            <a:endParaRPr lang="en-US" sz="1400" dirty="0" smtClean="0"/>
          </a:p>
          <a:p>
            <a:pPr marL="342900" indent="-342900">
              <a:buFont typeface="Arial" panose="020B0604020202020204" pitchFamily="34" charset="0"/>
              <a:buChar char="•"/>
            </a:pPr>
            <a:r>
              <a:rPr lang="en-US" sz="2800" dirty="0" smtClean="0"/>
              <a:t>If the alleged sexual harassment did not occur in the school’s educational program or activity</a:t>
            </a:r>
            <a:endParaRPr lang="en-US" sz="2800" dirty="0" smtClean="0"/>
          </a:p>
          <a:p>
            <a:endParaRPr lang="en-US" sz="1400" dirty="0" smtClean="0"/>
          </a:p>
          <a:p>
            <a:pPr marL="342900" indent="-342900">
              <a:buFont typeface="Arial" panose="020B0604020202020204" pitchFamily="34" charset="0"/>
              <a:buChar char="•"/>
            </a:pPr>
            <a:r>
              <a:rPr lang="en-US" sz="2800" dirty="0" smtClean="0"/>
              <a:t>If the alleged sexual harassment did not occur in the U.S. </a:t>
            </a:r>
            <a:r>
              <a:rPr lang="en-US" sz="2800" i="1" dirty="0" smtClean="0">
                <a:solidFill>
                  <a:srgbClr val="0070C0"/>
                </a:solidFill>
              </a:rPr>
              <a:t>(this can still be addressed under the SCOC, it just would not be in the format of a formal grievance)</a:t>
            </a:r>
          </a:p>
          <a:p>
            <a:endParaRPr lang="en-US" sz="1400" dirty="0" smtClean="0"/>
          </a:p>
        </p:txBody>
      </p:sp>
    </p:spTree>
    <p:extLst>
      <p:ext uri="{BB962C8B-B14F-4D97-AF65-F5344CB8AC3E}">
        <p14:creationId xmlns:p14="http://schemas.microsoft.com/office/powerpoint/2010/main" val="782335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Case Dismissed WITHOUT Leave to Amend | FL Rule 1.110(b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152"/>
            <a:ext cx="3570961" cy="2050091"/>
          </a:xfrm>
          <a:prstGeom prst="rect">
            <a:avLst/>
          </a:prstGeom>
        </p:spPr>
      </p:pic>
      <p:sp>
        <p:nvSpPr>
          <p:cNvPr id="3" name="TextBox 2"/>
          <p:cNvSpPr txBox="1"/>
          <p:nvPr/>
        </p:nvSpPr>
        <p:spPr>
          <a:xfrm>
            <a:off x="4057595" y="1274080"/>
            <a:ext cx="5660564" cy="1754326"/>
          </a:xfrm>
          <a:prstGeom prst="rect">
            <a:avLst/>
          </a:prstGeom>
          <a:noFill/>
        </p:spPr>
        <p:txBody>
          <a:bodyPr wrap="square" rtlCol="0">
            <a:spAutoFit/>
          </a:bodyPr>
          <a:lstStyle/>
          <a:p>
            <a:r>
              <a:rPr lang="en-US" sz="4000" b="1" u="sng" dirty="0" smtClean="0"/>
              <a:t>Discretionary Dismissal:</a:t>
            </a:r>
          </a:p>
          <a:p>
            <a:r>
              <a:rPr lang="en-US" sz="2800" b="1" dirty="0" smtClean="0">
                <a:solidFill>
                  <a:srgbClr val="0070C0"/>
                </a:solidFill>
              </a:rPr>
              <a:t>          (Schools MAY </a:t>
            </a:r>
            <a:r>
              <a:rPr lang="en-US" sz="2800" b="1" dirty="0">
                <a:solidFill>
                  <a:srgbClr val="0070C0"/>
                </a:solidFill>
              </a:rPr>
              <a:t>dismiss)</a:t>
            </a:r>
          </a:p>
          <a:p>
            <a:endParaRPr lang="en-US" sz="4000" b="1" dirty="0"/>
          </a:p>
        </p:txBody>
      </p:sp>
      <p:sp>
        <p:nvSpPr>
          <p:cNvPr id="6" name="TextBox 5"/>
          <p:cNvSpPr txBox="1"/>
          <p:nvPr/>
        </p:nvSpPr>
        <p:spPr>
          <a:xfrm>
            <a:off x="981993" y="2969950"/>
            <a:ext cx="10766983" cy="289310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If the complainant notifies the Title IX Coordinator in writing that s(he) wishes to withdraw the formal complaint</a:t>
            </a:r>
          </a:p>
          <a:p>
            <a:endParaRPr lang="en-US" sz="1400" dirty="0" smtClean="0"/>
          </a:p>
          <a:p>
            <a:pPr marL="342900" indent="-342900">
              <a:buFont typeface="Arial" panose="020B0604020202020204" pitchFamily="34" charset="0"/>
              <a:buChar char="•"/>
            </a:pPr>
            <a:r>
              <a:rPr lang="en-US" sz="2800" dirty="0" smtClean="0"/>
              <a:t>If the respondent is no loner enrolled or employed by the school</a:t>
            </a:r>
            <a:endParaRPr lang="en-US" sz="2800" dirty="0" smtClean="0"/>
          </a:p>
          <a:p>
            <a:endParaRPr lang="en-US" sz="1400" dirty="0" smtClean="0"/>
          </a:p>
          <a:p>
            <a:pPr marL="342900" indent="-342900">
              <a:buFont typeface="Arial" panose="020B0604020202020204" pitchFamily="34" charset="0"/>
              <a:buChar char="•"/>
            </a:pPr>
            <a:r>
              <a:rPr lang="en-US" sz="2800" dirty="0" smtClean="0"/>
              <a:t>If specific circumstances prevent the school from gathering evidence to reach a determination about the allegations</a:t>
            </a:r>
            <a:endParaRPr lang="en-US" sz="2800" i="1" dirty="0" smtClean="0">
              <a:solidFill>
                <a:srgbClr val="0070C0"/>
              </a:solidFill>
            </a:endParaRPr>
          </a:p>
          <a:p>
            <a:endParaRPr lang="en-US" sz="1400" dirty="0" smtClean="0"/>
          </a:p>
        </p:txBody>
      </p:sp>
    </p:spTree>
    <p:extLst>
      <p:ext uri="{BB962C8B-B14F-4D97-AF65-F5344CB8AC3E}">
        <p14:creationId xmlns:p14="http://schemas.microsoft.com/office/powerpoint/2010/main" val="213269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3762" y="452263"/>
            <a:ext cx="6607074" cy="707886"/>
          </a:xfrm>
          <a:prstGeom prst="rect">
            <a:avLst/>
          </a:prstGeom>
          <a:noFill/>
        </p:spPr>
        <p:txBody>
          <a:bodyPr wrap="square" rtlCol="0">
            <a:spAutoFit/>
          </a:bodyPr>
          <a:lstStyle/>
          <a:p>
            <a:r>
              <a:rPr lang="en-US" sz="4000" b="1" u="sng" dirty="0" smtClean="0"/>
              <a:t>Alternate Decision-Maker(s)</a:t>
            </a:r>
            <a:r>
              <a:rPr lang="en-US" sz="4000" b="1" dirty="0" smtClean="0"/>
              <a:t>:</a:t>
            </a:r>
            <a:endParaRPr lang="en-US" sz="4000" b="1" dirty="0"/>
          </a:p>
        </p:txBody>
      </p:sp>
      <p:sp>
        <p:nvSpPr>
          <p:cNvPr id="6" name="TextBox 5"/>
          <p:cNvSpPr txBox="1"/>
          <p:nvPr/>
        </p:nvSpPr>
        <p:spPr>
          <a:xfrm>
            <a:off x="620486" y="1467527"/>
            <a:ext cx="11353800" cy="418576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If </a:t>
            </a:r>
            <a:r>
              <a:rPr lang="en-US" sz="2800" dirty="0" smtClean="0"/>
              <a:t>appealed </a:t>
            </a:r>
            <a:r>
              <a:rPr lang="en-US" sz="2800" dirty="0" smtClean="0"/>
              <a:t>informs both parties in writing of </a:t>
            </a:r>
          </a:p>
          <a:p>
            <a:r>
              <a:rPr lang="en-US" sz="2800" dirty="0"/>
              <a:t> </a:t>
            </a:r>
            <a:r>
              <a:rPr lang="en-US" sz="2800" dirty="0" smtClean="0"/>
              <a:t>   </a:t>
            </a:r>
            <a:r>
              <a:rPr lang="en-US" sz="2800" dirty="0" smtClean="0"/>
              <a:t>the appeal and </a:t>
            </a:r>
            <a:r>
              <a:rPr lang="en-US" sz="2800" b="1" dirty="0" smtClean="0">
                <a:solidFill>
                  <a:srgbClr val="0070C0"/>
                </a:solidFill>
              </a:rPr>
              <a:t>grounds for the appeal</a:t>
            </a:r>
            <a:r>
              <a:rPr lang="en-US" sz="2800" dirty="0" smtClean="0"/>
              <a:t> to allow </a:t>
            </a:r>
          </a:p>
          <a:p>
            <a:r>
              <a:rPr lang="en-US" sz="2800" dirty="0"/>
              <a:t> </a:t>
            </a:r>
            <a:r>
              <a:rPr lang="en-US" sz="2800" dirty="0" smtClean="0"/>
              <a:t>   </a:t>
            </a:r>
            <a:r>
              <a:rPr lang="en-US" sz="2800" dirty="0" smtClean="0"/>
              <a:t>each party to submit a written statement </a:t>
            </a:r>
          </a:p>
          <a:p>
            <a:r>
              <a:rPr lang="en-US" sz="2800" dirty="0"/>
              <a:t> </a:t>
            </a:r>
            <a:r>
              <a:rPr lang="en-US" sz="2800" dirty="0" smtClean="0"/>
              <a:t>   </a:t>
            </a:r>
            <a:r>
              <a:rPr lang="en-US" sz="2800" dirty="0" smtClean="0"/>
              <a:t>supporting or challenging the outcome</a:t>
            </a:r>
          </a:p>
          <a:p>
            <a:endParaRPr lang="en-US" sz="1400" dirty="0" smtClean="0"/>
          </a:p>
          <a:p>
            <a:pPr marL="342900" indent="-342900">
              <a:buFont typeface="Arial" panose="020B0604020202020204" pitchFamily="34" charset="0"/>
              <a:buChar char="•"/>
            </a:pPr>
            <a:r>
              <a:rPr lang="en-US" sz="2800" dirty="0" smtClean="0"/>
              <a:t>Considers both parties written statements</a:t>
            </a:r>
          </a:p>
          <a:p>
            <a:endParaRPr lang="en-US" sz="1400" dirty="0" smtClean="0"/>
          </a:p>
          <a:p>
            <a:pPr marL="342900" indent="-342900">
              <a:buFont typeface="Arial" panose="020B0604020202020204" pitchFamily="34" charset="0"/>
              <a:buChar char="•"/>
            </a:pPr>
            <a:r>
              <a:rPr lang="en-US" sz="2800" dirty="0" smtClean="0"/>
              <a:t>Sends a written decision to both parties </a:t>
            </a:r>
          </a:p>
          <a:p>
            <a:endParaRPr lang="en-US" sz="1400" dirty="0" smtClean="0"/>
          </a:p>
          <a:p>
            <a:pPr marL="342900" indent="-342900">
              <a:buFont typeface="Arial" panose="020B0604020202020204" pitchFamily="34" charset="0"/>
              <a:buChar char="•"/>
            </a:pPr>
            <a:r>
              <a:rPr lang="en-US" sz="2800" dirty="0" smtClean="0"/>
              <a:t>The determination about whether the  respondent is responsible for the sexual harassment allegations becomes </a:t>
            </a:r>
            <a:r>
              <a:rPr lang="en-US" sz="2800" b="1" dirty="0" smtClean="0"/>
              <a:t>FINAL &amp; grievance process is over.</a:t>
            </a:r>
            <a:endParaRPr lang="en-US" sz="2800" b="1" dirty="0" smtClean="0"/>
          </a:p>
        </p:txBody>
      </p:sp>
      <p:pic>
        <p:nvPicPr>
          <p:cNvPr id="2" name="Picture 1" descr="HireRight, hire, interviews, candidate, candida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650" y="144884"/>
            <a:ext cx="3943350" cy="3752850"/>
          </a:xfrm>
          <a:prstGeom prst="rect">
            <a:avLst/>
          </a:prstGeom>
        </p:spPr>
      </p:pic>
    </p:spTree>
    <p:extLst>
      <p:ext uri="{BB962C8B-B14F-4D97-AF65-F5344CB8AC3E}">
        <p14:creationId xmlns:p14="http://schemas.microsoft.com/office/powerpoint/2010/main" val="3849759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749" y="3136904"/>
            <a:ext cx="9248502" cy="3416320"/>
          </a:xfrm>
          <a:prstGeom prst="rect">
            <a:avLst/>
          </a:prstGeom>
        </p:spPr>
        <p:txBody>
          <a:bodyPr wrap="square">
            <a:spAutoFit/>
          </a:bodyPr>
          <a:lstStyle/>
          <a:p>
            <a:r>
              <a:rPr lang="en-US" sz="3600" dirty="0"/>
              <a:t>On May 6, 2020—The U.S. department of Education released  the Final Rule under the Title IX of the Educational Amendments Act of 1972, which prohibits discrimination on the basis of sex in educational programs or activities receiving federal funds.</a:t>
            </a:r>
          </a:p>
        </p:txBody>
      </p:sp>
      <p:pic>
        <p:nvPicPr>
          <p:cNvPr id="4" name="Picture 3" descr="Great Basin College: Rights and Responsibilities - Title 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425700"/>
          </a:xfrm>
          <a:prstGeom prst="rect">
            <a:avLst/>
          </a:prstGeom>
        </p:spPr>
      </p:pic>
    </p:spTree>
    <p:extLst>
      <p:ext uri="{BB962C8B-B14F-4D97-AF65-F5344CB8AC3E}">
        <p14:creationId xmlns:p14="http://schemas.microsoft.com/office/powerpoint/2010/main" val="606578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730" y="1343432"/>
            <a:ext cx="9239692" cy="4893647"/>
          </a:xfrm>
          <a:prstGeom prst="rect">
            <a:avLst/>
          </a:prstGeom>
        </p:spPr>
        <p:txBody>
          <a:bodyPr wrap="square">
            <a:spAutoFit/>
          </a:bodyPr>
          <a:lstStyle/>
          <a:p>
            <a:pPr marL="338137" indent="-285750">
              <a:buFont typeface="Arial" panose="020B0604020202020204" pitchFamily="34" charset="0"/>
              <a:buChar char="•"/>
            </a:pPr>
            <a:r>
              <a:rPr lang="en-US" sz="2800" dirty="0" smtClean="0"/>
              <a:t>Notice of the grievance process,  Title IX </a:t>
            </a:r>
            <a:r>
              <a:rPr lang="en-US" sz="2800" dirty="0" smtClean="0"/>
              <a:t>Coordinator (with all of their various way to be contacted), </a:t>
            </a:r>
            <a:r>
              <a:rPr lang="en-US" sz="2800" dirty="0" smtClean="0"/>
              <a:t>how to file a formal complaint, and training must be displayed on </a:t>
            </a:r>
            <a:r>
              <a:rPr lang="en-US" sz="2800" dirty="0" smtClean="0"/>
              <a:t>the website</a:t>
            </a:r>
            <a:r>
              <a:rPr lang="en-US" sz="2800" dirty="0" smtClean="0"/>
              <a:t>, provided to students, parents/guardians, employees, applicants and </a:t>
            </a:r>
            <a:r>
              <a:rPr lang="en-US" sz="2800" dirty="0" smtClean="0"/>
              <a:t>organizations</a:t>
            </a:r>
          </a:p>
          <a:p>
            <a:pPr marL="52387"/>
            <a:endParaRPr lang="en-US" sz="2800" dirty="0" smtClean="0"/>
          </a:p>
          <a:p>
            <a:pPr marL="338137" indent="-285750">
              <a:buFont typeface="Arial" panose="020B0604020202020204" pitchFamily="34" charset="0"/>
              <a:buChar char="•"/>
            </a:pPr>
            <a:r>
              <a:rPr lang="en-US" sz="2800" dirty="0" smtClean="0"/>
              <a:t>Records of all documentation must be kept for </a:t>
            </a:r>
            <a:r>
              <a:rPr lang="en-US" sz="2800" b="1" u="sng" dirty="0" smtClean="0">
                <a:solidFill>
                  <a:srgbClr val="0070C0"/>
                </a:solidFill>
              </a:rPr>
              <a:t>7 years</a:t>
            </a:r>
          </a:p>
          <a:p>
            <a:pPr marL="52387"/>
            <a:endParaRPr lang="en-US" sz="2800" b="1" u="sng" dirty="0" smtClean="0">
              <a:solidFill>
                <a:srgbClr val="0070C0"/>
              </a:solidFill>
            </a:endParaRPr>
          </a:p>
          <a:p>
            <a:pPr marL="338137" indent="-285750">
              <a:buFont typeface="Arial" panose="020B0604020202020204" pitchFamily="34" charset="0"/>
              <a:buChar char="•"/>
            </a:pPr>
            <a:r>
              <a:rPr lang="en-US" sz="2800" dirty="0" smtClean="0"/>
              <a:t>No school person is allowed to retaliate against anyone for exercising rights under Title IX</a:t>
            </a:r>
            <a:endParaRPr lang="en-US" sz="2800" dirty="0" smtClean="0"/>
          </a:p>
          <a:p>
            <a:pPr marL="338137" indent="-285750">
              <a:buFont typeface="Arial" panose="020B0604020202020204" pitchFamily="34" charset="0"/>
              <a:buChar char="•"/>
            </a:pPr>
            <a:endParaRPr lang="en-US" sz="3200" dirty="0"/>
          </a:p>
        </p:txBody>
      </p:sp>
      <p:sp>
        <p:nvSpPr>
          <p:cNvPr id="3" name="TextBox 2"/>
          <p:cNvSpPr txBox="1"/>
          <p:nvPr/>
        </p:nvSpPr>
        <p:spPr>
          <a:xfrm>
            <a:off x="4968612" y="195132"/>
            <a:ext cx="6021977" cy="584775"/>
          </a:xfrm>
          <a:prstGeom prst="rect">
            <a:avLst/>
          </a:prstGeom>
          <a:noFill/>
        </p:spPr>
        <p:txBody>
          <a:bodyPr wrap="square" rtlCol="0">
            <a:spAutoFit/>
          </a:bodyPr>
          <a:lstStyle/>
          <a:p>
            <a:r>
              <a:rPr lang="en-US" sz="3200" b="1" u="sng" dirty="0" smtClean="0"/>
              <a:t>Additional Information</a:t>
            </a:r>
            <a:r>
              <a:rPr lang="en-US" sz="3200" b="1" dirty="0" smtClean="0"/>
              <a:t>:</a:t>
            </a:r>
            <a:endParaRPr lang="en-US" sz="3200" b="1" dirty="0"/>
          </a:p>
        </p:txBody>
      </p:sp>
      <p:pic>
        <p:nvPicPr>
          <p:cNvPr id="7170" name="Picture 2" descr="Title Ix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9412"/>
          <a:stretch/>
        </p:blipFill>
        <p:spPr bwMode="auto">
          <a:xfrm>
            <a:off x="0" y="340242"/>
            <a:ext cx="2690037" cy="567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5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4819" y="3042595"/>
            <a:ext cx="6178732" cy="2308324"/>
          </a:xfrm>
          <a:prstGeom prst="rect">
            <a:avLst/>
          </a:prstGeom>
          <a:noFill/>
        </p:spPr>
        <p:txBody>
          <a:bodyPr wrap="square" rtlCol="0">
            <a:spAutoFit/>
          </a:bodyPr>
          <a:lstStyle/>
          <a:p>
            <a:pPr algn="ctr"/>
            <a:r>
              <a:rPr lang="en-US" sz="4800" dirty="0" smtClean="0"/>
              <a:t>Much More  Information &amp; Training  Coming Soon!!!</a:t>
            </a:r>
            <a:endParaRPr lang="en-US" sz="4800" dirty="0"/>
          </a:p>
        </p:txBody>
      </p:sp>
      <p:pic>
        <p:nvPicPr>
          <p:cNvPr id="3" name="Picture 2" descr="New school year brings new sexual harassment and assault regulations -  Metro Voice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3" y="0"/>
            <a:ext cx="12013323" cy="222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davesfsc.com/wp-content/uploads/2019/03/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680" y="0"/>
            <a:ext cx="2821577" cy="2821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332128"/>
            <a:ext cx="11641068" cy="7478970"/>
          </a:xfrm>
          <a:prstGeom prst="rect">
            <a:avLst/>
          </a:prstGeom>
          <a:noFill/>
        </p:spPr>
        <p:txBody>
          <a:bodyPr wrap="square" rtlCol="0">
            <a:spAutoFit/>
          </a:bodyPr>
          <a:lstStyle/>
          <a:p>
            <a:pPr algn="ctr"/>
            <a:r>
              <a:rPr lang="en-US" sz="3600" b="1" u="sng" dirty="0" smtClean="0"/>
              <a:t>What Does This Mean</a:t>
            </a:r>
            <a:r>
              <a:rPr lang="en-US" sz="3600" b="1" dirty="0" smtClean="0"/>
              <a:t>?</a:t>
            </a:r>
          </a:p>
          <a:p>
            <a:endParaRPr lang="en-US" sz="2800" dirty="0"/>
          </a:p>
          <a:p>
            <a:pPr marL="285750" indent="-285750">
              <a:buFont typeface="Arial" panose="020B0604020202020204" pitchFamily="34" charset="0"/>
              <a:buChar char="•"/>
            </a:pPr>
            <a:r>
              <a:rPr lang="en-US" sz="2800" dirty="0" smtClean="0"/>
              <a:t>This is a federal mandate not a District or state </a:t>
            </a:r>
            <a:r>
              <a:rPr lang="en-US" sz="2800" dirty="0" smtClean="0"/>
              <a:t>mandate</a:t>
            </a:r>
          </a:p>
          <a:p>
            <a:endParaRPr lang="en-US" sz="2800" dirty="0" smtClean="0"/>
          </a:p>
          <a:p>
            <a:pPr marL="285750" indent="-285750">
              <a:buFont typeface="Arial" panose="020B0604020202020204" pitchFamily="34" charset="0"/>
              <a:buChar char="•"/>
            </a:pPr>
            <a:r>
              <a:rPr lang="en-US" sz="2800" dirty="0" smtClean="0"/>
              <a:t>Any educational institution must comply with all of the regulations or lose federal funds </a:t>
            </a:r>
            <a:r>
              <a:rPr lang="en-US" sz="2800" i="1" dirty="0" smtClean="0">
                <a:solidFill>
                  <a:srgbClr val="0070C0"/>
                </a:solidFill>
              </a:rPr>
              <a:t>(this includes charters, public schools, colleges and universities</a:t>
            </a:r>
            <a:r>
              <a:rPr lang="en-US" sz="2800" i="1" dirty="0" smtClean="0">
                <a:solidFill>
                  <a:srgbClr val="0070C0"/>
                </a:solidFill>
              </a:rPr>
              <a:t>)</a:t>
            </a:r>
          </a:p>
          <a:p>
            <a:endParaRPr lang="en-US" sz="2800" dirty="0" smtClean="0">
              <a:solidFill>
                <a:srgbClr val="0070C0"/>
              </a:solidFill>
            </a:endParaRPr>
          </a:p>
          <a:p>
            <a:pPr marL="285750" indent="-285750">
              <a:buFont typeface="Arial" panose="020B0604020202020204" pitchFamily="34" charset="0"/>
              <a:buChar char="•"/>
            </a:pPr>
            <a:r>
              <a:rPr lang="en-US" sz="2800" dirty="0" smtClean="0"/>
              <a:t>Any </a:t>
            </a:r>
            <a:r>
              <a:rPr lang="en-US" sz="2800" dirty="0" smtClean="0"/>
              <a:t>K-12 school must respond to an allegation that occurs in the school’s educational program or activity against a person in the U.S.</a:t>
            </a:r>
          </a:p>
          <a:p>
            <a:pPr marL="692150" indent="-460375">
              <a:buFont typeface="Courier New" panose="02070309020205020404" pitchFamily="49" charset="0"/>
              <a:buChar char="o"/>
            </a:pPr>
            <a:r>
              <a:rPr lang="en-US" sz="2800" dirty="0" smtClean="0"/>
              <a:t>A school’s “program or activity” is defined broadly to include locations, events, or circumstances over which the school exercised substantial control over the individual alleged to have committed sexual harassment and the context in which the alleged harassment occurred</a:t>
            </a:r>
          </a:p>
          <a:p>
            <a:pPr marL="284163" indent="-284163">
              <a:buFont typeface="Arial" panose="020B0604020202020204" pitchFamily="34" charset="0"/>
              <a:buChar char="•"/>
            </a:pPr>
            <a:endParaRPr lang="en-US" dirty="0" smtClean="0"/>
          </a:p>
          <a:p>
            <a:pPr marL="285750" indent="-53975">
              <a:buFont typeface="Courier New" panose="02070309020205020404" pitchFamily="49" charset="0"/>
              <a:buChar char="o"/>
            </a:pPr>
            <a:endParaRPr lang="en-US" dirty="0" smtClean="0"/>
          </a:p>
          <a:p>
            <a:endParaRPr lang="en-US" dirty="0" smtClean="0"/>
          </a:p>
          <a:p>
            <a:endParaRPr lang="en-US" dirty="0" smtClean="0"/>
          </a:p>
          <a:p>
            <a:endParaRPr lang="en-US" dirty="0" smtClean="0"/>
          </a:p>
          <a:p>
            <a:pPr marL="285750" indent="-285750">
              <a:buFont typeface="Arial" panose="020B0604020202020204" pitchFamily="34" charset="0"/>
              <a:buChar char="•"/>
            </a:pPr>
            <a:endParaRPr lang="en-US" dirty="0"/>
          </a:p>
        </p:txBody>
      </p:sp>
      <p:sp>
        <p:nvSpPr>
          <p:cNvPr id="2" name="AutoShape 2" descr="Title IX: | David Porter Free Speech Cor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331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tle IX | Georgia Institute of Technology | Atlanta, GA | TitleIX at  Georgia 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2309" cy="2003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435" y="318977"/>
            <a:ext cx="11750565" cy="6432530"/>
          </a:xfrm>
          <a:prstGeom prst="rect">
            <a:avLst/>
          </a:prstGeom>
          <a:noFill/>
        </p:spPr>
        <p:txBody>
          <a:bodyPr wrap="square" rtlCol="0">
            <a:spAutoFit/>
          </a:bodyPr>
          <a:lstStyle/>
          <a:p>
            <a:pPr algn="ctr"/>
            <a:r>
              <a:rPr lang="en-US" sz="3600" b="1" u="sng" dirty="0" smtClean="0"/>
              <a:t>What is “Sexual Harassment?”</a:t>
            </a:r>
          </a:p>
          <a:p>
            <a:endParaRPr lang="en-US" dirty="0" smtClean="0"/>
          </a:p>
          <a:p>
            <a:r>
              <a:rPr lang="en-US" sz="3200" dirty="0" smtClean="0"/>
              <a:t>              </a:t>
            </a:r>
            <a:r>
              <a:rPr lang="en-US" sz="3200" dirty="0" smtClean="0"/>
              <a:t>        </a:t>
            </a:r>
            <a:r>
              <a:rPr lang="en-US" sz="2800" b="1" dirty="0" smtClean="0"/>
              <a:t>It </a:t>
            </a:r>
            <a:r>
              <a:rPr lang="en-US" sz="2800" b="1" dirty="0" smtClean="0"/>
              <a:t>is conduct on the basis of sex that meets one of </a:t>
            </a:r>
            <a:r>
              <a:rPr lang="en-US" sz="2800" b="1" dirty="0" smtClean="0"/>
              <a:t>the</a:t>
            </a:r>
          </a:p>
          <a:p>
            <a:r>
              <a:rPr lang="en-US" sz="2800" b="1" dirty="0"/>
              <a:t> </a:t>
            </a:r>
            <a:r>
              <a:rPr lang="en-US" sz="2800" b="1" dirty="0" smtClean="0"/>
              <a:t>                                                </a:t>
            </a:r>
            <a:r>
              <a:rPr lang="en-US" sz="2800" b="1" dirty="0" smtClean="0"/>
              <a:t> following </a:t>
            </a:r>
            <a:r>
              <a:rPr lang="en-US" sz="2800" b="1" dirty="0" smtClean="0"/>
              <a:t>3 criteria</a:t>
            </a:r>
            <a:r>
              <a:rPr lang="en-US" sz="2800" b="1" dirty="0" smtClean="0"/>
              <a:t>:</a:t>
            </a:r>
          </a:p>
          <a:p>
            <a:endParaRPr lang="en-US" sz="2800" b="1" dirty="0" smtClean="0"/>
          </a:p>
          <a:p>
            <a:pPr marL="285750" indent="-285750">
              <a:buFont typeface="Arial" panose="020B0604020202020204" pitchFamily="34" charset="0"/>
              <a:buChar char="•"/>
            </a:pPr>
            <a:r>
              <a:rPr lang="en-US" sz="2800" dirty="0" smtClean="0"/>
              <a:t>A </a:t>
            </a:r>
            <a:r>
              <a:rPr lang="en-US" sz="2800" dirty="0" smtClean="0"/>
              <a:t>conditioning </a:t>
            </a:r>
            <a:r>
              <a:rPr lang="en-US" sz="2800" dirty="0" smtClean="0"/>
              <a:t>educational benefits on participation in unwelcome sexual conduct (i.e., </a:t>
            </a:r>
            <a:r>
              <a:rPr lang="en-US" sz="2800" i="1" dirty="0" smtClean="0"/>
              <a:t>quid pro quo);</a:t>
            </a:r>
            <a:r>
              <a:rPr lang="en-US" sz="2800" dirty="0" smtClean="0"/>
              <a:t> </a:t>
            </a:r>
            <a:r>
              <a:rPr lang="en-US" sz="2800" dirty="0" smtClean="0"/>
              <a:t>or</a:t>
            </a:r>
          </a:p>
          <a:p>
            <a:endParaRPr lang="en-US" sz="1400" dirty="0" smtClean="0"/>
          </a:p>
          <a:p>
            <a:pPr marL="285750" indent="-285750">
              <a:buFont typeface="Arial" panose="020B0604020202020204" pitchFamily="34" charset="0"/>
              <a:buChar char="•"/>
            </a:pPr>
            <a:r>
              <a:rPr lang="en-US" sz="2800" dirty="0" smtClean="0"/>
              <a:t>Unwelcome conduct determined by a reasonable person to be so severe, pervasive, and objectively offensive that it effectively denies a person equal access to the school’s educational program or activity; </a:t>
            </a:r>
            <a:r>
              <a:rPr lang="en-US" sz="2800" dirty="0" smtClean="0"/>
              <a:t>or</a:t>
            </a:r>
          </a:p>
          <a:p>
            <a:endParaRPr lang="en-US" sz="1400" dirty="0" smtClean="0">
              <a:solidFill>
                <a:srgbClr val="0070C0"/>
              </a:solidFill>
            </a:endParaRPr>
          </a:p>
          <a:p>
            <a:pPr marL="285750" indent="-285750">
              <a:buFont typeface="Arial" panose="020B0604020202020204" pitchFamily="34" charset="0"/>
              <a:buChar char="•"/>
            </a:pPr>
            <a:r>
              <a:rPr lang="en-US" sz="2800" dirty="0" smtClean="0"/>
              <a:t>Sexual assault, dating violence, domestic violence, or stalking as those terms are defined under other Federal laws called the </a:t>
            </a:r>
            <a:r>
              <a:rPr lang="en-US" sz="2800" dirty="0" err="1" smtClean="0"/>
              <a:t>Clery</a:t>
            </a:r>
            <a:r>
              <a:rPr lang="en-US" sz="2800" dirty="0" smtClean="0"/>
              <a:t>-Act and the Violence Against Women Act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820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sketball Whistle Lizenzfreie Fotos, Bilder Und Stock Fotografie. Image  4354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8"/>
            <a:ext cx="2556094" cy="191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5" y="312737"/>
            <a:ext cx="11752646" cy="7201972"/>
          </a:xfrm>
          <a:prstGeom prst="rect">
            <a:avLst/>
          </a:prstGeom>
          <a:noFill/>
        </p:spPr>
        <p:txBody>
          <a:bodyPr wrap="square" rtlCol="0">
            <a:spAutoFit/>
          </a:bodyPr>
          <a:lstStyle/>
          <a:p>
            <a:pPr algn="ctr"/>
            <a:r>
              <a:rPr lang="en-US" sz="3600" b="1" dirty="0" smtClean="0"/>
              <a:t>                 </a:t>
            </a:r>
            <a:r>
              <a:rPr lang="en-US" sz="3600" b="1" u="sng" dirty="0" smtClean="0"/>
              <a:t>When Does A School Have Notice</a:t>
            </a:r>
            <a:r>
              <a:rPr lang="en-US" sz="3600" b="1" dirty="0" smtClean="0"/>
              <a:t>?</a:t>
            </a:r>
            <a:endParaRPr lang="en-US" sz="3600" b="1" dirty="0" smtClean="0"/>
          </a:p>
          <a:p>
            <a:endParaRPr lang="en-US" sz="2800" dirty="0"/>
          </a:p>
          <a:p>
            <a:pPr marL="3311525" indent="-400050">
              <a:buFont typeface="Arial" panose="020B0604020202020204" pitchFamily="34" charset="0"/>
              <a:buChar char="•"/>
            </a:pPr>
            <a:r>
              <a:rPr lang="en-US" sz="2800" dirty="0" smtClean="0"/>
              <a:t>A school has </a:t>
            </a:r>
            <a:r>
              <a:rPr lang="en-US" sz="2800" b="1" dirty="0" smtClean="0">
                <a:solidFill>
                  <a:srgbClr val="0070C0"/>
                </a:solidFill>
              </a:rPr>
              <a:t>actual </a:t>
            </a:r>
            <a:r>
              <a:rPr lang="en-US" sz="2800" b="1" dirty="0" smtClean="0">
                <a:solidFill>
                  <a:srgbClr val="0070C0"/>
                </a:solidFill>
              </a:rPr>
              <a:t>knowledge </a:t>
            </a:r>
            <a:r>
              <a:rPr lang="en-US" sz="2800" dirty="0" smtClean="0"/>
              <a:t>whenever </a:t>
            </a:r>
            <a:r>
              <a:rPr lang="en-US" sz="2800" b="1" u="sng" dirty="0" smtClean="0">
                <a:solidFill>
                  <a:srgbClr val="0070C0"/>
                </a:solidFill>
              </a:rPr>
              <a:t>ANY</a:t>
            </a:r>
            <a:r>
              <a:rPr lang="en-US" sz="2800" dirty="0" smtClean="0">
                <a:solidFill>
                  <a:srgbClr val="0070C0"/>
                </a:solidFill>
              </a:rPr>
              <a:t> </a:t>
            </a:r>
            <a:r>
              <a:rPr lang="en-US" sz="2800" dirty="0" smtClean="0"/>
              <a:t>employee has </a:t>
            </a:r>
            <a:r>
              <a:rPr lang="en-US" sz="2800" dirty="0" smtClean="0"/>
              <a:t>“notice” a person may have been victimized by sexual harassment.</a:t>
            </a:r>
          </a:p>
          <a:p>
            <a:pPr marL="4171950" lvl="1" indent="-798513"/>
            <a:r>
              <a:rPr lang="en-US" sz="2800" dirty="0" smtClean="0"/>
              <a:t>* Auxiliary Staff		* Custodial Staff</a:t>
            </a:r>
          </a:p>
          <a:p>
            <a:pPr marL="4171950" lvl="1" indent="-798513"/>
            <a:r>
              <a:rPr lang="en-US" sz="2800" dirty="0" smtClean="0"/>
              <a:t>* Bus Drivers			* Paraprofessionals	</a:t>
            </a:r>
          </a:p>
          <a:p>
            <a:pPr marL="4171950" lvl="1" indent="-798513"/>
            <a:r>
              <a:rPr lang="en-US" sz="2800" dirty="0" smtClean="0"/>
              <a:t>* Cafeteria Staff		* Substitutes</a:t>
            </a:r>
          </a:p>
          <a:p>
            <a:pPr marL="4171950" lvl="1" indent="-798513"/>
            <a:r>
              <a:rPr lang="en-US" sz="2800" dirty="0" smtClean="0"/>
              <a:t>* Certified Staff		* Any others</a:t>
            </a:r>
          </a:p>
          <a:p>
            <a:pPr lvl="1"/>
            <a:endParaRPr lang="en-US" sz="2800" dirty="0" smtClean="0"/>
          </a:p>
          <a:p>
            <a:pPr marL="284163" indent="-284163">
              <a:buFont typeface="Arial" panose="020B0604020202020204" pitchFamily="34" charset="0"/>
              <a:buChar char="•"/>
            </a:pPr>
            <a:r>
              <a:rPr lang="en-US" sz="2800" dirty="0" smtClean="0"/>
              <a:t>Any person, whether it </a:t>
            </a:r>
            <a:r>
              <a:rPr lang="en-US" sz="2800" dirty="0"/>
              <a:t>is someone from the list </a:t>
            </a:r>
            <a:r>
              <a:rPr lang="en-US" sz="2800" dirty="0" smtClean="0"/>
              <a:t>above, the </a:t>
            </a:r>
            <a:r>
              <a:rPr lang="en-US" sz="2800" dirty="0" smtClean="0"/>
              <a:t>alleged victim or a parent/guardian, a friend or bystander has the right to report sexual harassment</a:t>
            </a:r>
            <a:endParaRPr lang="en-US" sz="2800" dirty="0" smtClean="0"/>
          </a:p>
          <a:p>
            <a:pPr marL="231775"/>
            <a:endParaRPr lang="en-US" dirty="0" smtClean="0"/>
          </a:p>
          <a:p>
            <a:endParaRPr lang="en-US" dirty="0" smtClean="0"/>
          </a:p>
          <a:p>
            <a:endParaRPr lang="en-US" dirty="0" smtClean="0"/>
          </a:p>
          <a:p>
            <a:endParaRPr lang="en-US" dirty="0" smtClean="0"/>
          </a:p>
          <a:p>
            <a:pPr marL="285750" indent="-285750">
              <a:buFont typeface="Arial" panose="020B0604020202020204" pitchFamily="34" charset="0"/>
              <a:buChar char="•"/>
            </a:pPr>
            <a:endParaRPr lang="en-US" dirty="0"/>
          </a:p>
        </p:txBody>
      </p:sp>
      <p:sp>
        <p:nvSpPr>
          <p:cNvPr id="2" name="AutoShape 2" descr="Title IX: | David Porter Free Speech Cor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8630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Essay.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698" y="132911"/>
            <a:ext cx="1187669" cy="1425202"/>
          </a:xfrm>
          <a:prstGeom prst="rect">
            <a:avLst/>
          </a:prstGeom>
        </p:spPr>
      </p:pic>
      <p:sp>
        <p:nvSpPr>
          <p:cNvPr id="4" name="TextBox 3"/>
          <p:cNvSpPr txBox="1"/>
          <p:nvPr/>
        </p:nvSpPr>
        <p:spPr>
          <a:xfrm>
            <a:off x="742198" y="1838449"/>
            <a:ext cx="11155512" cy="5170646"/>
          </a:xfrm>
          <a:prstGeom prst="rect">
            <a:avLst/>
          </a:prstGeom>
          <a:noFill/>
        </p:spPr>
        <p:txBody>
          <a:bodyPr wrap="square" rtlCol="0">
            <a:spAutoFit/>
          </a:bodyPr>
          <a:lstStyle/>
          <a:p>
            <a:r>
              <a:rPr lang="en-US" sz="3600" b="1" dirty="0" smtClean="0"/>
              <a:t>                 			</a:t>
            </a:r>
            <a:r>
              <a:rPr lang="en-US" sz="3600" b="1" u="sng" dirty="0" smtClean="0"/>
              <a:t>Notice/Reports</a:t>
            </a:r>
          </a:p>
          <a:p>
            <a:pPr algn="ctr"/>
            <a:endParaRPr lang="en-US" sz="2000" b="1" dirty="0" smtClean="0"/>
          </a:p>
          <a:p>
            <a:r>
              <a:rPr lang="en-US" sz="3200" b="1" dirty="0"/>
              <a:t> </a:t>
            </a:r>
            <a:r>
              <a:rPr lang="en-US" sz="3200" b="1" dirty="0" smtClean="0"/>
              <a:t>    			</a:t>
            </a:r>
            <a:r>
              <a:rPr lang="en-US" sz="3200" b="1" dirty="0" smtClean="0"/>
              <a:t>How may a report be made?</a:t>
            </a:r>
          </a:p>
          <a:p>
            <a:pPr marL="4114800" lvl="8" indent="-457200">
              <a:buFont typeface="Arial" panose="020B0604020202020204" pitchFamily="34" charset="0"/>
              <a:buChar char="•"/>
            </a:pPr>
            <a:r>
              <a:rPr lang="en-US" sz="3200" dirty="0" smtClean="0"/>
              <a:t>Verbally</a:t>
            </a:r>
          </a:p>
          <a:p>
            <a:pPr marL="4114800" lvl="8" indent="-457200">
              <a:buFont typeface="Arial" panose="020B0604020202020204" pitchFamily="34" charset="0"/>
              <a:buChar char="•"/>
            </a:pPr>
            <a:r>
              <a:rPr lang="en-US" sz="3200" dirty="0" smtClean="0"/>
              <a:t>Filling out a form</a:t>
            </a:r>
          </a:p>
          <a:p>
            <a:pPr marL="4114800" lvl="8" indent="-457200">
              <a:buFont typeface="Arial" panose="020B0604020202020204" pitchFamily="34" charset="0"/>
              <a:buChar char="•"/>
            </a:pPr>
            <a:r>
              <a:rPr lang="en-US" sz="3200" dirty="0" smtClean="0"/>
              <a:t>Mailing in allegation</a:t>
            </a:r>
          </a:p>
          <a:p>
            <a:pPr marL="4114800" lvl="8" indent="-457200">
              <a:buFont typeface="Arial" panose="020B0604020202020204" pitchFamily="34" charset="0"/>
              <a:buChar char="•"/>
            </a:pPr>
            <a:r>
              <a:rPr lang="en-US" sz="3200" dirty="0" smtClean="0"/>
              <a:t>Telephone</a:t>
            </a:r>
          </a:p>
          <a:p>
            <a:pPr marL="4114800" lvl="8" indent="-457200">
              <a:buFont typeface="Arial" panose="020B0604020202020204" pitchFamily="34" charset="0"/>
              <a:buChar char="•"/>
            </a:pPr>
            <a:r>
              <a:rPr lang="en-US" sz="3200" dirty="0" smtClean="0"/>
              <a:t>Email</a:t>
            </a:r>
          </a:p>
          <a:p>
            <a:pPr marL="457200" indent="-457200">
              <a:buFont typeface="Arial" panose="020B0604020202020204" pitchFamily="34" charset="0"/>
              <a:buChar char="•"/>
            </a:pPr>
            <a:endParaRPr lang="en-US" sz="3200" dirty="0"/>
          </a:p>
          <a:p>
            <a:r>
              <a:rPr lang="en-US" sz="3200" b="1" dirty="0" smtClean="0">
                <a:solidFill>
                  <a:srgbClr val="0070C0"/>
                </a:solidFill>
              </a:rPr>
              <a:t>**Reports may be made at any time, including non-school hours</a:t>
            </a:r>
            <a:endParaRPr lang="en-US" sz="3200" b="1" dirty="0" smtClean="0">
              <a:solidFill>
                <a:srgbClr val="0070C0"/>
              </a:solidFill>
            </a:endParaRPr>
          </a:p>
          <a:p>
            <a:endParaRPr lang="en-US" dirty="0"/>
          </a:p>
        </p:txBody>
      </p:sp>
      <p:pic>
        <p:nvPicPr>
          <p:cNvPr id="3" name="Picture 2" descr="First Look – Huawei Android Phone « Hong Kong Tech Phooey"/>
          <p:cNvPicPr>
            <a:picLocks noChangeAspect="1"/>
          </p:cNvPicPr>
          <p:nvPr/>
        </p:nvPicPr>
        <p:blipFill rotWithShape="1">
          <a:blip r:embed="rId3" cstate="print">
            <a:extLst>
              <a:ext uri="{28A0092B-C50C-407E-A947-70E740481C1C}">
                <a14:useLocalDpi xmlns:a14="http://schemas.microsoft.com/office/drawing/2010/main" val="0"/>
              </a:ext>
            </a:extLst>
          </a:blip>
          <a:srcRect l="28874" r="25893"/>
          <a:stretch/>
        </p:blipFill>
        <p:spPr>
          <a:xfrm>
            <a:off x="7608205" y="132911"/>
            <a:ext cx="1524000" cy="1895147"/>
          </a:xfrm>
          <a:prstGeom prst="rect">
            <a:avLst/>
          </a:prstGeom>
        </p:spPr>
      </p:pic>
      <p:pic>
        <p:nvPicPr>
          <p:cNvPr id="5" name="Picture 4" descr="Mailbox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504" y="86557"/>
            <a:ext cx="2345461" cy="1717779"/>
          </a:xfrm>
          <a:prstGeom prst="rect">
            <a:avLst/>
          </a:prstGeom>
        </p:spPr>
      </p:pic>
      <p:pic>
        <p:nvPicPr>
          <p:cNvPr id="6" name="Picture 5" descr="Original file ‎ (5,000 × 5,000 pixels, file size: 1.96 MB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52" y="86557"/>
            <a:ext cx="1517909" cy="1517909"/>
          </a:xfrm>
          <a:prstGeom prst="rect">
            <a:avLst/>
          </a:prstGeom>
        </p:spPr>
      </p:pic>
      <p:pic>
        <p:nvPicPr>
          <p:cNvPr id="7" name="Picture 6" descr="Email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5973" y="196022"/>
            <a:ext cx="1871737" cy="1768923"/>
          </a:xfrm>
          <a:prstGeom prst="rect">
            <a:avLst/>
          </a:prstGeom>
        </p:spPr>
      </p:pic>
    </p:spTree>
    <p:extLst>
      <p:ext uri="{BB962C8B-B14F-4D97-AF65-F5344CB8AC3E}">
        <p14:creationId xmlns:p14="http://schemas.microsoft.com/office/powerpoint/2010/main" val="252513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415" y="377692"/>
            <a:ext cx="11769585" cy="6832640"/>
          </a:xfrm>
          <a:prstGeom prst="rect">
            <a:avLst/>
          </a:prstGeom>
          <a:noFill/>
        </p:spPr>
        <p:txBody>
          <a:bodyPr wrap="square" rtlCol="0">
            <a:spAutoFit/>
          </a:bodyPr>
          <a:lstStyle/>
          <a:p>
            <a:r>
              <a:rPr lang="en-US" sz="3200" b="1" dirty="0" smtClean="0"/>
              <a:t>                                </a:t>
            </a:r>
            <a:r>
              <a:rPr lang="en-US" sz="3200" b="1" u="sng" dirty="0" smtClean="0"/>
              <a:t>What </a:t>
            </a:r>
            <a:r>
              <a:rPr lang="en-US" sz="3200" b="1" u="sng" dirty="0"/>
              <a:t>Does This Mean For </a:t>
            </a:r>
            <a:endParaRPr lang="en-US" sz="3200" b="1" u="sng" dirty="0" smtClean="0"/>
          </a:p>
          <a:p>
            <a:r>
              <a:rPr lang="en-US" sz="3200" b="1" dirty="0" smtClean="0"/>
              <a:t>                               </a:t>
            </a:r>
            <a:r>
              <a:rPr lang="en-US" sz="3200" b="1" u="sng" dirty="0" smtClean="0"/>
              <a:t>The </a:t>
            </a:r>
            <a:r>
              <a:rPr lang="en-US" sz="3200" b="1" u="sng" dirty="0"/>
              <a:t>District And Campuses</a:t>
            </a:r>
            <a:r>
              <a:rPr lang="en-US" sz="3200" b="1" u="sng" dirty="0" smtClean="0"/>
              <a:t>?</a:t>
            </a:r>
          </a:p>
          <a:p>
            <a:endParaRPr lang="en-US" sz="3200" b="1" u="sng" dirty="0"/>
          </a:p>
          <a:p>
            <a:endParaRPr lang="en-US" sz="1600" dirty="0" smtClean="0"/>
          </a:p>
          <a:p>
            <a:pPr marL="285750" indent="-285750">
              <a:buFont typeface="Arial" panose="020B0604020202020204" pitchFamily="34" charset="0"/>
              <a:buChar char="•"/>
            </a:pPr>
            <a:r>
              <a:rPr lang="en-US" sz="3200" dirty="0" smtClean="0"/>
              <a:t>Allegations of this nature will look </a:t>
            </a:r>
            <a:r>
              <a:rPr lang="en-US" sz="3200" dirty="0"/>
              <a:t>very different from </a:t>
            </a:r>
            <a:endParaRPr lang="en-US" sz="3200" dirty="0" smtClean="0"/>
          </a:p>
          <a:p>
            <a:r>
              <a:rPr lang="en-US" sz="3200" dirty="0"/>
              <a:t> </a:t>
            </a:r>
            <a:r>
              <a:rPr lang="en-US" sz="3200" dirty="0" smtClean="0"/>
              <a:t>  </a:t>
            </a:r>
            <a:r>
              <a:rPr lang="en-US" sz="3200" dirty="0" smtClean="0"/>
              <a:t>what </a:t>
            </a:r>
            <a:r>
              <a:rPr lang="en-US" sz="3200" dirty="0" smtClean="0"/>
              <a:t>has occurred in </a:t>
            </a:r>
            <a:r>
              <a:rPr lang="en-US" sz="3200" dirty="0"/>
              <a:t>the </a:t>
            </a:r>
            <a:r>
              <a:rPr lang="en-US" sz="3200" dirty="0" smtClean="0"/>
              <a:t>past </a:t>
            </a:r>
            <a:r>
              <a:rPr lang="en-US" sz="3200" i="1" dirty="0" smtClean="0">
                <a:solidFill>
                  <a:srgbClr val="0070C0"/>
                </a:solidFill>
              </a:rPr>
              <a:t>(not the same as FNG)</a:t>
            </a:r>
          </a:p>
          <a:p>
            <a:endParaRPr lang="en-US" sz="1600" dirty="0" smtClean="0"/>
          </a:p>
          <a:p>
            <a:pPr marL="285750" indent="-285750">
              <a:buFont typeface="Arial" panose="020B0604020202020204" pitchFamily="34" charset="0"/>
              <a:buChar char="•"/>
            </a:pPr>
            <a:r>
              <a:rPr lang="en-US" sz="3200" dirty="0" smtClean="0"/>
              <a:t>The process will require additional steps outside of Ghost Protocol, CPS and law enforcement </a:t>
            </a:r>
            <a:r>
              <a:rPr lang="en-US" sz="3200" dirty="0" smtClean="0"/>
              <a:t>reporting</a:t>
            </a:r>
          </a:p>
          <a:p>
            <a:endParaRPr lang="en-US" sz="1600" dirty="0" smtClean="0"/>
          </a:p>
          <a:p>
            <a:pPr marL="285750" indent="-285750">
              <a:buFont typeface="Arial" panose="020B0604020202020204" pitchFamily="34" charset="0"/>
              <a:buChar char="•"/>
            </a:pPr>
            <a:r>
              <a:rPr lang="en-US" sz="3200" dirty="0" smtClean="0"/>
              <a:t>It will involve additional training for each person involved in the </a:t>
            </a:r>
            <a:r>
              <a:rPr lang="en-US" sz="3200" dirty="0" smtClean="0"/>
              <a:t>process</a:t>
            </a:r>
          </a:p>
          <a:p>
            <a:endParaRPr lang="en-US" sz="1600" dirty="0" smtClean="0"/>
          </a:p>
          <a:p>
            <a:pPr marL="285750" indent="-285750">
              <a:buFont typeface="Arial" panose="020B0604020202020204" pitchFamily="34" charset="0"/>
              <a:buChar char="•"/>
            </a:pPr>
            <a:r>
              <a:rPr lang="en-US" sz="3200" dirty="0" smtClean="0"/>
              <a:t>There is now a </a:t>
            </a:r>
            <a:r>
              <a:rPr lang="en-US" sz="3200" dirty="0" smtClean="0"/>
              <a:t>Title IX </a:t>
            </a:r>
            <a:r>
              <a:rPr lang="en-US" sz="3200" dirty="0" smtClean="0"/>
              <a:t>formal complaint “grievance</a:t>
            </a:r>
            <a:r>
              <a:rPr lang="en-US" sz="3200" dirty="0" smtClean="0"/>
              <a:t>” process</a:t>
            </a:r>
          </a:p>
          <a:p>
            <a:pPr marL="52387"/>
            <a:endParaRPr lang="en-US" dirty="0" smtClean="0"/>
          </a:p>
          <a:p>
            <a:pPr marL="52387"/>
            <a:endParaRPr lang="en-US" dirty="0"/>
          </a:p>
          <a:p>
            <a:endParaRPr lang="en-US" dirty="0"/>
          </a:p>
        </p:txBody>
      </p:sp>
      <p:pic>
        <p:nvPicPr>
          <p:cNvPr id="3" name="Picture 2" descr="North East Independent School Distric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03" y="161952"/>
            <a:ext cx="1688113" cy="1688113"/>
          </a:xfrm>
          <a:prstGeom prst="rect">
            <a:avLst/>
          </a:prstGeom>
        </p:spPr>
      </p:pic>
      <p:pic>
        <p:nvPicPr>
          <p:cNvPr id="7" name="Picture 6" descr="Summer School Is STILL here, So Click On This | Philli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7615" y="0"/>
            <a:ext cx="2028130" cy="2913321"/>
          </a:xfrm>
          <a:prstGeom prst="rect">
            <a:avLst/>
          </a:prstGeom>
        </p:spPr>
      </p:pic>
    </p:spTree>
    <p:extLst>
      <p:ext uri="{BB962C8B-B14F-4D97-AF65-F5344CB8AC3E}">
        <p14:creationId xmlns:p14="http://schemas.microsoft.com/office/powerpoint/2010/main" val="1929150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3"/>
            <a:ext cx="1881352" cy="1255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7" y="1"/>
            <a:ext cx="1901490" cy="1269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19422"/>
            <a:ext cx="1741469" cy="11624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208" y="1595198"/>
            <a:ext cx="11769585" cy="5262979"/>
          </a:xfrm>
          <a:prstGeom prst="rect">
            <a:avLst/>
          </a:prstGeom>
          <a:noFill/>
        </p:spPr>
        <p:txBody>
          <a:bodyPr wrap="square" rtlCol="0">
            <a:spAutoFit/>
          </a:bodyPr>
          <a:lstStyle/>
          <a:p>
            <a:endParaRPr lang="en-US" sz="1000" dirty="0" smtClean="0"/>
          </a:p>
          <a:p>
            <a:pPr marL="52387"/>
            <a:endParaRPr lang="en-US" sz="2800" dirty="0" smtClean="0"/>
          </a:p>
          <a:p>
            <a:pPr marL="338137" indent="-285750">
              <a:buFont typeface="Arial" panose="020B0604020202020204" pitchFamily="34" charset="0"/>
              <a:buChar char="•"/>
            </a:pPr>
            <a:r>
              <a:rPr lang="en-US" sz="2800" dirty="0" smtClean="0"/>
              <a:t>During </a:t>
            </a:r>
            <a:r>
              <a:rPr lang="en-US" sz="2800" dirty="0"/>
              <a:t>a “grievance” process both the complainant and respondent are to be treated equitably, without bias and provided supportive measures</a:t>
            </a:r>
          </a:p>
          <a:p>
            <a:pPr marL="862013" indent="-515938">
              <a:buFont typeface="Courier New" panose="02070309020205020404" pitchFamily="49" charset="0"/>
              <a:buChar char="o"/>
            </a:pPr>
            <a:r>
              <a:rPr lang="en-US" sz="2800" dirty="0"/>
              <a:t>Individualized services reasonably available that are non-punitive, non-disciplinary, and not unreasonably burdensome to the other party while designed to ensure equal educational access, protect safety, or deter sexual harassment </a:t>
            </a:r>
          </a:p>
          <a:p>
            <a:pPr marL="803275" indent="-457200">
              <a:buFont typeface="Arial" panose="020B0604020202020204" pitchFamily="34" charset="0"/>
              <a:buChar char="•"/>
            </a:pPr>
            <a:endParaRPr lang="en-US" sz="2800" dirty="0" smtClean="0"/>
          </a:p>
          <a:p>
            <a:pPr marL="803275" indent="-457200">
              <a:buFont typeface="Arial" panose="020B0604020202020204" pitchFamily="34" charset="0"/>
              <a:buChar char="•"/>
            </a:pPr>
            <a:endParaRPr lang="en-US" sz="2800" dirty="0"/>
          </a:p>
          <a:p>
            <a:pPr marL="52387"/>
            <a:endParaRPr lang="en-US" sz="2800" dirty="0" smtClean="0"/>
          </a:p>
          <a:p>
            <a:pPr marL="52387"/>
            <a:endParaRPr lang="en-US" sz="2800" dirty="0"/>
          </a:p>
          <a:p>
            <a:endParaRPr lang="en-US" dirty="0"/>
          </a:p>
        </p:txBody>
      </p:sp>
    </p:spTree>
    <p:extLst>
      <p:ext uri="{BB962C8B-B14F-4D97-AF65-F5344CB8AC3E}">
        <p14:creationId xmlns:p14="http://schemas.microsoft.com/office/powerpoint/2010/main" val="136580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3"/>
            <a:ext cx="1881352" cy="1255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931" y="165843"/>
            <a:ext cx="1901490" cy="1269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99" y="272657"/>
            <a:ext cx="1741469" cy="1162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itl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5843"/>
            <a:ext cx="1881352" cy="12558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49345" y="1652594"/>
            <a:ext cx="7654834" cy="707886"/>
          </a:xfrm>
          <a:prstGeom prst="rect">
            <a:avLst/>
          </a:prstGeom>
          <a:noFill/>
        </p:spPr>
        <p:txBody>
          <a:bodyPr wrap="square" rtlCol="0">
            <a:spAutoFit/>
          </a:bodyPr>
          <a:lstStyle/>
          <a:p>
            <a:r>
              <a:rPr lang="en-US" sz="4000" b="1" u="sng" dirty="0" smtClean="0"/>
              <a:t>Examples of Supportive Measures:</a:t>
            </a:r>
            <a:endParaRPr lang="en-US" sz="4000" b="1" u="sng" dirty="0"/>
          </a:p>
        </p:txBody>
      </p:sp>
      <p:sp>
        <p:nvSpPr>
          <p:cNvPr id="9" name="Rectangle 8"/>
          <p:cNvSpPr/>
          <p:nvPr/>
        </p:nvSpPr>
        <p:spPr>
          <a:xfrm>
            <a:off x="1811262" y="2499620"/>
            <a:ext cx="9117872" cy="3108543"/>
          </a:xfrm>
          <a:prstGeom prst="rect">
            <a:avLst/>
          </a:prstGeom>
        </p:spPr>
        <p:txBody>
          <a:bodyPr wrap="square">
            <a:spAutoFit/>
          </a:bodyPr>
          <a:lstStyle/>
          <a:p>
            <a:pPr marL="338137" indent="-285750">
              <a:buFont typeface="Arial" panose="020B0604020202020204" pitchFamily="34" charset="0"/>
              <a:buChar char="•"/>
            </a:pPr>
            <a:r>
              <a:rPr lang="en-US" sz="2800" dirty="0" smtClean="0"/>
              <a:t>Counseling</a:t>
            </a:r>
          </a:p>
          <a:p>
            <a:pPr marL="338137" indent="-285750">
              <a:buFont typeface="Arial" panose="020B0604020202020204" pitchFamily="34" charset="0"/>
              <a:buChar char="•"/>
            </a:pPr>
            <a:r>
              <a:rPr lang="en-US" sz="2800" dirty="0" smtClean="0"/>
              <a:t>Extensions of deadlines or other course-related adjustments</a:t>
            </a:r>
          </a:p>
          <a:p>
            <a:pPr marL="338137" indent="-285750">
              <a:buFont typeface="Arial" panose="020B0604020202020204" pitchFamily="34" charset="0"/>
              <a:buChar char="•"/>
            </a:pPr>
            <a:r>
              <a:rPr lang="en-US" sz="2800" dirty="0" smtClean="0"/>
              <a:t>Modifications of work or class </a:t>
            </a:r>
            <a:r>
              <a:rPr lang="en-US" sz="2800" dirty="0" smtClean="0"/>
              <a:t>schedules</a:t>
            </a:r>
          </a:p>
          <a:p>
            <a:pPr marL="338137" indent="-285750">
              <a:buFont typeface="Arial" panose="020B0604020202020204" pitchFamily="34" charset="0"/>
              <a:buChar char="•"/>
            </a:pPr>
            <a:r>
              <a:rPr lang="en-US" sz="2800" dirty="0" smtClean="0"/>
              <a:t>Different lunch periods</a:t>
            </a:r>
            <a:endParaRPr lang="en-US" sz="2800" dirty="0" smtClean="0"/>
          </a:p>
          <a:p>
            <a:pPr marL="338137" indent="-285750">
              <a:buFont typeface="Arial" panose="020B0604020202020204" pitchFamily="34" charset="0"/>
              <a:buChar char="•"/>
            </a:pPr>
            <a:r>
              <a:rPr lang="en-US" sz="2800" dirty="0" smtClean="0"/>
              <a:t>Mutual restrictions on contact between parties (i.e. our Stay Away Agreement), etc.</a:t>
            </a:r>
            <a:endParaRPr lang="en-US" sz="2800" dirty="0"/>
          </a:p>
        </p:txBody>
      </p:sp>
    </p:spTree>
    <p:extLst>
      <p:ext uri="{BB962C8B-B14F-4D97-AF65-F5344CB8AC3E}">
        <p14:creationId xmlns:p14="http://schemas.microsoft.com/office/powerpoint/2010/main" val="272941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1306</Words>
  <Application>Microsoft Office PowerPoint</Application>
  <PresentationFormat>Widescreen</PresentationFormat>
  <Paragraphs>177</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East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 Christi L</dc:creator>
  <cp:lastModifiedBy>Wilbur, Christi L</cp:lastModifiedBy>
  <cp:revision>93</cp:revision>
  <cp:lastPrinted>2020-07-29T04:14:14Z</cp:lastPrinted>
  <dcterms:created xsi:type="dcterms:W3CDTF">2020-07-21T02:23:01Z</dcterms:created>
  <dcterms:modified xsi:type="dcterms:W3CDTF">2020-07-29T05:27:10Z</dcterms:modified>
</cp:coreProperties>
</file>