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61" r:id="rId3"/>
    <p:sldId id="258" r:id="rId4"/>
    <p:sldId id="262" r:id="rId5"/>
    <p:sldId id="278" r:id="rId6"/>
    <p:sldId id="276" r:id="rId7"/>
    <p:sldId id="260" r:id="rId8"/>
    <p:sldId id="269" r:id="rId9"/>
    <p:sldId id="270" r:id="rId10"/>
    <p:sldId id="280" r:id="rId11"/>
    <p:sldId id="266" r:id="rId12"/>
    <p:sldId id="277"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71DC03-1B13-3C12-C9DF-5EE8B5EAC1DD}" name="Chris King" initials="CK" userId="7c3ef5f2758a635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72841-A6C6-4134-AF9B-BB54DCD15376}" v="3" dt="2025-02-03T03:24:51.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29"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Levy" userId="988591ec74f60c6d" providerId="LiveId" clId="{82672841-A6C6-4134-AF9B-BB54DCD15376}"/>
    <pc:docChg chg="undo redo custSel modSld">
      <pc:chgData name="Kyle Levy" userId="988591ec74f60c6d" providerId="LiveId" clId="{82672841-A6C6-4134-AF9B-BB54DCD15376}" dt="2025-02-03T03:48:54.916" v="644" actId="14100"/>
      <pc:docMkLst>
        <pc:docMk/>
      </pc:docMkLst>
      <pc:sldChg chg="modSp mod">
        <pc:chgData name="Kyle Levy" userId="988591ec74f60c6d" providerId="LiveId" clId="{82672841-A6C6-4134-AF9B-BB54DCD15376}" dt="2025-02-03T03:33:52.926" v="525" actId="20577"/>
        <pc:sldMkLst>
          <pc:docMk/>
          <pc:sldMk cId="2285281356" sldId="260"/>
        </pc:sldMkLst>
        <pc:graphicFrameChg chg="modGraphic">
          <ac:chgData name="Kyle Levy" userId="988591ec74f60c6d" providerId="LiveId" clId="{82672841-A6C6-4134-AF9B-BB54DCD15376}" dt="2025-02-03T03:33:52.926" v="525" actId="20577"/>
          <ac:graphicFrameMkLst>
            <pc:docMk/>
            <pc:sldMk cId="2285281356" sldId="260"/>
            <ac:graphicFrameMk id="3" creationId="{5F9E0C0F-4936-4E59-A2C3-C381105208AC}"/>
          </ac:graphicFrameMkLst>
        </pc:graphicFrameChg>
      </pc:sldChg>
      <pc:sldChg chg="modSp mod">
        <pc:chgData name="Kyle Levy" userId="988591ec74f60c6d" providerId="LiveId" clId="{82672841-A6C6-4134-AF9B-BB54DCD15376}" dt="2025-02-03T03:19:33.990" v="78" actId="1076"/>
        <pc:sldMkLst>
          <pc:docMk/>
          <pc:sldMk cId="2289421441" sldId="262"/>
        </pc:sldMkLst>
        <pc:spChg chg="mod">
          <ac:chgData name="Kyle Levy" userId="988591ec74f60c6d" providerId="LiveId" clId="{82672841-A6C6-4134-AF9B-BB54DCD15376}" dt="2025-02-03T03:19:33.990" v="78" actId="1076"/>
          <ac:spMkLst>
            <pc:docMk/>
            <pc:sldMk cId="2289421441" sldId="262"/>
            <ac:spMk id="3" creationId="{DC49C719-9D5B-4E73-98E0-91AAAC2A91DF}"/>
          </ac:spMkLst>
        </pc:spChg>
      </pc:sldChg>
      <pc:sldChg chg="modSp mod">
        <pc:chgData name="Kyle Levy" userId="988591ec74f60c6d" providerId="LiveId" clId="{82672841-A6C6-4134-AF9B-BB54DCD15376}" dt="2025-02-03T03:46:08.784" v="595" actId="20577"/>
        <pc:sldMkLst>
          <pc:docMk/>
          <pc:sldMk cId="4169840664" sldId="266"/>
        </pc:sldMkLst>
        <pc:spChg chg="mod">
          <ac:chgData name="Kyle Levy" userId="988591ec74f60c6d" providerId="LiveId" clId="{82672841-A6C6-4134-AF9B-BB54DCD15376}" dt="2025-02-03T03:46:08.784" v="595" actId="20577"/>
          <ac:spMkLst>
            <pc:docMk/>
            <pc:sldMk cId="4169840664" sldId="266"/>
            <ac:spMk id="3" creationId="{8BDABC31-64CB-4083-9453-81A4431C892D}"/>
          </ac:spMkLst>
        </pc:spChg>
      </pc:sldChg>
      <pc:sldChg chg="modSp mod">
        <pc:chgData name="Kyle Levy" userId="988591ec74f60c6d" providerId="LiveId" clId="{82672841-A6C6-4134-AF9B-BB54DCD15376}" dt="2025-02-03T03:36:25.581" v="529" actId="20577"/>
        <pc:sldMkLst>
          <pc:docMk/>
          <pc:sldMk cId="4259949786" sldId="269"/>
        </pc:sldMkLst>
        <pc:graphicFrameChg chg="modGraphic">
          <ac:chgData name="Kyle Levy" userId="988591ec74f60c6d" providerId="LiveId" clId="{82672841-A6C6-4134-AF9B-BB54DCD15376}" dt="2025-02-03T03:36:25.581" v="529" actId="20577"/>
          <ac:graphicFrameMkLst>
            <pc:docMk/>
            <pc:sldMk cId="4259949786" sldId="269"/>
            <ac:graphicFrameMk id="3" creationId="{8510A99D-BFE2-41A9-8EAF-9A9FA3B08CBA}"/>
          </ac:graphicFrameMkLst>
        </pc:graphicFrameChg>
      </pc:sldChg>
      <pc:sldChg chg="modSp mod">
        <pc:chgData name="Kyle Levy" userId="988591ec74f60c6d" providerId="LiveId" clId="{82672841-A6C6-4134-AF9B-BB54DCD15376}" dt="2025-02-03T03:42:55.309" v="544" actId="20577"/>
        <pc:sldMkLst>
          <pc:docMk/>
          <pc:sldMk cId="736797526" sldId="270"/>
        </pc:sldMkLst>
        <pc:graphicFrameChg chg="modGraphic">
          <ac:chgData name="Kyle Levy" userId="988591ec74f60c6d" providerId="LiveId" clId="{82672841-A6C6-4134-AF9B-BB54DCD15376}" dt="2025-02-03T03:42:55.309" v="544" actId="20577"/>
          <ac:graphicFrameMkLst>
            <pc:docMk/>
            <pc:sldMk cId="736797526" sldId="270"/>
            <ac:graphicFrameMk id="3" creationId="{160070EA-DED2-481F-92B7-9A6E76E8D32F}"/>
          </ac:graphicFrameMkLst>
        </pc:graphicFrameChg>
      </pc:sldChg>
      <pc:sldChg chg="modSp mod">
        <pc:chgData name="Kyle Levy" userId="988591ec74f60c6d" providerId="LiveId" clId="{82672841-A6C6-4134-AF9B-BB54DCD15376}" dt="2025-02-03T03:45:48.128" v="589" actId="20577"/>
        <pc:sldMkLst>
          <pc:docMk/>
          <pc:sldMk cId="4188280343" sldId="277"/>
        </pc:sldMkLst>
        <pc:spChg chg="mod">
          <ac:chgData name="Kyle Levy" userId="988591ec74f60c6d" providerId="LiveId" clId="{82672841-A6C6-4134-AF9B-BB54DCD15376}" dt="2025-02-03T03:45:48.128" v="589" actId="20577"/>
          <ac:spMkLst>
            <pc:docMk/>
            <pc:sldMk cId="4188280343" sldId="277"/>
            <ac:spMk id="3" creationId="{1AE6D1D0-1B09-4299-AC86-D5BE96F515FE}"/>
          </ac:spMkLst>
        </pc:spChg>
      </pc:sldChg>
      <pc:sldChg chg="modSp mod">
        <pc:chgData name="Kyle Levy" userId="988591ec74f60c6d" providerId="LiveId" clId="{82672841-A6C6-4134-AF9B-BB54DCD15376}" dt="2025-02-03T03:48:54.916" v="644" actId="14100"/>
        <pc:sldMkLst>
          <pc:docMk/>
          <pc:sldMk cId="1980651033" sldId="278"/>
        </pc:sldMkLst>
        <pc:spChg chg="mod">
          <ac:chgData name="Kyle Levy" userId="988591ec74f60c6d" providerId="LiveId" clId="{82672841-A6C6-4134-AF9B-BB54DCD15376}" dt="2025-02-03T03:48:54.916" v="644" actId="14100"/>
          <ac:spMkLst>
            <pc:docMk/>
            <pc:sldMk cId="1980651033" sldId="278"/>
            <ac:spMk id="3" creationId="{B0CEFFA9-FA20-43A8-87CE-D842D30528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05A29D-6B2B-45F0-9D9B-274955291BE9}"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2E09E-7E7C-48E7-A79F-827B6E9DBB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11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5A29D-6B2B-45F0-9D9B-274955291BE9}"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315791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5A29D-6B2B-45F0-9D9B-274955291BE9}"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98235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5A29D-6B2B-45F0-9D9B-274955291BE9}"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368346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05A29D-6B2B-45F0-9D9B-274955291BE9}"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2E09E-7E7C-48E7-A79F-827B6E9DBB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67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5A29D-6B2B-45F0-9D9B-274955291BE9}"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382471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05A29D-6B2B-45F0-9D9B-274955291BE9}"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381203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05A29D-6B2B-45F0-9D9B-274955291BE9}"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34186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05A29D-6B2B-45F0-9D9B-274955291BE9}" type="datetimeFigureOut">
              <a:rPr lang="en-US" smtClean="0"/>
              <a:t>2/2/2025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80398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05A29D-6B2B-45F0-9D9B-274955291BE9}" type="datetimeFigureOut">
              <a:rPr lang="en-US" smtClean="0"/>
              <a:t>2/2/2025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C2E09E-7E7C-48E7-A79F-827B6E9DBBD7}" type="slidenum">
              <a:rPr lang="en-US" smtClean="0"/>
              <a:t>‹#›</a:t>
            </a:fld>
            <a:endParaRPr lang="en-US"/>
          </a:p>
        </p:txBody>
      </p:sp>
    </p:spTree>
    <p:extLst>
      <p:ext uri="{BB962C8B-B14F-4D97-AF65-F5344CB8AC3E}">
        <p14:creationId xmlns:p14="http://schemas.microsoft.com/office/powerpoint/2010/main" val="300327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05A29D-6B2B-45F0-9D9B-274955291BE9}"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2E09E-7E7C-48E7-A79F-827B6E9DBBD7}" type="slidenum">
              <a:rPr lang="en-US" smtClean="0"/>
              <a:t>‹#›</a:t>
            </a:fld>
            <a:endParaRPr lang="en-US"/>
          </a:p>
        </p:txBody>
      </p:sp>
    </p:spTree>
    <p:extLst>
      <p:ext uri="{BB962C8B-B14F-4D97-AF65-F5344CB8AC3E}">
        <p14:creationId xmlns:p14="http://schemas.microsoft.com/office/powerpoint/2010/main" val="287355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05A29D-6B2B-45F0-9D9B-274955291BE9}" type="datetimeFigureOut">
              <a:rPr lang="en-US" smtClean="0"/>
              <a:t>2/2/2025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C2E09E-7E7C-48E7-A79F-827B6E9DBBD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20781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rvusd.net/Departments/Facilities/Measure-D-Facilities-Bond/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rvusd.net/Departments/Facilities/Measure-D-Facilities-Bond/Fiscal-Accountability/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647-481D-4895-97C0-F6B1C57CB102}"/>
              </a:ext>
            </a:extLst>
          </p:cNvPr>
          <p:cNvSpPr>
            <a:spLocks noGrp="1"/>
          </p:cNvSpPr>
          <p:nvPr>
            <p:ph type="ctrTitle"/>
          </p:nvPr>
        </p:nvSpPr>
        <p:spPr/>
        <p:txBody>
          <a:bodyPr>
            <a:normAutofit/>
          </a:bodyPr>
          <a:lstStyle/>
          <a:p>
            <a:pPr algn="ctr"/>
            <a:r>
              <a:rPr lang="en-US" dirty="0"/>
              <a:t>SRVUSD Facilities Oversight and Advisory Committee (FOAC)</a:t>
            </a:r>
          </a:p>
        </p:txBody>
      </p:sp>
      <p:sp>
        <p:nvSpPr>
          <p:cNvPr id="3" name="Subtitle 2">
            <a:extLst>
              <a:ext uri="{FF2B5EF4-FFF2-40B4-BE49-F238E27FC236}">
                <a16:creationId xmlns:a16="http://schemas.microsoft.com/office/drawing/2014/main" id="{287361C2-4D6B-4F7A-A02A-A7219B63B171}"/>
              </a:ext>
            </a:extLst>
          </p:cNvPr>
          <p:cNvSpPr>
            <a:spLocks noGrp="1"/>
          </p:cNvSpPr>
          <p:nvPr>
            <p:ph type="subTitle" idx="1"/>
          </p:nvPr>
        </p:nvSpPr>
        <p:spPr>
          <a:xfrm>
            <a:off x="1554480" y="4658995"/>
            <a:ext cx="9144000" cy="1655762"/>
          </a:xfrm>
        </p:spPr>
        <p:txBody>
          <a:bodyPr/>
          <a:lstStyle/>
          <a:p>
            <a:pPr lvl="1"/>
            <a:r>
              <a:rPr lang="en-US" sz="2800" dirty="0"/>
              <a:t>Annual Report of the Fiscal Year Ended June 30, 2024</a:t>
            </a:r>
          </a:p>
          <a:p>
            <a:pPr lvl="1"/>
            <a:r>
              <a:rPr lang="en-US" sz="2800" dirty="0"/>
              <a:t>&amp; Projects Update</a:t>
            </a:r>
          </a:p>
          <a:p>
            <a:endParaRPr lang="en-US" dirty="0"/>
          </a:p>
        </p:txBody>
      </p:sp>
    </p:spTree>
    <p:extLst>
      <p:ext uri="{BB962C8B-B14F-4D97-AF65-F5344CB8AC3E}">
        <p14:creationId xmlns:p14="http://schemas.microsoft.com/office/powerpoint/2010/main" val="274903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4A63-ABEC-4FFB-AF18-63A524820727}"/>
              </a:ext>
            </a:extLst>
          </p:cNvPr>
          <p:cNvSpPr>
            <a:spLocks noGrp="1"/>
          </p:cNvSpPr>
          <p:nvPr>
            <p:ph type="title"/>
          </p:nvPr>
        </p:nvSpPr>
        <p:spPr>
          <a:xfrm>
            <a:off x="838200" y="365125"/>
            <a:ext cx="10515600" cy="1036955"/>
          </a:xfrm>
        </p:spPr>
        <p:txBody>
          <a:bodyPr vert="horz" lIns="91440" tIns="45720" rIns="91440" bIns="45720" rtlCol="0" anchor="ctr">
            <a:normAutofit/>
          </a:bodyPr>
          <a:lstStyle/>
          <a:p>
            <a:pPr algn="ctr"/>
            <a:r>
              <a:rPr lang="en-US" sz="5200" b="1" kern="1200" dirty="0">
                <a:solidFill>
                  <a:schemeClr val="tx1"/>
                </a:solidFill>
                <a:latin typeface="+mj-lt"/>
                <a:ea typeface="+mj-ea"/>
                <a:cs typeface="+mj-cs"/>
              </a:rPr>
              <a:t>Projects – California High</a:t>
            </a:r>
          </a:p>
        </p:txBody>
      </p:sp>
      <p:pic>
        <p:nvPicPr>
          <p:cNvPr id="1026" name="Picture 2" descr="Cal High home bleachers and press box are torn down and rebuilt. Construction plans on ending before the fall.">
            <a:extLst>
              <a:ext uri="{FF2B5EF4-FFF2-40B4-BE49-F238E27FC236}">
                <a16:creationId xmlns:a16="http://schemas.microsoft.com/office/drawing/2014/main" id="{BD591D39-5D5E-AC7F-4CD0-B9BEE3386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1" y="2026920"/>
            <a:ext cx="53721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truction on the new home bleachers and press box was completed in late August in time for the Grizzly varsity and JV football teams’ season opener on Aug. 30 against Patterson. ">
            <a:extLst>
              <a:ext uri="{FF2B5EF4-FFF2-40B4-BE49-F238E27FC236}">
                <a16:creationId xmlns:a16="http://schemas.microsoft.com/office/drawing/2014/main" id="{2133CC88-FE04-87ED-5176-7404DC9DF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202692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3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363E-D355-495E-A9CF-736C6A87F349}"/>
              </a:ext>
            </a:extLst>
          </p:cNvPr>
          <p:cNvSpPr>
            <a:spLocks noGrp="1"/>
          </p:cNvSpPr>
          <p:nvPr>
            <p:ph type="title"/>
          </p:nvPr>
        </p:nvSpPr>
        <p:spPr/>
        <p:txBody>
          <a:bodyPr/>
          <a:lstStyle/>
          <a:p>
            <a:pPr algn="ctr"/>
            <a:r>
              <a:rPr lang="en-US" b="1" dirty="0"/>
              <a:t>Oversight Conclusions</a:t>
            </a:r>
          </a:p>
        </p:txBody>
      </p:sp>
      <p:sp>
        <p:nvSpPr>
          <p:cNvPr id="3" name="Content Placeholder 2">
            <a:extLst>
              <a:ext uri="{FF2B5EF4-FFF2-40B4-BE49-F238E27FC236}">
                <a16:creationId xmlns:a16="http://schemas.microsoft.com/office/drawing/2014/main" id="{8BDABC31-64CB-4083-9453-81A4431C892D}"/>
              </a:ext>
            </a:extLst>
          </p:cNvPr>
          <p:cNvSpPr>
            <a:spLocks noGrp="1"/>
          </p:cNvSpPr>
          <p:nvPr>
            <p:ph idx="1"/>
          </p:nvPr>
        </p:nvSpPr>
        <p:spPr>
          <a:xfrm>
            <a:off x="735330" y="2120054"/>
            <a:ext cx="10782300" cy="4023360"/>
          </a:xfrm>
        </p:spPr>
        <p:txBody>
          <a:bodyPr>
            <a:normAutofit/>
          </a:bodyPr>
          <a:lstStyle/>
          <a:p>
            <a:pPr>
              <a:buClr>
                <a:schemeClr val="tx1"/>
              </a:buClr>
              <a:buFont typeface="Wingdings" panose="05000000000000000000" pitchFamily="2" charset="2"/>
              <a:buChar char="§"/>
            </a:pPr>
            <a:r>
              <a:rPr lang="en-US" sz="2400" dirty="0"/>
              <a:t> The Committee believes bond funds have been expended for purposes consistent with Measure D.</a:t>
            </a:r>
          </a:p>
          <a:p>
            <a:pPr>
              <a:buClr>
                <a:schemeClr val="tx1"/>
              </a:buClr>
              <a:buFont typeface="Wingdings" panose="05000000000000000000" pitchFamily="2" charset="2"/>
              <a:buChar char="§"/>
            </a:pPr>
            <a:r>
              <a:rPr lang="en-US" sz="2400" dirty="0"/>
              <a:t> Projects have proceeded as intended with any substantial issues and opportunities being presented to the Committee for review and comment before action was taken. </a:t>
            </a:r>
          </a:p>
          <a:p>
            <a:pPr>
              <a:buClr>
                <a:schemeClr val="tx1"/>
              </a:buClr>
              <a:buFont typeface="Wingdings" panose="05000000000000000000" pitchFamily="2" charset="2"/>
              <a:buChar char="§"/>
            </a:pPr>
            <a:r>
              <a:rPr lang="en-US" sz="2400" dirty="0"/>
              <a:t> Explanations for changes were proactively provided.</a:t>
            </a:r>
          </a:p>
          <a:p>
            <a:pPr>
              <a:buClr>
                <a:schemeClr val="tx1"/>
              </a:buClr>
              <a:buFont typeface="Wingdings" panose="05000000000000000000" pitchFamily="2" charset="2"/>
              <a:buChar char="§"/>
            </a:pPr>
            <a:r>
              <a:rPr lang="en-US" sz="2400" dirty="0"/>
              <a:t> Communication with District staff and Board liaisons continues to be very open and timely. The Committee appreciates all of the efforts of District staff to help support this Committee’s mission and objectives.</a:t>
            </a:r>
          </a:p>
          <a:p>
            <a:endParaRPr lang="en-US" dirty="0"/>
          </a:p>
        </p:txBody>
      </p:sp>
    </p:spTree>
    <p:extLst>
      <p:ext uri="{BB962C8B-B14F-4D97-AF65-F5344CB8AC3E}">
        <p14:creationId xmlns:p14="http://schemas.microsoft.com/office/powerpoint/2010/main" val="416984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C92F-05B7-4764-98B9-3EE6FF46098A}"/>
              </a:ext>
            </a:extLst>
          </p:cNvPr>
          <p:cNvSpPr>
            <a:spLocks noGrp="1"/>
          </p:cNvSpPr>
          <p:nvPr>
            <p:ph type="title"/>
          </p:nvPr>
        </p:nvSpPr>
        <p:spPr/>
        <p:txBody>
          <a:bodyPr/>
          <a:lstStyle/>
          <a:p>
            <a:pPr algn="ctr"/>
            <a:r>
              <a:rPr lang="en-US" b="1" dirty="0"/>
              <a:t>FOAC Areas Of Focus for FY 2024/25</a:t>
            </a:r>
          </a:p>
        </p:txBody>
      </p:sp>
      <p:sp>
        <p:nvSpPr>
          <p:cNvPr id="3" name="Content Placeholder 2">
            <a:extLst>
              <a:ext uri="{FF2B5EF4-FFF2-40B4-BE49-F238E27FC236}">
                <a16:creationId xmlns:a16="http://schemas.microsoft.com/office/drawing/2014/main" id="{1AE6D1D0-1B09-4299-AC86-D5BE96F515FE}"/>
              </a:ext>
            </a:extLst>
          </p:cNvPr>
          <p:cNvSpPr>
            <a:spLocks noGrp="1"/>
          </p:cNvSpPr>
          <p:nvPr>
            <p:ph idx="1"/>
          </p:nvPr>
        </p:nvSpPr>
        <p:spPr>
          <a:xfrm>
            <a:off x="807720" y="2150534"/>
            <a:ext cx="10683240" cy="3503506"/>
          </a:xfrm>
        </p:spPr>
        <p:txBody>
          <a:bodyPr/>
          <a:lstStyle/>
          <a:p>
            <a:pPr>
              <a:buClr>
                <a:schemeClr val="tx1"/>
              </a:buClr>
              <a:buFont typeface="Wingdings" panose="05000000000000000000" pitchFamily="2" charset="2"/>
              <a:buChar char="§"/>
            </a:pPr>
            <a:r>
              <a:rPr lang="en-US" sz="2400" dirty="0"/>
              <a:t> Assessment of program progress against overall Measure D plans and overall review of success of Measure D, including drafting a Measure D FOAC Final Report.</a:t>
            </a:r>
          </a:p>
          <a:p>
            <a:pPr>
              <a:buClr>
                <a:schemeClr val="tx1"/>
              </a:buClr>
              <a:buFont typeface="Wingdings" panose="05000000000000000000" pitchFamily="2" charset="2"/>
              <a:buChar char="§"/>
            </a:pPr>
            <a:r>
              <a:rPr lang="en-US" sz="2400" dirty="0"/>
              <a:t> Timely use of final remaining funds.</a:t>
            </a:r>
          </a:p>
          <a:p>
            <a:pPr>
              <a:buClr>
                <a:schemeClr val="tx1"/>
              </a:buClr>
              <a:buFont typeface="Wingdings" panose="05000000000000000000" pitchFamily="2" charset="2"/>
              <a:buChar char="§"/>
            </a:pPr>
            <a:r>
              <a:rPr lang="en-US" sz="2400" dirty="0"/>
              <a:t> Safety of students and site staff.</a:t>
            </a:r>
          </a:p>
          <a:p>
            <a:pPr>
              <a:buClr>
                <a:schemeClr val="tx1"/>
              </a:buClr>
              <a:buFont typeface="Wingdings" panose="05000000000000000000" pitchFamily="2" charset="2"/>
              <a:buChar char="§"/>
            </a:pPr>
            <a:r>
              <a:rPr lang="en-US" sz="2400" dirty="0"/>
              <a:t> Partner with Board and District to identify “advisory” projects and discuss potential role for a FOAC in upcoming Facilities Master Plan.</a:t>
            </a:r>
          </a:p>
          <a:p>
            <a:endParaRPr lang="en-US" dirty="0"/>
          </a:p>
          <a:p>
            <a:endParaRPr lang="en-US" dirty="0"/>
          </a:p>
        </p:txBody>
      </p:sp>
    </p:spTree>
    <p:extLst>
      <p:ext uri="{BB962C8B-B14F-4D97-AF65-F5344CB8AC3E}">
        <p14:creationId xmlns:p14="http://schemas.microsoft.com/office/powerpoint/2010/main" val="418828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0D73-EB15-41E0-94C0-B746C54408D9}"/>
              </a:ext>
            </a:extLst>
          </p:cNvPr>
          <p:cNvSpPr>
            <a:spLocks noGrp="1"/>
          </p:cNvSpPr>
          <p:nvPr>
            <p:ph type="title"/>
          </p:nvPr>
        </p:nvSpPr>
        <p:spPr>
          <a:xfrm>
            <a:off x="1066800" y="432646"/>
            <a:ext cx="10058400" cy="1021080"/>
          </a:xfrm>
        </p:spPr>
        <p:txBody>
          <a:bodyPr/>
          <a:lstStyle/>
          <a:p>
            <a:pPr algn="ctr"/>
            <a:r>
              <a:rPr lang="en-US" b="1" dirty="0"/>
              <a:t>Committee Overview</a:t>
            </a:r>
          </a:p>
        </p:txBody>
      </p:sp>
      <p:sp>
        <p:nvSpPr>
          <p:cNvPr id="3" name="Content Placeholder 2">
            <a:extLst>
              <a:ext uri="{FF2B5EF4-FFF2-40B4-BE49-F238E27FC236}">
                <a16:creationId xmlns:a16="http://schemas.microsoft.com/office/drawing/2014/main" id="{7F9E53DE-E7BB-4DB4-AC00-F258479A2710}"/>
              </a:ext>
            </a:extLst>
          </p:cNvPr>
          <p:cNvSpPr>
            <a:spLocks noGrp="1"/>
          </p:cNvSpPr>
          <p:nvPr>
            <p:ph idx="1"/>
          </p:nvPr>
        </p:nvSpPr>
        <p:spPr>
          <a:xfrm>
            <a:off x="1066800" y="1952414"/>
            <a:ext cx="10416540" cy="4023360"/>
          </a:xfrm>
        </p:spPr>
        <p:txBody>
          <a:bodyPr/>
          <a:lstStyle/>
          <a:p>
            <a:pPr>
              <a:buClr>
                <a:schemeClr val="tx1"/>
              </a:buClr>
              <a:buFont typeface="Wingdings" panose="05000000000000000000" pitchFamily="2" charset="2"/>
              <a:buChar char="§"/>
            </a:pPr>
            <a:r>
              <a:rPr lang="en-US" sz="2400" dirty="0"/>
              <a:t> Proposition 39, passed November 7, 2000, requires school districts establish a       Citizen’s Oversight Committee to actively review and report on the proper expenditure of taxpayers’ money for school construction, and to inform the public concerning the expenditure of bond revenues.</a:t>
            </a:r>
          </a:p>
          <a:p>
            <a:pPr marL="0" indent="0">
              <a:lnSpc>
                <a:spcPct val="0"/>
              </a:lnSpc>
              <a:buClr>
                <a:schemeClr val="tx1"/>
              </a:buClr>
              <a:buNone/>
            </a:pPr>
            <a:endParaRPr lang="en-US" sz="2400" dirty="0"/>
          </a:p>
          <a:p>
            <a:pPr>
              <a:buClr>
                <a:schemeClr val="tx1"/>
              </a:buClr>
              <a:buFont typeface="Wingdings" panose="05000000000000000000" pitchFamily="2" charset="2"/>
              <a:buChar char="§"/>
            </a:pPr>
            <a:r>
              <a:rPr lang="en-US" sz="2400" dirty="0"/>
              <a:t> The Committee shall have at least 7 members and meet at least four times per year.</a:t>
            </a:r>
          </a:p>
          <a:p>
            <a:pPr marL="0" indent="0">
              <a:lnSpc>
                <a:spcPct val="0"/>
              </a:lnSpc>
              <a:buClr>
                <a:schemeClr val="tx1"/>
              </a:buClr>
              <a:buNone/>
            </a:pPr>
            <a:endParaRPr lang="en-US" sz="2400" dirty="0"/>
          </a:p>
          <a:p>
            <a:pPr>
              <a:buClr>
                <a:schemeClr val="tx1"/>
              </a:buClr>
              <a:buFont typeface="Wingdings" panose="05000000000000000000" pitchFamily="2" charset="2"/>
              <a:buChar char="§"/>
            </a:pPr>
            <a:r>
              <a:rPr lang="en-US" sz="2400" dirty="0"/>
              <a:t> The Committee is required to issue a report to the public at least once a year.</a:t>
            </a:r>
          </a:p>
          <a:p>
            <a:endParaRPr lang="en-US" dirty="0"/>
          </a:p>
          <a:p>
            <a:endParaRPr lang="en-US" dirty="0"/>
          </a:p>
        </p:txBody>
      </p:sp>
    </p:spTree>
    <p:extLst>
      <p:ext uri="{BB962C8B-B14F-4D97-AF65-F5344CB8AC3E}">
        <p14:creationId xmlns:p14="http://schemas.microsoft.com/office/powerpoint/2010/main" val="393052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2486-A39D-42D8-8591-3D875BA075A4}"/>
              </a:ext>
            </a:extLst>
          </p:cNvPr>
          <p:cNvSpPr>
            <a:spLocks noGrp="1"/>
          </p:cNvSpPr>
          <p:nvPr>
            <p:ph type="title"/>
          </p:nvPr>
        </p:nvSpPr>
        <p:spPr/>
        <p:txBody>
          <a:bodyPr/>
          <a:lstStyle/>
          <a:p>
            <a:pPr algn="ctr"/>
            <a:r>
              <a:rPr lang="en-US" b="1" dirty="0"/>
              <a:t>Committee Members</a:t>
            </a:r>
          </a:p>
        </p:txBody>
      </p:sp>
      <p:graphicFrame>
        <p:nvGraphicFramePr>
          <p:cNvPr id="4" name="Table 4">
            <a:extLst>
              <a:ext uri="{FF2B5EF4-FFF2-40B4-BE49-F238E27FC236}">
                <a16:creationId xmlns:a16="http://schemas.microsoft.com/office/drawing/2014/main" id="{3FDAE17A-D299-464D-BF39-6A61E2D05179}"/>
              </a:ext>
            </a:extLst>
          </p:cNvPr>
          <p:cNvGraphicFramePr>
            <a:graphicFrameLocks noGrp="1"/>
          </p:cNvGraphicFramePr>
          <p:nvPr>
            <p:ph idx="1"/>
            <p:extLst>
              <p:ext uri="{D42A27DB-BD31-4B8C-83A1-F6EECF244321}">
                <p14:modId xmlns:p14="http://schemas.microsoft.com/office/powerpoint/2010/main" val="2684424608"/>
              </p:ext>
            </p:extLst>
          </p:nvPr>
        </p:nvGraphicFramePr>
        <p:xfrm>
          <a:off x="1307176" y="2232660"/>
          <a:ext cx="9638608" cy="2331720"/>
        </p:xfrm>
        <a:graphic>
          <a:graphicData uri="http://schemas.openxmlformats.org/drawingml/2006/table">
            <a:tbl>
              <a:tblPr firstRow="1" bandRow="1">
                <a:tableStyleId>{5940675A-B579-460E-94D1-54222C63F5DA}</a:tableStyleId>
              </a:tblPr>
              <a:tblGrid>
                <a:gridCol w="5185040">
                  <a:extLst>
                    <a:ext uri="{9D8B030D-6E8A-4147-A177-3AD203B41FA5}">
                      <a16:colId xmlns:a16="http://schemas.microsoft.com/office/drawing/2014/main" val="1815917002"/>
                    </a:ext>
                  </a:extLst>
                </a:gridCol>
                <a:gridCol w="4453568">
                  <a:extLst>
                    <a:ext uri="{9D8B030D-6E8A-4147-A177-3AD203B41FA5}">
                      <a16:colId xmlns:a16="http://schemas.microsoft.com/office/drawing/2014/main" val="271289836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Kyle Levy  (Chair)</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tc>
                <a:extLst>
                  <a:ext uri="{0D108BD9-81ED-4DB2-BD59-A6C34878D82A}">
                    <a16:rowId xmlns:a16="http://schemas.microsoft.com/office/drawing/2014/main" val="93901176"/>
                  </a:ext>
                </a:extLst>
              </a:tr>
              <a:tr h="0">
                <a:tc gridSpan="2">
                  <a:txBody>
                    <a:bodyPr/>
                    <a:lstStyle/>
                    <a:p>
                      <a:pPr algn="ct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322536577"/>
                  </a:ext>
                </a:extLst>
              </a:tr>
              <a:tr h="370840">
                <a:tc>
                  <a:txBody>
                    <a:bodyPr/>
                    <a:lstStyle/>
                    <a:p>
                      <a:pPr marL="457200" indent="-457200" algn="l">
                        <a:buFont typeface="Arial" panose="020B0604020202020204" pitchFamily="34" charset="0"/>
                        <a:buChar char="•"/>
                      </a:pPr>
                      <a:r>
                        <a:rPr lang="en-US" sz="2800" dirty="0"/>
                        <a:t>Jane Joyce (Vice Chair)</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Bridgit Pelley</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3130445"/>
                  </a:ext>
                </a:extLst>
              </a:tr>
              <a:tr h="370840">
                <a:tc>
                  <a:txBody>
                    <a:bodyPr/>
                    <a:lstStyle/>
                    <a:p>
                      <a:pPr marL="457200" indent="-457200" algn="l">
                        <a:buFont typeface="Arial" panose="020B0604020202020204" pitchFamily="34" charset="0"/>
                        <a:buChar char="•"/>
                      </a:pPr>
                      <a:r>
                        <a:rPr lang="en-US" sz="2800" dirty="0"/>
                        <a:t>Anthony Romanelli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Bette Felton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1298578"/>
                  </a:ext>
                </a:extLst>
              </a:tr>
              <a:tr h="370840">
                <a:tc>
                  <a:txBody>
                    <a:bodyPr/>
                    <a:lstStyle/>
                    <a:p>
                      <a:pPr marL="457200" indent="-457200" algn="l">
                        <a:buFont typeface="Arial" panose="020B0604020202020204" pitchFamily="34" charset="0"/>
                        <a:buChar char="•"/>
                      </a:pPr>
                      <a:r>
                        <a:rPr lang="en-US" sz="2800" dirty="0"/>
                        <a:t>Madeline Serafin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Angie Toussaint-</a:t>
                      </a:r>
                      <a:r>
                        <a:rPr lang="en-US" sz="2800" dirty="0" err="1"/>
                        <a:t>Billingsly</a:t>
                      </a:r>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636430"/>
                  </a:ext>
                </a:extLst>
              </a:tr>
            </a:tbl>
          </a:graphicData>
        </a:graphic>
      </p:graphicFrame>
    </p:spTree>
    <p:extLst>
      <p:ext uri="{BB962C8B-B14F-4D97-AF65-F5344CB8AC3E}">
        <p14:creationId xmlns:p14="http://schemas.microsoft.com/office/powerpoint/2010/main" val="5261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D048-1BC2-4B08-93C2-12435DC99030}"/>
              </a:ext>
            </a:extLst>
          </p:cNvPr>
          <p:cNvSpPr>
            <a:spLocks noGrp="1"/>
          </p:cNvSpPr>
          <p:nvPr>
            <p:ph type="title"/>
          </p:nvPr>
        </p:nvSpPr>
        <p:spPr/>
        <p:txBody>
          <a:bodyPr/>
          <a:lstStyle/>
          <a:p>
            <a:pPr algn="ctr"/>
            <a:r>
              <a:rPr lang="en-US" b="1" dirty="0"/>
              <a:t>Measure D Overview</a:t>
            </a:r>
          </a:p>
        </p:txBody>
      </p:sp>
      <p:sp>
        <p:nvSpPr>
          <p:cNvPr id="3" name="Content Placeholder 2">
            <a:extLst>
              <a:ext uri="{FF2B5EF4-FFF2-40B4-BE49-F238E27FC236}">
                <a16:creationId xmlns:a16="http://schemas.microsoft.com/office/drawing/2014/main" id="{DC49C719-9D5B-4E73-98E0-91AAAC2A91DF}"/>
              </a:ext>
            </a:extLst>
          </p:cNvPr>
          <p:cNvSpPr>
            <a:spLocks noGrp="1"/>
          </p:cNvSpPr>
          <p:nvPr>
            <p:ph idx="1"/>
          </p:nvPr>
        </p:nvSpPr>
        <p:spPr>
          <a:xfrm>
            <a:off x="944880" y="2181014"/>
            <a:ext cx="10896600" cy="4023360"/>
          </a:xfrm>
        </p:spPr>
        <p:txBody>
          <a:bodyPr>
            <a:normAutofit/>
          </a:bodyPr>
          <a:lstStyle/>
          <a:p>
            <a:pPr>
              <a:buClr>
                <a:schemeClr val="tx1"/>
              </a:buClr>
              <a:buFont typeface="Wingdings" panose="05000000000000000000" pitchFamily="2" charset="2"/>
              <a:buChar char="§"/>
            </a:pPr>
            <a:r>
              <a:rPr lang="en-US" sz="2400" dirty="0"/>
              <a:t> Passed with 56.8% on November 6, 2012 by voters living within district boundaries.</a:t>
            </a:r>
          </a:p>
          <a:p>
            <a:pPr>
              <a:buClr>
                <a:schemeClr val="tx1"/>
              </a:buClr>
              <a:buFont typeface="Wingdings" panose="05000000000000000000" pitchFamily="2" charset="2"/>
              <a:buChar char="§"/>
            </a:pPr>
            <a:r>
              <a:rPr lang="en-US" sz="2400" dirty="0"/>
              <a:t> Authorized $260 million in bonds to be used for the construction, reconstruction, rehabilitation or replacement of school facilities.</a:t>
            </a:r>
          </a:p>
          <a:p>
            <a:pPr lvl="3">
              <a:buClr>
                <a:schemeClr val="tx1"/>
              </a:buClr>
              <a:buFont typeface="Courier New" panose="02070309020205020404" pitchFamily="49" charset="0"/>
              <a:buChar char="o"/>
            </a:pPr>
            <a:r>
              <a:rPr lang="en-US" sz="2400" dirty="0"/>
              <a:t> All bonds have been issued as of June 2019. The bonds generated additional interest income which has also been expended on Measure D-approved purposes.</a:t>
            </a:r>
          </a:p>
          <a:p>
            <a:pPr>
              <a:buClr>
                <a:schemeClr val="tx1"/>
              </a:buClr>
              <a:buFont typeface="Wingdings" panose="05000000000000000000" pitchFamily="2" charset="2"/>
              <a:buChar char="§"/>
            </a:pPr>
            <a:r>
              <a:rPr lang="en-US" sz="2400" dirty="0"/>
              <a:t> Cumulative expenditures through June 30, 2024 are $264 million</a:t>
            </a:r>
          </a:p>
          <a:p>
            <a:pPr>
              <a:buClr>
                <a:schemeClr val="tx1"/>
              </a:buClr>
              <a:buFont typeface="Wingdings" panose="05000000000000000000" pitchFamily="2" charset="2"/>
              <a:buChar char="§"/>
            </a:pPr>
            <a:r>
              <a:rPr lang="en-US" sz="2400" dirty="0"/>
              <a:t> More detailed information is available at </a:t>
            </a:r>
            <a:r>
              <a:rPr lang="en-US" sz="2400" dirty="0">
                <a:hlinkClick r:id="rId2"/>
              </a:rPr>
              <a:t>https://www.srvusd.net/Departments/Facilities/Measure-D-Facilities-Bond/index.html</a:t>
            </a:r>
            <a:r>
              <a:rPr lang="en-US" sz="2400" dirty="0"/>
              <a:t> </a:t>
            </a:r>
          </a:p>
        </p:txBody>
      </p:sp>
    </p:spTree>
    <p:extLst>
      <p:ext uri="{BB962C8B-B14F-4D97-AF65-F5344CB8AC3E}">
        <p14:creationId xmlns:p14="http://schemas.microsoft.com/office/powerpoint/2010/main" val="22894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A5A4-205C-4612-928F-127EF7859951}"/>
              </a:ext>
            </a:extLst>
          </p:cNvPr>
          <p:cNvSpPr>
            <a:spLocks noGrp="1"/>
          </p:cNvSpPr>
          <p:nvPr>
            <p:ph type="title"/>
          </p:nvPr>
        </p:nvSpPr>
        <p:spPr/>
        <p:txBody>
          <a:bodyPr/>
          <a:lstStyle/>
          <a:p>
            <a:pPr algn="ctr"/>
            <a:r>
              <a:rPr lang="en-US" b="1" dirty="0"/>
              <a:t>Audit and Reporting</a:t>
            </a:r>
          </a:p>
        </p:txBody>
      </p:sp>
      <p:sp>
        <p:nvSpPr>
          <p:cNvPr id="3" name="Content Placeholder 2">
            <a:extLst>
              <a:ext uri="{FF2B5EF4-FFF2-40B4-BE49-F238E27FC236}">
                <a16:creationId xmlns:a16="http://schemas.microsoft.com/office/drawing/2014/main" id="{B0CEFFA9-FA20-43A8-87CE-D842D3052852}"/>
              </a:ext>
            </a:extLst>
          </p:cNvPr>
          <p:cNvSpPr>
            <a:spLocks noGrp="1"/>
          </p:cNvSpPr>
          <p:nvPr>
            <p:ph idx="1"/>
          </p:nvPr>
        </p:nvSpPr>
        <p:spPr>
          <a:xfrm>
            <a:off x="457200" y="2022027"/>
            <a:ext cx="11384280" cy="3967294"/>
          </a:xfrm>
        </p:spPr>
        <p:txBody>
          <a:bodyPr>
            <a:normAutofit fontScale="25000" lnSpcReduction="20000"/>
          </a:bodyPr>
          <a:lstStyle/>
          <a:p>
            <a:pPr>
              <a:buClr>
                <a:schemeClr val="tx1"/>
              </a:buClr>
              <a:buFont typeface="Wingdings" panose="05000000000000000000" pitchFamily="2" charset="2"/>
              <a:buChar char="§"/>
            </a:pPr>
            <a:r>
              <a:rPr lang="en-US" sz="8000" dirty="0"/>
              <a:t> Measure D financial activities are audited annually.</a:t>
            </a:r>
          </a:p>
          <a:p>
            <a:pPr>
              <a:buClr>
                <a:schemeClr val="tx1"/>
              </a:buClr>
              <a:buFont typeface="Wingdings" panose="05000000000000000000" pitchFamily="2" charset="2"/>
              <a:buChar char="§"/>
            </a:pPr>
            <a:r>
              <a:rPr lang="en-US" sz="8000" dirty="0"/>
              <a:t>The audit for the 12 months ended June 30, 2023 was performed by the independent accounting firm Eide Bailly LLP.</a:t>
            </a:r>
          </a:p>
          <a:p>
            <a:pPr lvl="2">
              <a:buClr>
                <a:schemeClr val="tx1"/>
              </a:buClr>
              <a:buFont typeface="Courier New" panose="02070309020205020404" pitchFamily="49" charset="0"/>
              <a:buChar char="o"/>
            </a:pPr>
            <a:r>
              <a:rPr lang="en-US" sz="8000" dirty="0"/>
              <a:t>There were no adverse findings and the district met its requirements in accordance with the Generally Accepted Auditing Standards (GAAS) and the Governmental Auditing Standards.</a:t>
            </a:r>
          </a:p>
          <a:p>
            <a:pPr lvl="2">
              <a:buClr>
                <a:schemeClr val="tx1"/>
              </a:buClr>
              <a:buFont typeface="Courier New" panose="02070309020205020404" pitchFamily="49" charset="0"/>
              <a:buChar char="o"/>
            </a:pPr>
            <a:r>
              <a:rPr lang="en-US" sz="8000" dirty="0"/>
              <a:t>The FOAC reviewed and approved the June 30, 2023 audit report at its August 20, 2024 meeting.</a:t>
            </a:r>
          </a:p>
          <a:p>
            <a:pPr>
              <a:buClr>
                <a:schemeClr val="tx1"/>
              </a:buClr>
              <a:buFont typeface="Wingdings" panose="05000000000000000000" pitchFamily="2" charset="2"/>
              <a:buChar char="§"/>
            </a:pPr>
            <a:r>
              <a:rPr lang="en-US" sz="8000" dirty="0"/>
              <a:t>The audit for the 12 months ended June 30, 2024 was performed by the independent accounting firm Crowe LLP.</a:t>
            </a:r>
          </a:p>
          <a:p>
            <a:pPr lvl="2">
              <a:buClr>
                <a:schemeClr val="tx1"/>
              </a:buClr>
              <a:buFont typeface="Courier New" panose="02070309020205020404" pitchFamily="49" charset="0"/>
              <a:buChar char="o"/>
            </a:pPr>
            <a:r>
              <a:rPr lang="en-US" sz="8000" dirty="0"/>
              <a:t>There were no adverse findings and the district met its requirements in accordance with the Generally Accepted Auditing Standards (GAAS) and the Governmental Auditing Standards.</a:t>
            </a:r>
          </a:p>
          <a:p>
            <a:pPr lvl="2">
              <a:buClr>
                <a:schemeClr val="tx1"/>
              </a:buClr>
              <a:buFont typeface="Courier New" panose="02070309020205020404" pitchFamily="49" charset="0"/>
              <a:buChar char="o"/>
            </a:pPr>
            <a:r>
              <a:rPr lang="en-US" sz="8000" dirty="0"/>
              <a:t>The FOAC reviewed and approved the June 30, 2024 audit report at its January 28, 2025 meeting.</a:t>
            </a:r>
          </a:p>
          <a:p>
            <a:pPr>
              <a:buClr>
                <a:schemeClr val="tx1"/>
              </a:buClr>
              <a:buFont typeface="Wingdings" panose="05000000000000000000" pitchFamily="2" charset="2"/>
              <a:buChar char="§"/>
            </a:pPr>
            <a:r>
              <a:rPr lang="en-US" sz="8000" dirty="0"/>
              <a:t>All of the annual audit reports are available under the Fiscal Accountability section of the district's web page: </a:t>
            </a:r>
          </a:p>
          <a:p>
            <a:pPr marL="0" indent="0">
              <a:buClr>
                <a:schemeClr val="tx1"/>
              </a:buClr>
              <a:buNone/>
            </a:pPr>
            <a:r>
              <a:rPr lang="en-US" sz="8000" dirty="0">
                <a:hlinkClick r:id="rId2"/>
              </a:rPr>
              <a:t>https://www.srvusd.net/Departments/Facilities/Measure-D-Facilities-Bond/Fiscal-Accountability/index.html</a:t>
            </a:r>
            <a:r>
              <a:rPr lang="en-US" sz="8000" dirty="0"/>
              <a:t>   </a:t>
            </a:r>
          </a:p>
          <a:p>
            <a:pPr marL="0" indent="0">
              <a:buClr>
                <a:schemeClr val="tx1"/>
              </a:buClr>
              <a:buNone/>
            </a:pPr>
            <a:endParaRPr lang="en-US" dirty="0">
              <a:latin typeface="Bitter"/>
            </a:endParaRPr>
          </a:p>
          <a:p>
            <a:endParaRPr lang="en-US" dirty="0">
              <a:latin typeface="Bitter"/>
            </a:endParaRPr>
          </a:p>
        </p:txBody>
      </p:sp>
    </p:spTree>
    <p:extLst>
      <p:ext uri="{BB962C8B-B14F-4D97-AF65-F5344CB8AC3E}">
        <p14:creationId xmlns:p14="http://schemas.microsoft.com/office/powerpoint/2010/main" val="198065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C92F-05B7-4764-98B9-3EE6FF46098A}"/>
              </a:ext>
            </a:extLst>
          </p:cNvPr>
          <p:cNvSpPr>
            <a:spLocks noGrp="1"/>
          </p:cNvSpPr>
          <p:nvPr>
            <p:ph type="title"/>
          </p:nvPr>
        </p:nvSpPr>
        <p:spPr>
          <a:xfrm>
            <a:off x="838200" y="381903"/>
            <a:ext cx="10515600" cy="1325563"/>
          </a:xfrm>
        </p:spPr>
        <p:txBody>
          <a:bodyPr/>
          <a:lstStyle/>
          <a:p>
            <a:pPr algn="ctr"/>
            <a:r>
              <a:rPr lang="en-US" b="1" dirty="0"/>
              <a:t>FOAC Areas Of Focus FY 2023/24</a:t>
            </a:r>
          </a:p>
        </p:txBody>
      </p:sp>
      <p:sp>
        <p:nvSpPr>
          <p:cNvPr id="3" name="Content Placeholder 2">
            <a:extLst>
              <a:ext uri="{FF2B5EF4-FFF2-40B4-BE49-F238E27FC236}">
                <a16:creationId xmlns:a16="http://schemas.microsoft.com/office/drawing/2014/main" id="{1AE6D1D0-1B09-4299-AC86-D5BE96F515FE}"/>
              </a:ext>
            </a:extLst>
          </p:cNvPr>
          <p:cNvSpPr>
            <a:spLocks noGrp="1"/>
          </p:cNvSpPr>
          <p:nvPr>
            <p:ph idx="1"/>
          </p:nvPr>
        </p:nvSpPr>
        <p:spPr>
          <a:xfrm>
            <a:off x="838200" y="1918335"/>
            <a:ext cx="10515600" cy="5075922"/>
          </a:xfrm>
        </p:spPr>
        <p:txBody>
          <a:bodyPr>
            <a:normAutofit/>
          </a:bodyPr>
          <a:lstStyle/>
          <a:p>
            <a:r>
              <a:rPr lang="en-US" sz="2400" b="1" dirty="0"/>
              <a:t>Elementary Schools</a:t>
            </a:r>
          </a:p>
          <a:p>
            <a:pPr lvl="1"/>
            <a:r>
              <a:rPr lang="en-US" sz="2400" dirty="0"/>
              <a:t>Playground replacements and continued structural and function improvements including fencing and walkways</a:t>
            </a:r>
          </a:p>
          <a:p>
            <a:pPr lvl="1"/>
            <a:r>
              <a:rPr lang="en-US" sz="2400" dirty="0"/>
              <a:t>Utilization of successful design ideas in play areas and controlled access points through main offices</a:t>
            </a:r>
          </a:p>
          <a:p>
            <a:r>
              <a:rPr lang="en-US" sz="2400" b="1" dirty="0"/>
              <a:t>Middle Schools</a:t>
            </a:r>
          </a:p>
          <a:p>
            <a:pPr lvl="1"/>
            <a:r>
              <a:rPr lang="en-US" sz="2400" dirty="0"/>
              <a:t>Full completion of Stone Valley building</a:t>
            </a:r>
          </a:p>
          <a:p>
            <a:pPr lvl="1"/>
            <a:r>
              <a:rPr lang="en-US" sz="2400" dirty="0"/>
              <a:t>Fencing and walkway upgrades.</a:t>
            </a:r>
          </a:p>
          <a:p>
            <a:r>
              <a:rPr lang="en-US" sz="2400" b="1" dirty="0"/>
              <a:t>High Schools</a:t>
            </a:r>
          </a:p>
          <a:p>
            <a:pPr lvl="1"/>
            <a:r>
              <a:rPr lang="en-US" sz="2400" dirty="0"/>
              <a:t>Replacement of Cal High Press Box and Bleachers</a:t>
            </a:r>
            <a:endParaRPr lang="en-US" sz="2400" dirty="0">
              <a:highlight>
                <a:srgbClr val="FFFF00"/>
              </a:highlight>
            </a:endParaRPr>
          </a:p>
          <a:p>
            <a:pPr marL="0" indent="0">
              <a:buNone/>
            </a:pPr>
            <a:endParaRPr lang="en-US" dirty="0"/>
          </a:p>
          <a:p>
            <a:endParaRPr lang="en-US" dirty="0"/>
          </a:p>
        </p:txBody>
      </p:sp>
    </p:spTree>
    <p:extLst>
      <p:ext uri="{BB962C8B-B14F-4D97-AF65-F5344CB8AC3E}">
        <p14:creationId xmlns:p14="http://schemas.microsoft.com/office/powerpoint/2010/main" val="273480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FD66-02CE-4CD8-8A38-120F0D7F1308}"/>
              </a:ext>
            </a:extLst>
          </p:cNvPr>
          <p:cNvSpPr>
            <a:spLocks noGrp="1"/>
          </p:cNvSpPr>
          <p:nvPr>
            <p:ph type="title"/>
          </p:nvPr>
        </p:nvSpPr>
        <p:spPr>
          <a:xfrm>
            <a:off x="838200" y="101520"/>
            <a:ext cx="10515600" cy="1325563"/>
          </a:xfrm>
        </p:spPr>
        <p:txBody>
          <a:bodyPr/>
          <a:lstStyle/>
          <a:p>
            <a:pPr algn="ctr"/>
            <a:r>
              <a:rPr lang="en-US" b="1" dirty="0"/>
              <a:t>Financial Summary – Elementary Schools </a:t>
            </a:r>
          </a:p>
        </p:txBody>
      </p:sp>
      <p:sp>
        <p:nvSpPr>
          <p:cNvPr id="10" name="TextBox 9">
            <a:extLst>
              <a:ext uri="{FF2B5EF4-FFF2-40B4-BE49-F238E27FC236}">
                <a16:creationId xmlns:a16="http://schemas.microsoft.com/office/drawing/2014/main" id="{999DD00A-CD70-45F2-A7D7-12AF0396817A}"/>
              </a:ext>
            </a:extLst>
          </p:cNvPr>
          <p:cNvSpPr txBox="1"/>
          <p:nvPr/>
        </p:nvSpPr>
        <p:spPr>
          <a:xfrm>
            <a:off x="8171190" y="3181106"/>
            <a:ext cx="3020543" cy="923330"/>
          </a:xfrm>
          <a:prstGeom prst="rect">
            <a:avLst/>
          </a:prstGeom>
          <a:noFill/>
        </p:spPr>
        <p:txBody>
          <a:bodyPr wrap="square" rtlCol="0">
            <a:spAutoFit/>
          </a:bodyPr>
          <a:lstStyle/>
          <a:p>
            <a:pPr algn="ctr"/>
            <a:r>
              <a:rPr lang="en-US" i="1" dirty="0"/>
              <a:t>Only campuses with significant impact on Measure D expenditures are included</a:t>
            </a:r>
          </a:p>
        </p:txBody>
      </p:sp>
      <p:graphicFrame>
        <p:nvGraphicFramePr>
          <p:cNvPr id="3" name="Table 2">
            <a:extLst>
              <a:ext uri="{FF2B5EF4-FFF2-40B4-BE49-F238E27FC236}">
                <a16:creationId xmlns:a16="http://schemas.microsoft.com/office/drawing/2014/main" id="{5F9E0C0F-4936-4E59-A2C3-C381105208AC}"/>
              </a:ext>
            </a:extLst>
          </p:cNvPr>
          <p:cNvGraphicFramePr>
            <a:graphicFrameLocks noGrp="1"/>
          </p:cNvGraphicFramePr>
          <p:nvPr>
            <p:extLst>
              <p:ext uri="{D42A27DB-BD31-4B8C-83A1-F6EECF244321}">
                <p14:modId xmlns:p14="http://schemas.microsoft.com/office/powerpoint/2010/main" val="214245384"/>
              </p:ext>
            </p:extLst>
          </p:nvPr>
        </p:nvGraphicFramePr>
        <p:xfrm>
          <a:off x="1224280" y="1372690"/>
          <a:ext cx="6784844" cy="4898467"/>
        </p:xfrm>
        <a:graphic>
          <a:graphicData uri="http://schemas.openxmlformats.org/drawingml/2006/table">
            <a:tbl>
              <a:tblPr/>
              <a:tblGrid>
                <a:gridCol w="4320697">
                  <a:extLst>
                    <a:ext uri="{9D8B030D-6E8A-4147-A177-3AD203B41FA5}">
                      <a16:colId xmlns:a16="http://schemas.microsoft.com/office/drawing/2014/main" val="2373418166"/>
                    </a:ext>
                  </a:extLst>
                </a:gridCol>
                <a:gridCol w="2464147">
                  <a:extLst>
                    <a:ext uri="{9D8B030D-6E8A-4147-A177-3AD203B41FA5}">
                      <a16:colId xmlns:a16="http://schemas.microsoft.com/office/drawing/2014/main" val="2863778913"/>
                    </a:ext>
                  </a:extLst>
                </a:gridCol>
              </a:tblGrid>
              <a:tr h="753612">
                <a:tc>
                  <a:txBody>
                    <a:bodyPr/>
                    <a:lstStyle/>
                    <a:p>
                      <a:pPr algn="l" fontAlgn="b"/>
                      <a:r>
                        <a:rPr lang="en-US" sz="2000" b="1" i="1" u="none" strike="noStrike" dirty="0">
                          <a:effectLst/>
                          <a:latin typeface="Arial" panose="020B0604020202020204" pitchFamily="34" charset="0"/>
                        </a:rPr>
                        <a:t> In Millions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effectLst/>
                          <a:latin typeface="Arial" panose="020B0604020202020204" pitchFamily="34" charset="0"/>
                        </a:rPr>
                        <a:t> Total to 6/30/2024 - Audited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9853527"/>
                  </a:ext>
                </a:extLst>
              </a:tr>
              <a:tr h="376805">
                <a:tc>
                  <a:txBody>
                    <a:bodyPr/>
                    <a:lstStyle/>
                    <a:p>
                      <a:pPr algn="l" fontAlgn="b"/>
                      <a:r>
                        <a:rPr lang="en-US" sz="2000" b="1" i="0" u="none" strike="noStrike" dirty="0">
                          <a:effectLst/>
                          <a:latin typeface="Arial" panose="020B0604020202020204" pitchFamily="34" charset="0"/>
                        </a:rPr>
                        <a:t> Bella Vista </a:t>
                      </a:r>
                    </a:p>
                  </a:txBody>
                  <a:tcPr marL="0" marR="0" marT="0" marB="0" anchor="b">
                    <a:lnL>
                      <a:noFill/>
                    </a:lnL>
                    <a:lnR>
                      <a:noFill/>
                    </a:lnR>
                    <a:lnT>
                      <a:noFill/>
                    </a:lnT>
                    <a:lnB>
                      <a:noFill/>
                    </a:lnB>
                  </a:tcPr>
                </a:tc>
                <a:tc>
                  <a:txBody>
                    <a:bodyPr/>
                    <a:lstStyle/>
                    <a:p>
                      <a:pPr algn="l" fontAlgn="b"/>
                      <a:r>
                        <a:rPr lang="en-US" sz="2000" b="1" i="0" u="none" strike="noStrike">
                          <a:effectLst/>
                          <a:latin typeface="Arial" panose="020B0604020202020204" pitchFamily="34" charset="0"/>
                        </a:rPr>
                        <a:t> $            32.4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1034984"/>
                  </a:ext>
                </a:extLst>
              </a:tr>
              <a:tr h="376805">
                <a:tc>
                  <a:txBody>
                    <a:bodyPr/>
                    <a:lstStyle/>
                    <a:p>
                      <a:pPr algn="l" fontAlgn="b"/>
                      <a:r>
                        <a:rPr lang="en-US" sz="2000" b="1" i="0" u="none" strike="noStrike" dirty="0">
                          <a:effectLst/>
                          <a:latin typeface="Arial" panose="020B0604020202020204" pitchFamily="34" charset="0"/>
                        </a:rPr>
                        <a:t> Neil Armstrong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1.7 </a:t>
                      </a:r>
                    </a:p>
                  </a:txBody>
                  <a:tcPr marL="0" marR="0" marT="0" marB="0" anchor="b">
                    <a:lnL>
                      <a:noFill/>
                    </a:lnL>
                    <a:lnR>
                      <a:noFill/>
                    </a:lnR>
                    <a:lnT>
                      <a:noFill/>
                    </a:lnT>
                    <a:lnB>
                      <a:noFill/>
                    </a:lnB>
                  </a:tcPr>
                </a:tc>
                <a:extLst>
                  <a:ext uri="{0D108BD9-81ED-4DB2-BD59-A6C34878D82A}">
                    <a16:rowId xmlns:a16="http://schemas.microsoft.com/office/drawing/2014/main" val="3047129978"/>
                  </a:ext>
                </a:extLst>
              </a:tr>
              <a:tr h="376805">
                <a:tc>
                  <a:txBody>
                    <a:bodyPr/>
                    <a:lstStyle/>
                    <a:p>
                      <a:pPr algn="l" fontAlgn="b"/>
                      <a:r>
                        <a:rPr lang="en-US" sz="2000" b="1" i="0" u="none" strike="noStrike" dirty="0">
                          <a:effectLst/>
                          <a:latin typeface="Arial" panose="020B0604020202020204" pitchFamily="34" charset="0"/>
                        </a:rPr>
                        <a:t> Walt Disney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0.8 </a:t>
                      </a:r>
                    </a:p>
                  </a:txBody>
                  <a:tcPr marL="0" marR="0" marT="0" marB="0" anchor="b">
                    <a:lnL>
                      <a:noFill/>
                    </a:lnL>
                    <a:lnR>
                      <a:noFill/>
                    </a:lnR>
                    <a:lnT>
                      <a:noFill/>
                    </a:lnT>
                    <a:lnB>
                      <a:noFill/>
                    </a:lnB>
                  </a:tcPr>
                </a:tc>
                <a:extLst>
                  <a:ext uri="{0D108BD9-81ED-4DB2-BD59-A6C34878D82A}">
                    <a16:rowId xmlns:a16="http://schemas.microsoft.com/office/drawing/2014/main" val="2222964678"/>
                  </a:ext>
                </a:extLst>
              </a:tr>
              <a:tr h="376805">
                <a:tc>
                  <a:txBody>
                    <a:bodyPr/>
                    <a:lstStyle/>
                    <a:p>
                      <a:pPr algn="l" fontAlgn="b"/>
                      <a:r>
                        <a:rPr lang="en-US" sz="2000" b="1" i="0" u="none" strike="noStrike" dirty="0">
                          <a:effectLst/>
                          <a:latin typeface="Arial" panose="020B0604020202020204" pitchFamily="34" charset="0"/>
                        </a:rPr>
                        <a:t> Twin Creeks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11.0 </a:t>
                      </a:r>
                    </a:p>
                  </a:txBody>
                  <a:tcPr marL="0" marR="0" marT="0" marB="0" anchor="b">
                    <a:lnL>
                      <a:noFill/>
                    </a:lnL>
                    <a:lnR>
                      <a:noFill/>
                    </a:lnR>
                    <a:lnT>
                      <a:noFill/>
                    </a:lnT>
                    <a:lnB>
                      <a:noFill/>
                    </a:lnB>
                  </a:tcPr>
                </a:tc>
                <a:extLst>
                  <a:ext uri="{0D108BD9-81ED-4DB2-BD59-A6C34878D82A}">
                    <a16:rowId xmlns:a16="http://schemas.microsoft.com/office/drawing/2014/main" val="522924425"/>
                  </a:ext>
                </a:extLst>
              </a:tr>
              <a:tr h="376805">
                <a:tc>
                  <a:txBody>
                    <a:bodyPr/>
                    <a:lstStyle/>
                    <a:p>
                      <a:pPr algn="l" fontAlgn="b"/>
                      <a:r>
                        <a:rPr lang="en-US" sz="2000" b="1" i="0" u="none" strike="noStrike">
                          <a:effectLst/>
                          <a:latin typeface="Arial" panose="020B0604020202020204" pitchFamily="34" charset="0"/>
                        </a:rPr>
                        <a:t> Vista Grande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5.0 </a:t>
                      </a:r>
                    </a:p>
                  </a:txBody>
                  <a:tcPr marL="0" marR="0" marT="0" marB="0" anchor="b">
                    <a:lnL>
                      <a:noFill/>
                    </a:lnL>
                    <a:lnR>
                      <a:noFill/>
                    </a:lnR>
                    <a:lnT>
                      <a:noFill/>
                    </a:lnT>
                    <a:lnB>
                      <a:noFill/>
                    </a:lnB>
                  </a:tcPr>
                </a:tc>
                <a:extLst>
                  <a:ext uri="{0D108BD9-81ED-4DB2-BD59-A6C34878D82A}">
                    <a16:rowId xmlns:a16="http://schemas.microsoft.com/office/drawing/2014/main" val="4234159027"/>
                  </a:ext>
                </a:extLst>
              </a:tr>
              <a:tr h="376805">
                <a:tc>
                  <a:txBody>
                    <a:bodyPr/>
                    <a:lstStyle/>
                    <a:p>
                      <a:pPr algn="l" fontAlgn="b"/>
                      <a:r>
                        <a:rPr lang="en-US" sz="2000" b="1" i="0" u="none" strike="noStrike">
                          <a:effectLst/>
                          <a:latin typeface="Arial" panose="020B0604020202020204" pitchFamily="34" charset="0"/>
                        </a:rPr>
                        <a:t> Rancho Romero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4.4 </a:t>
                      </a:r>
                    </a:p>
                  </a:txBody>
                  <a:tcPr marL="0" marR="0" marT="0" marB="0" anchor="b">
                    <a:lnL>
                      <a:noFill/>
                    </a:lnL>
                    <a:lnR>
                      <a:noFill/>
                    </a:lnR>
                    <a:lnT>
                      <a:noFill/>
                    </a:lnT>
                    <a:lnB>
                      <a:noFill/>
                    </a:lnB>
                  </a:tcPr>
                </a:tc>
                <a:extLst>
                  <a:ext uri="{0D108BD9-81ED-4DB2-BD59-A6C34878D82A}">
                    <a16:rowId xmlns:a16="http://schemas.microsoft.com/office/drawing/2014/main" val="4120329264"/>
                  </a:ext>
                </a:extLst>
              </a:tr>
              <a:tr h="376805">
                <a:tc>
                  <a:txBody>
                    <a:bodyPr/>
                    <a:lstStyle/>
                    <a:p>
                      <a:pPr algn="l" fontAlgn="b"/>
                      <a:r>
                        <a:rPr lang="en-US" sz="2000" b="1" i="0" u="none" strike="noStrike" dirty="0">
                          <a:effectLst/>
                          <a:latin typeface="Arial" panose="020B0604020202020204" pitchFamily="34" charset="0"/>
                        </a:rPr>
                        <a:t> Golden View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9.9 </a:t>
                      </a:r>
                    </a:p>
                  </a:txBody>
                  <a:tcPr marL="0" marR="0" marT="0" marB="0" anchor="b">
                    <a:lnL>
                      <a:noFill/>
                    </a:lnL>
                    <a:lnR>
                      <a:noFill/>
                    </a:lnR>
                    <a:lnT>
                      <a:noFill/>
                    </a:lnT>
                    <a:lnB>
                      <a:noFill/>
                    </a:lnB>
                  </a:tcPr>
                </a:tc>
                <a:extLst>
                  <a:ext uri="{0D108BD9-81ED-4DB2-BD59-A6C34878D82A}">
                    <a16:rowId xmlns:a16="http://schemas.microsoft.com/office/drawing/2014/main" val="4134760532"/>
                  </a:ext>
                </a:extLst>
              </a:tr>
              <a:tr h="376805">
                <a:tc>
                  <a:txBody>
                    <a:bodyPr/>
                    <a:lstStyle/>
                    <a:p>
                      <a:pPr algn="l" fontAlgn="b"/>
                      <a:r>
                        <a:rPr lang="en-US" sz="2000" b="1" i="0" u="none" strike="noStrike" dirty="0">
                          <a:effectLst/>
                          <a:latin typeface="Arial" panose="020B0604020202020204" pitchFamily="34" charset="0"/>
                        </a:rPr>
                        <a:t> Montevideo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9.0 </a:t>
                      </a:r>
                    </a:p>
                  </a:txBody>
                  <a:tcPr marL="0" marR="0" marT="0" marB="0" anchor="b">
                    <a:lnL>
                      <a:noFill/>
                    </a:lnL>
                    <a:lnR>
                      <a:noFill/>
                    </a:lnR>
                    <a:lnT>
                      <a:noFill/>
                    </a:lnT>
                    <a:lnB>
                      <a:noFill/>
                    </a:lnB>
                  </a:tcPr>
                </a:tc>
                <a:extLst>
                  <a:ext uri="{0D108BD9-81ED-4DB2-BD59-A6C34878D82A}">
                    <a16:rowId xmlns:a16="http://schemas.microsoft.com/office/drawing/2014/main" val="202903623"/>
                  </a:ext>
                </a:extLst>
              </a:tr>
              <a:tr h="376805">
                <a:tc>
                  <a:txBody>
                    <a:bodyPr/>
                    <a:lstStyle/>
                    <a:p>
                      <a:pPr algn="l" fontAlgn="b"/>
                      <a:r>
                        <a:rPr lang="en-US" sz="2000" b="1" i="0" u="none" strike="noStrike">
                          <a:effectLst/>
                          <a:latin typeface="Arial" panose="020B0604020202020204" pitchFamily="34" charset="0"/>
                        </a:rPr>
                        <a:t> Green Valley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6.2 </a:t>
                      </a:r>
                    </a:p>
                  </a:txBody>
                  <a:tcPr marL="0" marR="0" marT="0" marB="0" anchor="b">
                    <a:lnL>
                      <a:noFill/>
                    </a:lnL>
                    <a:lnR>
                      <a:noFill/>
                    </a:lnR>
                    <a:lnT>
                      <a:noFill/>
                    </a:lnT>
                    <a:lnB>
                      <a:noFill/>
                    </a:lnB>
                  </a:tcPr>
                </a:tc>
                <a:extLst>
                  <a:ext uri="{0D108BD9-81ED-4DB2-BD59-A6C34878D82A}">
                    <a16:rowId xmlns:a16="http://schemas.microsoft.com/office/drawing/2014/main" val="3319056766"/>
                  </a:ext>
                </a:extLst>
              </a:tr>
              <a:tr h="376805">
                <a:tc>
                  <a:txBody>
                    <a:bodyPr/>
                    <a:lstStyle/>
                    <a:p>
                      <a:pPr algn="l" fontAlgn="b"/>
                      <a:r>
                        <a:rPr lang="en-US" sz="2000" b="1" i="0" u="none" strike="noStrike" dirty="0">
                          <a:effectLst/>
                          <a:latin typeface="Arial" panose="020B0604020202020204" pitchFamily="34" charset="0"/>
                        </a:rPr>
                        <a:t> Sycamore Valley </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6.7 </a:t>
                      </a:r>
                    </a:p>
                  </a:txBody>
                  <a:tcPr marL="0" marR="0" marT="0" marB="0" anchor="b">
                    <a:lnL>
                      <a:noFill/>
                    </a:lnL>
                    <a:lnR>
                      <a:noFill/>
                    </a:lnR>
                    <a:lnT>
                      <a:noFill/>
                    </a:lnT>
                    <a:lnB>
                      <a:noFill/>
                    </a:lnB>
                  </a:tcPr>
                </a:tc>
                <a:extLst>
                  <a:ext uri="{0D108BD9-81ED-4DB2-BD59-A6C34878D82A}">
                    <a16:rowId xmlns:a16="http://schemas.microsoft.com/office/drawing/2014/main" val="2181183757"/>
                  </a:ext>
                </a:extLst>
              </a:tr>
              <a:tr h="376805">
                <a:tc>
                  <a:txBody>
                    <a:bodyPr/>
                    <a:lstStyle/>
                    <a:p>
                      <a:pPr algn="l" fontAlgn="b"/>
                      <a:r>
                        <a:rPr lang="en-US" sz="2000" b="1" i="0" u="none" strike="noStrike" dirty="0">
                          <a:effectLst/>
                          <a:latin typeface="Arial" panose="020B0604020202020204" pitchFamily="34" charset="0"/>
                        </a:rPr>
                        <a:t> Alamo</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1.4 </a:t>
                      </a:r>
                    </a:p>
                  </a:txBody>
                  <a:tcPr marL="0" marR="0" marT="0" marB="0" anchor="b">
                    <a:lnL>
                      <a:noFill/>
                    </a:lnL>
                    <a:lnR>
                      <a:noFill/>
                    </a:lnR>
                    <a:lnT>
                      <a:noFill/>
                    </a:lnT>
                    <a:lnB>
                      <a:noFill/>
                    </a:lnB>
                  </a:tcPr>
                </a:tc>
                <a:extLst>
                  <a:ext uri="{0D108BD9-81ED-4DB2-BD59-A6C34878D82A}">
                    <a16:rowId xmlns:a16="http://schemas.microsoft.com/office/drawing/2014/main" val="1041564899"/>
                  </a:ext>
                </a:extLst>
              </a:tr>
            </a:tbl>
          </a:graphicData>
        </a:graphic>
      </p:graphicFrame>
    </p:spTree>
    <p:extLst>
      <p:ext uri="{BB962C8B-B14F-4D97-AF65-F5344CB8AC3E}">
        <p14:creationId xmlns:p14="http://schemas.microsoft.com/office/powerpoint/2010/main" val="228528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FD66-02CE-4CD8-8A38-120F0D7F1308}"/>
              </a:ext>
            </a:extLst>
          </p:cNvPr>
          <p:cNvSpPr>
            <a:spLocks noGrp="1"/>
          </p:cNvSpPr>
          <p:nvPr>
            <p:ph type="title"/>
          </p:nvPr>
        </p:nvSpPr>
        <p:spPr>
          <a:xfrm>
            <a:off x="471055" y="365125"/>
            <a:ext cx="11291453" cy="1325563"/>
          </a:xfrm>
        </p:spPr>
        <p:txBody>
          <a:bodyPr>
            <a:normAutofit fontScale="90000"/>
          </a:bodyPr>
          <a:lstStyle/>
          <a:p>
            <a:pPr algn="ctr"/>
            <a:r>
              <a:rPr lang="en-US" b="1" dirty="0"/>
              <a:t>Cumulative Financial Summary – Middle Schools</a:t>
            </a:r>
          </a:p>
        </p:txBody>
      </p:sp>
      <p:sp>
        <p:nvSpPr>
          <p:cNvPr id="4" name="TextBox 3">
            <a:extLst>
              <a:ext uri="{FF2B5EF4-FFF2-40B4-BE49-F238E27FC236}">
                <a16:creationId xmlns:a16="http://schemas.microsoft.com/office/drawing/2014/main" id="{51930F2C-D80D-412E-9B03-28F6BF1192CB}"/>
              </a:ext>
            </a:extLst>
          </p:cNvPr>
          <p:cNvSpPr txBox="1"/>
          <p:nvPr/>
        </p:nvSpPr>
        <p:spPr>
          <a:xfrm>
            <a:off x="1640840" y="5552635"/>
            <a:ext cx="7727565" cy="369332"/>
          </a:xfrm>
          <a:prstGeom prst="rect">
            <a:avLst/>
          </a:prstGeom>
          <a:noFill/>
        </p:spPr>
        <p:txBody>
          <a:bodyPr wrap="none" rtlCol="0">
            <a:spAutoFit/>
          </a:bodyPr>
          <a:lstStyle/>
          <a:p>
            <a:r>
              <a:rPr lang="en-US" i="1" dirty="0"/>
              <a:t>Only campuses with significant impact on Measure D expenditures are included</a:t>
            </a:r>
          </a:p>
        </p:txBody>
      </p:sp>
      <p:graphicFrame>
        <p:nvGraphicFramePr>
          <p:cNvPr id="3" name="Table 2">
            <a:extLst>
              <a:ext uri="{FF2B5EF4-FFF2-40B4-BE49-F238E27FC236}">
                <a16:creationId xmlns:a16="http://schemas.microsoft.com/office/drawing/2014/main" id="{8510A99D-BFE2-41A9-8EAF-9A9FA3B08CBA}"/>
              </a:ext>
            </a:extLst>
          </p:cNvPr>
          <p:cNvGraphicFramePr>
            <a:graphicFrameLocks noGrp="1"/>
          </p:cNvGraphicFramePr>
          <p:nvPr>
            <p:extLst>
              <p:ext uri="{D42A27DB-BD31-4B8C-83A1-F6EECF244321}">
                <p14:modId xmlns:p14="http://schemas.microsoft.com/office/powerpoint/2010/main" val="3854529941"/>
              </p:ext>
            </p:extLst>
          </p:nvPr>
        </p:nvGraphicFramePr>
        <p:xfrm>
          <a:off x="1877291" y="2163128"/>
          <a:ext cx="5218399" cy="2917067"/>
        </p:xfrm>
        <a:graphic>
          <a:graphicData uri="http://schemas.openxmlformats.org/drawingml/2006/table">
            <a:tbl>
              <a:tblPr/>
              <a:tblGrid>
                <a:gridCol w="3113015">
                  <a:extLst>
                    <a:ext uri="{9D8B030D-6E8A-4147-A177-3AD203B41FA5}">
                      <a16:colId xmlns:a16="http://schemas.microsoft.com/office/drawing/2014/main" val="2312300630"/>
                    </a:ext>
                  </a:extLst>
                </a:gridCol>
                <a:gridCol w="2105384">
                  <a:extLst>
                    <a:ext uri="{9D8B030D-6E8A-4147-A177-3AD203B41FA5}">
                      <a16:colId xmlns:a16="http://schemas.microsoft.com/office/drawing/2014/main" val="2787134321"/>
                    </a:ext>
                  </a:extLst>
                </a:gridCol>
              </a:tblGrid>
              <a:tr h="914401">
                <a:tc>
                  <a:txBody>
                    <a:bodyPr/>
                    <a:lstStyle/>
                    <a:p>
                      <a:pPr algn="l" fontAlgn="b"/>
                      <a:r>
                        <a:rPr lang="en-US" sz="2000" b="1" i="1" u="none" strike="noStrike" dirty="0">
                          <a:effectLst/>
                          <a:latin typeface="Arial" panose="020B0604020202020204" pitchFamily="34" charset="0"/>
                        </a:rPr>
                        <a:t>In Millions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effectLst/>
                          <a:latin typeface="Arial" panose="020B0604020202020204" pitchFamily="34" charset="0"/>
                        </a:rPr>
                        <a:t> Total to 6/30/2024 - Audited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1605993"/>
                  </a:ext>
                </a:extLst>
              </a:tr>
              <a:tr h="1001333">
                <a:tc>
                  <a:txBody>
                    <a:bodyPr/>
                    <a:lstStyle/>
                    <a:p>
                      <a:pPr algn="l" fontAlgn="b"/>
                      <a:r>
                        <a:rPr lang="en-US" sz="2000" b="1" i="0" u="none" strike="noStrike" dirty="0">
                          <a:effectLst/>
                          <a:latin typeface="Arial" panose="020B0604020202020204" pitchFamily="34" charset="0"/>
                        </a:rPr>
                        <a:t>Stone Valley</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38.4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3546567"/>
                  </a:ext>
                </a:extLst>
              </a:tr>
              <a:tr h="1001333">
                <a:tc>
                  <a:txBody>
                    <a:bodyPr/>
                    <a:lstStyle/>
                    <a:p>
                      <a:pPr algn="l" fontAlgn="b"/>
                      <a:r>
                        <a:rPr lang="en-US" sz="2000" b="1" i="0" u="none" strike="noStrike">
                          <a:effectLst/>
                          <a:latin typeface="Arial" panose="020B0604020202020204" pitchFamily="34" charset="0"/>
                        </a:rPr>
                        <a:t>Charlotte Wood</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10.6 </a:t>
                      </a:r>
                    </a:p>
                  </a:txBody>
                  <a:tcPr marL="0" marR="0" marT="0" marB="0" anchor="b">
                    <a:lnL>
                      <a:noFill/>
                    </a:lnL>
                    <a:lnR>
                      <a:noFill/>
                    </a:lnR>
                    <a:lnT>
                      <a:noFill/>
                    </a:lnT>
                    <a:lnB>
                      <a:noFill/>
                    </a:lnB>
                  </a:tcPr>
                </a:tc>
                <a:extLst>
                  <a:ext uri="{0D108BD9-81ED-4DB2-BD59-A6C34878D82A}">
                    <a16:rowId xmlns:a16="http://schemas.microsoft.com/office/drawing/2014/main" val="3162753816"/>
                  </a:ext>
                </a:extLst>
              </a:tr>
            </a:tbl>
          </a:graphicData>
        </a:graphic>
      </p:graphicFrame>
    </p:spTree>
    <p:extLst>
      <p:ext uri="{BB962C8B-B14F-4D97-AF65-F5344CB8AC3E}">
        <p14:creationId xmlns:p14="http://schemas.microsoft.com/office/powerpoint/2010/main" val="425994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FD66-02CE-4CD8-8A38-120F0D7F1308}"/>
              </a:ext>
            </a:extLst>
          </p:cNvPr>
          <p:cNvSpPr>
            <a:spLocks noGrp="1"/>
          </p:cNvSpPr>
          <p:nvPr>
            <p:ph type="title"/>
          </p:nvPr>
        </p:nvSpPr>
        <p:spPr/>
        <p:txBody>
          <a:bodyPr/>
          <a:lstStyle/>
          <a:p>
            <a:pPr algn="ctr"/>
            <a:r>
              <a:rPr lang="en-US" b="1" dirty="0"/>
              <a:t>Cumulative Financial Summary – </a:t>
            </a:r>
            <a:br>
              <a:rPr lang="en-US" b="1" dirty="0"/>
            </a:br>
            <a:r>
              <a:rPr lang="en-US" b="1" dirty="0"/>
              <a:t>High Schools</a:t>
            </a:r>
          </a:p>
        </p:txBody>
      </p:sp>
      <p:sp>
        <p:nvSpPr>
          <p:cNvPr id="4" name="TextBox 3">
            <a:extLst>
              <a:ext uri="{FF2B5EF4-FFF2-40B4-BE49-F238E27FC236}">
                <a16:creationId xmlns:a16="http://schemas.microsoft.com/office/drawing/2014/main" id="{6F2B9696-7296-40C3-A7F9-EB3CCE534112}"/>
              </a:ext>
            </a:extLst>
          </p:cNvPr>
          <p:cNvSpPr txBox="1"/>
          <p:nvPr/>
        </p:nvSpPr>
        <p:spPr>
          <a:xfrm>
            <a:off x="2086956" y="5568376"/>
            <a:ext cx="7727565" cy="369332"/>
          </a:xfrm>
          <a:prstGeom prst="rect">
            <a:avLst/>
          </a:prstGeom>
          <a:noFill/>
        </p:spPr>
        <p:txBody>
          <a:bodyPr wrap="none" rtlCol="0">
            <a:spAutoFit/>
          </a:bodyPr>
          <a:lstStyle/>
          <a:p>
            <a:r>
              <a:rPr lang="en-US" i="1" dirty="0"/>
              <a:t>Only campuses with significant impact on Measure D expenditures are included</a:t>
            </a:r>
          </a:p>
        </p:txBody>
      </p:sp>
      <p:graphicFrame>
        <p:nvGraphicFramePr>
          <p:cNvPr id="3" name="Table 2">
            <a:extLst>
              <a:ext uri="{FF2B5EF4-FFF2-40B4-BE49-F238E27FC236}">
                <a16:creationId xmlns:a16="http://schemas.microsoft.com/office/drawing/2014/main" id="{160070EA-DED2-481F-92B7-9A6E76E8D32F}"/>
              </a:ext>
            </a:extLst>
          </p:cNvPr>
          <p:cNvGraphicFramePr>
            <a:graphicFrameLocks noGrp="1"/>
          </p:cNvGraphicFramePr>
          <p:nvPr>
            <p:extLst>
              <p:ext uri="{D42A27DB-BD31-4B8C-83A1-F6EECF244321}">
                <p14:modId xmlns:p14="http://schemas.microsoft.com/office/powerpoint/2010/main" val="1161924854"/>
              </p:ext>
            </p:extLst>
          </p:nvPr>
        </p:nvGraphicFramePr>
        <p:xfrm>
          <a:off x="2703556" y="1952468"/>
          <a:ext cx="4954777" cy="3050280"/>
        </p:xfrm>
        <a:graphic>
          <a:graphicData uri="http://schemas.openxmlformats.org/drawingml/2006/table">
            <a:tbl>
              <a:tblPr/>
              <a:tblGrid>
                <a:gridCol w="2952925">
                  <a:extLst>
                    <a:ext uri="{9D8B030D-6E8A-4147-A177-3AD203B41FA5}">
                      <a16:colId xmlns:a16="http://schemas.microsoft.com/office/drawing/2014/main" val="649055015"/>
                    </a:ext>
                  </a:extLst>
                </a:gridCol>
                <a:gridCol w="2001852">
                  <a:extLst>
                    <a:ext uri="{9D8B030D-6E8A-4147-A177-3AD203B41FA5}">
                      <a16:colId xmlns:a16="http://schemas.microsoft.com/office/drawing/2014/main" val="2995868539"/>
                    </a:ext>
                  </a:extLst>
                </a:gridCol>
              </a:tblGrid>
              <a:tr h="838899">
                <a:tc>
                  <a:txBody>
                    <a:bodyPr/>
                    <a:lstStyle/>
                    <a:p>
                      <a:pPr algn="l" fontAlgn="b"/>
                      <a:r>
                        <a:rPr lang="en-US" sz="2000" b="1" i="1" u="none" strike="noStrike" dirty="0">
                          <a:effectLst/>
                          <a:latin typeface="Arial" panose="020B0604020202020204" pitchFamily="34" charset="0"/>
                        </a:rPr>
                        <a:t>In Millions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effectLst/>
                          <a:latin typeface="Arial" panose="020B0604020202020204" pitchFamily="34" charset="0"/>
                        </a:rPr>
                        <a:t> Total to 6/30/2024 - Audited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35123697"/>
                  </a:ext>
                </a:extLst>
              </a:tr>
              <a:tr h="533970">
                <a:tc>
                  <a:txBody>
                    <a:bodyPr/>
                    <a:lstStyle/>
                    <a:p>
                      <a:pPr algn="l" fontAlgn="b"/>
                      <a:r>
                        <a:rPr lang="en-US" sz="2000" b="1" i="0" u="none" strike="noStrike" dirty="0">
                          <a:effectLst/>
                          <a:latin typeface="Arial" panose="020B0604020202020204" pitchFamily="34" charset="0"/>
                        </a:rPr>
                        <a:t>San Ramon Valley</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70.8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9998470"/>
                  </a:ext>
                </a:extLst>
              </a:tr>
              <a:tr h="533970">
                <a:tc>
                  <a:txBody>
                    <a:bodyPr/>
                    <a:lstStyle/>
                    <a:p>
                      <a:pPr algn="l" fontAlgn="b"/>
                      <a:r>
                        <a:rPr lang="en-US" sz="2000" b="1" i="0" u="none" strike="noStrike" dirty="0">
                          <a:effectLst/>
                          <a:latin typeface="Arial" panose="020B0604020202020204" pitchFamily="34" charset="0"/>
                        </a:rPr>
                        <a:t>Dougherty Valley</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7.0 </a:t>
                      </a:r>
                    </a:p>
                  </a:txBody>
                  <a:tcPr marL="0" marR="0" marT="0" marB="0" anchor="b">
                    <a:lnL>
                      <a:noFill/>
                    </a:lnL>
                    <a:lnR>
                      <a:noFill/>
                    </a:lnR>
                    <a:lnT>
                      <a:noFill/>
                    </a:lnT>
                    <a:lnB>
                      <a:noFill/>
                    </a:lnB>
                  </a:tcPr>
                </a:tc>
                <a:extLst>
                  <a:ext uri="{0D108BD9-81ED-4DB2-BD59-A6C34878D82A}">
                    <a16:rowId xmlns:a16="http://schemas.microsoft.com/office/drawing/2014/main" val="3012120776"/>
                  </a:ext>
                </a:extLst>
              </a:tr>
              <a:tr h="533970">
                <a:tc>
                  <a:txBody>
                    <a:bodyPr/>
                    <a:lstStyle/>
                    <a:p>
                      <a:pPr algn="l" fontAlgn="b"/>
                      <a:r>
                        <a:rPr lang="en-US" sz="2000" b="1" i="0" u="none" strike="noStrike" dirty="0">
                          <a:effectLst/>
                          <a:latin typeface="Arial" panose="020B0604020202020204" pitchFamily="34" charset="0"/>
                        </a:rPr>
                        <a:t>Monte Vista</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3.4 </a:t>
                      </a:r>
                    </a:p>
                  </a:txBody>
                  <a:tcPr marL="0" marR="0" marT="0" marB="0" anchor="b">
                    <a:lnL>
                      <a:noFill/>
                    </a:lnL>
                    <a:lnR>
                      <a:noFill/>
                    </a:lnR>
                    <a:lnT>
                      <a:noFill/>
                    </a:lnT>
                    <a:lnB>
                      <a:noFill/>
                    </a:lnB>
                  </a:tcPr>
                </a:tc>
                <a:extLst>
                  <a:ext uri="{0D108BD9-81ED-4DB2-BD59-A6C34878D82A}">
                    <a16:rowId xmlns:a16="http://schemas.microsoft.com/office/drawing/2014/main" val="3869575297"/>
                  </a:ext>
                </a:extLst>
              </a:tr>
              <a:tr h="533970">
                <a:tc>
                  <a:txBody>
                    <a:bodyPr/>
                    <a:lstStyle/>
                    <a:p>
                      <a:pPr algn="l" fontAlgn="b"/>
                      <a:r>
                        <a:rPr lang="en-US" sz="2000" b="1" i="0" u="none" strike="noStrike">
                          <a:effectLst/>
                          <a:latin typeface="Arial" panose="020B0604020202020204" pitchFamily="34" charset="0"/>
                        </a:rPr>
                        <a:t>California</a:t>
                      </a:r>
                    </a:p>
                  </a:txBody>
                  <a:tcPr marL="0" marR="0" marT="0" marB="0" anchor="b">
                    <a:lnL>
                      <a:noFill/>
                    </a:lnL>
                    <a:lnR>
                      <a:noFill/>
                    </a:lnR>
                    <a:lnT>
                      <a:noFill/>
                    </a:lnT>
                    <a:lnB>
                      <a:noFill/>
                    </a:lnB>
                  </a:tcPr>
                </a:tc>
                <a:tc>
                  <a:txBody>
                    <a:bodyPr/>
                    <a:lstStyle/>
                    <a:p>
                      <a:pPr algn="l" fontAlgn="b"/>
                      <a:r>
                        <a:rPr lang="en-US" sz="2000" b="1" i="0" u="none" strike="noStrike" dirty="0">
                          <a:effectLst/>
                          <a:latin typeface="Arial" panose="020B0604020202020204" pitchFamily="34" charset="0"/>
                        </a:rPr>
                        <a:t> $              10.3 </a:t>
                      </a:r>
                    </a:p>
                  </a:txBody>
                  <a:tcPr marL="0" marR="0" marT="0" marB="0" anchor="b">
                    <a:lnL>
                      <a:noFill/>
                    </a:lnL>
                    <a:lnR>
                      <a:noFill/>
                    </a:lnR>
                    <a:lnT>
                      <a:noFill/>
                    </a:lnT>
                    <a:lnB>
                      <a:noFill/>
                    </a:lnB>
                  </a:tcPr>
                </a:tc>
                <a:extLst>
                  <a:ext uri="{0D108BD9-81ED-4DB2-BD59-A6C34878D82A}">
                    <a16:rowId xmlns:a16="http://schemas.microsoft.com/office/drawing/2014/main" val="3093226566"/>
                  </a:ext>
                </a:extLst>
              </a:tr>
            </a:tbl>
          </a:graphicData>
        </a:graphic>
      </p:graphicFrame>
    </p:spTree>
    <p:extLst>
      <p:ext uri="{BB962C8B-B14F-4D97-AF65-F5344CB8AC3E}">
        <p14:creationId xmlns:p14="http://schemas.microsoft.com/office/powerpoint/2010/main" val="736797526"/>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1515</TotalTime>
  <Words>821</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Bitter</vt:lpstr>
      <vt:lpstr>Calibri</vt:lpstr>
      <vt:lpstr>Calibri Light</vt:lpstr>
      <vt:lpstr>Courier New</vt:lpstr>
      <vt:lpstr>Wingdings</vt:lpstr>
      <vt:lpstr>Retrospect</vt:lpstr>
      <vt:lpstr>SRVUSD Facilities Oversight and Advisory Committee (FOAC)</vt:lpstr>
      <vt:lpstr>Committee Overview</vt:lpstr>
      <vt:lpstr>Committee Members</vt:lpstr>
      <vt:lpstr>Measure D Overview</vt:lpstr>
      <vt:lpstr>Audit and Reporting</vt:lpstr>
      <vt:lpstr>FOAC Areas Of Focus FY 2023/24</vt:lpstr>
      <vt:lpstr>Financial Summary – Elementary Schools </vt:lpstr>
      <vt:lpstr>Cumulative Financial Summary – Middle Schools</vt:lpstr>
      <vt:lpstr>Cumulative Financial Summary –  High Schools</vt:lpstr>
      <vt:lpstr>Projects – California High</vt:lpstr>
      <vt:lpstr>Oversight Conclusions</vt:lpstr>
      <vt:lpstr>FOAC Areas Of Focus for FY 2024/25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SRVUSD Facilities Oversight and Advisory Committee</dc:title>
  <dc:creator>Scott Seidenverg</dc:creator>
  <cp:lastModifiedBy>Kyle Levy</cp:lastModifiedBy>
  <cp:revision>51</cp:revision>
  <cp:lastPrinted>2020-12-10T01:27:59Z</cp:lastPrinted>
  <dcterms:created xsi:type="dcterms:W3CDTF">2020-12-08T03:05:01Z</dcterms:created>
  <dcterms:modified xsi:type="dcterms:W3CDTF">2025-02-03T03:48:59Z</dcterms:modified>
</cp:coreProperties>
</file>